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0" r:id="rId1"/>
  </p:sldMasterIdLst>
  <p:notesMasterIdLst>
    <p:notesMasterId r:id="rId48"/>
  </p:notesMasterIdLst>
  <p:sldIdLst>
    <p:sldId id="281" r:id="rId2"/>
    <p:sldId id="304" r:id="rId3"/>
    <p:sldId id="303" r:id="rId4"/>
    <p:sldId id="600" r:id="rId5"/>
    <p:sldId id="1432" r:id="rId6"/>
    <p:sldId id="1379" r:id="rId7"/>
    <p:sldId id="1459" r:id="rId8"/>
    <p:sldId id="1382" r:id="rId9"/>
    <p:sldId id="1433" r:id="rId10"/>
    <p:sldId id="1434" r:id="rId11"/>
    <p:sldId id="1435" r:id="rId12"/>
    <p:sldId id="1436" r:id="rId13"/>
    <p:sldId id="336" r:id="rId14"/>
    <p:sldId id="1455" r:id="rId15"/>
    <p:sldId id="1439" r:id="rId16"/>
    <p:sldId id="1437" r:id="rId17"/>
    <p:sldId id="322" r:id="rId18"/>
    <p:sldId id="1438" r:id="rId19"/>
    <p:sldId id="1440" r:id="rId20"/>
    <p:sldId id="339" r:id="rId21"/>
    <p:sldId id="1441" r:id="rId22"/>
    <p:sldId id="1442" r:id="rId23"/>
    <p:sldId id="1443" r:id="rId24"/>
    <p:sldId id="1444" r:id="rId25"/>
    <p:sldId id="1446" r:id="rId26"/>
    <p:sldId id="1445" r:id="rId27"/>
    <p:sldId id="1447" r:id="rId28"/>
    <p:sldId id="1448" r:id="rId29"/>
    <p:sldId id="1449" r:id="rId30"/>
    <p:sldId id="354" r:id="rId31"/>
    <p:sldId id="1384" r:id="rId32"/>
    <p:sldId id="1450" r:id="rId33"/>
    <p:sldId id="1451" r:id="rId34"/>
    <p:sldId id="1452" r:id="rId35"/>
    <p:sldId id="372" r:id="rId36"/>
    <p:sldId id="1385" r:id="rId37"/>
    <p:sldId id="365" r:id="rId38"/>
    <p:sldId id="366" r:id="rId39"/>
    <p:sldId id="328" r:id="rId40"/>
    <p:sldId id="368" r:id="rId41"/>
    <p:sldId id="330" r:id="rId42"/>
    <p:sldId id="1453" r:id="rId43"/>
    <p:sldId id="331" r:id="rId44"/>
    <p:sldId id="374" r:id="rId45"/>
    <p:sldId id="1454" r:id="rId46"/>
    <p:sldId id="576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660066"/>
    <a:srgbClr val="FF7C80"/>
    <a:srgbClr val="4D4D4D"/>
    <a:srgbClr val="808080"/>
    <a:srgbClr val="666699"/>
    <a:srgbClr val="FF5050"/>
    <a:srgbClr val="CC3300"/>
    <a:srgbClr val="140FEF"/>
    <a:srgbClr val="E6F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424" autoAdjust="0"/>
  </p:normalViewPr>
  <p:slideViewPr>
    <p:cSldViewPr snapToGrid="0">
      <p:cViewPr varScale="1">
        <p:scale>
          <a:sx n="80" d="100"/>
          <a:sy n="80" d="100"/>
        </p:scale>
        <p:origin x="739" y="62"/>
      </p:cViewPr>
      <p:guideLst/>
    </p:cSldViewPr>
  </p:slideViewPr>
  <p:outlineViewPr>
    <p:cViewPr>
      <p:scale>
        <a:sx n="33" d="100"/>
        <a:sy n="33" d="100"/>
      </p:scale>
      <p:origin x="0" y="-421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65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42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13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816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159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13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47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514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762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71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806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836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07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76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487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34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146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780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934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71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751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25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0BFBC48-2725-45D1-8BAD-148AA6C1B7D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0CD6AC56-06AB-4620-AE36-6ED7098C89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4041620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4554079-AF15-4D06-A741-DC534CF0D7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99D78977-988C-429F-87A6-D1F4A199C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38927D3A-395A-4E4D-997B-FF7671B8DD2C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BC6D0CD-ADA3-4325-BA44-BA8E7861C77E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A010A41F-8F2D-43CF-B738-8D37B73AF426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5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40A01A6-B7BF-40F3-868C-5C50BF7A87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013573A4-3203-4988-918A-E37287BA67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2110F385-1774-49E2-B194-0906C564BC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690D3AC2-BE54-48E7-B970-CCC027CB8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C92EFE32-E530-40E9-94C2-DEAE58DCE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38B36035-D65B-4788-93FB-924E1C25CF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815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B727788-4C35-42AE-9A62-9009C3C4A1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791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C79C5CDD-C922-422C-9129-58B6D85E6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0690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FE3D72B-D41B-4AAE-9C11-C1C0B1709B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941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60C484D1-BA5A-4188-99DC-E29C4A4E58A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39534352-170A-4156-AD39-56A2EFF77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634BC427-BAE1-45DC-8426-E1C7D3506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C3FC4285-A43D-422F-BBE2-07E50A4F9BA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B152B769-1E06-4C65-98D3-9F0BBB23581F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65B91F7F-DB4C-47AB-AECB-8F7A01ED9E25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E4974A74-C7F5-43DE-A681-498163B76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226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E8592F1-EA45-42D2-BB41-AE2D366460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2ECAF9-FB6C-4CC3-99B0-800CC0F0BA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35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A7C7052-E0B8-4BCD-8A7B-F8BB47DA07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183724A8-C8CF-4ADD-997D-B0BFD8C60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968678D0-FC96-4EF0-B170-060B028B6162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E4082BB-2728-490F-AEE9-65A3CD02FFF8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1AAB2A54-153F-4A78-AC2D-A91D44E6B37D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9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ABE8128-EDED-42CA-808B-7B780362C6A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45E03375-AF28-4AE8-8499-C08415EB0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715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723D6DBF-AC7C-423C-AB6F-FA63C6E674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681EED0A-D47F-4839-A5F2-D04A228273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34F56BA0-C954-4E21-8320-45EB84C00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7EC7F464-A779-4437-8851-95B1C14CA66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CDCECC66-752D-4788-A612-45E57A6A4ABD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95EA3978-FFB8-44ED-A95E-517AE644A49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F0A646BC-CB6A-4865-B5F5-C202DE9F07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422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1DD7E85D-68F4-42E7-BDDC-065A36829E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A90EA36-0970-42FA-826D-74DAD85C8C05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7288A730-2EA6-4BEC-B276-17B4CF6F0718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64EF7A7A-D327-437F-80D4-C15CD00A30CB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CE3DC0B2-36D8-4F05-BB0A-FE7F200B62F6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9A2448B-A8C7-4088-82DE-B8FD637C5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E50FFA8-396F-4FD6-8B7A-C06889140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98EAAA-58CE-40EF-B227-10EC11AED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AF5CA6-C9B4-4C4C-A850-5CEF66A82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3D7378D0-2F9F-4A36-B3DA-30ABADEC0CF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B419B44F-C537-4EBA-931C-BFF4FFFC04A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4A7E7B30-731D-4CBC-A865-2CED54197FEF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F3A6FE3-E01B-449A-85F4-CE92ABE715A5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84CE418-8683-4F9C-87A3-B5B7C0E2EFB4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F70D5C0-0F84-4F29-A9B8-4B4F8134C567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9019797-BD18-42BF-A1F1-C08C549451BF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DFAE7ED-9702-4288-A8FA-829FE10E3FE3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60BF40F-52A0-442A-B262-33C17028CD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181CFB0-AA26-4804-916D-4AD7B67DA4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F6FE21B-30AB-4745-9B1F-6F55E3E40A25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633C1BE-3912-4332-A415-6079EA3F47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A7B1F88D-DE5B-4CC0-BC8A-65A49AEB35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EF42F0A-A6CB-47B5-865B-CFA4511D08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038B05D3-F168-47B2-91C1-9EC24F2D6D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7592A17D-5DE8-4746-9C0F-55FD576BB64C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1FC144FA-4FCD-40BA-A8C6-2C2E1781DC5A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234E0757-B9B9-4CF5-86D1-8DC250835C82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64FCFD7C-98DE-4B79-9667-B9ED23CB5860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246D43FD-3C39-45E6-BEE9-FFEA8120471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63150630-28A8-4432-9D69-98F4D75D55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7570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78A6AFFB-C768-4BF8-87DA-D457B3C8D1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DB4B8346-6DBC-46CB-BA16-123B639731D3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8E768FFD-F997-46DB-93C7-D3C9767A6D87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7217B718-929F-4B57-9062-59A9BD33835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79E6CF17-BC5A-40F5-AAC9-AF6322C04F8C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13F9CE4-5F35-411E-8EB9-F97883972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B61629E-E1B7-438D-BC0E-0F5C8C5FF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A26A16-6B2A-45D3-BACC-7BA729F8F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E80D9B4-A06C-472E-905E-A2D2E7C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FB690673-2807-4F1C-ABB7-06DEE781BF23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A19902F3-19C1-4B8D-8AF9-E75A99AA0065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F06CC361-B954-4AD4-A947-8863468443BB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4EA0D2A1-9141-4979-8E97-67B2C1150EA7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DCC6A80E-BE77-40AE-8E76-E10054DB4045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53A163D-5B59-4A09-8FAB-546C322EC22C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EEB7508-EA8D-4C64-9B2C-BCA43CF3EB49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0BC5E74-BAEC-4A5F-A5AC-E58D0A13B83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AA76E708-635E-42F9-B4A7-1F6CC81161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887FFCB-0A9F-4F3D-9B2B-338E679F0C9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9C64062-4DB5-4DAB-AA85-C3DC0DFEF29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EDB0F138-62EB-4325-8A62-D2946A5F4C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4436AAD-7517-43AD-B019-6BD1099B99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B25C4E95-C045-42CB-B51F-C2E0BD8C34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ED3E38C6-3AF9-496B-8D84-C0028E8124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53923EEA-5D25-488E-A5EB-5F5118B00237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430A0374-EB4E-41EF-B6A2-B832037241C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7BBA4951-5510-4F69-B7B6-375F3C1BACAF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AAF8DA05-6D7D-4EDF-AB38-FFA5C94831A3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1558CD2A-4AE1-4323-91FB-42B9DF6F6BC0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0FFC2351-1F59-47AC-A4D7-3465571A4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3065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5B139DEC-20AD-4CE1-B029-A5A78FB014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9C3D7731-3FED-4155-A13E-AA66118CAC5C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9EA284B9-B9A4-4B44-ABFE-411A7011C49A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ADB766B2-6E4A-4C4C-B8AA-00B46A442DA6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E7B2F555-9206-4033-9AEF-72F9B9DE4BF3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A21DDD4-D932-49CA-B788-871A34CF1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6993AA-14E9-456F-BD02-738FC8C0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8F8A8D-1149-4F68-8406-44DE0FC9B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54B438-E8B5-4999-A11D-14EBE8414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782E82D8-F606-4BA0-ADEF-72381BABC74E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7091C5D7-D40D-473E-9327-8E69925DCCD6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7D2A95F4-1946-40C2-8B43-6C00A29FB227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D18C90F-81DC-4488-A43C-4AAFB4A169BF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191E04EF-5F4D-453A-A15D-6A5713B3AE0C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D1A5508-8217-4D36-A529-52672C65BAF9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09D346AD-06D3-4D2A-97EC-5ABEA8E2850E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5E2678D-B7CE-413A-A776-E25B693419BA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8790D48-7158-4E9B-966B-01FF7A640E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278E472C-E91A-490F-9308-FCB364B267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EFC9D50-6B4E-40C4-8380-A88E16669459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A373EFD2-0237-485C-8682-16C1E1902E4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23B32F5E-E636-4C74-9844-956A70122C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5945D401-AD38-4905-AA0B-B26E9B04F5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3FBA865D-D368-4A62-9BC5-6DD43D54CE0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97609CBC-3812-4C4C-BC56-C94F9366F06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33EA6AF6-426C-494D-9D0B-89F8DCA1831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E27AEDD3-87CE-43EF-813F-0E149AD68035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F985A05B-7039-4A81-80FF-778632D242AF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D13078B3-0DDB-4928-987B-A6B2D9BE356E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E269528C-ED46-4439-9DF3-E2BFE7A683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  <a:endParaRPr lang="zh-CN" altLang="en-US" dirty="0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117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700CA-4853-4FF0-BBF9-3B6494AA1DA2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267C9163-CEB3-476C-BA25-6B2B7850A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563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022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4C1236EF-14CA-400C-A9AB-D2D9DC67D0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0670893-CC72-407E-9A81-8D74B0568F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3817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0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EEAA1EE4-38A7-43B8-86B7-31041BC58A0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55EE7919-C78E-4944-AF30-7695E8598C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2A0A8BAF-8ED4-4BED-8451-0DFACF9EE7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09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CB4D933B-65D7-4178-BC66-D78D2DD216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45C040-B7A1-4AC9-ACB2-CE28E43D1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17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6F89D08B-E6F7-46DA-B883-C61BF622E01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15C6D939-C1D0-4A68-B766-265F91D22D9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3C5FCB71-08E7-4EF3-8127-2107C4236E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9D2E257-159E-4D9D-84BE-D8EAD05357EA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64EDB6FE-6591-4AAE-9DB9-C8B349A68DFF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34F43CAB-6F31-4658-A942-47287C13D523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7085C5D5-6138-4B48-9CBD-130E077831A2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B287E32-B833-4E73-B84B-E1D9DB880FE8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3B17CC8-3AE3-4EA0-96B4-8D98CFC21D3F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7F751AA-9684-4752-9FA4-3838DAC288A0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8CA54808-EAA9-4E23-9F7B-0EF1FF0558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D96F372-A19B-4942-BA56-39AD0E5E3595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17AB23B9-8B41-4159-8A15-C65300987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82274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ea"/>
          <a:ea typeface="+mj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j-ea"/>
          <a:ea typeface="+mj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ea"/>
          <a:ea typeface="+mj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gif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 hidden="1">
            <a:extLst>
              <a:ext uri="{FF2B5EF4-FFF2-40B4-BE49-F238E27FC236}">
                <a16:creationId xmlns:a16="http://schemas.microsoft.com/office/drawing/2014/main" id="{9DFB90D4-4B1F-420C-A0CE-7666E92BED86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D052A60B-6DDE-41F7-83D5-BBBAC2AB0FC4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02F0F8EC-7025-406A-A37A-697CFEA69A76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15E5AF11-03C5-494E-8009-C60E389820CE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13A561F3-51D8-4BB4-AB71-C48DA96C306F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A43CC97D-38ED-46A3-A03A-BA10737FBB28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254D4B08-7ECD-45DB-B914-40595B395B6D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EA537A49-6A54-41E3-9355-4EDE63BB1D34}"/>
                </a:ext>
              </a:extLst>
            </p:cNvPr>
            <p:cNvSpPr/>
            <p:nvPr/>
          </p:nvSpPr>
          <p:spPr bwMode="auto">
            <a:xfrm>
              <a:off x="8440691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29F3D2B6-EDE2-4F8A-A75C-8D39049383F9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1333C35D-A1FE-4924-AEDA-CDDFB73C5CA5}"/>
                </a:ext>
              </a:extLst>
            </p:cNvPr>
            <p:cNvSpPr/>
            <p:nvPr/>
          </p:nvSpPr>
          <p:spPr bwMode="auto">
            <a:xfrm>
              <a:off x="8775974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50894C84-81A3-468A-94F4-31E6CBB87D9D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1A7ECAB0-91E5-4A29-A9D9-E2065543C15C}"/>
                </a:ext>
              </a:extLst>
            </p:cNvPr>
            <p:cNvSpPr/>
            <p:nvPr/>
          </p:nvSpPr>
          <p:spPr bwMode="auto">
            <a:xfrm>
              <a:off x="11220160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83E96B90-A36D-4008-811E-043EB9C66581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7EF62858-18CA-446D-89EC-5DF9BFB37003}"/>
                </a:ext>
              </a:extLst>
            </p:cNvPr>
            <p:cNvSpPr/>
            <p:nvPr/>
          </p:nvSpPr>
          <p:spPr bwMode="auto">
            <a:xfrm>
              <a:off x="10850860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08CA6681-C157-42AF-A30C-5C394A7D2280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60396333-03BE-4AF0-8D26-42E31767C18E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08185EA2-75BA-4A9B-BDD9-132F34DF606A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94E2FB48-74C2-4FF2-BE1A-F577B91A40F1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62CD5495-5D88-42EF-8A8A-66EC5942EF4A}"/>
                </a:ext>
              </a:extLst>
            </p:cNvPr>
            <p:cNvSpPr/>
            <p:nvPr/>
          </p:nvSpPr>
          <p:spPr bwMode="auto">
            <a:xfrm>
              <a:off x="9067527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532EBD6F-68F3-46FF-BED7-709C91339E7F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D701FE3E-C2E0-4F06-B302-8C4B4424D99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5C8AFCEB-C7F4-44C3-A49D-3F99CDBE95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FA76B76A-91DA-4373-B8A1-5E07A48E7D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17116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BA33CDA4-3FFA-4376-98F2-07CA327D7F31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B4F2A1DC-DE82-4344-97E9-CE559BC9AD47}"/>
                </a:ext>
              </a:extLst>
            </p:cNvPr>
            <p:cNvSpPr/>
            <p:nvPr/>
          </p:nvSpPr>
          <p:spPr bwMode="auto">
            <a:xfrm>
              <a:off x="10112258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EB311CF9-FBCE-4E17-B522-798721FC57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66B05B73-6B2D-47D6-A79A-252618BE1A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53693191-EACB-4CB1-90F9-38FA14ED5426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B59075E7-62E7-4E77-9F64-91205B9A1ACD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E5A2F9E5-FF45-40D9-AA52-9DFD838098A6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AE854C68-9852-4F36-9075-F21C129140E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FC1ABC2C-85DF-4EE4-BD9A-ED6D4C1BCD6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D8F8F307-4BC2-4E6C-9D06-A4BC38A5E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C1241B6F-FD97-430A-BDE5-B8E7B872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05215689-65FF-4A9B-92EC-F7E4DBDD3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0C95F676-191E-4427-907C-60CA66CB3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0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B2E392DB-8F92-482B-8C9D-75F5158B2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F8CEB2F1-B15D-40B8-8008-57772EF792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CCD18709-0359-4AEE-87C5-B3DFA0A676C0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A49EE91C-4C38-45CD-ACE3-364E3C9E1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FBAA62D2-7668-4931-BFD3-FEEDC4ED09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2AB41770-13BD-4DA9-8FD3-65B461D8C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BCA20738-1456-4A43-A0B5-AB4F823C4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6F691A6C-9A92-4C18-A10D-DD92AC549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DF20334D-C5ED-4941-919E-5D6146358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BE5E85D0-4193-402A-BD27-01D5BC5C8F58}"/>
                </a:ext>
              </a:extLst>
            </p:cNvPr>
            <p:cNvSpPr/>
            <p:nvPr/>
          </p:nvSpPr>
          <p:spPr bwMode="auto">
            <a:xfrm>
              <a:off x="10107398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E6BD1B79-CDA1-4CC6-920F-8C7A5253F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4657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D4E792BB-1F96-454B-9176-A4CBA9BE5629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B6D20C9F-3813-40F8-BF1D-D94FC3B6D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A3BFBBBD-E069-47E8-93A1-7B102D4D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2219D1BF-0B1C-4D3A-8543-2AB4F87D3882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52AFE4B3-B227-46ED-8C8D-D600E524C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D098A82D-B204-4DCC-9E7B-878DBC2AE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C41AFF0A-12C9-4DB5-860E-F7F2BFD26116}"/>
                </a:ext>
              </a:extLst>
            </p:cNvPr>
            <p:cNvSpPr/>
            <p:nvPr/>
          </p:nvSpPr>
          <p:spPr bwMode="auto">
            <a:xfrm>
              <a:off x="8115122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EBB8B128-1745-4E39-9E90-FB694580F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D4C5F41A-FD59-4FF7-9FF9-C92952174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8929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4854F92A-38DF-41D3-B8E0-835D9FD1B7A0}"/>
                </a:ext>
              </a:extLst>
            </p:cNvPr>
            <p:cNvSpPr/>
            <p:nvPr/>
          </p:nvSpPr>
          <p:spPr bwMode="auto">
            <a:xfrm>
              <a:off x="8115122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D7AD4E8C-BE43-4CC4-8393-FB60D67F7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824D4EF8-1606-44A2-A51D-3D98228EB049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EDDEA7D9-982C-4011-BFF1-5FF5257E8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4679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70486725-6C74-4AB6-AE89-2D25AF806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E5117608-C1D6-46E5-BFBD-DBCE624B2536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3E8B678D-CC60-4294-AC69-85A966806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3B0061BF-9F4C-4030-91DA-BB7A97708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02877A51-9F7F-46B6-9436-D1756BB46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48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28994C5E-AABE-4FCC-A59D-BB5DD655B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D0E6359C-BA88-4646-B79D-536A53B15CE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22257715-4C04-45FA-AF11-F49F21F73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382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79794570-4CD6-4ACF-9303-764C0F11B35C}"/>
                </a:ext>
              </a:extLst>
            </p:cNvPr>
            <p:cNvSpPr/>
            <p:nvPr/>
          </p:nvSpPr>
          <p:spPr bwMode="auto">
            <a:xfrm>
              <a:off x="7065534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38CAFC5A-3F65-462D-84BB-765B09920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7650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635573B4-F0E8-4041-9533-E8FAC4717628}"/>
                </a:ext>
              </a:extLst>
            </p:cNvPr>
            <p:cNvSpPr/>
            <p:nvPr/>
          </p:nvSpPr>
          <p:spPr bwMode="auto">
            <a:xfrm>
              <a:off x="10044230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219E8C28-B299-4971-8C3F-32CAC18BC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142B5655-BA4D-40BA-818F-D29272707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7B1E573E-73F0-418D-894B-46B95CFA3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DEABB701-C854-4161-A6E5-7226DE2F2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689612CF-5792-404D-AA78-3AEBD313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76D56F61-ED1F-4414-B8DC-811466D816AC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64D01349-75A3-48A2-88E0-50C52AAE9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1183736E-97B4-4B1D-8D33-2BAEADF09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086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7D446154-B69A-42DE-A497-B41A6423B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2365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4635EE1F-4EBA-4843-9F5B-F773CA524594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BE9C602E-8705-4FD8-A02B-578C391E9A85}"/>
                </a:ext>
              </a:extLst>
            </p:cNvPr>
            <p:cNvSpPr/>
            <p:nvPr/>
          </p:nvSpPr>
          <p:spPr bwMode="auto">
            <a:xfrm>
              <a:off x="9106402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3009E465-85A7-4BC1-8D66-BE5FB6ABA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94640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6D71A460-82F8-4AA4-8B60-93561D6D6F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0440F26E-E126-43F4-8BAF-4F7ED090D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E1142B5E-1816-4227-B984-E4F5F6A8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9551827E-63BB-4003-9447-E33B538FF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B5E2C26D-C8A2-4FB5-9E75-56F2A5C5F569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D71F2CDD-24CF-4752-B172-380E8127CC8D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BC06CB90-40B7-41AC-8C6E-197ACB2B898D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531" name="矩形 102">
            <a:extLst>
              <a:ext uri="{FF2B5EF4-FFF2-40B4-BE49-F238E27FC236}">
                <a16:creationId xmlns:a16="http://schemas.microsoft.com/office/drawing/2014/main" id="{4C683B60-CED2-478C-A49B-3E946342E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3" y="2619375"/>
            <a:ext cx="1501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第三章</a:t>
            </a:r>
            <a:r>
              <a:rPr lang="en-US" altLang="zh-CN" sz="3200" b="1" dirty="0">
                <a:solidFill>
                  <a:schemeClr val="bg1"/>
                </a:solidFill>
              </a:rPr>
              <a:t>  </a:t>
            </a:r>
          </a:p>
        </p:txBody>
      </p:sp>
      <p:grpSp>
        <p:nvGrpSpPr>
          <p:cNvPr id="22532" name="组合 2">
            <a:extLst>
              <a:ext uri="{FF2B5EF4-FFF2-40B4-BE49-F238E27FC236}">
                <a16:creationId xmlns:a16="http://schemas.microsoft.com/office/drawing/2014/main" id="{725E9CC4-2AE5-4F8E-930F-BD97C193BE98}"/>
              </a:ext>
            </a:extLst>
          </p:cNvPr>
          <p:cNvGrpSpPr>
            <a:grpSpLocks/>
          </p:cNvGrpSpPr>
          <p:nvPr/>
        </p:nvGrpSpPr>
        <p:grpSpPr bwMode="auto">
          <a:xfrm>
            <a:off x="6992788" y="5045460"/>
            <a:ext cx="3782545" cy="362367"/>
            <a:chOff x="6846888" y="4632325"/>
            <a:chExt cx="3782545" cy="362368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991DF86E-7247-442F-9B15-76C00633F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46888" y="4632325"/>
              <a:ext cx="277812" cy="258763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600"/>
            </a:p>
          </p:txBody>
        </p:sp>
        <p:sp>
          <p:nvSpPr>
            <p:cNvPr id="22538" name="文本框 37">
              <a:extLst>
                <a:ext uri="{FF2B5EF4-FFF2-40B4-BE49-F238E27FC236}">
                  <a16:creationId xmlns:a16="http://schemas.microsoft.com/office/drawing/2014/main" id="{72D22363-EA1E-49A0-ABB9-9EA0CC93E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8038" y="4656138"/>
              <a:ext cx="3471395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 dirty="0">
                  <a:solidFill>
                    <a:srgbClr val="3B3838"/>
                  </a:solidFill>
                </a:rPr>
                <a:t>单位：郑州澍青医学高等专科学校</a:t>
              </a:r>
            </a:p>
          </p:txBody>
        </p:sp>
      </p:grpSp>
      <p:sp>
        <p:nvSpPr>
          <p:cNvPr id="24583" name="文本框 107">
            <a:extLst>
              <a:ext uri="{FF2B5EF4-FFF2-40B4-BE49-F238E27FC236}">
                <a16:creationId xmlns:a16="http://schemas.microsoft.com/office/drawing/2014/main" id="{F8CDCE6F-C7D8-4682-8C70-4934F76DA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3443288"/>
            <a:ext cx="6381750" cy="903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4800" b="1" spc="600" dirty="0">
                <a:solidFill>
                  <a:srgbClr val="2B2F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舒适与安全</a:t>
            </a:r>
            <a:endParaRPr lang="en-US" altLang="zh-CN" sz="4800" b="1" spc="600" dirty="0">
              <a:solidFill>
                <a:srgbClr val="2B2F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534" name="组合 1">
            <a:extLst>
              <a:ext uri="{FF2B5EF4-FFF2-40B4-BE49-F238E27FC236}">
                <a16:creationId xmlns:a16="http://schemas.microsoft.com/office/drawing/2014/main" id="{4A7BAB14-6A23-4B5E-9E4C-4A77F493EABE}"/>
              </a:ext>
            </a:extLst>
          </p:cNvPr>
          <p:cNvGrpSpPr>
            <a:grpSpLocks/>
          </p:cNvGrpSpPr>
          <p:nvPr/>
        </p:nvGrpSpPr>
        <p:grpSpPr bwMode="auto">
          <a:xfrm>
            <a:off x="2078037" y="4949825"/>
            <a:ext cx="2571750" cy="405229"/>
            <a:chOff x="2757488" y="4540250"/>
            <a:chExt cx="2571750" cy="405229"/>
          </a:xfrm>
        </p:grpSpPr>
        <p:sp>
          <p:nvSpPr>
            <p:cNvPr id="22535" name="文本框 39">
              <a:extLst>
                <a:ext uri="{FF2B5EF4-FFF2-40B4-BE49-F238E27FC236}">
                  <a16:creationId xmlns:a16="http://schemas.microsoft.com/office/drawing/2014/main" id="{0BF8981E-3F44-49CA-85C4-CC8CD73A45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6263" y="4606925"/>
              <a:ext cx="22129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</a:rPr>
                <a:t>主讲人：陈亚静</a:t>
              </a:r>
            </a:p>
          </p:txBody>
        </p:sp>
        <p:pic>
          <p:nvPicPr>
            <p:cNvPr id="22536" name="图形 2" descr="女学生">
              <a:extLst>
                <a:ext uri="{FF2B5EF4-FFF2-40B4-BE49-F238E27FC236}">
                  <a16:creationId xmlns:a16="http://schemas.microsoft.com/office/drawing/2014/main" id="{88F4BF37-67ED-4D65-83DD-2C7999040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488" y="4540250"/>
              <a:ext cx="385762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835" y="5873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</a:t>
            </a:r>
            <a:r>
              <a:rPr lang="en-US" altLang="zh-CN" sz="3200" dirty="0"/>
              <a:t>——</a:t>
            </a:r>
            <a:r>
              <a:rPr lang="zh-CN" altLang="en-US" sz="3200" dirty="0"/>
              <a:t>生理特点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1B14D71-42C4-434E-ADF6-78338810A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37" y="1877966"/>
            <a:ext cx="4968671" cy="3299746"/>
          </a:xfrm>
          <a:prstGeom prst="rect">
            <a:avLst/>
          </a:prstGeom>
        </p:spPr>
      </p:pic>
      <p:sp>
        <p:nvSpPr>
          <p:cNvPr id="11" name="流程图: 终止 10">
            <a:extLst>
              <a:ext uri="{FF2B5EF4-FFF2-40B4-BE49-F238E27FC236}">
                <a16:creationId xmlns:a16="http://schemas.microsoft.com/office/drawing/2014/main" id="{ED91FB4A-EDF7-4CCD-B0D4-ADEB2700EA38}"/>
              </a:ext>
            </a:extLst>
          </p:cNvPr>
          <p:cNvSpPr/>
          <p:nvPr/>
        </p:nvSpPr>
        <p:spPr>
          <a:xfrm>
            <a:off x="835848" y="2267467"/>
            <a:ext cx="2942045" cy="869302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感觉功能暂时减退</a:t>
            </a:r>
          </a:p>
        </p:txBody>
      </p:sp>
      <p:sp>
        <p:nvSpPr>
          <p:cNvPr id="13" name="流程图: 终止 12">
            <a:extLst>
              <a:ext uri="{FF2B5EF4-FFF2-40B4-BE49-F238E27FC236}">
                <a16:creationId xmlns:a16="http://schemas.microsoft.com/office/drawing/2014/main" id="{2E3FFCDA-F1F9-4A9A-963C-3E8EBAB2DDF3}"/>
              </a:ext>
            </a:extLst>
          </p:cNvPr>
          <p:cNvSpPr/>
          <p:nvPr/>
        </p:nvSpPr>
        <p:spPr>
          <a:xfrm>
            <a:off x="8347808" y="2604547"/>
            <a:ext cx="3324919" cy="869302"/>
          </a:xfrm>
          <a:prstGeom prst="flowChartTerminator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骨骼肌反射和肌肉紧张度减弱</a:t>
            </a:r>
          </a:p>
        </p:txBody>
      </p:sp>
      <p:sp>
        <p:nvSpPr>
          <p:cNvPr id="14" name="流程图: 终止 13">
            <a:extLst>
              <a:ext uri="{FF2B5EF4-FFF2-40B4-BE49-F238E27FC236}">
                <a16:creationId xmlns:a16="http://schemas.microsoft.com/office/drawing/2014/main" id="{5B69BE08-51CA-49D4-94BA-8D454200DD51}"/>
              </a:ext>
            </a:extLst>
          </p:cNvPr>
          <p:cNvSpPr/>
          <p:nvPr/>
        </p:nvSpPr>
        <p:spPr>
          <a:xfrm>
            <a:off x="7423209" y="4743061"/>
            <a:ext cx="3324919" cy="869302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血压下降、心率和呼吸减慢</a:t>
            </a:r>
          </a:p>
        </p:txBody>
      </p:sp>
      <p:sp>
        <p:nvSpPr>
          <p:cNvPr id="15" name="流程图: 终止 14">
            <a:extLst>
              <a:ext uri="{FF2B5EF4-FFF2-40B4-BE49-F238E27FC236}">
                <a16:creationId xmlns:a16="http://schemas.microsoft.com/office/drawing/2014/main" id="{15580F47-3581-4BE0-AE77-E0C90DA4A59B}"/>
              </a:ext>
            </a:extLst>
          </p:cNvPr>
          <p:cNvSpPr/>
          <p:nvPr/>
        </p:nvSpPr>
        <p:spPr>
          <a:xfrm>
            <a:off x="2437030" y="5132562"/>
            <a:ext cx="2681726" cy="869302"/>
          </a:xfrm>
          <a:prstGeom prst="flowChartTerminator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代谢降低、瞳孔缩小</a:t>
            </a:r>
          </a:p>
        </p:txBody>
      </p:sp>
      <p:sp>
        <p:nvSpPr>
          <p:cNvPr id="17" name="流程图: 终止 16">
            <a:extLst>
              <a:ext uri="{FF2B5EF4-FFF2-40B4-BE49-F238E27FC236}">
                <a16:creationId xmlns:a16="http://schemas.microsoft.com/office/drawing/2014/main" id="{8E686905-4B76-4C88-8826-3D0AB716B2EC}"/>
              </a:ext>
            </a:extLst>
          </p:cNvPr>
          <p:cNvSpPr/>
          <p:nvPr/>
        </p:nvSpPr>
        <p:spPr>
          <a:xfrm>
            <a:off x="4522610" y="1117675"/>
            <a:ext cx="2806247" cy="712222"/>
          </a:xfrm>
          <a:prstGeom prst="flowChartTerminator">
            <a:avLst/>
          </a:prstGeom>
          <a:solidFill>
            <a:srgbClr val="FF7C8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胃液分泌增多</a:t>
            </a:r>
          </a:p>
        </p:txBody>
      </p:sp>
    </p:spTree>
    <p:extLst>
      <p:ext uri="{BB962C8B-B14F-4D97-AF65-F5344CB8AC3E}">
        <p14:creationId xmlns:p14="http://schemas.microsoft.com/office/powerpoint/2010/main" val="6100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835" y="5873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</a:t>
            </a:r>
            <a:r>
              <a:rPr lang="en-US" altLang="zh-CN" sz="3200" dirty="0"/>
              <a:t>——</a:t>
            </a:r>
            <a:r>
              <a:rPr lang="zh-CN" altLang="en-US" sz="3200" dirty="0"/>
              <a:t>生理时相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58B8E8A-CDCD-4C3A-89C4-541CC9A8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CDCEE0"/>
              </a:clrFrom>
              <a:clrTo>
                <a:srgbClr val="CDCE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5" y="786367"/>
            <a:ext cx="10432732" cy="587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9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835" y="5873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</a:t>
            </a:r>
            <a:r>
              <a:rPr lang="en-US" altLang="zh-CN" sz="3200" dirty="0"/>
              <a:t>——</a:t>
            </a:r>
            <a:r>
              <a:rPr lang="zh-CN" altLang="en-US" sz="3200" dirty="0"/>
              <a:t>生理时相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CE53E1C-0391-4E57-AA9E-DF014A6B7C0E}"/>
              </a:ext>
            </a:extLst>
          </p:cNvPr>
          <p:cNvSpPr txBox="1"/>
          <p:nvPr/>
        </p:nvSpPr>
        <p:spPr>
          <a:xfrm>
            <a:off x="255694" y="855550"/>
            <a:ext cx="6571825" cy="335175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NREM——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非快速动眼期：</a:t>
            </a:r>
            <a:endParaRPr lang="en-US" altLang="zh-CN" sz="32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没有眼球的快速运动，脑电图波呈现慢波，脑电活动随睡眠加深而减慢，故称</a:t>
            </a:r>
            <a:r>
              <a:rPr lang="zh-CN" altLang="en-US" sz="2800" b="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正相睡眠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800" b="1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zh-CN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同步脑电活动的频率随睡眠的加深而减慢，又称</a:t>
            </a:r>
            <a:r>
              <a:rPr lang="zh-CN" altLang="en-US" sz="2800" b="1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同步睡眠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066131B-4B52-4D38-8688-104EA40C07B9}"/>
              </a:ext>
            </a:extLst>
          </p:cNvPr>
          <p:cNvSpPr txBox="1">
            <a:spLocks/>
          </p:cNvSpPr>
          <p:nvPr/>
        </p:nvSpPr>
        <p:spPr>
          <a:xfrm>
            <a:off x="255694" y="4429109"/>
            <a:ext cx="11479106" cy="187347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2"/>
              </a:buBlip>
              <a:defRPr sz="32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8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•"/>
              <a:defRPr sz="26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en-US" altLang="zh-CN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REM ——</a:t>
            </a:r>
            <a:r>
              <a:rPr lang="zh-CN" altLang="en-US" b="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快速动眼睡眠：</a:t>
            </a:r>
            <a:endParaRPr lang="en-US" altLang="zh-CN" b="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r>
              <a:rPr lang="en-US" altLang="zh-CN" sz="2800" b="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眼球出现阵发性的快速运动（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60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～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70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次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/min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），一夜出现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～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次，脑电活动类似醒觉或初入睡，又称</a:t>
            </a:r>
            <a:r>
              <a:rPr lang="zh-CN" altLang="en-US" sz="2800" dirty="0">
                <a:solidFill>
                  <a:srgbClr val="7030A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异相睡眠、快波睡眠</a:t>
            </a:r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en-US" altLang="zh-CN" sz="2800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endParaRPr lang="zh-CN" altLang="en-US" b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6B2706-8F7B-4D8D-BA15-472D5D221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70" y="641720"/>
            <a:ext cx="5325443" cy="454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53C7F37E-535E-4379-9A4A-067D9A301C38}"/>
              </a:ext>
            </a:extLst>
          </p:cNvPr>
          <p:cNvSpPr/>
          <p:nvPr/>
        </p:nvSpPr>
        <p:spPr>
          <a:xfrm>
            <a:off x="80262" y="3044096"/>
            <a:ext cx="1737360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第一期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5CC4682-EE45-4ECB-9FF1-9BF724D73ED0}"/>
              </a:ext>
            </a:extLst>
          </p:cNvPr>
          <p:cNvSpPr/>
          <p:nvPr/>
        </p:nvSpPr>
        <p:spPr>
          <a:xfrm>
            <a:off x="1892819" y="3060157"/>
            <a:ext cx="1649026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第二期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AF8B00F3-71FA-4280-ACB4-BA5CA0117AE2}"/>
              </a:ext>
            </a:extLst>
          </p:cNvPr>
          <p:cNvSpPr/>
          <p:nvPr/>
        </p:nvSpPr>
        <p:spPr>
          <a:xfrm>
            <a:off x="3625010" y="3074096"/>
            <a:ext cx="1649026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第三期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85D04A4-EB19-4D47-84F3-94C95148C55D}"/>
              </a:ext>
            </a:extLst>
          </p:cNvPr>
          <p:cNvSpPr/>
          <p:nvPr/>
        </p:nvSpPr>
        <p:spPr>
          <a:xfrm>
            <a:off x="5357201" y="3066500"/>
            <a:ext cx="1649026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第四期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74C59B5C-4207-4F4B-A888-FEE210A734B3}"/>
              </a:ext>
            </a:extLst>
          </p:cNvPr>
          <p:cNvSpPr/>
          <p:nvPr/>
        </p:nvSpPr>
        <p:spPr>
          <a:xfrm>
            <a:off x="7121885" y="3059806"/>
            <a:ext cx="1649027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第三期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CB730F4-A5B5-41A1-8733-89437E67660E}"/>
              </a:ext>
            </a:extLst>
          </p:cNvPr>
          <p:cNvSpPr/>
          <p:nvPr/>
        </p:nvSpPr>
        <p:spPr>
          <a:xfrm>
            <a:off x="8871281" y="3044096"/>
            <a:ext cx="1649027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/>
              <a:t>第二期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1EDC1EB-7B73-40D6-B518-561D6DBB0F8B}"/>
              </a:ext>
            </a:extLst>
          </p:cNvPr>
          <p:cNvSpPr/>
          <p:nvPr/>
        </p:nvSpPr>
        <p:spPr>
          <a:xfrm>
            <a:off x="10620678" y="3029295"/>
            <a:ext cx="1571322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REM</a:t>
            </a:r>
            <a:endParaRPr lang="zh-CN" altLang="en-US" sz="3600" b="1" dirty="0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F47ED0C-0F07-4EBA-95BF-5A802F41F2F0}"/>
              </a:ext>
            </a:extLst>
          </p:cNvPr>
          <p:cNvCxnSpPr>
            <a:cxnSpLocks/>
          </p:cNvCxnSpPr>
          <p:nvPr/>
        </p:nvCxnSpPr>
        <p:spPr>
          <a:xfrm>
            <a:off x="245744" y="902882"/>
            <a:ext cx="0" cy="21083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D3C3513-4221-4BA9-AC37-F6C32E30417E}"/>
              </a:ext>
            </a:extLst>
          </p:cNvPr>
          <p:cNvCxnSpPr>
            <a:cxnSpLocks/>
          </p:cNvCxnSpPr>
          <p:nvPr/>
        </p:nvCxnSpPr>
        <p:spPr>
          <a:xfrm>
            <a:off x="2028772" y="3982092"/>
            <a:ext cx="0" cy="1930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90B79D5-3692-4774-BB1E-3AA9E0A55845}"/>
              </a:ext>
            </a:extLst>
          </p:cNvPr>
          <p:cNvCxnSpPr>
            <a:cxnSpLocks/>
          </p:cNvCxnSpPr>
          <p:nvPr/>
        </p:nvCxnSpPr>
        <p:spPr>
          <a:xfrm>
            <a:off x="3977419" y="965713"/>
            <a:ext cx="0" cy="2019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99BBDE3-46DF-4F57-85D7-EBB962076035}"/>
              </a:ext>
            </a:extLst>
          </p:cNvPr>
          <p:cNvCxnSpPr>
            <a:cxnSpLocks/>
          </p:cNvCxnSpPr>
          <p:nvPr/>
        </p:nvCxnSpPr>
        <p:spPr>
          <a:xfrm>
            <a:off x="5940512" y="3903058"/>
            <a:ext cx="0" cy="20094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9B79F91-6481-49B8-B915-B28911C96868}"/>
              </a:ext>
            </a:extLst>
          </p:cNvPr>
          <p:cNvCxnSpPr>
            <a:cxnSpLocks/>
          </p:cNvCxnSpPr>
          <p:nvPr/>
        </p:nvCxnSpPr>
        <p:spPr>
          <a:xfrm>
            <a:off x="10520308" y="902882"/>
            <a:ext cx="0" cy="20195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E98F7BAA-C7E2-4DD7-8862-EF6F50FD6023}"/>
              </a:ext>
            </a:extLst>
          </p:cNvPr>
          <p:cNvSpPr txBox="1"/>
          <p:nvPr/>
        </p:nvSpPr>
        <p:spPr>
          <a:xfrm>
            <a:off x="311442" y="939190"/>
            <a:ext cx="3665977" cy="198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入睡期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睡眠开始期，易被唤醒</a:t>
            </a:r>
            <a:endParaRPr lang="en-US" altLang="zh-CN" sz="2400" b="1" dirty="0"/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生命体征和新陈代谢逐渐减慢。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91499B-FBE7-4873-A016-E9AFBEC45B02}"/>
              </a:ext>
            </a:extLst>
          </p:cNvPr>
          <p:cNvSpPr txBox="1"/>
          <p:nvPr/>
        </p:nvSpPr>
        <p:spPr>
          <a:xfrm>
            <a:off x="2026543" y="3992634"/>
            <a:ext cx="3901751" cy="1982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浅睡期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易被唤醒，身体机能继续减慢，肌肉逐渐放松。</a:t>
            </a:r>
            <a:endParaRPr lang="en-US" altLang="zh-CN" sz="2400" b="1" dirty="0"/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持续</a:t>
            </a:r>
            <a:r>
              <a:rPr lang="en-US" altLang="zh-CN" sz="2400" b="1" dirty="0"/>
              <a:t>10-20min</a:t>
            </a:r>
            <a:r>
              <a:rPr lang="zh-CN" altLang="en-US" sz="2400" b="1" dirty="0"/>
              <a:t>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5BF5859-8103-42A0-8A8E-8BF78482BF36}"/>
              </a:ext>
            </a:extLst>
          </p:cNvPr>
          <p:cNvSpPr txBox="1"/>
          <p:nvPr/>
        </p:nvSpPr>
        <p:spPr>
          <a:xfrm>
            <a:off x="4043115" y="893584"/>
            <a:ext cx="4828159" cy="1967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中度睡眠期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身体机能完全放松，身体很少移动，很难被唤醒。</a:t>
            </a:r>
            <a:endParaRPr lang="en-US" altLang="zh-CN" sz="2400" b="1" dirty="0"/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持续</a:t>
            </a:r>
            <a:r>
              <a:rPr lang="en-US" altLang="zh-CN" sz="2400" b="1" dirty="0"/>
              <a:t>15-30min</a:t>
            </a:r>
            <a:endParaRPr lang="zh-CN" altLang="en-US" sz="24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5F4C0B3-6FEA-4299-85EF-D1F80A553FB9}"/>
              </a:ext>
            </a:extLst>
          </p:cNvPr>
          <p:cNvSpPr txBox="1"/>
          <p:nvPr/>
        </p:nvSpPr>
        <p:spPr>
          <a:xfrm>
            <a:off x="6145820" y="3935510"/>
            <a:ext cx="6030972" cy="2444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深度睡眠期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身体完全松弛且无法移动，极难被唤醒</a:t>
            </a:r>
            <a:endParaRPr lang="en-US" altLang="zh-CN" sz="2400" b="1" dirty="0"/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腺垂体</a:t>
            </a:r>
            <a:r>
              <a:rPr lang="zh-CN" altLang="en-US" sz="2400" b="1" dirty="0">
                <a:solidFill>
                  <a:srgbClr val="A50021"/>
                </a:solidFill>
              </a:rPr>
              <a:t>分泌大量生长激素</a:t>
            </a:r>
            <a:r>
              <a:rPr lang="zh-CN" altLang="en-US" sz="2400" b="1" dirty="0"/>
              <a:t>，加速受损组织修复。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持续</a:t>
            </a:r>
            <a:r>
              <a:rPr lang="en-US" altLang="zh-CN" sz="2400" b="1" dirty="0"/>
              <a:t>10min</a:t>
            </a:r>
            <a:r>
              <a:rPr lang="zh-CN" altLang="en-US" sz="2400" b="1" dirty="0"/>
              <a:t>。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782FAC95-8C87-452E-BF5C-63EF84563979}"/>
              </a:ext>
            </a:extLst>
          </p:cNvPr>
          <p:cNvSpPr/>
          <p:nvPr/>
        </p:nvSpPr>
        <p:spPr>
          <a:xfrm>
            <a:off x="74403" y="3063554"/>
            <a:ext cx="10445905" cy="802640"/>
          </a:xfrm>
          <a:prstGeom prst="roundRect">
            <a:avLst/>
          </a:prstGeom>
          <a:solidFill>
            <a:srgbClr val="55C0AF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</a:rPr>
              <a:t>慢波睡眠（</a:t>
            </a:r>
            <a:r>
              <a:rPr lang="en-US" altLang="zh-CN" sz="3600" b="1" dirty="0">
                <a:solidFill>
                  <a:srgbClr val="C00000"/>
                </a:solidFill>
              </a:rPr>
              <a:t>NREM</a:t>
            </a:r>
            <a:r>
              <a:rPr lang="zh-CN" altLang="en-US" sz="3600" b="1" dirty="0">
                <a:solidFill>
                  <a:srgbClr val="C00000"/>
                </a:solidFill>
              </a:rPr>
              <a:t>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0B55CDA-C4C4-473B-AC95-BD9456CB5EF5}"/>
              </a:ext>
            </a:extLst>
          </p:cNvPr>
          <p:cNvSpPr txBox="1"/>
          <p:nvPr/>
        </p:nvSpPr>
        <p:spPr>
          <a:xfrm>
            <a:off x="958359" y="143273"/>
            <a:ext cx="6122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三、睡眠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生理时相</a:t>
            </a:r>
          </a:p>
        </p:txBody>
      </p:sp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1F1F6517-5F78-475F-BDD9-47022894D0A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18761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1EDC1EB-7B73-40D6-B518-561D6DBB0F8B}"/>
              </a:ext>
            </a:extLst>
          </p:cNvPr>
          <p:cNvSpPr/>
          <p:nvPr/>
        </p:nvSpPr>
        <p:spPr>
          <a:xfrm>
            <a:off x="958359" y="983679"/>
            <a:ext cx="1571322" cy="802640"/>
          </a:xfrm>
          <a:prstGeom prst="roundRect">
            <a:avLst/>
          </a:prstGeom>
          <a:solidFill>
            <a:srgbClr val="113F4E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REM</a:t>
            </a:r>
            <a:endParaRPr lang="zh-CN" altLang="en-US" sz="36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0B55CDA-C4C4-473B-AC95-BD9456CB5EF5}"/>
              </a:ext>
            </a:extLst>
          </p:cNvPr>
          <p:cNvSpPr txBox="1"/>
          <p:nvPr/>
        </p:nvSpPr>
        <p:spPr>
          <a:xfrm>
            <a:off x="958359" y="143273"/>
            <a:ext cx="6122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三、睡眠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生理时相</a:t>
            </a:r>
          </a:p>
        </p:txBody>
      </p:sp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1F1F6517-5F78-475F-BDD9-47022894D0A5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6B928CA-8DB0-480D-B9A0-4AA378DC8988}"/>
              </a:ext>
            </a:extLst>
          </p:cNvPr>
          <p:cNvSpPr txBox="1"/>
          <p:nvPr/>
        </p:nvSpPr>
        <p:spPr>
          <a:xfrm>
            <a:off x="750510" y="2297581"/>
            <a:ext cx="10690980" cy="3355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快波睡眠期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脑电波活跃，眼球快速转动，与觉醒时很难区分。</a:t>
            </a:r>
            <a:endParaRPr lang="en-US" altLang="zh-CN" sz="2400" b="1" dirty="0"/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各种感觉进一步减退，唤醒域提高，肌肉几乎完全松弛。</a:t>
            </a:r>
            <a:endParaRPr lang="en-US" altLang="zh-CN" sz="2400" b="1" dirty="0"/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间断有阵发性表现。（眼球快速运动、血压升高、心率加快、呼吸加快而不规则等交感神经兴奋性表现）</a:t>
            </a:r>
            <a:r>
              <a:rPr lang="zh-CN" altLang="en-US" sz="2400" b="1" dirty="0">
                <a:solidFill>
                  <a:schemeClr val="accent4">
                    <a:lumMod val="50000"/>
                  </a:schemeClr>
                </a:solidFill>
              </a:rPr>
              <a:t>此时易导致心绞痛、哮喘等疾病发作。</a:t>
            </a:r>
            <a:endParaRPr lang="en-US" altLang="zh-CN" sz="24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脑血流量增多且脑蛋白合成加快，</a:t>
            </a:r>
            <a:r>
              <a:rPr lang="zh-CN" altLang="en-US" sz="2400" b="1" dirty="0">
                <a:solidFill>
                  <a:srgbClr val="A50021"/>
                </a:solidFill>
              </a:rPr>
              <a:t>促进学习记忆力和精力恢复</a:t>
            </a:r>
            <a:r>
              <a:rPr lang="zh-CN" altLang="en-US" sz="2400" b="1" dirty="0"/>
              <a:t>。</a:t>
            </a:r>
            <a:endParaRPr lang="en-US" altLang="zh-CN" sz="2400" b="1" dirty="0"/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在此时相被唤醒，常诉说正在做梦。</a:t>
            </a:r>
            <a:endParaRPr lang="en-US" altLang="zh-CN" sz="2400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5B23B28-0514-48B0-ABEA-CA064713F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03" y="896857"/>
            <a:ext cx="3371629" cy="22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E7ECA3-DFA0-427C-BA06-59C1C9BE3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93" y="804798"/>
            <a:ext cx="6468697" cy="551115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3F2CFE6-1A65-42CF-8157-0AAC3A6F0005}"/>
              </a:ext>
            </a:extLst>
          </p:cNvPr>
          <p:cNvSpPr txBox="1"/>
          <p:nvPr/>
        </p:nvSpPr>
        <p:spPr>
          <a:xfrm>
            <a:off x="958359" y="143273"/>
            <a:ext cx="61227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三、睡眠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生理时相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7CACDB-3E14-4CA5-92AF-C1AF7F6FCE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68" y="1400030"/>
            <a:ext cx="3877939" cy="43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3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835" y="5873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</a:t>
            </a:r>
            <a:r>
              <a:rPr lang="en-US" altLang="zh-CN" sz="3200" dirty="0"/>
              <a:t>——</a:t>
            </a:r>
            <a:r>
              <a:rPr lang="zh-CN" altLang="en-US" sz="3200" dirty="0"/>
              <a:t>生理时相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65EE5D-8A15-4205-8248-E7D058A06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330" y="1002984"/>
            <a:ext cx="7191586" cy="500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BE47989-AAD6-4BA7-8482-E36700DD90F9}"/>
              </a:ext>
            </a:extLst>
          </p:cNvPr>
          <p:cNvSpPr/>
          <p:nvPr/>
        </p:nvSpPr>
        <p:spPr>
          <a:xfrm>
            <a:off x="6392945" y="734786"/>
            <a:ext cx="5638800" cy="55459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每个睡眠周期约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60-120min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不等的有顺序的睡眠时相，平均约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90min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儿童交替周期约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60min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成人每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6-8h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的睡眠中包含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4-6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个睡眠周期。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两种睡眠时相均可直接转为觉醒状态。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觉醒状态下，只能进入慢波睡眠。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8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92A0D99-05CF-4925-A609-8698D89E8524}"/>
              </a:ext>
            </a:extLst>
          </p:cNvPr>
          <p:cNvGrpSpPr/>
          <p:nvPr/>
        </p:nvGrpSpPr>
        <p:grpSpPr>
          <a:xfrm>
            <a:off x="468048" y="739971"/>
            <a:ext cx="2252848" cy="2932673"/>
            <a:chOff x="919910" y="1110074"/>
            <a:chExt cx="2252848" cy="293267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F07B538-8B97-4C9B-95B8-22A2074641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" t="936" r="74768" b="66078"/>
            <a:stretch/>
          </p:blipFill>
          <p:spPr bwMode="auto">
            <a:xfrm>
              <a:off x="919910" y="1110074"/>
              <a:ext cx="2252848" cy="197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1D325493-09F0-4D81-8E47-766B443AF2E4}"/>
                </a:ext>
              </a:extLst>
            </p:cNvPr>
            <p:cNvSpPr txBox="1"/>
            <p:nvPr/>
          </p:nvSpPr>
          <p:spPr>
            <a:xfrm>
              <a:off x="919910" y="3088640"/>
              <a:ext cx="2229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耳供血不足</a:t>
              </a:r>
              <a:endParaRPr lang="en-US" altLang="zh-CN" sz="2800" b="1" dirty="0"/>
            </a:p>
            <a:p>
              <a:pPr algn="ctr"/>
              <a:r>
                <a:rPr lang="zh-CN" altLang="en-US" sz="2800" b="1" dirty="0"/>
                <a:t>耳聋、耳鸣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03FD3EEF-0423-4994-A606-2BF478D30BFE}"/>
              </a:ext>
            </a:extLst>
          </p:cNvPr>
          <p:cNvGrpSpPr/>
          <p:nvPr/>
        </p:nvGrpSpPr>
        <p:grpSpPr>
          <a:xfrm>
            <a:off x="2959926" y="695846"/>
            <a:ext cx="4102631" cy="2869024"/>
            <a:chOff x="3479800" y="918342"/>
            <a:chExt cx="3876040" cy="286902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B5A91B9-7F59-40CC-8EC3-6500256734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8" t="1069" r="31238" b="65946"/>
            <a:stretch/>
          </p:blipFill>
          <p:spPr bwMode="auto">
            <a:xfrm>
              <a:off x="3479800" y="918342"/>
              <a:ext cx="3850640" cy="1970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CB68C43-3925-41D3-B20A-AD3B1AA64775}"/>
                </a:ext>
              </a:extLst>
            </p:cNvPr>
            <p:cNvSpPr txBox="1"/>
            <p:nvPr/>
          </p:nvSpPr>
          <p:spPr>
            <a:xfrm>
              <a:off x="3602150" y="2833259"/>
              <a:ext cx="3753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内分泌、神经系统失调</a:t>
              </a:r>
              <a:endParaRPr lang="en-US" altLang="zh-CN" sz="2800" b="1" dirty="0"/>
            </a:p>
            <a:p>
              <a:pPr algn="ctr"/>
              <a:r>
                <a:rPr lang="zh-CN" altLang="en-US" sz="2800" b="1" dirty="0"/>
                <a:t>皮肤晦暗、长斑、长痘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85B14E4-F0D6-4FE5-8826-6E290B8CE2A3}"/>
              </a:ext>
            </a:extLst>
          </p:cNvPr>
          <p:cNvGrpSpPr/>
          <p:nvPr/>
        </p:nvGrpSpPr>
        <p:grpSpPr>
          <a:xfrm>
            <a:off x="6366390" y="790867"/>
            <a:ext cx="2783840" cy="2659252"/>
            <a:chOff x="6939280" y="1014163"/>
            <a:chExt cx="2783840" cy="265925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FB52C08-7EBE-46AE-9674-DE8E68070E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96" t="2534" r="1492" b="65945"/>
            <a:stretch/>
          </p:blipFill>
          <p:spPr bwMode="auto">
            <a:xfrm>
              <a:off x="6939280" y="1014163"/>
              <a:ext cx="2783840" cy="1882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71BE669E-28D8-45FA-AE97-6255D4795B2A}"/>
                </a:ext>
              </a:extLst>
            </p:cNvPr>
            <p:cNvSpPr txBox="1"/>
            <p:nvPr/>
          </p:nvSpPr>
          <p:spPr>
            <a:xfrm>
              <a:off x="8049974" y="315019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/>
                <a:t>肥胖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5902179-DE7B-4C8E-9FE7-45DA7EC5A529}"/>
              </a:ext>
            </a:extLst>
          </p:cNvPr>
          <p:cNvGrpSpPr/>
          <p:nvPr/>
        </p:nvGrpSpPr>
        <p:grpSpPr>
          <a:xfrm>
            <a:off x="8673501" y="880154"/>
            <a:ext cx="3753690" cy="2625518"/>
            <a:chOff x="8485425" y="1280535"/>
            <a:chExt cx="3753690" cy="262551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A6E822F-9097-4BDA-895B-BBA66599CA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4" t="50167" r="74396" b="20145"/>
            <a:stretch/>
          </p:blipFill>
          <p:spPr bwMode="auto">
            <a:xfrm>
              <a:off x="9428479" y="1280535"/>
              <a:ext cx="2153763" cy="1773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8CB13FE-75D8-43FD-AC4A-13B0E1BF7CB3}"/>
                </a:ext>
              </a:extLst>
            </p:cNvPr>
            <p:cNvSpPr txBox="1"/>
            <p:nvPr/>
          </p:nvSpPr>
          <p:spPr>
            <a:xfrm>
              <a:off x="8485425" y="2951946"/>
              <a:ext cx="3753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交感神经夜晚兴奋</a:t>
              </a:r>
              <a:endParaRPr lang="en-US" altLang="zh-CN" sz="2800" b="1" dirty="0"/>
            </a:p>
            <a:p>
              <a:pPr algn="ctr"/>
              <a:r>
                <a:rPr lang="zh-CN" altLang="en-US" sz="2800" b="1" dirty="0"/>
                <a:t>失眠健忘</a:t>
              </a:r>
            </a:p>
          </p:txBody>
        </p:sp>
      </p:grp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A2C8DDA-695A-4F93-A1E9-51B0C764A15A}"/>
              </a:ext>
            </a:extLst>
          </p:cNvPr>
          <p:cNvCxnSpPr/>
          <p:nvPr/>
        </p:nvCxnSpPr>
        <p:spPr>
          <a:xfrm>
            <a:off x="0" y="3672644"/>
            <a:ext cx="12192000" cy="0"/>
          </a:xfrm>
          <a:prstGeom prst="line">
            <a:avLst/>
          </a:prstGeom>
          <a:ln w="28575">
            <a:solidFill>
              <a:srgbClr val="7F7F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9FEA602-8B22-4222-A327-FA4B9362EAD7}"/>
              </a:ext>
            </a:extLst>
          </p:cNvPr>
          <p:cNvGrpSpPr/>
          <p:nvPr/>
        </p:nvGrpSpPr>
        <p:grpSpPr>
          <a:xfrm>
            <a:off x="698600" y="3687621"/>
            <a:ext cx="3753690" cy="2669739"/>
            <a:chOff x="1175270" y="4015317"/>
            <a:chExt cx="3753690" cy="2669739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7A2502D0-116A-4062-9D67-294600730A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4" t="50855" r="52579" b="19462"/>
            <a:stretch/>
          </p:blipFill>
          <p:spPr bwMode="auto">
            <a:xfrm>
              <a:off x="1848746" y="4015317"/>
              <a:ext cx="2162037" cy="177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91D3993-6459-4A29-9169-1F68257683C3}"/>
                </a:ext>
              </a:extLst>
            </p:cNvPr>
            <p:cNvSpPr txBox="1"/>
            <p:nvPr/>
          </p:nvSpPr>
          <p:spPr>
            <a:xfrm>
              <a:off x="1175270" y="5730949"/>
              <a:ext cx="3753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胃黏膜得不到修复</a:t>
              </a:r>
              <a:endParaRPr lang="en-US" altLang="zh-CN" sz="2800" b="1" dirty="0"/>
            </a:p>
            <a:p>
              <a:pPr algn="ctr"/>
              <a:r>
                <a:rPr lang="zh-CN" altLang="en-US" sz="2800" b="1" dirty="0"/>
                <a:t>伤害肠胃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0B38C76-C6D2-4070-B9EB-CE240B7C2347}"/>
              </a:ext>
            </a:extLst>
          </p:cNvPr>
          <p:cNvGrpSpPr/>
          <p:nvPr/>
        </p:nvGrpSpPr>
        <p:grpSpPr>
          <a:xfrm>
            <a:off x="4241243" y="3647869"/>
            <a:ext cx="3753690" cy="2640817"/>
            <a:chOff x="4632801" y="3885938"/>
            <a:chExt cx="3753690" cy="2640817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26EA88E9-6FD8-436B-8869-714D4609F7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94" t="50854" r="25249" b="20599"/>
            <a:stretch/>
          </p:blipFill>
          <p:spPr bwMode="auto">
            <a:xfrm>
              <a:off x="5452697" y="3885938"/>
              <a:ext cx="2368940" cy="1705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8EBEA41-1724-4CE5-BA2E-BAF4A160DAD4}"/>
                </a:ext>
              </a:extLst>
            </p:cNvPr>
            <p:cNvSpPr txBox="1"/>
            <p:nvPr/>
          </p:nvSpPr>
          <p:spPr>
            <a:xfrm>
              <a:off x="4632801" y="5572648"/>
              <a:ext cx="3753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免疫力下降</a:t>
              </a:r>
              <a:endParaRPr lang="en-US" altLang="zh-CN" sz="2800" b="1" dirty="0"/>
            </a:p>
            <a:p>
              <a:pPr algn="ctr"/>
              <a:r>
                <a:rPr lang="zh-CN" altLang="en-US" sz="2800" b="1" dirty="0"/>
                <a:t>易感冒、过敏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E8FA53-ECE6-4A23-841D-9B7A88A60746}"/>
              </a:ext>
            </a:extLst>
          </p:cNvPr>
          <p:cNvGrpSpPr/>
          <p:nvPr/>
        </p:nvGrpSpPr>
        <p:grpSpPr>
          <a:xfrm>
            <a:off x="8016628" y="3593679"/>
            <a:ext cx="3753690" cy="2702625"/>
            <a:chOff x="7436127" y="3989430"/>
            <a:chExt cx="3753690" cy="2702625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5D9A6709-C237-49C1-8CD2-979CEE9E4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28" t="51692" r="2115" b="20992"/>
            <a:stretch/>
          </p:blipFill>
          <p:spPr bwMode="auto">
            <a:xfrm>
              <a:off x="8128502" y="3989430"/>
              <a:ext cx="2368940" cy="1631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5858FED-3D3D-4339-B125-DEA8B0A4B0F9}"/>
                </a:ext>
              </a:extLst>
            </p:cNvPr>
            <p:cNvSpPr txBox="1"/>
            <p:nvPr/>
          </p:nvSpPr>
          <p:spPr>
            <a:xfrm>
              <a:off x="7436127" y="5737948"/>
              <a:ext cx="3753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内脏得不到及时休整</a:t>
              </a:r>
              <a:endParaRPr lang="en-US" altLang="zh-CN" sz="2800" b="1" dirty="0"/>
            </a:p>
            <a:p>
              <a:pPr algn="ctr"/>
              <a:r>
                <a:rPr lang="zh-CN" altLang="en-US" sz="2800" b="1" dirty="0"/>
                <a:t>心脏病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DF6D683D-DE5B-4525-AA10-C0C5DEA12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23" y="20543"/>
            <a:ext cx="795597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835" y="5873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</a:t>
            </a:r>
            <a:r>
              <a:rPr lang="en-US" altLang="zh-CN" sz="3200" dirty="0"/>
              <a:t>——</a:t>
            </a:r>
            <a:r>
              <a:rPr lang="zh-CN" altLang="en-US" sz="3200" dirty="0"/>
              <a:t>评估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73A367E-FD19-4144-9377-70A9ABA58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8" y="535065"/>
            <a:ext cx="5847215" cy="60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EE74D4E-A05D-42DF-B7F1-EFC7A6AD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899" y="633742"/>
            <a:ext cx="3119340" cy="250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0CADA7B-5B4D-407E-B5CF-ED69F2432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82" y="3023858"/>
            <a:ext cx="4699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5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9299" y="132605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</a:t>
            </a:r>
            <a:r>
              <a:rPr lang="en-US" altLang="zh-CN" sz="3200" dirty="0"/>
              <a:t>——</a:t>
            </a:r>
            <a:r>
              <a:rPr lang="zh-CN" altLang="en-US" sz="3200" dirty="0"/>
              <a:t>评估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37164F-B542-4573-8A7F-E2B009A9B19C}"/>
              </a:ext>
            </a:extLst>
          </p:cNvPr>
          <p:cNvSpPr txBox="1"/>
          <p:nvPr/>
        </p:nvSpPr>
        <p:spPr>
          <a:xfrm>
            <a:off x="790562" y="845311"/>
            <a:ext cx="2923408" cy="516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113F4E"/>
                </a:solidFill>
              </a:rPr>
              <a:t>生理因素</a:t>
            </a:r>
            <a:endParaRPr lang="en-US" altLang="zh-CN" sz="32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113F4E"/>
                </a:solidFill>
              </a:rPr>
              <a:t>病理因素</a:t>
            </a:r>
            <a:endParaRPr lang="en-US" altLang="zh-CN" sz="32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113F4E"/>
                </a:solidFill>
              </a:rPr>
              <a:t>心理因素</a:t>
            </a:r>
            <a:endParaRPr lang="en-US" altLang="zh-CN" sz="32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113F4E"/>
                </a:solidFill>
              </a:rPr>
              <a:t>环境因素</a:t>
            </a:r>
            <a:endParaRPr lang="en-US" altLang="zh-CN" sz="32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113F4E"/>
                </a:solidFill>
              </a:rPr>
              <a:t>食物因素</a:t>
            </a:r>
            <a:endParaRPr lang="en-US" altLang="zh-CN" sz="32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113F4E"/>
                </a:solidFill>
              </a:rPr>
              <a:t>药物因素</a:t>
            </a:r>
            <a:endParaRPr lang="en-US" altLang="zh-CN" sz="3200" b="1" dirty="0">
              <a:solidFill>
                <a:srgbClr val="113F4E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3200" b="1" dirty="0">
                <a:solidFill>
                  <a:srgbClr val="113F4E"/>
                </a:solidFill>
              </a:rPr>
              <a:t>个人习惯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9BC869D-F7F9-4AD6-B1AC-442660F5BF1B}"/>
              </a:ext>
            </a:extLst>
          </p:cNvPr>
          <p:cNvSpPr/>
          <p:nvPr/>
        </p:nvSpPr>
        <p:spPr>
          <a:xfrm>
            <a:off x="3754437" y="1026762"/>
            <a:ext cx="6426511" cy="655300"/>
          </a:xfrm>
          <a:prstGeom prst="roundRect">
            <a:avLst/>
          </a:prstGeom>
          <a:solidFill>
            <a:srgbClr val="E6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年龄</a:t>
            </a:r>
            <a:r>
              <a:rPr lang="zh-CN" altLang="en-US" sz="2400" dirty="0">
                <a:solidFill>
                  <a:schemeClr val="tx1"/>
                </a:solidFill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</a:rPr>
              <a:t>随着年龄的增长，睡眠时间逐渐减少。</a:t>
            </a: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62911DD1-9934-4CEF-A3E3-84C280E8A537}"/>
              </a:ext>
            </a:extLst>
          </p:cNvPr>
          <p:cNvSpPr/>
          <p:nvPr/>
        </p:nvSpPr>
        <p:spPr>
          <a:xfrm>
            <a:off x="3050743" y="1137585"/>
            <a:ext cx="568960" cy="433654"/>
          </a:xfrm>
          <a:prstGeom prst="rightArrow">
            <a:avLst/>
          </a:prstGeom>
          <a:solidFill>
            <a:srgbClr val="BDE5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5C7B090-D5C4-4A85-9308-60B1AE864961}"/>
              </a:ext>
            </a:extLst>
          </p:cNvPr>
          <p:cNvSpPr/>
          <p:nvPr/>
        </p:nvSpPr>
        <p:spPr>
          <a:xfrm>
            <a:off x="3754437" y="1913470"/>
            <a:ext cx="4531724" cy="655300"/>
          </a:xfrm>
          <a:prstGeom prst="roundRect">
            <a:avLst/>
          </a:prstGeom>
          <a:solidFill>
            <a:srgbClr val="B6E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内分泌 </a:t>
            </a:r>
            <a:r>
              <a:rPr lang="zh-CN" altLang="en-US" sz="2400" b="1" dirty="0">
                <a:solidFill>
                  <a:schemeClr val="tx1"/>
                </a:solidFill>
              </a:rPr>
              <a:t>（月经期、绝经期）</a:t>
            </a:r>
            <a:r>
              <a:rPr lang="zh-CN" altLang="en-US" sz="2400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E33A055-EB0A-4C7F-BC22-E102A0819B48}"/>
              </a:ext>
            </a:extLst>
          </p:cNvPr>
          <p:cNvSpPr/>
          <p:nvPr/>
        </p:nvSpPr>
        <p:spPr>
          <a:xfrm>
            <a:off x="3789681" y="2864351"/>
            <a:ext cx="3318130" cy="655300"/>
          </a:xfrm>
          <a:prstGeom prst="roundRect">
            <a:avLst/>
          </a:prstGeom>
          <a:solidFill>
            <a:srgbClr val="70C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昼夜节律 </a:t>
            </a:r>
            <a:r>
              <a:rPr lang="zh-CN" altLang="en-US" sz="2400" b="1" dirty="0">
                <a:solidFill>
                  <a:schemeClr val="tx1"/>
                </a:solidFill>
              </a:rPr>
              <a:t>（协同一致）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1E50AC6-CF57-4662-BB93-701DF47FE9BF}"/>
              </a:ext>
            </a:extLst>
          </p:cNvPr>
          <p:cNvSpPr/>
          <p:nvPr/>
        </p:nvSpPr>
        <p:spPr>
          <a:xfrm>
            <a:off x="3789681" y="3815232"/>
            <a:ext cx="2186914" cy="655300"/>
          </a:xfrm>
          <a:prstGeom prst="roundRect">
            <a:avLst/>
          </a:prstGeom>
          <a:solidFill>
            <a:srgbClr val="4DB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疲劳 </a:t>
            </a:r>
            <a:r>
              <a:rPr lang="zh-CN" altLang="en-US" sz="2400" b="1" dirty="0">
                <a:solidFill>
                  <a:schemeClr val="tx1"/>
                </a:solidFill>
              </a:rPr>
              <a:t>（适度）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60ABD7-A586-4BB9-B0E2-3E066E4A61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92" y="3054285"/>
            <a:ext cx="5395428" cy="33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占位符 1">
            <a:extLst>
              <a:ext uri="{FF2B5EF4-FFF2-40B4-BE49-F238E27FC236}">
                <a16:creationId xmlns:a16="http://schemas.microsoft.com/office/drawing/2014/main" id="{94058865-5561-4FA8-86C9-D8833DFBF4CA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949325" y="117475"/>
            <a:ext cx="3573463" cy="439738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本章节框架</a:t>
            </a:r>
          </a:p>
        </p:txBody>
      </p:sp>
      <p:grpSp>
        <p:nvGrpSpPr>
          <p:cNvPr id="15363" name="组合 2">
            <a:extLst>
              <a:ext uri="{FF2B5EF4-FFF2-40B4-BE49-F238E27FC236}">
                <a16:creationId xmlns:a16="http://schemas.microsoft.com/office/drawing/2014/main" id="{D190DCF5-AC16-425F-8E8D-3AD478CB40B7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744538"/>
            <a:ext cx="10975975" cy="5543550"/>
            <a:chOff x="395913" y="1448460"/>
            <a:chExt cx="11183558" cy="4744420"/>
          </a:xfrm>
        </p:grpSpPr>
        <p:sp>
          <p:nvSpPr>
            <p:cNvPr id="15426" name="矩形 4">
              <a:extLst>
                <a:ext uri="{FF2B5EF4-FFF2-40B4-BE49-F238E27FC236}">
                  <a16:creationId xmlns:a16="http://schemas.microsoft.com/office/drawing/2014/main" id="{7291EC95-E3AB-4963-82B5-3BF2B8AD7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927" y="1448460"/>
              <a:ext cx="3488603" cy="3239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: 圆角 60">
              <a:extLst>
                <a:ext uri="{FF2B5EF4-FFF2-40B4-BE49-F238E27FC236}">
                  <a16:creationId xmlns:a16="http://schemas.microsoft.com/office/drawing/2014/main" id="{CC199933-467E-4A71-98E9-18A8CDE6B7CF}"/>
                </a:ext>
              </a:extLst>
            </p:cNvPr>
            <p:cNvSpPr/>
            <p:nvPr/>
          </p:nvSpPr>
          <p:spPr>
            <a:xfrm>
              <a:off x="497816" y="1494654"/>
              <a:ext cx="11028276" cy="443872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矩形: 圆角 61">
              <a:extLst>
                <a:ext uri="{FF2B5EF4-FFF2-40B4-BE49-F238E27FC236}">
                  <a16:creationId xmlns:a16="http://schemas.microsoft.com/office/drawing/2014/main" id="{084AD384-C51E-4869-9B3D-239DACFDD5E1}"/>
                </a:ext>
              </a:extLst>
            </p:cNvPr>
            <p:cNvSpPr/>
            <p:nvPr/>
          </p:nvSpPr>
          <p:spPr>
            <a:xfrm>
              <a:off x="551195" y="1555793"/>
              <a:ext cx="10905344" cy="4309651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十字形 10">
              <a:extLst>
                <a:ext uri="{FF2B5EF4-FFF2-40B4-BE49-F238E27FC236}">
                  <a16:creationId xmlns:a16="http://schemas.microsoft.com/office/drawing/2014/main" id="{200FCDF3-29BD-4358-B417-A6B88D98AA5F}"/>
                </a:ext>
              </a:extLst>
            </p:cNvPr>
            <p:cNvSpPr/>
            <p:nvPr/>
          </p:nvSpPr>
          <p:spPr>
            <a:xfrm>
              <a:off x="10712478" y="5167096"/>
              <a:ext cx="334827" cy="347815"/>
            </a:xfrm>
            <a:prstGeom prst="plus">
              <a:avLst>
                <a:gd name="adj" fmla="val 311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DC0304C-FA29-4539-8A47-EFF687480F00}"/>
                </a:ext>
              </a:extLst>
            </p:cNvPr>
            <p:cNvSpPr/>
            <p:nvPr/>
          </p:nvSpPr>
          <p:spPr>
            <a:xfrm>
              <a:off x="10591164" y="5194269"/>
              <a:ext cx="988307" cy="99861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15BA426-B441-4E11-BC1F-196B8527C42B}"/>
                </a:ext>
              </a:extLst>
            </p:cNvPr>
            <p:cNvSpPr/>
            <p:nvPr/>
          </p:nvSpPr>
          <p:spPr>
            <a:xfrm>
              <a:off x="617513" y="1555793"/>
              <a:ext cx="305712" cy="30841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64B2C77-EE15-4411-84A2-038D312F8CD4}"/>
                </a:ext>
              </a:extLst>
            </p:cNvPr>
            <p:cNvSpPr/>
            <p:nvPr/>
          </p:nvSpPr>
          <p:spPr>
            <a:xfrm>
              <a:off x="395913" y="4580157"/>
              <a:ext cx="274979" cy="2649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D9A8E64-5490-4AF5-AD02-163787828AA0}"/>
                </a:ext>
              </a:extLst>
            </p:cNvPr>
            <p:cNvSpPr/>
            <p:nvPr/>
          </p:nvSpPr>
          <p:spPr>
            <a:xfrm>
              <a:off x="1338929" y="5798870"/>
              <a:ext cx="215131" cy="20651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85" name="Freeform 7">
              <a:extLst>
                <a:ext uri="{FF2B5EF4-FFF2-40B4-BE49-F238E27FC236}">
                  <a16:creationId xmlns:a16="http://schemas.microsoft.com/office/drawing/2014/main" id="{F3EAFF3B-3AB2-43BE-B3E5-6BD058E92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9235" y="5374970"/>
              <a:ext cx="457759" cy="398085"/>
            </a:xfrm>
            <a:custGeom>
              <a:avLst/>
              <a:gdLst>
                <a:gd name="T0" fmla="*/ 346563825 w 302"/>
                <a:gd name="T1" fmla="*/ 128287420 h 263"/>
                <a:gd name="T2" fmla="*/ 520992568 w 302"/>
                <a:gd name="T3" fmla="*/ 0 h 263"/>
                <a:gd name="T4" fmla="*/ 693127650 w 302"/>
                <a:gd name="T5" fmla="*/ 171814238 h 263"/>
                <a:gd name="T6" fmla="*/ 346563825 w 302"/>
                <a:gd name="T7" fmla="*/ 602493324 h 263"/>
                <a:gd name="T8" fmla="*/ 0 w 302"/>
                <a:gd name="T9" fmla="*/ 171814238 h 263"/>
                <a:gd name="T10" fmla="*/ 174428743 w 302"/>
                <a:gd name="T11" fmla="*/ 0 h 263"/>
                <a:gd name="T12" fmla="*/ 346563825 w 302"/>
                <a:gd name="T13" fmla="*/ 128287420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b="1" dirty="0"/>
            </a:p>
          </p:txBody>
        </p:sp>
        <p:sp>
          <p:nvSpPr>
            <p:cNvPr id="13386" name="Freeform 8">
              <a:extLst>
                <a:ext uri="{FF2B5EF4-FFF2-40B4-BE49-F238E27FC236}">
                  <a16:creationId xmlns:a16="http://schemas.microsoft.com/office/drawing/2014/main" id="{91B1DC73-6AD8-4E1A-A867-A545D4E47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889" y="5767621"/>
              <a:ext cx="706857" cy="271731"/>
            </a:xfrm>
            <a:custGeom>
              <a:avLst/>
              <a:gdLst>
                <a:gd name="T0" fmla="*/ 621138757 w 796"/>
                <a:gd name="T1" fmla="*/ 39662841 h 212"/>
                <a:gd name="T2" fmla="*/ 499115162 w 796"/>
                <a:gd name="T3" fmla="*/ 3305130 h 212"/>
                <a:gd name="T4" fmla="*/ 475497807 w 796"/>
                <a:gd name="T5" fmla="*/ 0 h 212"/>
                <a:gd name="T6" fmla="*/ 339303621 w 796"/>
                <a:gd name="T7" fmla="*/ 62800034 h 212"/>
                <a:gd name="T8" fmla="*/ 292855918 w 796"/>
                <a:gd name="T9" fmla="*/ 89241072 h 212"/>
                <a:gd name="T10" fmla="*/ 226727678 w 796"/>
                <a:gd name="T11" fmla="*/ 130557120 h 212"/>
                <a:gd name="T12" fmla="*/ 214131104 w 796"/>
                <a:gd name="T13" fmla="*/ 181788558 h 212"/>
                <a:gd name="T14" fmla="*/ 272387485 w 796"/>
                <a:gd name="T15" fmla="*/ 221451400 h 212"/>
                <a:gd name="T16" fmla="*/ 357411029 w 796"/>
                <a:gd name="T17" fmla="*/ 209882803 h 212"/>
                <a:gd name="T18" fmla="*/ 372368629 w 796"/>
                <a:gd name="T19" fmla="*/ 206577673 h 212"/>
                <a:gd name="T20" fmla="*/ 263727728 w 796"/>
                <a:gd name="T21" fmla="*/ 244587307 h 212"/>
                <a:gd name="T22" fmla="*/ 201535418 w 796"/>
                <a:gd name="T23" fmla="*/ 196662284 h 212"/>
                <a:gd name="T24" fmla="*/ 213344096 w 796"/>
                <a:gd name="T25" fmla="*/ 122293654 h 212"/>
                <a:gd name="T26" fmla="*/ 214919000 w 796"/>
                <a:gd name="T27" fmla="*/ 118988524 h 212"/>
                <a:gd name="T28" fmla="*/ 212557087 w 796"/>
                <a:gd name="T29" fmla="*/ 117336602 h 212"/>
                <a:gd name="T30" fmla="*/ 55107459 w 796"/>
                <a:gd name="T31" fmla="*/ 36357712 h 212"/>
                <a:gd name="T32" fmla="*/ 38574955 w 796"/>
                <a:gd name="T33" fmla="*/ 33052582 h 212"/>
                <a:gd name="T34" fmla="*/ 0 w 796"/>
                <a:gd name="T35" fmla="*/ 72715423 h 212"/>
                <a:gd name="T36" fmla="*/ 0 w 796"/>
                <a:gd name="T37" fmla="*/ 77672475 h 212"/>
                <a:gd name="T38" fmla="*/ 0 w 796"/>
                <a:gd name="T39" fmla="*/ 79325683 h 212"/>
                <a:gd name="T40" fmla="*/ 22043338 w 796"/>
                <a:gd name="T41" fmla="*/ 127251991 h 212"/>
                <a:gd name="T42" fmla="*/ 213344096 w 796"/>
                <a:gd name="T43" fmla="*/ 295818745 h 212"/>
                <a:gd name="T44" fmla="*/ 233025521 w 796"/>
                <a:gd name="T45" fmla="*/ 312345679 h 212"/>
                <a:gd name="T46" fmla="*/ 296792736 w 796"/>
                <a:gd name="T47" fmla="*/ 350355312 h 212"/>
                <a:gd name="T48" fmla="*/ 321197100 w 796"/>
                <a:gd name="T49" fmla="*/ 343745053 h 212"/>
                <a:gd name="T50" fmla="*/ 413305496 w 796"/>
                <a:gd name="T51" fmla="*/ 289208486 h 212"/>
                <a:gd name="T52" fmla="*/ 506987910 w 796"/>
                <a:gd name="T53" fmla="*/ 233018711 h 212"/>
                <a:gd name="T54" fmla="*/ 546349873 w 796"/>
                <a:gd name="T55" fmla="*/ 224756529 h 212"/>
                <a:gd name="T56" fmla="*/ 618776844 w 796"/>
                <a:gd name="T57" fmla="*/ 242935385 h 212"/>
                <a:gd name="T58" fmla="*/ 626649592 w 796"/>
                <a:gd name="T59" fmla="*/ 246240515 h 212"/>
                <a:gd name="T60" fmla="*/ 626649592 w 796"/>
                <a:gd name="T61" fmla="*/ 41316049 h 212"/>
                <a:gd name="T62" fmla="*/ 621138757 w 796"/>
                <a:gd name="T63" fmla="*/ 39662841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96" h="212">
                  <a:moveTo>
                    <a:pt x="789" y="24"/>
                  </a:moveTo>
                  <a:cubicBezTo>
                    <a:pt x="736" y="14"/>
                    <a:pt x="685" y="6"/>
                    <a:pt x="634" y="2"/>
                  </a:cubicBezTo>
                  <a:cubicBezTo>
                    <a:pt x="624" y="1"/>
                    <a:pt x="614" y="0"/>
                    <a:pt x="604" y="0"/>
                  </a:cubicBezTo>
                  <a:cubicBezTo>
                    <a:pt x="537" y="0"/>
                    <a:pt x="483" y="20"/>
                    <a:pt x="431" y="38"/>
                  </a:cubicBezTo>
                  <a:cubicBezTo>
                    <a:pt x="416" y="43"/>
                    <a:pt x="395" y="48"/>
                    <a:pt x="372" y="54"/>
                  </a:cubicBezTo>
                  <a:cubicBezTo>
                    <a:pt x="339" y="62"/>
                    <a:pt x="305" y="70"/>
                    <a:pt x="288" y="79"/>
                  </a:cubicBezTo>
                  <a:cubicBezTo>
                    <a:pt x="274" y="88"/>
                    <a:pt x="268" y="98"/>
                    <a:pt x="272" y="110"/>
                  </a:cubicBezTo>
                  <a:cubicBezTo>
                    <a:pt x="277" y="127"/>
                    <a:pt x="300" y="134"/>
                    <a:pt x="346" y="134"/>
                  </a:cubicBezTo>
                  <a:cubicBezTo>
                    <a:pt x="376" y="134"/>
                    <a:pt x="414" y="131"/>
                    <a:pt x="454" y="127"/>
                  </a:cubicBezTo>
                  <a:cubicBezTo>
                    <a:pt x="460" y="127"/>
                    <a:pt x="466" y="126"/>
                    <a:pt x="473" y="125"/>
                  </a:cubicBezTo>
                  <a:cubicBezTo>
                    <a:pt x="419" y="140"/>
                    <a:pt x="372" y="148"/>
                    <a:pt x="335" y="148"/>
                  </a:cubicBezTo>
                  <a:cubicBezTo>
                    <a:pt x="292" y="148"/>
                    <a:pt x="264" y="138"/>
                    <a:pt x="256" y="119"/>
                  </a:cubicBezTo>
                  <a:cubicBezTo>
                    <a:pt x="250" y="107"/>
                    <a:pt x="256" y="91"/>
                    <a:pt x="271" y="74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68" y="70"/>
                    <a:pt x="102" y="29"/>
                    <a:pt x="70" y="22"/>
                  </a:cubicBezTo>
                  <a:cubicBezTo>
                    <a:pt x="63" y="21"/>
                    <a:pt x="56" y="20"/>
                    <a:pt x="49" y="20"/>
                  </a:cubicBezTo>
                  <a:cubicBezTo>
                    <a:pt x="24" y="20"/>
                    <a:pt x="3" y="30"/>
                    <a:pt x="0" y="44"/>
                  </a:cubicBezTo>
                  <a:cubicBezTo>
                    <a:pt x="0" y="45"/>
                    <a:pt x="0" y="46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6"/>
                    <a:pt x="28" y="77"/>
                  </a:cubicBezTo>
                  <a:cubicBezTo>
                    <a:pt x="271" y="179"/>
                    <a:pt x="271" y="179"/>
                    <a:pt x="271" y="179"/>
                  </a:cubicBezTo>
                  <a:cubicBezTo>
                    <a:pt x="279" y="182"/>
                    <a:pt x="287" y="185"/>
                    <a:pt x="296" y="189"/>
                  </a:cubicBezTo>
                  <a:cubicBezTo>
                    <a:pt x="323" y="200"/>
                    <a:pt x="351" y="212"/>
                    <a:pt x="377" y="212"/>
                  </a:cubicBezTo>
                  <a:cubicBezTo>
                    <a:pt x="388" y="212"/>
                    <a:pt x="398" y="211"/>
                    <a:pt x="408" y="208"/>
                  </a:cubicBezTo>
                  <a:cubicBezTo>
                    <a:pt x="427" y="204"/>
                    <a:pt x="474" y="190"/>
                    <a:pt x="525" y="175"/>
                  </a:cubicBezTo>
                  <a:cubicBezTo>
                    <a:pt x="574" y="161"/>
                    <a:pt x="624" y="146"/>
                    <a:pt x="644" y="141"/>
                  </a:cubicBezTo>
                  <a:cubicBezTo>
                    <a:pt x="660" y="138"/>
                    <a:pt x="677" y="136"/>
                    <a:pt x="694" y="136"/>
                  </a:cubicBezTo>
                  <a:cubicBezTo>
                    <a:pt x="725" y="136"/>
                    <a:pt x="755" y="141"/>
                    <a:pt x="786" y="147"/>
                  </a:cubicBezTo>
                  <a:cubicBezTo>
                    <a:pt x="796" y="149"/>
                    <a:pt x="796" y="149"/>
                    <a:pt x="796" y="149"/>
                  </a:cubicBezTo>
                  <a:cubicBezTo>
                    <a:pt x="796" y="25"/>
                    <a:pt x="796" y="25"/>
                    <a:pt x="796" y="25"/>
                  </a:cubicBezTo>
                  <a:lnTo>
                    <a:pt x="789" y="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b="1" dirty="0"/>
            </a:p>
          </p:txBody>
        </p:sp>
        <p:sp>
          <p:nvSpPr>
            <p:cNvPr id="13387" name="Freeform 7">
              <a:extLst>
                <a:ext uri="{FF2B5EF4-FFF2-40B4-BE49-F238E27FC236}">
                  <a16:creationId xmlns:a16="http://schemas.microsoft.com/office/drawing/2014/main" id="{D27253FA-D812-4F52-86BC-83611CAB7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219" y="5869520"/>
              <a:ext cx="124550" cy="107333"/>
            </a:xfrm>
            <a:custGeom>
              <a:avLst/>
              <a:gdLst>
                <a:gd name="T0" fmla="*/ 25371621 w 302"/>
                <a:gd name="T1" fmla="*/ 9391630 h 263"/>
                <a:gd name="T2" fmla="*/ 38141463 w 302"/>
                <a:gd name="T3" fmla="*/ 0 h 263"/>
                <a:gd name="T4" fmla="*/ 50743243 w 302"/>
                <a:gd name="T5" fmla="*/ 12578142 h 263"/>
                <a:gd name="T6" fmla="*/ 25371621 w 302"/>
                <a:gd name="T7" fmla="*/ 44107859 h 263"/>
                <a:gd name="T8" fmla="*/ 0 w 302"/>
                <a:gd name="T9" fmla="*/ 12578142 h 263"/>
                <a:gd name="T10" fmla="*/ 12769842 w 302"/>
                <a:gd name="T11" fmla="*/ 0 h 263"/>
                <a:gd name="T12" fmla="*/ 25371621 w 302"/>
                <a:gd name="T13" fmla="*/ 9391630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b="1"/>
            </a:p>
          </p:txBody>
        </p:sp>
        <p:sp>
          <p:nvSpPr>
            <p:cNvPr id="13388" name="Freeform 7">
              <a:extLst>
                <a:ext uri="{FF2B5EF4-FFF2-40B4-BE49-F238E27FC236}">
                  <a16:creationId xmlns:a16="http://schemas.microsoft.com/office/drawing/2014/main" id="{297B916E-65F3-4A72-9882-F61E0F146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51" y="4642655"/>
              <a:ext cx="194103" cy="169832"/>
            </a:xfrm>
            <a:custGeom>
              <a:avLst/>
              <a:gdLst>
                <a:gd name="T0" fmla="*/ 62992754 w 302"/>
                <a:gd name="T1" fmla="*/ 23318025 h 263"/>
                <a:gd name="T2" fmla="*/ 94697430 w 302"/>
                <a:gd name="T3" fmla="*/ 0 h 263"/>
                <a:gd name="T4" fmla="*/ 125985508 w 302"/>
                <a:gd name="T5" fmla="*/ 31229221 h 263"/>
                <a:gd name="T6" fmla="*/ 62992754 w 302"/>
                <a:gd name="T7" fmla="*/ 109511346 h 263"/>
                <a:gd name="T8" fmla="*/ 0 w 302"/>
                <a:gd name="T9" fmla="*/ 31229221 h 263"/>
                <a:gd name="T10" fmla="*/ 31704676 w 302"/>
                <a:gd name="T11" fmla="*/ 0 h 263"/>
                <a:gd name="T12" fmla="*/ 62992754 w 302"/>
                <a:gd name="T13" fmla="*/ 23318025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b="1" dirty="0"/>
            </a:p>
          </p:txBody>
        </p:sp>
        <p:sp>
          <p:nvSpPr>
            <p:cNvPr id="13389" name="Freeform 7">
              <a:extLst>
                <a:ext uri="{FF2B5EF4-FFF2-40B4-BE49-F238E27FC236}">
                  <a16:creationId xmlns:a16="http://schemas.microsoft.com/office/drawing/2014/main" id="{52F8C7D2-33E3-4754-B1F1-9003C76A6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334" y="1625085"/>
              <a:ext cx="234541" cy="203798"/>
            </a:xfrm>
            <a:custGeom>
              <a:avLst/>
              <a:gdLst>
                <a:gd name="T0" fmla="*/ 91195327 w 302"/>
                <a:gd name="T1" fmla="*/ 33757558 h 263"/>
                <a:gd name="T2" fmla="*/ 137094520 w 302"/>
                <a:gd name="T3" fmla="*/ 0 h 263"/>
                <a:gd name="T4" fmla="*/ 182389878 w 302"/>
                <a:gd name="T5" fmla="*/ 45211168 h 263"/>
                <a:gd name="T6" fmla="*/ 91195327 w 302"/>
                <a:gd name="T7" fmla="*/ 158539948 h 263"/>
                <a:gd name="T8" fmla="*/ 0 w 302"/>
                <a:gd name="T9" fmla="*/ 45211168 h 263"/>
                <a:gd name="T10" fmla="*/ 45899192 w 302"/>
                <a:gd name="T11" fmla="*/ 0 h 263"/>
                <a:gd name="T12" fmla="*/ 91195327 w 302"/>
                <a:gd name="T13" fmla="*/ 33757558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b="1"/>
            </a:p>
          </p:txBody>
        </p:sp>
        <p:sp>
          <p:nvSpPr>
            <p:cNvPr id="13390" name="Freeform 7">
              <a:extLst>
                <a:ext uri="{FF2B5EF4-FFF2-40B4-BE49-F238E27FC236}">
                  <a16:creationId xmlns:a16="http://schemas.microsoft.com/office/drawing/2014/main" id="{D62DA0A9-BE68-48ED-83DB-7724CA8F5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238" y="1448460"/>
              <a:ext cx="457760" cy="398085"/>
            </a:xfrm>
            <a:custGeom>
              <a:avLst/>
              <a:gdLst>
                <a:gd name="T0" fmla="*/ 346563825 w 302"/>
                <a:gd name="T1" fmla="*/ 128287420 h 263"/>
                <a:gd name="T2" fmla="*/ 520992568 w 302"/>
                <a:gd name="T3" fmla="*/ 0 h 263"/>
                <a:gd name="T4" fmla="*/ 693127650 w 302"/>
                <a:gd name="T5" fmla="*/ 171814238 h 263"/>
                <a:gd name="T6" fmla="*/ 346563825 w 302"/>
                <a:gd name="T7" fmla="*/ 602493324 h 263"/>
                <a:gd name="T8" fmla="*/ 0 w 302"/>
                <a:gd name="T9" fmla="*/ 171814238 h 263"/>
                <a:gd name="T10" fmla="*/ 174428743 w 302"/>
                <a:gd name="T11" fmla="*/ 0 h 263"/>
                <a:gd name="T12" fmla="*/ 346563825 w 302"/>
                <a:gd name="T13" fmla="*/ 128287420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zh-CN" altLang="en-US" b="1"/>
            </a:p>
          </p:txBody>
        </p:sp>
        <p:sp>
          <p:nvSpPr>
            <p:cNvPr id="22" name="十字形 21">
              <a:extLst>
                <a:ext uri="{FF2B5EF4-FFF2-40B4-BE49-F238E27FC236}">
                  <a16:creationId xmlns:a16="http://schemas.microsoft.com/office/drawing/2014/main" id="{E7B369B3-02EF-4417-A0C4-D6A73FD66D1E}"/>
                </a:ext>
              </a:extLst>
            </p:cNvPr>
            <p:cNvSpPr/>
            <p:nvPr/>
          </p:nvSpPr>
          <p:spPr>
            <a:xfrm>
              <a:off x="5916520" y="1582966"/>
              <a:ext cx="166605" cy="165756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十字形 22">
              <a:extLst>
                <a:ext uri="{FF2B5EF4-FFF2-40B4-BE49-F238E27FC236}">
                  <a16:creationId xmlns:a16="http://schemas.microsoft.com/office/drawing/2014/main" id="{90018D93-C59B-4908-A04F-AA7901500037}"/>
                </a:ext>
              </a:extLst>
            </p:cNvPr>
            <p:cNvSpPr/>
            <p:nvPr/>
          </p:nvSpPr>
          <p:spPr>
            <a:xfrm>
              <a:off x="10964812" y="5513553"/>
              <a:ext cx="166604" cy="165756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十字形 23">
              <a:extLst>
                <a:ext uri="{FF2B5EF4-FFF2-40B4-BE49-F238E27FC236}">
                  <a16:creationId xmlns:a16="http://schemas.microsoft.com/office/drawing/2014/main" id="{C0078AEE-57EE-4253-9243-950CB180196F}"/>
                </a:ext>
              </a:extLst>
            </p:cNvPr>
            <p:cNvSpPr/>
            <p:nvPr/>
          </p:nvSpPr>
          <p:spPr>
            <a:xfrm>
              <a:off x="721035" y="1684866"/>
              <a:ext cx="98669" cy="97823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十字形 24">
              <a:extLst>
                <a:ext uri="{FF2B5EF4-FFF2-40B4-BE49-F238E27FC236}">
                  <a16:creationId xmlns:a16="http://schemas.microsoft.com/office/drawing/2014/main" id="{93B8ADEB-1ECA-488C-9C95-E41328EE6A2F}"/>
                </a:ext>
              </a:extLst>
            </p:cNvPr>
            <p:cNvSpPr/>
            <p:nvPr/>
          </p:nvSpPr>
          <p:spPr>
            <a:xfrm>
              <a:off x="494581" y="4686132"/>
              <a:ext cx="85729" cy="81519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十字形 25">
              <a:extLst>
                <a:ext uri="{FF2B5EF4-FFF2-40B4-BE49-F238E27FC236}">
                  <a16:creationId xmlns:a16="http://schemas.microsoft.com/office/drawing/2014/main" id="{114030EC-9A65-4C09-93B1-99988F394755}"/>
                </a:ext>
              </a:extLst>
            </p:cNvPr>
            <p:cNvSpPr/>
            <p:nvPr/>
          </p:nvSpPr>
          <p:spPr>
            <a:xfrm flipV="1">
              <a:off x="1421423" y="5900769"/>
              <a:ext cx="45291" cy="44836"/>
            </a:xfrm>
            <a:prstGeom prst="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364" name="组 19515">
            <a:extLst>
              <a:ext uri="{FF2B5EF4-FFF2-40B4-BE49-F238E27FC236}">
                <a16:creationId xmlns:a16="http://schemas.microsoft.com/office/drawing/2014/main" id="{5774278C-5C7F-4B39-8034-990CEAFAFB03}"/>
              </a:ext>
            </a:extLst>
          </p:cNvPr>
          <p:cNvGrpSpPr>
            <a:grpSpLocks/>
          </p:cNvGrpSpPr>
          <p:nvPr/>
        </p:nvGrpSpPr>
        <p:grpSpPr bwMode="auto">
          <a:xfrm>
            <a:off x="949325" y="906463"/>
            <a:ext cx="7807325" cy="4951412"/>
            <a:chOff x="1295164" y="927748"/>
            <a:chExt cx="7807714" cy="5083272"/>
          </a:xfrm>
        </p:grpSpPr>
        <p:sp>
          <p:nvSpPr>
            <p:cNvPr id="28" name="圆角矩形 27">
              <a:extLst>
                <a:ext uri="{FF2B5EF4-FFF2-40B4-BE49-F238E27FC236}">
                  <a16:creationId xmlns:a16="http://schemas.microsoft.com/office/drawing/2014/main" id="{916997B8-AB53-45E7-BE17-FD8A6E5CB8A9}"/>
                </a:ext>
              </a:extLst>
            </p:cNvPr>
            <p:cNvSpPr/>
            <p:nvPr/>
          </p:nvSpPr>
          <p:spPr bwMode="auto">
            <a:xfrm>
              <a:off x="1295164" y="2818289"/>
              <a:ext cx="1098605" cy="11473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舒适</a:t>
              </a:r>
              <a:endParaRPr lang="en-US" altLang="zh-CN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与</a:t>
              </a:r>
              <a:endParaRPr lang="en-US" altLang="zh-CN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安全</a:t>
              </a:r>
            </a:p>
          </p:txBody>
        </p:sp>
        <p:sp>
          <p:nvSpPr>
            <p:cNvPr id="29" name="左大括号 28">
              <a:extLst>
                <a:ext uri="{FF2B5EF4-FFF2-40B4-BE49-F238E27FC236}">
                  <a16:creationId xmlns:a16="http://schemas.microsoft.com/office/drawing/2014/main" id="{365CC856-766D-408D-98F2-157971B6BD22}"/>
                </a:ext>
              </a:extLst>
            </p:cNvPr>
            <p:cNvSpPr/>
            <p:nvPr/>
          </p:nvSpPr>
          <p:spPr bwMode="auto">
            <a:xfrm>
              <a:off x="2435046" y="1212958"/>
              <a:ext cx="546127" cy="4364541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ln w="19050">
                  <a:solidFill>
                    <a:schemeClr val="tx1"/>
                  </a:solidFill>
                </a:ln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圆角矩形 29">
              <a:extLst>
                <a:ext uri="{FF2B5EF4-FFF2-40B4-BE49-F238E27FC236}">
                  <a16:creationId xmlns:a16="http://schemas.microsoft.com/office/drawing/2014/main" id="{74F6EE6F-40FC-4D0E-990C-75D8CFD7305D}"/>
                </a:ext>
              </a:extLst>
            </p:cNvPr>
            <p:cNvSpPr/>
            <p:nvPr/>
          </p:nvSpPr>
          <p:spPr bwMode="auto">
            <a:xfrm>
              <a:off x="3311389" y="927748"/>
              <a:ext cx="1439935" cy="64376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latin typeface="微软雅黑" panose="020B0503020204020204" charset="-122"/>
                  <a:ea typeface="微软雅黑" panose="020B0503020204020204" charset="-122"/>
                </a:rPr>
                <a:t>舒适概述</a:t>
              </a: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71E3A801-8ABB-4DC8-90DE-017A6E9C69CD}"/>
                </a:ext>
              </a:extLst>
            </p:cNvPr>
            <p:cNvCxnSpPr/>
            <p:nvPr/>
          </p:nvCxnSpPr>
          <p:spPr bwMode="auto">
            <a:xfrm flipV="1">
              <a:off x="2760500" y="1212958"/>
              <a:ext cx="550889" cy="814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C9DAA492-06AF-40F2-87B0-27F203139240}"/>
                </a:ext>
              </a:extLst>
            </p:cNvPr>
            <p:cNvCxnSpPr/>
            <p:nvPr/>
          </p:nvCxnSpPr>
          <p:spPr bwMode="auto">
            <a:xfrm>
              <a:off x="2701759" y="4703939"/>
              <a:ext cx="642970" cy="1466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76" name="组 1">
              <a:extLst>
                <a:ext uri="{FF2B5EF4-FFF2-40B4-BE49-F238E27FC236}">
                  <a16:creationId xmlns:a16="http://schemas.microsoft.com/office/drawing/2014/main" id="{DAFA5B60-A99F-4860-9F1E-77B26E60F9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0391" y="3596054"/>
              <a:ext cx="2061252" cy="644457"/>
              <a:chOff x="2690391" y="3742574"/>
              <a:chExt cx="2061252" cy="644457"/>
            </a:xfrm>
          </p:grpSpPr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E2637294-6EF9-466C-81E1-F299A48A84A3}"/>
                  </a:ext>
                </a:extLst>
              </p:cNvPr>
              <p:cNvCxnSpPr/>
              <p:nvPr/>
            </p:nvCxnSpPr>
            <p:spPr bwMode="auto">
              <a:xfrm>
                <a:off x="2690647" y="4073057"/>
                <a:ext cx="606455" cy="4889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圆角矩形 37">
                <a:extLst>
                  <a:ext uri="{FF2B5EF4-FFF2-40B4-BE49-F238E27FC236}">
                    <a16:creationId xmlns:a16="http://schemas.microsoft.com/office/drawing/2014/main" id="{6D06CE58-DD23-44DF-9FC6-E54CA2302ADA}"/>
                  </a:ext>
                </a:extLst>
              </p:cNvPr>
              <p:cNvSpPr/>
              <p:nvPr/>
            </p:nvSpPr>
            <p:spPr bwMode="auto">
              <a:xfrm>
                <a:off x="3308215" y="3742212"/>
                <a:ext cx="1443110" cy="64539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疼痛</a:t>
                </a:r>
              </a:p>
            </p:txBody>
          </p:sp>
        </p:grpSp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6D3606D5-F20E-4E4D-B7D7-05A5BBDF1921}"/>
                </a:ext>
              </a:extLst>
            </p:cNvPr>
            <p:cNvSpPr/>
            <p:nvPr/>
          </p:nvSpPr>
          <p:spPr bwMode="auto">
            <a:xfrm>
              <a:off x="3311389" y="4395912"/>
              <a:ext cx="1439935" cy="64376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</a:t>
              </a: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D50D26A6-4F1C-48AC-AA9F-15AA94B0607C}"/>
                </a:ext>
              </a:extLst>
            </p:cNvPr>
            <p:cNvCxnSpPr>
              <a:endCxn id="120" idx="1"/>
            </p:cNvCxnSpPr>
            <p:nvPr/>
          </p:nvCxnSpPr>
          <p:spPr bwMode="auto">
            <a:xfrm>
              <a:off x="4735448" y="3957502"/>
              <a:ext cx="1063678" cy="48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FDC17382-C842-4B07-AA49-CF3A781F0B8B}"/>
                </a:ext>
              </a:extLst>
            </p:cNvPr>
            <p:cNvCxnSpPr>
              <a:endCxn id="120" idx="1"/>
            </p:cNvCxnSpPr>
            <p:nvPr/>
          </p:nvCxnSpPr>
          <p:spPr bwMode="auto">
            <a:xfrm>
              <a:off x="4760850" y="4689272"/>
              <a:ext cx="101922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4A5A5E2A-404C-49D8-8523-8B1490C199E1}"/>
                </a:ext>
              </a:extLst>
            </p:cNvPr>
            <p:cNvCxnSpPr>
              <a:endCxn id="120" idx="1"/>
            </p:cNvCxnSpPr>
            <p:nvPr/>
          </p:nvCxnSpPr>
          <p:spPr bwMode="auto">
            <a:xfrm>
              <a:off x="4759262" y="5567721"/>
              <a:ext cx="59693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81" name="组 2">
              <a:extLst>
                <a:ext uri="{FF2B5EF4-FFF2-40B4-BE49-F238E27FC236}">
                  <a16:creationId xmlns:a16="http://schemas.microsoft.com/office/drawing/2014/main" id="{FE2E702C-1E53-42FC-8557-B2AA6873C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3995" y="5162750"/>
              <a:ext cx="1993998" cy="642870"/>
              <a:chOff x="2763995" y="5162750"/>
              <a:chExt cx="1993998" cy="642870"/>
            </a:xfrm>
          </p:grpSpPr>
          <p:sp>
            <p:nvSpPr>
              <p:cNvPr id="60" name="圆角矩形 59">
                <a:extLst>
                  <a:ext uri="{FF2B5EF4-FFF2-40B4-BE49-F238E27FC236}">
                    <a16:creationId xmlns:a16="http://schemas.microsoft.com/office/drawing/2014/main" id="{762CAEB8-E74A-4CAF-85EC-4FA6A0177F07}"/>
                  </a:ext>
                </a:extLst>
              </p:cNvPr>
              <p:cNvSpPr/>
              <p:nvPr/>
            </p:nvSpPr>
            <p:spPr bwMode="auto">
              <a:xfrm>
                <a:off x="3317739" y="5163536"/>
                <a:ext cx="1439934" cy="64213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</a:p>
            </p:txBody>
          </p:sp>
          <p:cxnSp>
            <p:nvCxnSpPr>
              <p:cNvPr id="62" name="直接连接符 34">
                <a:extLst>
                  <a:ext uri="{FF2B5EF4-FFF2-40B4-BE49-F238E27FC236}">
                    <a16:creationId xmlns:a16="http://schemas.microsoft.com/office/drawing/2014/main" id="{A892D377-DB0F-4620-A59E-683DE5AA0D90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2763675" y="5570980"/>
                <a:ext cx="549302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82" name="组 19496">
              <a:extLst>
                <a:ext uri="{FF2B5EF4-FFF2-40B4-BE49-F238E27FC236}">
                  <a16:creationId xmlns:a16="http://schemas.microsoft.com/office/drawing/2014/main" id="{D0DD0394-83F0-4147-ADB9-D5B8D58168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3984" y="1396012"/>
              <a:ext cx="4533806" cy="1017479"/>
              <a:chOff x="2703984" y="1640212"/>
              <a:chExt cx="4533806" cy="1017479"/>
            </a:xfrm>
          </p:grpSpPr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6F798717-41A2-4188-BD25-688F998D706C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2703347" y="2319311"/>
                <a:ext cx="59693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圆角矩形 35">
                <a:extLst>
                  <a:ext uri="{FF2B5EF4-FFF2-40B4-BE49-F238E27FC236}">
                    <a16:creationId xmlns:a16="http://schemas.microsoft.com/office/drawing/2014/main" id="{95CBAB1D-A59F-41EF-A035-A4503F16864C}"/>
                  </a:ext>
                </a:extLst>
              </p:cNvPr>
              <p:cNvSpPr/>
              <p:nvPr/>
            </p:nvSpPr>
            <p:spPr bwMode="auto">
              <a:xfrm>
                <a:off x="3311389" y="2016172"/>
                <a:ext cx="1439935" cy="64213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合理休息</a:t>
                </a:r>
              </a:p>
            </p:txBody>
          </p:sp>
          <p:sp>
            <p:nvSpPr>
              <p:cNvPr id="41" name="圆角矩形 40">
                <a:extLst>
                  <a:ext uri="{FF2B5EF4-FFF2-40B4-BE49-F238E27FC236}">
                    <a16:creationId xmlns:a16="http://schemas.microsoft.com/office/drawing/2014/main" id="{5ADF9BC6-441D-48F2-AD98-E6EED260BA1C}"/>
                  </a:ext>
                </a:extLst>
              </p:cNvPr>
              <p:cNvSpPr/>
              <p:nvPr/>
            </p:nvSpPr>
            <p:spPr bwMode="auto">
              <a:xfrm>
                <a:off x="5797538" y="1639694"/>
                <a:ext cx="1439935" cy="4416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休息</a:t>
                </a:r>
              </a:p>
            </p:txBody>
          </p:sp>
          <p:sp>
            <p:nvSpPr>
              <p:cNvPr id="42" name="圆角矩形 41">
                <a:extLst>
                  <a:ext uri="{FF2B5EF4-FFF2-40B4-BE49-F238E27FC236}">
                    <a16:creationId xmlns:a16="http://schemas.microsoft.com/office/drawing/2014/main" id="{E2006BCF-F0A3-4577-B567-7C8BC4E7F295}"/>
                  </a:ext>
                </a:extLst>
              </p:cNvPr>
              <p:cNvSpPr/>
              <p:nvPr/>
            </p:nvSpPr>
            <p:spPr bwMode="auto">
              <a:xfrm>
                <a:off x="5797538" y="2180779"/>
                <a:ext cx="1439935" cy="4416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睡眠</a:t>
                </a:r>
              </a:p>
            </p:txBody>
          </p: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A21C5793-1317-42F9-86B9-7B3F80E08861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4751324" y="2223153"/>
                <a:ext cx="579466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18" name="组 19487">
                <a:extLst>
                  <a:ext uri="{FF2B5EF4-FFF2-40B4-BE49-F238E27FC236}">
                    <a16:creationId xmlns:a16="http://schemas.microsoft.com/office/drawing/2014/main" id="{EB7F1F84-D327-439C-9F20-D8C51D4DD0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19362" y="1871962"/>
                <a:ext cx="473098" cy="520645"/>
                <a:chOff x="5319362" y="1871962"/>
                <a:chExt cx="473098" cy="520645"/>
              </a:xfrm>
            </p:grpSpPr>
            <p:cxnSp>
              <p:nvCxnSpPr>
                <p:cNvPr id="43" name="直接连接符 42">
                  <a:extLst>
                    <a:ext uri="{FF2B5EF4-FFF2-40B4-BE49-F238E27FC236}">
                      <a16:creationId xmlns:a16="http://schemas.microsoft.com/office/drawing/2014/main" id="{A4B16EEE-0C78-40ED-B164-90DA85F9F300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 flipH="1">
                  <a:off x="5324439" y="1876012"/>
                  <a:ext cx="6350" cy="516638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>
                  <a:extLst>
                    <a:ext uri="{FF2B5EF4-FFF2-40B4-BE49-F238E27FC236}">
                      <a16:creationId xmlns:a16="http://schemas.microsoft.com/office/drawing/2014/main" id="{4BAD9CBC-166F-4E98-9743-406FA60246B8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19677" y="2386131"/>
                  <a:ext cx="46674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44">
                  <a:extLst>
                    <a:ext uri="{FF2B5EF4-FFF2-40B4-BE49-F238E27FC236}">
                      <a16:creationId xmlns:a16="http://schemas.microsoft.com/office/drawing/2014/main" id="{269F9329-4C16-4E36-A65D-8C5AAADDFC57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26027" y="1867863"/>
                  <a:ext cx="46674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383" name="组 19497">
              <a:extLst>
                <a:ext uri="{FF2B5EF4-FFF2-40B4-BE49-F238E27FC236}">
                  <a16:creationId xmlns:a16="http://schemas.microsoft.com/office/drawing/2014/main" id="{872C17C8-A4C4-4167-BE02-2567AFD2C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4619" y="2375604"/>
              <a:ext cx="5553346" cy="1231561"/>
              <a:chOff x="2704619" y="2522124"/>
              <a:chExt cx="5553346" cy="1231561"/>
            </a:xfrm>
          </p:grpSpPr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BF7FE3B9-633F-4DCD-9890-2C9521E170C0}"/>
                  </a:ext>
                </a:extLst>
              </p:cNvPr>
              <p:cNvCxnSpPr>
                <a:endCxn id="37" idx="1"/>
              </p:cNvCxnSpPr>
              <p:nvPr/>
            </p:nvCxnSpPr>
            <p:spPr bwMode="auto">
              <a:xfrm flipV="1">
                <a:off x="2704934" y="3132675"/>
                <a:ext cx="587404" cy="326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圆角矩形 36">
                <a:extLst>
                  <a:ext uri="{FF2B5EF4-FFF2-40B4-BE49-F238E27FC236}">
                    <a16:creationId xmlns:a16="http://schemas.microsoft.com/office/drawing/2014/main" id="{F3B955B6-8586-41A6-A209-437A8FF8F199}"/>
                  </a:ext>
                </a:extLst>
              </p:cNvPr>
              <p:cNvSpPr/>
              <p:nvPr/>
            </p:nvSpPr>
            <p:spPr bwMode="auto">
              <a:xfrm>
                <a:off x="3290751" y="2809979"/>
                <a:ext cx="1460573" cy="643762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latin typeface="微软雅黑" panose="020B0503020204020204" charset="-122"/>
                    <a:ea typeface="微软雅黑" panose="020B0503020204020204" charset="-122"/>
                  </a:rPr>
                  <a:t>卧位</a:t>
                </a:r>
              </a:p>
            </p:txBody>
          </p:sp>
          <p:cxnSp>
            <p:nvCxnSpPr>
              <p:cNvPr id="77" name="直接连接符 45">
                <a:extLst>
                  <a:ext uri="{FF2B5EF4-FFF2-40B4-BE49-F238E27FC236}">
                    <a16:creationId xmlns:a16="http://schemas.microsoft.com/office/drawing/2014/main" id="{3CABB5E5-3E94-46B8-91C7-161587EBA9E3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4757674" y="3082152"/>
                <a:ext cx="579466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401" name="组 78">
                <a:extLst>
                  <a:ext uri="{FF2B5EF4-FFF2-40B4-BE49-F238E27FC236}">
                    <a16:creationId xmlns:a16="http://schemas.microsoft.com/office/drawing/2014/main" id="{7DDDA73A-218B-43BC-991E-073725532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46984" y="2837795"/>
                <a:ext cx="472148" cy="744457"/>
                <a:chOff x="5324848" y="1871429"/>
                <a:chExt cx="472148" cy="522188"/>
              </a:xfrm>
            </p:grpSpPr>
            <p:cxnSp>
              <p:nvCxnSpPr>
                <p:cNvPr id="80" name="直接连接符 42">
                  <a:extLst>
                    <a:ext uri="{FF2B5EF4-FFF2-40B4-BE49-F238E27FC236}">
                      <a16:creationId xmlns:a16="http://schemas.microsoft.com/office/drawing/2014/main" id="{C9C95638-0C30-472E-9DCC-203503C562D6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 flipH="1">
                  <a:off x="5324530" y="1879355"/>
                  <a:ext cx="6350" cy="514432"/>
                </a:xfrm>
                <a:prstGeom prst="line">
                  <a:avLst/>
                </a:prstGeom>
                <a:ln w="1905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44">
                  <a:extLst>
                    <a:ext uri="{FF2B5EF4-FFF2-40B4-BE49-F238E27FC236}">
                      <a16:creationId xmlns:a16="http://schemas.microsoft.com/office/drawing/2014/main" id="{A072668E-7CFF-4F77-BCF3-A5E5EC8D5DB4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29293" y="2386927"/>
                  <a:ext cx="46833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44">
                  <a:extLst>
                    <a:ext uri="{FF2B5EF4-FFF2-40B4-BE49-F238E27FC236}">
                      <a16:creationId xmlns:a16="http://schemas.microsoft.com/office/drawing/2014/main" id="{F094766F-F568-446F-850B-55D481B5DB19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5326118" y="1871353"/>
                  <a:ext cx="46674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圆角矩形 82">
                <a:extLst>
                  <a:ext uri="{FF2B5EF4-FFF2-40B4-BE49-F238E27FC236}">
                    <a16:creationId xmlns:a16="http://schemas.microsoft.com/office/drawing/2014/main" id="{B8FA89DF-C131-4BFE-A328-0B2AE9437277}"/>
                  </a:ext>
                </a:extLst>
              </p:cNvPr>
              <p:cNvSpPr/>
              <p:nvPr/>
            </p:nvSpPr>
            <p:spPr bwMode="auto">
              <a:xfrm>
                <a:off x="5788013" y="2622555"/>
                <a:ext cx="1438347" cy="4416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常用卧位</a:t>
                </a:r>
              </a:p>
            </p:txBody>
          </p:sp>
          <p:grpSp>
            <p:nvGrpSpPr>
              <p:cNvPr id="15403" name="组 84">
                <a:extLst>
                  <a:ext uri="{FF2B5EF4-FFF2-40B4-BE49-F238E27FC236}">
                    <a16:creationId xmlns:a16="http://schemas.microsoft.com/office/drawing/2014/main" id="{492DF7FE-75F0-479A-ACD8-274825DB2D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22548" y="2522124"/>
                <a:ext cx="1035417" cy="542861"/>
                <a:chOff x="7216696" y="1865041"/>
                <a:chExt cx="1035417" cy="542861"/>
              </a:xfrm>
            </p:grpSpPr>
            <p:cxnSp>
              <p:nvCxnSpPr>
                <p:cNvPr id="86" name="直接连接符 53">
                  <a:extLst>
                    <a:ext uri="{FF2B5EF4-FFF2-40B4-BE49-F238E27FC236}">
                      <a16:creationId xmlns:a16="http://schemas.microsoft.com/office/drawing/2014/main" id="{374497F6-3D37-4448-974F-5E2C2996C14F}"/>
                    </a:ext>
                  </a:extLst>
                </p:cNvPr>
                <p:cNvCxnSpPr>
                  <a:endCxn id="120" idx="1"/>
                </p:cNvCxnSpPr>
                <p:nvPr/>
              </p:nvCxnSpPr>
              <p:spPr bwMode="auto">
                <a:xfrm>
                  <a:off x="7217332" y="2180603"/>
                  <a:ext cx="579467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406" name="组 86">
                  <a:extLst>
                    <a:ext uri="{FF2B5EF4-FFF2-40B4-BE49-F238E27FC236}">
                      <a16:creationId xmlns:a16="http://schemas.microsoft.com/office/drawing/2014/main" id="{290597AD-2BB1-4B88-936A-21B93BB46B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785116" y="1865041"/>
                  <a:ext cx="466997" cy="542861"/>
                  <a:chOff x="7785116" y="1783641"/>
                  <a:chExt cx="466997" cy="542861"/>
                </a:xfrm>
              </p:grpSpPr>
              <p:cxnSp>
                <p:nvCxnSpPr>
                  <p:cNvPr id="88" name="直接连接符 54">
                    <a:extLst>
                      <a:ext uri="{FF2B5EF4-FFF2-40B4-BE49-F238E27FC236}">
                        <a16:creationId xmlns:a16="http://schemas.microsoft.com/office/drawing/2014/main" id="{EC954275-8BEA-4834-8D35-3C23D92E16AF}"/>
                      </a:ext>
                    </a:extLst>
                  </p:cNvPr>
                  <p:cNvCxnSpPr>
                    <a:endCxn id="120" idx="1"/>
                  </p:cNvCxnSpPr>
                  <p:nvPr/>
                </p:nvCxnSpPr>
                <p:spPr bwMode="auto">
                  <a:xfrm>
                    <a:off x="7799975" y="1794434"/>
                    <a:ext cx="0" cy="531307"/>
                  </a:xfrm>
                  <a:prstGeom prst="line">
                    <a:avLst/>
                  </a:prstGeom>
                  <a:ln w="1905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直接连接符 55">
                    <a:extLst>
                      <a:ext uri="{FF2B5EF4-FFF2-40B4-BE49-F238E27FC236}">
                        <a16:creationId xmlns:a16="http://schemas.microsoft.com/office/drawing/2014/main" id="{E3443E10-1CF9-4290-9795-2B0225A60F75}"/>
                      </a:ext>
                    </a:extLst>
                  </p:cNvPr>
                  <p:cNvCxnSpPr>
                    <a:endCxn id="120" idx="1"/>
                  </p:cNvCxnSpPr>
                  <p:nvPr/>
                </p:nvCxnSpPr>
                <p:spPr bwMode="auto">
                  <a:xfrm>
                    <a:off x="7785686" y="1783026"/>
                    <a:ext cx="46674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直接连接符 56">
                    <a:extLst>
                      <a:ext uri="{FF2B5EF4-FFF2-40B4-BE49-F238E27FC236}">
                        <a16:creationId xmlns:a16="http://schemas.microsoft.com/office/drawing/2014/main" id="{01D27693-D0B7-4A4F-9E44-9C0C9C82C6C4}"/>
                      </a:ext>
                    </a:extLst>
                  </p:cNvPr>
                  <p:cNvCxnSpPr>
                    <a:endCxn id="120" idx="1"/>
                  </p:cNvCxnSpPr>
                  <p:nvPr/>
                </p:nvCxnSpPr>
                <p:spPr bwMode="auto">
                  <a:xfrm>
                    <a:off x="7785686" y="2315963"/>
                    <a:ext cx="466748" cy="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05" name="圆角矩形 104">
                <a:extLst>
                  <a:ext uri="{FF2B5EF4-FFF2-40B4-BE49-F238E27FC236}">
                    <a16:creationId xmlns:a16="http://schemas.microsoft.com/office/drawing/2014/main" id="{2577C53E-C82D-45C4-A240-9CAA10BF00A5}"/>
                  </a:ext>
                </a:extLst>
              </p:cNvPr>
              <p:cNvSpPr/>
              <p:nvPr/>
            </p:nvSpPr>
            <p:spPr bwMode="auto">
              <a:xfrm>
                <a:off x="5792776" y="3311950"/>
                <a:ext cx="1439934" cy="44167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卧位的变换</a:t>
                </a:r>
              </a:p>
            </p:txBody>
          </p:sp>
        </p:grpSp>
        <p:sp>
          <p:nvSpPr>
            <p:cNvPr id="120" name="圆角矩形 119">
              <a:extLst>
                <a:ext uri="{FF2B5EF4-FFF2-40B4-BE49-F238E27FC236}">
                  <a16:creationId xmlns:a16="http://schemas.microsoft.com/office/drawing/2014/main" id="{8CF1A8F3-ED0A-4C36-B0AB-9298E12F1143}"/>
                </a:ext>
              </a:extLst>
            </p:cNvPr>
            <p:cNvSpPr/>
            <p:nvPr/>
          </p:nvSpPr>
          <p:spPr bwMode="auto">
            <a:xfrm>
              <a:off x="5799126" y="3742371"/>
              <a:ext cx="2114655" cy="4416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疼痛的评估与护理</a:t>
              </a:r>
            </a:p>
          </p:txBody>
        </p:sp>
        <p:grpSp>
          <p:nvGrpSpPr>
            <p:cNvPr id="15385" name="组 19499">
              <a:extLst>
                <a:ext uri="{FF2B5EF4-FFF2-40B4-BE49-F238E27FC236}">
                  <a16:creationId xmlns:a16="http://schemas.microsoft.com/office/drawing/2014/main" id="{8ECB3748-1AE1-4A20-B56F-24021973BF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5873" y="5054812"/>
              <a:ext cx="3029734" cy="956208"/>
              <a:chOff x="5232390" y="4305927"/>
              <a:chExt cx="2058089" cy="956208"/>
            </a:xfrm>
          </p:grpSpPr>
          <p:cxnSp>
            <p:nvCxnSpPr>
              <p:cNvPr id="122" name="直接连接符 42">
                <a:extLst>
                  <a:ext uri="{FF2B5EF4-FFF2-40B4-BE49-F238E27FC236}">
                    <a16:creationId xmlns:a16="http://schemas.microsoft.com/office/drawing/2014/main" id="{7D4936B8-BDEB-4297-8BB1-D52A4550637D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 flipH="1">
                <a:off x="5232606" y="4434209"/>
                <a:ext cx="6471" cy="733399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44">
                <a:extLst>
                  <a:ext uri="{FF2B5EF4-FFF2-40B4-BE49-F238E27FC236}">
                    <a16:creationId xmlns:a16="http://schemas.microsoft.com/office/drawing/2014/main" id="{0CBA4654-50B4-4877-95C4-DDC01C249903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5242312" y="5157829"/>
                <a:ext cx="466963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44">
                <a:extLst>
                  <a:ext uri="{FF2B5EF4-FFF2-40B4-BE49-F238E27FC236}">
                    <a16:creationId xmlns:a16="http://schemas.microsoft.com/office/drawing/2014/main" id="{40AE8D22-1089-4EE9-8FC1-CB41F1B9535C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5232606" y="4422801"/>
                <a:ext cx="466964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5" name="圆角矩形 124">
                <a:extLst>
                  <a:ext uri="{FF2B5EF4-FFF2-40B4-BE49-F238E27FC236}">
                    <a16:creationId xmlns:a16="http://schemas.microsoft.com/office/drawing/2014/main" id="{1D4486A1-0F8C-4820-86C4-E2CC78A6F4E2}"/>
                  </a:ext>
                </a:extLst>
              </p:cNvPr>
              <p:cNvSpPr/>
              <p:nvPr/>
            </p:nvSpPr>
            <p:spPr bwMode="auto">
              <a:xfrm>
                <a:off x="5531334" y="4305457"/>
                <a:ext cx="1758931" cy="4416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病人安全的评估与防护</a:t>
                </a:r>
              </a:p>
            </p:txBody>
          </p:sp>
          <p:sp>
            <p:nvSpPr>
              <p:cNvPr id="126" name="圆角矩形 125">
                <a:extLst>
                  <a:ext uri="{FF2B5EF4-FFF2-40B4-BE49-F238E27FC236}">
                    <a16:creationId xmlns:a16="http://schemas.microsoft.com/office/drawing/2014/main" id="{8E54D7CE-37E2-4837-B27A-0E0F693BD776}"/>
                  </a:ext>
                </a:extLst>
              </p:cNvPr>
              <p:cNvSpPr/>
              <p:nvPr/>
            </p:nvSpPr>
            <p:spPr bwMode="auto">
              <a:xfrm>
                <a:off x="5531334" y="4820466"/>
                <a:ext cx="1426773" cy="44166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buFont typeface="Arial" panose="020B0604020202020204" pitchFamily="34" charset="0"/>
                  <a:buNone/>
                  <a:defRPr/>
                </a:pPr>
                <a:r>
                  <a:rPr lang="zh-CN" altLang="en-US" sz="1800" b="1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保护具的运用</a:t>
                </a:r>
              </a:p>
            </p:txBody>
          </p:sp>
        </p:grpSp>
        <p:sp>
          <p:nvSpPr>
            <p:cNvPr id="131" name="圆角矩形 130">
              <a:extLst>
                <a:ext uri="{FF2B5EF4-FFF2-40B4-BE49-F238E27FC236}">
                  <a16:creationId xmlns:a16="http://schemas.microsoft.com/office/drawing/2014/main" id="{10837DF3-3B1F-47B4-AEB2-ED0C1CFABBA3}"/>
                </a:ext>
              </a:extLst>
            </p:cNvPr>
            <p:cNvSpPr/>
            <p:nvPr/>
          </p:nvSpPr>
          <p:spPr bwMode="auto">
            <a:xfrm>
              <a:off x="5788013" y="4469252"/>
              <a:ext cx="2114655" cy="4416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r>
                <a:rPr lang="zh-CN" altLang="en-US" sz="1800" b="1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指导病人活动</a:t>
              </a:r>
            </a:p>
          </p:txBody>
        </p:sp>
        <p:grpSp>
          <p:nvGrpSpPr>
            <p:cNvPr id="15387" name="组 19514">
              <a:extLst>
                <a:ext uri="{FF2B5EF4-FFF2-40B4-BE49-F238E27FC236}">
                  <a16:creationId xmlns:a16="http://schemas.microsoft.com/office/drawing/2014/main" id="{10C81368-90A4-4451-89BD-E21C885EBC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77584" y="4813358"/>
              <a:ext cx="1225294" cy="1134786"/>
              <a:chOff x="7877584" y="4813358"/>
              <a:chExt cx="1225294" cy="1134786"/>
            </a:xfrm>
          </p:grpSpPr>
          <p:cxnSp>
            <p:nvCxnSpPr>
              <p:cNvPr id="133" name="直接连接符 53">
                <a:extLst>
                  <a:ext uri="{FF2B5EF4-FFF2-40B4-BE49-F238E27FC236}">
                    <a16:creationId xmlns:a16="http://schemas.microsoft.com/office/drawing/2014/main" id="{22889A63-449B-4C96-90C6-8F1EBA090857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7877267" y="5756775"/>
                <a:ext cx="752512" cy="489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55">
                <a:extLst>
                  <a:ext uri="{FF2B5EF4-FFF2-40B4-BE49-F238E27FC236}">
                    <a16:creationId xmlns:a16="http://schemas.microsoft.com/office/drawing/2014/main" id="{45A7B0F0-537B-45B5-B91D-5214C22B8173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8629779" y="5323255"/>
                <a:ext cx="46674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56">
                <a:extLst>
                  <a:ext uri="{FF2B5EF4-FFF2-40B4-BE49-F238E27FC236}">
                    <a16:creationId xmlns:a16="http://schemas.microsoft.com/office/drawing/2014/main" id="{4430270E-EEDF-4850-A08C-C07C3293A68F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8629779" y="5940940"/>
                <a:ext cx="46674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54">
                <a:extLst>
                  <a:ext uri="{FF2B5EF4-FFF2-40B4-BE49-F238E27FC236}">
                    <a16:creationId xmlns:a16="http://schemas.microsoft.com/office/drawing/2014/main" id="{1EDCF723-5833-40E8-9DEF-96F21149B59E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 flipH="1">
                <a:off x="8618667" y="4813135"/>
                <a:ext cx="34927" cy="1134324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55">
                <a:extLst>
                  <a:ext uri="{FF2B5EF4-FFF2-40B4-BE49-F238E27FC236}">
                    <a16:creationId xmlns:a16="http://schemas.microsoft.com/office/drawing/2014/main" id="{ACC8B34C-5CFE-4092-B85C-A0578106A35F}"/>
                  </a:ext>
                </a:extLst>
              </p:cNvPr>
              <p:cNvCxnSpPr>
                <a:endCxn id="120" idx="1"/>
              </p:cNvCxnSpPr>
              <p:nvPr/>
            </p:nvCxnSpPr>
            <p:spPr bwMode="auto">
              <a:xfrm>
                <a:off x="8636130" y="4819654"/>
                <a:ext cx="466748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圆角矩形 1">
            <a:extLst>
              <a:ext uri="{FF2B5EF4-FFF2-40B4-BE49-F238E27FC236}">
                <a16:creationId xmlns:a16="http://schemas.microsoft.com/office/drawing/2014/main" id="{AD6B33C3-0714-41AE-AAD5-507FE21D496E}"/>
              </a:ext>
            </a:extLst>
          </p:cNvPr>
          <p:cNvSpPr/>
          <p:nvPr/>
        </p:nvSpPr>
        <p:spPr bwMode="auto">
          <a:xfrm>
            <a:off x="7845425" y="2000250"/>
            <a:ext cx="2330450" cy="441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5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各种卧位的适应证</a:t>
            </a: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F5DA6388-AA10-424F-BC10-DB9D0AA08E06}"/>
              </a:ext>
            </a:extLst>
          </p:cNvPr>
          <p:cNvSpPr/>
          <p:nvPr/>
        </p:nvSpPr>
        <p:spPr bwMode="auto">
          <a:xfrm>
            <a:off x="7847013" y="2525713"/>
            <a:ext cx="2336800" cy="441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5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800" b="1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各种卧位的护理</a:t>
            </a: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9EF3805F-CF46-43D2-AFAF-025A863620A9}"/>
              </a:ext>
            </a:extLst>
          </p:cNvPr>
          <p:cNvSpPr/>
          <p:nvPr/>
        </p:nvSpPr>
        <p:spPr bwMode="auto">
          <a:xfrm>
            <a:off x="8737600" y="4478338"/>
            <a:ext cx="1138238" cy="387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床档</a:t>
            </a: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C1512914-C861-4C22-8854-D0C33E3BF5F4}"/>
              </a:ext>
            </a:extLst>
          </p:cNvPr>
          <p:cNvSpPr/>
          <p:nvPr/>
        </p:nvSpPr>
        <p:spPr bwMode="auto">
          <a:xfrm>
            <a:off x="8750300" y="4983163"/>
            <a:ext cx="1138238" cy="387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约束用具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0259D7C-A171-4171-8209-B51D18745F5A}"/>
              </a:ext>
            </a:extLst>
          </p:cNvPr>
          <p:cNvSpPr/>
          <p:nvPr/>
        </p:nvSpPr>
        <p:spPr bwMode="auto">
          <a:xfrm>
            <a:off x="8736013" y="5467350"/>
            <a:ext cx="1138237" cy="387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拐杖</a:t>
            </a:r>
          </a:p>
        </p:txBody>
      </p:sp>
      <p:sp>
        <p:nvSpPr>
          <p:cNvPr id="15370" name="矩形 6">
            <a:extLst>
              <a:ext uri="{FF2B5EF4-FFF2-40B4-BE49-F238E27FC236}">
                <a16:creationId xmlns:a16="http://schemas.microsoft.com/office/drawing/2014/main" id="{42340718-608F-4604-BA8C-37B812241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6381750"/>
            <a:ext cx="295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A1101E9-8C54-42FB-8183-30E2FD27E2BD}"/>
              </a:ext>
            </a:extLst>
          </p:cNvPr>
          <p:cNvGrpSpPr/>
          <p:nvPr/>
        </p:nvGrpSpPr>
        <p:grpSpPr>
          <a:xfrm>
            <a:off x="560259" y="1173326"/>
            <a:ext cx="2749075" cy="4753820"/>
            <a:chOff x="560259" y="1173326"/>
            <a:chExt cx="2749075" cy="4753820"/>
          </a:xfrm>
          <a:solidFill>
            <a:schemeClr val="accent1">
              <a:lumMod val="75000"/>
            </a:schemeClr>
          </a:solidFill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DD39DFD-08AC-48B9-ACB4-4C2BA5CA04D3}"/>
                </a:ext>
              </a:extLst>
            </p:cNvPr>
            <p:cNvSpPr/>
            <p:nvPr/>
          </p:nvSpPr>
          <p:spPr>
            <a:xfrm>
              <a:off x="569033" y="1173326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失眠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3D01190-5B15-41CF-902C-6A0406824D03}"/>
                </a:ext>
              </a:extLst>
            </p:cNvPr>
            <p:cNvSpPr/>
            <p:nvPr/>
          </p:nvSpPr>
          <p:spPr>
            <a:xfrm>
              <a:off x="560259" y="2166201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发作性睡眠</a:t>
              </a: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01BDF38-D965-43A8-9B0A-D967D694CFC3}"/>
                </a:ext>
              </a:extLst>
            </p:cNvPr>
            <p:cNvSpPr/>
            <p:nvPr/>
          </p:nvSpPr>
          <p:spPr>
            <a:xfrm>
              <a:off x="588148" y="3159076"/>
              <a:ext cx="2721186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睡眠过度</a:t>
              </a: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E8D4A57-3A24-4A6F-8E41-3F648E6B0A5F}"/>
                </a:ext>
              </a:extLst>
            </p:cNvPr>
            <p:cNvSpPr/>
            <p:nvPr/>
          </p:nvSpPr>
          <p:spPr>
            <a:xfrm>
              <a:off x="588147" y="4151951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睡眠呼吸暂停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29B87C9-0BB7-4F49-B720-A81A2D87CE4C}"/>
                </a:ext>
              </a:extLst>
            </p:cNvPr>
            <p:cNvSpPr/>
            <p:nvPr/>
          </p:nvSpPr>
          <p:spPr>
            <a:xfrm>
              <a:off x="588147" y="5144826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其他</a:t>
              </a:r>
            </a:p>
          </p:txBody>
        </p:sp>
      </p:grpSp>
      <p:sp>
        <p:nvSpPr>
          <p:cNvPr id="3" name="左大括号 2">
            <a:extLst>
              <a:ext uri="{FF2B5EF4-FFF2-40B4-BE49-F238E27FC236}">
                <a16:creationId xmlns:a16="http://schemas.microsoft.com/office/drawing/2014/main" id="{547C02A6-6B7E-4D3B-9231-981C3FAB3591}"/>
              </a:ext>
            </a:extLst>
          </p:cNvPr>
          <p:cNvSpPr/>
          <p:nvPr/>
        </p:nvSpPr>
        <p:spPr>
          <a:xfrm>
            <a:off x="3562467" y="803545"/>
            <a:ext cx="393491" cy="2043905"/>
          </a:xfrm>
          <a:prstGeom prst="leftBrace">
            <a:avLst>
              <a:gd name="adj1" fmla="val 44268"/>
              <a:gd name="adj2" fmla="val 42621"/>
            </a:avLst>
          </a:prstGeom>
          <a:ln w="38100">
            <a:solidFill>
              <a:srgbClr val="1145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834398C-603F-4516-8231-82EEB52B2908}"/>
              </a:ext>
            </a:extLst>
          </p:cNvPr>
          <p:cNvSpPr/>
          <p:nvPr/>
        </p:nvSpPr>
        <p:spPr>
          <a:xfrm>
            <a:off x="3852264" y="661073"/>
            <a:ext cx="7973976" cy="117856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原发性失眠</a:t>
            </a:r>
            <a:r>
              <a:rPr lang="en-US" altLang="zh-CN" sz="2800" dirty="0">
                <a:solidFill>
                  <a:schemeClr val="tx1"/>
                </a:solidFill>
              </a:rPr>
              <a:t>:</a:t>
            </a:r>
            <a:r>
              <a:rPr lang="zh-CN" altLang="en-US" sz="2400" dirty="0">
                <a:solidFill>
                  <a:schemeClr val="tx1"/>
                </a:solidFill>
              </a:rPr>
              <a:t>难以入睡、睡眠中多醒、早醒等。时间减少 </a:t>
            </a:r>
            <a:endParaRPr lang="en-US" altLang="zh-CN" sz="2400" dirty="0">
              <a:solidFill>
                <a:schemeClr val="tx1"/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>
                <a:solidFill>
                  <a:schemeClr val="tx1"/>
                </a:solidFill>
              </a:rPr>
              <a:t>                      </a:t>
            </a:r>
            <a:r>
              <a:rPr lang="zh-CN" altLang="en-US" sz="2400" dirty="0">
                <a:solidFill>
                  <a:schemeClr val="tx1"/>
                </a:solidFill>
              </a:rPr>
              <a:t>且质量下降。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7FD3205-4E88-4D7B-AC7B-723C29968955}"/>
              </a:ext>
            </a:extLst>
          </p:cNvPr>
          <p:cNvSpPr/>
          <p:nvPr/>
        </p:nvSpPr>
        <p:spPr>
          <a:xfrm>
            <a:off x="3549403" y="1585993"/>
            <a:ext cx="7973976" cy="79721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继发性失眠</a:t>
            </a:r>
            <a:r>
              <a:rPr lang="en-US" altLang="zh-CN" sz="2800" b="1" dirty="0">
                <a:solidFill>
                  <a:schemeClr val="tx1"/>
                </a:solidFill>
              </a:rPr>
              <a:t>:</a:t>
            </a:r>
            <a:r>
              <a:rPr lang="zh-CN" altLang="en-US" sz="2400" dirty="0">
                <a:solidFill>
                  <a:schemeClr val="tx1"/>
                </a:solidFill>
              </a:rPr>
              <a:t>心理、生理或环境等因素引起暂时失眠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CD6240F-F1E0-4456-ABA9-3CC20110EAA5}"/>
              </a:ext>
            </a:extLst>
          </p:cNvPr>
          <p:cNvSpPr/>
          <p:nvPr/>
        </p:nvSpPr>
        <p:spPr>
          <a:xfrm>
            <a:off x="3309334" y="2190356"/>
            <a:ext cx="8214045" cy="9470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C00000"/>
                </a:solidFill>
              </a:rPr>
              <a:t>药物依赖性失眠症</a:t>
            </a:r>
            <a:r>
              <a:rPr lang="zh-CN" altLang="en-US" sz="2400" b="1" dirty="0">
                <a:solidFill>
                  <a:srgbClr val="C00000"/>
                </a:solidFill>
              </a:rPr>
              <a:t>：</a:t>
            </a:r>
            <a:r>
              <a:rPr lang="zh-CN" altLang="en-US" sz="2400" dirty="0">
                <a:solidFill>
                  <a:schemeClr val="tx1"/>
                </a:solidFill>
              </a:rPr>
              <a:t>原发性失眠症滥用药物导致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A2ADECA-0740-449E-B8B6-6C616DC73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53" y="3230489"/>
            <a:ext cx="5272690" cy="30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2596D5DE-A9BA-46BC-AE91-97539F0A7DA0}"/>
              </a:ext>
            </a:extLst>
          </p:cNvPr>
          <p:cNvSpPr txBox="1">
            <a:spLocks/>
          </p:cNvSpPr>
          <p:nvPr/>
        </p:nvSpPr>
        <p:spPr>
          <a:xfrm>
            <a:off x="859299" y="132605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睡眠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障碍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C857D57F-9EF4-43B2-87C9-DC4045CB752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0959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A1101E9-8C54-42FB-8183-30E2FD27E2BD}"/>
              </a:ext>
            </a:extLst>
          </p:cNvPr>
          <p:cNvGrpSpPr/>
          <p:nvPr/>
        </p:nvGrpSpPr>
        <p:grpSpPr>
          <a:xfrm>
            <a:off x="560259" y="1173326"/>
            <a:ext cx="2749075" cy="4753820"/>
            <a:chOff x="560259" y="1173326"/>
            <a:chExt cx="2749075" cy="4753820"/>
          </a:xfrm>
          <a:solidFill>
            <a:schemeClr val="accent1">
              <a:lumMod val="50000"/>
            </a:schemeClr>
          </a:solidFill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DD39DFD-08AC-48B9-ACB4-4C2BA5CA04D3}"/>
                </a:ext>
              </a:extLst>
            </p:cNvPr>
            <p:cNvSpPr/>
            <p:nvPr/>
          </p:nvSpPr>
          <p:spPr>
            <a:xfrm>
              <a:off x="569033" y="1173326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失眠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3D01190-5B15-41CF-902C-6A0406824D03}"/>
                </a:ext>
              </a:extLst>
            </p:cNvPr>
            <p:cNvSpPr/>
            <p:nvPr/>
          </p:nvSpPr>
          <p:spPr>
            <a:xfrm>
              <a:off x="560259" y="2166201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发作性睡眠</a:t>
              </a: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01BDF38-D965-43A8-9B0A-D967D694CFC3}"/>
                </a:ext>
              </a:extLst>
            </p:cNvPr>
            <p:cNvSpPr/>
            <p:nvPr/>
          </p:nvSpPr>
          <p:spPr>
            <a:xfrm>
              <a:off x="588148" y="3159076"/>
              <a:ext cx="2721186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睡眠过度</a:t>
              </a: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E8D4A57-3A24-4A6F-8E41-3F648E6B0A5F}"/>
                </a:ext>
              </a:extLst>
            </p:cNvPr>
            <p:cNvSpPr/>
            <p:nvPr/>
          </p:nvSpPr>
          <p:spPr>
            <a:xfrm>
              <a:off x="588147" y="4151951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睡眠呼吸暂停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29B87C9-0BB7-4F49-B720-A81A2D87CE4C}"/>
                </a:ext>
              </a:extLst>
            </p:cNvPr>
            <p:cNvSpPr/>
            <p:nvPr/>
          </p:nvSpPr>
          <p:spPr>
            <a:xfrm>
              <a:off x="588147" y="5144826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其他</a:t>
              </a:r>
            </a:p>
          </p:txBody>
        </p:sp>
      </p:grpSp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2596D5DE-A9BA-46BC-AE91-97539F0A7DA0}"/>
              </a:ext>
            </a:extLst>
          </p:cNvPr>
          <p:cNvSpPr txBox="1">
            <a:spLocks/>
          </p:cNvSpPr>
          <p:nvPr/>
        </p:nvSpPr>
        <p:spPr>
          <a:xfrm>
            <a:off x="859299" y="132605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睡眠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障碍</a:t>
            </a:r>
          </a:p>
        </p:txBody>
      </p:sp>
      <p:sp>
        <p:nvSpPr>
          <p:cNvPr id="17" name="左大括号 16">
            <a:extLst>
              <a:ext uri="{FF2B5EF4-FFF2-40B4-BE49-F238E27FC236}">
                <a16:creationId xmlns:a16="http://schemas.microsoft.com/office/drawing/2014/main" id="{A5C69A65-33D5-4C9D-AE91-30164E65663E}"/>
              </a:ext>
            </a:extLst>
          </p:cNvPr>
          <p:cNvSpPr/>
          <p:nvPr/>
        </p:nvSpPr>
        <p:spPr>
          <a:xfrm>
            <a:off x="3647309" y="1535408"/>
            <a:ext cx="393491" cy="2043905"/>
          </a:xfrm>
          <a:prstGeom prst="leftBrace">
            <a:avLst>
              <a:gd name="adj1" fmla="val 27499"/>
              <a:gd name="adj2" fmla="val 50000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B34396D-A8D9-431F-8839-F64C81D93B84}"/>
              </a:ext>
            </a:extLst>
          </p:cNvPr>
          <p:cNvSpPr txBox="1"/>
          <p:nvPr/>
        </p:nvSpPr>
        <p:spPr>
          <a:xfrm>
            <a:off x="4189272" y="1564486"/>
            <a:ext cx="74145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800" b="1" dirty="0"/>
              <a:t>不可控制的短时间嗜睡，直接由清醒状态转为快波睡眠，易唤醒，后又入睡。</a:t>
            </a:r>
            <a:endParaRPr lang="en-US" altLang="zh-CN" sz="2800" b="1" dirty="0"/>
          </a:p>
          <a:p>
            <a:endParaRPr lang="en-US" altLang="zh-CN" sz="2800" b="1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800" b="1" dirty="0"/>
              <a:t>猝倒症是发作性睡眠最危险的并发症，易导致严重的跌伤。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C196C1BE-5664-4932-A520-1333AA17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44" y="3047927"/>
            <a:ext cx="4122656" cy="324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BBC0BCDF-7281-4511-972A-08E931BC565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4478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A1101E9-8C54-42FB-8183-30E2FD27E2BD}"/>
              </a:ext>
            </a:extLst>
          </p:cNvPr>
          <p:cNvGrpSpPr/>
          <p:nvPr/>
        </p:nvGrpSpPr>
        <p:grpSpPr>
          <a:xfrm>
            <a:off x="560259" y="1173326"/>
            <a:ext cx="2749075" cy="4753820"/>
            <a:chOff x="560259" y="1173326"/>
            <a:chExt cx="2749075" cy="4753820"/>
          </a:xfrm>
          <a:solidFill>
            <a:schemeClr val="accent1">
              <a:lumMod val="50000"/>
            </a:schemeClr>
          </a:solidFill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DD39DFD-08AC-48B9-ACB4-4C2BA5CA04D3}"/>
                </a:ext>
              </a:extLst>
            </p:cNvPr>
            <p:cNvSpPr/>
            <p:nvPr/>
          </p:nvSpPr>
          <p:spPr>
            <a:xfrm>
              <a:off x="569033" y="1173326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失眠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3D01190-5B15-41CF-902C-6A0406824D03}"/>
                </a:ext>
              </a:extLst>
            </p:cNvPr>
            <p:cNvSpPr/>
            <p:nvPr/>
          </p:nvSpPr>
          <p:spPr>
            <a:xfrm>
              <a:off x="560259" y="2166201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发作性睡眠</a:t>
              </a: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01BDF38-D965-43A8-9B0A-D967D694CFC3}"/>
                </a:ext>
              </a:extLst>
            </p:cNvPr>
            <p:cNvSpPr/>
            <p:nvPr/>
          </p:nvSpPr>
          <p:spPr>
            <a:xfrm>
              <a:off x="588148" y="3159076"/>
              <a:ext cx="2721186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睡眠过度</a:t>
              </a: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E8D4A57-3A24-4A6F-8E41-3F648E6B0A5F}"/>
                </a:ext>
              </a:extLst>
            </p:cNvPr>
            <p:cNvSpPr/>
            <p:nvPr/>
          </p:nvSpPr>
          <p:spPr>
            <a:xfrm>
              <a:off x="588147" y="4151951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睡眠呼吸暂停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29B87C9-0BB7-4F49-B720-A81A2D87CE4C}"/>
                </a:ext>
              </a:extLst>
            </p:cNvPr>
            <p:cNvSpPr/>
            <p:nvPr/>
          </p:nvSpPr>
          <p:spPr>
            <a:xfrm>
              <a:off x="588147" y="5144826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其他</a:t>
              </a:r>
            </a:p>
          </p:txBody>
        </p:sp>
      </p:grpSp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2596D5DE-A9BA-46BC-AE91-97539F0A7DA0}"/>
              </a:ext>
            </a:extLst>
          </p:cNvPr>
          <p:cNvSpPr txBox="1">
            <a:spLocks/>
          </p:cNvSpPr>
          <p:nvPr/>
        </p:nvSpPr>
        <p:spPr>
          <a:xfrm>
            <a:off x="859299" y="132605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睡眠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障碍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BBC0BCDF-7281-4511-972A-08E931BC565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B26A1B77-C624-40AF-9BB0-75A19BA9800A}"/>
              </a:ext>
            </a:extLst>
          </p:cNvPr>
          <p:cNvSpPr/>
          <p:nvPr/>
        </p:nvSpPr>
        <p:spPr>
          <a:xfrm>
            <a:off x="3648697" y="2166201"/>
            <a:ext cx="355600" cy="2733040"/>
          </a:xfrm>
          <a:prstGeom prst="leftBrace">
            <a:avLst>
              <a:gd name="adj1" fmla="val 34843"/>
              <a:gd name="adj2" fmla="val 50000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41B26138-DE9B-4649-A0D8-146E5A967C2A}"/>
              </a:ext>
            </a:extLst>
          </p:cNvPr>
          <p:cNvSpPr/>
          <p:nvPr/>
        </p:nvSpPr>
        <p:spPr>
          <a:xfrm>
            <a:off x="4136272" y="1313345"/>
            <a:ext cx="5743019" cy="1538026"/>
          </a:xfrm>
          <a:prstGeom prst="roundRect">
            <a:avLst/>
          </a:prstGeom>
          <a:noFill/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</a:rPr>
              <a:t>睡眠时间过长或长期处于想睡状态，睡眠总时长增加且处于难唤醒状态。</a:t>
            </a:r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46B37C98-A179-43DD-A215-BACD044DA86E}"/>
              </a:ext>
            </a:extLst>
          </p:cNvPr>
          <p:cNvSpPr/>
          <p:nvPr/>
        </p:nvSpPr>
        <p:spPr>
          <a:xfrm>
            <a:off x="6854072" y="2919101"/>
            <a:ext cx="355600" cy="47995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AC40836-1C19-4F41-A4F1-89D84D5E611D}"/>
              </a:ext>
            </a:extLst>
          </p:cNvPr>
          <p:cNvSpPr/>
          <p:nvPr/>
        </p:nvSpPr>
        <p:spPr>
          <a:xfrm>
            <a:off x="4144025" y="3550236"/>
            <a:ext cx="8087360" cy="225004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/>
                </a:solidFill>
              </a:rPr>
              <a:t>脑部疾病：</a:t>
            </a:r>
            <a:r>
              <a:rPr lang="zh-CN" altLang="en-US" sz="2400" dirty="0">
                <a:solidFill>
                  <a:schemeClr val="bg1"/>
                </a:solidFill>
              </a:rPr>
              <a:t>脑血管疾病、脑外伤、脑炎、脑瘤等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/>
                </a:solidFill>
              </a:rPr>
              <a:t>糖尿病、镇静药物过量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solidFill>
                  <a:schemeClr val="bg1"/>
                </a:solidFill>
              </a:rPr>
              <a:t>严重忧郁、焦虑等心理疾病</a:t>
            </a:r>
          </a:p>
        </p:txBody>
      </p:sp>
    </p:spTree>
    <p:extLst>
      <p:ext uri="{BB962C8B-B14F-4D97-AF65-F5344CB8AC3E}">
        <p14:creationId xmlns:p14="http://schemas.microsoft.com/office/powerpoint/2010/main" val="4194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A1101E9-8C54-42FB-8183-30E2FD27E2BD}"/>
              </a:ext>
            </a:extLst>
          </p:cNvPr>
          <p:cNvGrpSpPr/>
          <p:nvPr/>
        </p:nvGrpSpPr>
        <p:grpSpPr>
          <a:xfrm>
            <a:off x="560259" y="1173326"/>
            <a:ext cx="2749075" cy="4753820"/>
            <a:chOff x="560259" y="1173326"/>
            <a:chExt cx="2749075" cy="4753820"/>
          </a:xfrm>
          <a:solidFill>
            <a:schemeClr val="accent1">
              <a:lumMod val="50000"/>
            </a:schemeClr>
          </a:solidFill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DD39DFD-08AC-48B9-ACB4-4C2BA5CA04D3}"/>
                </a:ext>
              </a:extLst>
            </p:cNvPr>
            <p:cNvSpPr/>
            <p:nvPr/>
          </p:nvSpPr>
          <p:spPr>
            <a:xfrm>
              <a:off x="569033" y="1173326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失眠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3D01190-5B15-41CF-902C-6A0406824D03}"/>
                </a:ext>
              </a:extLst>
            </p:cNvPr>
            <p:cNvSpPr/>
            <p:nvPr/>
          </p:nvSpPr>
          <p:spPr>
            <a:xfrm>
              <a:off x="560259" y="2166201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发作性睡眠</a:t>
              </a: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01BDF38-D965-43A8-9B0A-D967D694CFC3}"/>
                </a:ext>
              </a:extLst>
            </p:cNvPr>
            <p:cNvSpPr/>
            <p:nvPr/>
          </p:nvSpPr>
          <p:spPr>
            <a:xfrm>
              <a:off x="588148" y="3159076"/>
              <a:ext cx="2721186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睡眠过度</a:t>
              </a: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E8D4A57-3A24-4A6F-8E41-3F648E6B0A5F}"/>
                </a:ext>
              </a:extLst>
            </p:cNvPr>
            <p:cNvSpPr/>
            <p:nvPr/>
          </p:nvSpPr>
          <p:spPr>
            <a:xfrm>
              <a:off x="588147" y="4151951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睡眠呼吸暂停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29B87C9-0BB7-4F49-B720-A81A2D87CE4C}"/>
                </a:ext>
              </a:extLst>
            </p:cNvPr>
            <p:cNvSpPr/>
            <p:nvPr/>
          </p:nvSpPr>
          <p:spPr>
            <a:xfrm>
              <a:off x="588147" y="5144826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其他</a:t>
              </a:r>
            </a:p>
          </p:txBody>
        </p:sp>
      </p:grpSp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2596D5DE-A9BA-46BC-AE91-97539F0A7DA0}"/>
              </a:ext>
            </a:extLst>
          </p:cNvPr>
          <p:cNvSpPr txBox="1">
            <a:spLocks/>
          </p:cNvSpPr>
          <p:nvPr/>
        </p:nvSpPr>
        <p:spPr>
          <a:xfrm>
            <a:off x="859299" y="132605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睡眠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障碍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BBC0BCDF-7281-4511-972A-08E931BC565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D09CCE71-A207-4D79-9740-361496B287D6}"/>
              </a:ext>
            </a:extLst>
          </p:cNvPr>
          <p:cNvSpPr/>
          <p:nvPr/>
        </p:nvSpPr>
        <p:spPr>
          <a:xfrm>
            <a:off x="3544873" y="2725302"/>
            <a:ext cx="263556" cy="3468108"/>
          </a:xfrm>
          <a:prstGeom prst="leftBrace">
            <a:avLst>
              <a:gd name="adj1" fmla="val 72715"/>
              <a:gd name="adj2" fmla="val 50000"/>
            </a:avLst>
          </a:prstGeom>
          <a:ln w="28575">
            <a:solidFill>
              <a:srgbClr val="113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D216550-FB63-44B6-908D-364E2556B31B}"/>
              </a:ext>
            </a:extLst>
          </p:cNvPr>
          <p:cNvSpPr/>
          <p:nvPr/>
        </p:nvSpPr>
        <p:spPr>
          <a:xfrm>
            <a:off x="3808429" y="2108979"/>
            <a:ext cx="7955090" cy="10500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chemeClr val="tx1"/>
                </a:solidFill>
              </a:rPr>
              <a:t>睡眠中呼吸反复停顿为特征的一组综合征，每次停顿≥</a:t>
            </a:r>
            <a:r>
              <a:rPr lang="en-US" altLang="zh-CN" sz="2800" dirty="0">
                <a:solidFill>
                  <a:schemeClr val="tx1"/>
                </a:solidFill>
              </a:rPr>
              <a:t>10s</a:t>
            </a:r>
            <a:r>
              <a:rPr lang="zh-CN" altLang="en-US" sz="2800" dirty="0">
                <a:solidFill>
                  <a:schemeClr val="tx1"/>
                </a:solidFill>
              </a:rPr>
              <a:t>，次数＞</a:t>
            </a:r>
            <a:r>
              <a:rPr lang="en-US" altLang="zh-CN" sz="2800" dirty="0">
                <a:solidFill>
                  <a:schemeClr val="tx1"/>
                </a:solidFill>
              </a:rPr>
              <a:t>20</a:t>
            </a:r>
            <a:r>
              <a:rPr lang="zh-CN" altLang="en-US" sz="2800" dirty="0">
                <a:solidFill>
                  <a:schemeClr val="tx1"/>
                </a:solidFill>
              </a:rPr>
              <a:t>次</a:t>
            </a:r>
            <a:r>
              <a:rPr lang="en-US" altLang="zh-CN" sz="2800" dirty="0">
                <a:solidFill>
                  <a:schemeClr val="tx1"/>
                </a:solidFill>
              </a:rPr>
              <a:t>/h</a:t>
            </a:r>
            <a:r>
              <a:rPr lang="zh-CN" altLang="en-US" sz="2800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9F9038B-D4CC-4D1B-90FF-8C784E9C0416}"/>
              </a:ext>
            </a:extLst>
          </p:cNvPr>
          <p:cNvSpPr/>
          <p:nvPr/>
        </p:nvSpPr>
        <p:spPr>
          <a:xfrm>
            <a:off x="3808429" y="3626687"/>
            <a:ext cx="7795423" cy="83266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7030A0"/>
                </a:solidFill>
              </a:rPr>
              <a:t>中枢性呼吸暂停</a:t>
            </a:r>
            <a:r>
              <a:rPr lang="zh-CN" altLang="en-US" sz="2400" dirty="0">
                <a:solidFill>
                  <a:schemeClr val="tx1"/>
                </a:solidFill>
              </a:rPr>
              <a:t>：中枢神经系统功能不良造成。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B0591B94-FBE7-4F90-9C1D-7415602FE65A}"/>
              </a:ext>
            </a:extLst>
          </p:cNvPr>
          <p:cNvSpPr/>
          <p:nvPr/>
        </p:nvSpPr>
        <p:spPr>
          <a:xfrm>
            <a:off x="3808428" y="4934271"/>
            <a:ext cx="7795423" cy="992875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7030A0"/>
                </a:solidFill>
              </a:rPr>
              <a:t>阻塞性呼吸暂停：</a:t>
            </a:r>
            <a:r>
              <a:rPr lang="zh-CN" altLang="en-US" sz="2400" dirty="0">
                <a:solidFill>
                  <a:schemeClr val="tx1"/>
                </a:solidFill>
              </a:rPr>
              <a:t>严重、频繁、用力打鼾或喘息之后。</a:t>
            </a:r>
            <a:endParaRPr lang="en-US" altLang="zh-CN" sz="2400" dirty="0">
              <a:solidFill>
                <a:schemeClr val="tx1"/>
              </a:solidFill>
            </a:endParaRPr>
          </a:p>
          <a:p>
            <a:r>
              <a:rPr lang="en-US" altLang="zh-CN" sz="2400" dirty="0">
                <a:solidFill>
                  <a:schemeClr val="tx1"/>
                </a:solidFill>
              </a:rPr>
              <a:t>                                  </a:t>
            </a:r>
            <a:r>
              <a:rPr lang="zh-CN" altLang="en-US" sz="2400" dirty="0">
                <a:solidFill>
                  <a:schemeClr val="tx1"/>
                </a:solidFill>
              </a:rPr>
              <a:t>是心血管疾病的危险因素。</a:t>
            </a:r>
          </a:p>
        </p:txBody>
      </p:sp>
    </p:spTree>
    <p:extLst>
      <p:ext uri="{BB962C8B-B14F-4D97-AF65-F5344CB8AC3E}">
        <p14:creationId xmlns:p14="http://schemas.microsoft.com/office/powerpoint/2010/main" val="26216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3A1101E9-8C54-42FB-8183-30E2FD27E2BD}"/>
              </a:ext>
            </a:extLst>
          </p:cNvPr>
          <p:cNvGrpSpPr/>
          <p:nvPr/>
        </p:nvGrpSpPr>
        <p:grpSpPr>
          <a:xfrm>
            <a:off x="560259" y="1173326"/>
            <a:ext cx="2749075" cy="4753820"/>
            <a:chOff x="560259" y="1173326"/>
            <a:chExt cx="2749075" cy="4753820"/>
          </a:xfrm>
          <a:solidFill>
            <a:schemeClr val="accent1">
              <a:lumMod val="50000"/>
            </a:schemeClr>
          </a:solidFill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DD39DFD-08AC-48B9-ACB4-4C2BA5CA04D3}"/>
                </a:ext>
              </a:extLst>
            </p:cNvPr>
            <p:cNvSpPr/>
            <p:nvPr/>
          </p:nvSpPr>
          <p:spPr>
            <a:xfrm>
              <a:off x="569033" y="1173326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失眠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3D01190-5B15-41CF-902C-6A0406824D03}"/>
                </a:ext>
              </a:extLst>
            </p:cNvPr>
            <p:cNvSpPr/>
            <p:nvPr/>
          </p:nvSpPr>
          <p:spPr>
            <a:xfrm>
              <a:off x="560259" y="2166201"/>
              <a:ext cx="2721185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发作性睡眠</a:t>
              </a: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601BDF38-D965-43A8-9B0A-D967D694CFC3}"/>
                </a:ext>
              </a:extLst>
            </p:cNvPr>
            <p:cNvSpPr/>
            <p:nvPr/>
          </p:nvSpPr>
          <p:spPr>
            <a:xfrm>
              <a:off x="588148" y="3159076"/>
              <a:ext cx="2721186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睡眠过度</a:t>
              </a: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E8D4A57-3A24-4A6F-8E41-3F648E6B0A5F}"/>
                </a:ext>
              </a:extLst>
            </p:cNvPr>
            <p:cNvSpPr/>
            <p:nvPr/>
          </p:nvSpPr>
          <p:spPr>
            <a:xfrm>
              <a:off x="588147" y="4151951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睡眠呼吸暂停</a:t>
              </a: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29B87C9-0BB7-4F49-B720-A81A2D87CE4C}"/>
                </a:ext>
              </a:extLst>
            </p:cNvPr>
            <p:cNvSpPr/>
            <p:nvPr/>
          </p:nvSpPr>
          <p:spPr>
            <a:xfrm>
              <a:off x="588147" y="5144826"/>
              <a:ext cx="2721187" cy="78232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其他</a:t>
              </a:r>
            </a:p>
          </p:txBody>
        </p:sp>
      </p:grpSp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2596D5DE-A9BA-46BC-AE91-97539F0A7DA0}"/>
              </a:ext>
            </a:extLst>
          </p:cNvPr>
          <p:cNvSpPr txBox="1">
            <a:spLocks/>
          </p:cNvSpPr>
          <p:nvPr/>
        </p:nvSpPr>
        <p:spPr>
          <a:xfrm>
            <a:off x="859299" y="132605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睡眠</a:t>
            </a:r>
            <a:r>
              <a:rPr lang="en-US" altLang="zh-CN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障碍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BBC0BCDF-7281-4511-972A-08E931BC565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D09CCE71-A207-4D79-9740-361496B287D6}"/>
              </a:ext>
            </a:extLst>
          </p:cNvPr>
          <p:cNvSpPr/>
          <p:nvPr/>
        </p:nvSpPr>
        <p:spPr>
          <a:xfrm>
            <a:off x="3544873" y="2725302"/>
            <a:ext cx="263556" cy="3468108"/>
          </a:xfrm>
          <a:prstGeom prst="leftBrace">
            <a:avLst>
              <a:gd name="adj1" fmla="val 72715"/>
              <a:gd name="adj2" fmla="val 83433"/>
            </a:avLst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CA455BC-8D31-4CC4-812C-9CEE34E4D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79" y="1309709"/>
            <a:ext cx="3189027" cy="202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60A1525-E4BD-493E-BE6E-39A96C3D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379" y="3683042"/>
            <a:ext cx="3555762" cy="25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A49CDC7-EDFE-451E-A088-3A5E33486242}"/>
              </a:ext>
            </a:extLst>
          </p:cNvPr>
          <p:cNvSpPr/>
          <p:nvPr/>
        </p:nvSpPr>
        <p:spPr>
          <a:xfrm>
            <a:off x="7402183" y="1266200"/>
            <a:ext cx="4201669" cy="2162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</a:rPr>
              <a:t>睡行症：</a:t>
            </a:r>
            <a:r>
              <a:rPr lang="zh-CN" altLang="en-US" sz="2400" dirty="0">
                <a:solidFill>
                  <a:schemeClr val="tx1"/>
                </a:solidFill>
              </a:rPr>
              <a:t>又称梦游症，发作时难以唤醒，起床四处走动，睡醒后对进行的活动遗忘。常见于儿童。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3A1FED6-6C9C-4B15-AE68-A35551E010DE}"/>
              </a:ext>
            </a:extLst>
          </p:cNvPr>
          <p:cNvSpPr/>
          <p:nvPr/>
        </p:nvSpPr>
        <p:spPr>
          <a:xfrm>
            <a:off x="7402183" y="3987590"/>
            <a:ext cx="4201669" cy="2162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2060"/>
                </a:solidFill>
              </a:rPr>
              <a:t>遗尿：</a:t>
            </a:r>
            <a:r>
              <a:rPr lang="en-US" altLang="zh-CN" sz="2400" dirty="0">
                <a:solidFill>
                  <a:schemeClr val="tx1"/>
                </a:solidFill>
              </a:rPr>
              <a:t>5</a:t>
            </a:r>
            <a:r>
              <a:rPr lang="zh-CN" altLang="en-US" sz="2400" dirty="0">
                <a:solidFill>
                  <a:schemeClr val="tx1"/>
                </a:solidFill>
              </a:rPr>
              <a:t>岁以上儿童不能控制排尿，在日间或夜间反复出现的不自主排尿。</a:t>
            </a:r>
          </a:p>
        </p:txBody>
      </p:sp>
    </p:spTree>
    <p:extLst>
      <p:ext uri="{BB962C8B-B14F-4D97-AF65-F5344CB8AC3E}">
        <p14:creationId xmlns:p14="http://schemas.microsoft.com/office/powerpoint/2010/main" val="34103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2596D5DE-A9BA-46BC-AE91-97539F0A7DA0}"/>
              </a:ext>
            </a:extLst>
          </p:cNvPr>
          <p:cNvSpPr txBox="1">
            <a:spLocks/>
          </p:cNvSpPr>
          <p:nvPr/>
        </p:nvSpPr>
        <p:spPr>
          <a:xfrm>
            <a:off x="859299" y="132605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促进休息和睡眠的护理措施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BBC0BCDF-7281-4511-972A-08E931BC565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32089B4-226C-4F1E-83FD-E39722DF3D51}"/>
              </a:ext>
            </a:extLst>
          </p:cNvPr>
          <p:cNvGrpSpPr/>
          <p:nvPr/>
        </p:nvGrpSpPr>
        <p:grpSpPr>
          <a:xfrm>
            <a:off x="179548" y="707610"/>
            <a:ext cx="3393212" cy="5297264"/>
            <a:chOff x="529849" y="1389144"/>
            <a:chExt cx="3622993" cy="5395890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27DA3CA9-F04D-45C5-9B99-92C9C6ED4F05}"/>
                </a:ext>
              </a:extLst>
            </p:cNvPr>
            <p:cNvSpPr/>
            <p:nvPr/>
          </p:nvSpPr>
          <p:spPr>
            <a:xfrm>
              <a:off x="729708" y="1907058"/>
              <a:ext cx="3423134" cy="4877976"/>
            </a:xfrm>
            <a:prstGeom prst="roundRect">
              <a:avLst/>
            </a:prstGeom>
            <a:noFill/>
            <a:ln w="285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 b="1" dirty="0">
                  <a:solidFill>
                    <a:srgbClr val="C00000"/>
                  </a:solidFill>
                </a:rPr>
                <a:t>（一）创造良好的睡眠环境</a:t>
              </a:r>
              <a:endParaRPr lang="en-US" altLang="zh-CN" sz="3200" b="1" dirty="0">
                <a:solidFill>
                  <a:srgbClr val="C00000"/>
                </a:solidFill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800" dirty="0">
                  <a:solidFill>
                    <a:schemeClr val="tx1"/>
                  </a:solidFill>
                </a:rPr>
                <a:t>       </a:t>
              </a:r>
              <a:r>
                <a:rPr lang="zh-CN" altLang="en-US" sz="2800" b="1" dirty="0">
                  <a:solidFill>
                    <a:schemeClr val="tx1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调整病室的温度、湿度、空气、光线以及音响，减少外界的不良刺激，棉被厚度适宜。</a:t>
              </a:r>
            </a:p>
          </p:txBody>
        </p:sp>
        <p:pic>
          <p:nvPicPr>
            <p:cNvPr id="6" name="图形 5" descr="帐篷">
              <a:extLst>
                <a:ext uri="{FF2B5EF4-FFF2-40B4-BE49-F238E27FC236}">
                  <a16:creationId xmlns:a16="http://schemas.microsoft.com/office/drawing/2014/main" id="{8FFAAC3F-DC81-4939-B694-7BB6879B3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9849" y="1389144"/>
              <a:ext cx="914400" cy="914400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6B46FE7-60EC-4A89-8899-FF3F3693C613}"/>
              </a:ext>
            </a:extLst>
          </p:cNvPr>
          <p:cNvGrpSpPr/>
          <p:nvPr/>
        </p:nvGrpSpPr>
        <p:grpSpPr>
          <a:xfrm>
            <a:off x="3868528" y="864938"/>
            <a:ext cx="3746974" cy="5128124"/>
            <a:chOff x="4535821" y="1114562"/>
            <a:chExt cx="3746974" cy="4906444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E0DB6EF-C531-4437-961D-CDF3E16F3C00}"/>
                </a:ext>
              </a:extLst>
            </p:cNvPr>
            <p:cNvSpPr/>
            <p:nvPr/>
          </p:nvSpPr>
          <p:spPr>
            <a:xfrm>
              <a:off x="4884018" y="1448288"/>
              <a:ext cx="3398777" cy="4572718"/>
            </a:xfrm>
            <a:prstGeom prst="roundRect">
              <a:avLst/>
            </a:prstGeom>
            <a:noFill/>
            <a:ln w="285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 b="1" dirty="0">
                  <a:solidFill>
                    <a:srgbClr val="C00000"/>
                  </a:solidFill>
                </a:rPr>
                <a:t>（二）促进舒适，满足睡眠习惯</a:t>
              </a:r>
              <a:endParaRPr lang="en-US" altLang="zh-CN" sz="3200" b="1" dirty="0">
                <a:solidFill>
                  <a:srgbClr val="C00000"/>
                </a:solidFill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800" dirty="0">
                  <a:solidFill>
                    <a:schemeClr val="tx1"/>
                  </a:solidFill>
                </a:rPr>
                <a:t>       </a:t>
              </a:r>
              <a:r>
                <a:rPr lang="zh-CN" altLang="en-US" sz="2800" b="1" dirty="0">
                  <a:solidFill>
                    <a:schemeClr val="tx1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减少病人的疼痛与不适感。酌情为病人提供镇痛药物；解除腹胀、尿潴留等不适，满足病人睡眠习惯。</a:t>
              </a:r>
            </a:p>
          </p:txBody>
        </p:sp>
        <p:pic>
          <p:nvPicPr>
            <p:cNvPr id="9" name="图形 8" descr="婴儿床">
              <a:extLst>
                <a:ext uri="{FF2B5EF4-FFF2-40B4-BE49-F238E27FC236}">
                  <a16:creationId xmlns:a16="http://schemas.microsoft.com/office/drawing/2014/main" id="{1D08C514-1C8D-4CEA-889A-D9203F46F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35821" y="1114562"/>
              <a:ext cx="914400" cy="914400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A0C0E31-6E60-4E11-A311-A3D7ADE7C25E}"/>
              </a:ext>
            </a:extLst>
          </p:cNvPr>
          <p:cNvGrpSpPr/>
          <p:nvPr/>
        </p:nvGrpSpPr>
        <p:grpSpPr>
          <a:xfrm>
            <a:off x="8250085" y="794868"/>
            <a:ext cx="3382592" cy="5097527"/>
            <a:chOff x="8106199" y="799570"/>
            <a:chExt cx="3382592" cy="5097527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E8E63727-A828-4875-AE90-483FF496F2EB}"/>
                </a:ext>
              </a:extLst>
            </p:cNvPr>
            <p:cNvSpPr/>
            <p:nvPr/>
          </p:nvSpPr>
          <p:spPr>
            <a:xfrm>
              <a:off x="8441213" y="1256770"/>
              <a:ext cx="3047578" cy="4640327"/>
            </a:xfrm>
            <a:prstGeom prst="roundRect">
              <a:avLst/>
            </a:prstGeom>
            <a:noFill/>
            <a:ln w="285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3200" b="1" dirty="0">
                  <a:solidFill>
                    <a:srgbClr val="C00000"/>
                  </a:solidFill>
                </a:rPr>
                <a:t>（三）加强心理护理</a:t>
              </a:r>
              <a:endParaRPr lang="en-US" altLang="zh-CN" sz="3200" b="1" dirty="0">
                <a:solidFill>
                  <a:srgbClr val="C00000"/>
                </a:solidFill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800" dirty="0">
                  <a:solidFill>
                    <a:schemeClr val="tx1"/>
                  </a:solidFill>
                </a:rPr>
                <a:t>      </a:t>
              </a:r>
              <a:r>
                <a:rPr lang="zh-CN" altLang="en-US" sz="2800" b="1" dirty="0">
                  <a:solidFill>
                    <a:schemeClr val="tx1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善于观察病人，注重与病人的沟通，帮助患者消除恐惧和焦虑情绪。</a:t>
              </a:r>
            </a:p>
          </p:txBody>
        </p:sp>
        <p:pic>
          <p:nvPicPr>
            <p:cNvPr id="12" name="图形 11" descr="睡眠">
              <a:extLst>
                <a:ext uri="{FF2B5EF4-FFF2-40B4-BE49-F238E27FC236}">
                  <a16:creationId xmlns:a16="http://schemas.microsoft.com/office/drawing/2014/main" id="{F1AF07F5-BC69-4957-ADF6-647B6B39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06199" y="79957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">
            <a:extLst>
              <a:ext uri="{FF2B5EF4-FFF2-40B4-BE49-F238E27FC236}">
                <a16:creationId xmlns:a16="http://schemas.microsoft.com/office/drawing/2014/main" id="{2596D5DE-A9BA-46BC-AE91-97539F0A7DA0}"/>
              </a:ext>
            </a:extLst>
          </p:cNvPr>
          <p:cNvSpPr txBox="1">
            <a:spLocks/>
          </p:cNvSpPr>
          <p:nvPr/>
        </p:nvSpPr>
        <p:spPr>
          <a:xfrm>
            <a:off x="859299" y="132605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促进休息和睡眠的护理措施</a:t>
            </a:r>
          </a:p>
        </p:txBody>
      </p:sp>
      <p:sp>
        <p:nvSpPr>
          <p:cNvPr id="21" name="灯片编号占位符 3">
            <a:extLst>
              <a:ext uri="{FF2B5EF4-FFF2-40B4-BE49-F238E27FC236}">
                <a16:creationId xmlns:a16="http://schemas.microsoft.com/office/drawing/2014/main" id="{BBC0BCDF-7281-4511-972A-08E931BC565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1AAF046-B3D2-4375-8F58-F932B88490A6}"/>
              </a:ext>
            </a:extLst>
          </p:cNvPr>
          <p:cNvGrpSpPr/>
          <p:nvPr/>
        </p:nvGrpSpPr>
        <p:grpSpPr>
          <a:xfrm>
            <a:off x="62663" y="779315"/>
            <a:ext cx="11975365" cy="5357534"/>
            <a:chOff x="62663" y="788888"/>
            <a:chExt cx="11975365" cy="5725894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EC435E8-98DE-421D-A071-C37240A3DB79}"/>
                </a:ext>
              </a:extLst>
            </p:cNvPr>
            <p:cNvGrpSpPr/>
            <p:nvPr/>
          </p:nvGrpSpPr>
          <p:grpSpPr>
            <a:xfrm>
              <a:off x="62663" y="892942"/>
              <a:ext cx="3686270" cy="5611680"/>
              <a:chOff x="195712" y="892942"/>
              <a:chExt cx="3686270" cy="5611680"/>
            </a:xfrm>
          </p:grpSpPr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CBC7608D-82C0-4E66-900C-0312A8B9B7CB}"/>
                  </a:ext>
                </a:extLst>
              </p:cNvPr>
              <p:cNvSpPr/>
              <p:nvPr/>
            </p:nvSpPr>
            <p:spPr>
              <a:xfrm>
                <a:off x="445394" y="1219212"/>
                <a:ext cx="3436588" cy="5285410"/>
              </a:xfrm>
              <a:prstGeom prst="roundRect">
                <a:avLst/>
              </a:prstGeom>
              <a:noFill/>
              <a:ln w="285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3200" b="1" dirty="0">
                    <a:solidFill>
                      <a:srgbClr val="C00000"/>
                    </a:solidFill>
                  </a:rPr>
                  <a:t>（四）合理安排护理工作</a:t>
                </a:r>
                <a:endParaRPr lang="en-US" altLang="zh-CN" sz="3200" b="1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zh-CN" altLang="en-US" sz="2800" dirty="0">
                    <a:solidFill>
                      <a:schemeClr val="tx1"/>
                    </a:solidFill>
                  </a:rPr>
                  <a:t>      </a:t>
                </a:r>
                <a:r>
                  <a:rPr lang="zh-CN" altLang="en-US" sz="2800" b="1" dirty="0">
                    <a:solidFill>
                      <a:schemeClr val="tx1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常规护理工作尽量在白天完成，尽量减少对病人睡眠的干扰；尽量保证患者的睡眠周期。</a:t>
                </a:r>
              </a:p>
            </p:txBody>
          </p:sp>
          <p:pic>
            <p:nvPicPr>
              <p:cNvPr id="24" name="图形 23" descr="男人与婴儿">
                <a:extLst>
                  <a:ext uri="{FF2B5EF4-FFF2-40B4-BE49-F238E27FC236}">
                    <a16:creationId xmlns:a16="http://schemas.microsoft.com/office/drawing/2014/main" id="{8A9AD37B-5530-4342-B394-84E40728D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5712" y="892942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0144303-B07B-466B-8545-C15B695CF6A2}"/>
                </a:ext>
              </a:extLst>
            </p:cNvPr>
            <p:cNvGrpSpPr/>
            <p:nvPr/>
          </p:nvGrpSpPr>
          <p:grpSpPr>
            <a:xfrm>
              <a:off x="3666638" y="918342"/>
              <a:ext cx="3827671" cy="5596440"/>
              <a:chOff x="4008232" y="908182"/>
              <a:chExt cx="3827671" cy="5596440"/>
            </a:xfrm>
          </p:grpSpPr>
          <p:sp>
            <p:nvSpPr>
              <p:cNvPr id="26" name="矩形: 圆角 25">
                <a:extLst>
                  <a:ext uri="{FF2B5EF4-FFF2-40B4-BE49-F238E27FC236}">
                    <a16:creationId xmlns:a16="http://schemas.microsoft.com/office/drawing/2014/main" id="{F92696B6-15B0-48E7-9678-83B45040A2A8}"/>
                  </a:ext>
                </a:extLst>
              </p:cNvPr>
              <p:cNvSpPr/>
              <p:nvPr/>
            </p:nvSpPr>
            <p:spPr>
              <a:xfrm>
                <a:off x="4216725" y="1213742"/>
                <a:ext cx="3619178" cy="5290880"/>
              </a:xfrm>
              <a:prstGeom prst="roundRect">
                <a:avLst/>
              </a:prstGeom>
              <a:noFill/>
              <a:ln w="285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3200" b="1" dirty="0">
                    <a:solidFill>
                      <a:srgbClr val="C00000"/>
                    </a:solidFill>
                  </a:rPr>
                  <a:t>（五）合理使用药物</a:t>
                </a:r>
                <a:endParaRPr lang="en-US" altLang="zh-CN" sz="3200" b="1" dirty="0">
                  <a:solidFill>
                    <a:srgbClr val="C00000"/>
                  </a:solidFill>
                </a:endParaRPr>
              </a:p>
              <a:p>
                <a:pPr>
                  <a:lnSpc>
                    <a:spcPct val="125000"/>
                  </a:lnSpc>
                </a:pPr>
                <a:r>
                  <a:rPr lang="zh-CN" altLang="en-US" sz="2800" dirty="0">
                    <a:solidFill>
                      <a:schemeClr val="tx1"/>
                    </a:solidFill>
                  </a:rPr>
                  <a:t>        </a:t>
                </a:r>
                <a:r>
                  <a:rPr lang="zh-CN" altLang="en-US" sz="2800" b="1" dirty="0">
                    <a:solidFill>
                      <a:schemeClr val="tx1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所有促进睡眠方法无效时可使用安眠药，掌握药物不良反应，观察用药情况。</a:t>
                </a:r>
              </a:p>
            </p:txBody>
          </p:sp>
          <p:pic>
            <p:nvPicPr>
              <p:cNvPr id="27" name="图形 26" descr="药品">
                <a:extLst>
                  <a:ext uri="{FF2B5EF4-FFF2-40B4-BE49-F238E27FC236}">
                    <a16:creationId xmlns:a16="http://schemas.microsoft.com/office/drawing/2014/main" id="{4FDFA2BF-4457-4C45-97A7-4527CA19D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08232" y="908182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56EDBD94-B778-440E-B461-C3513893A483}"/>
                </a:ext>
              </a:extLst>
            </p:cNvPr>
            <p:cNvGrpSpPr/>
            <p:nvPr/>
          </p:nvGrpSpPr>
          <p:grpSpPr>
            <a:xfrm>
              <a:off x="7352908" y="788888"/>
              <a:ext cx="4685120" cy="5711032"/>
              <a:chOff x="8371483" y="939745"/>
              <a:chExt cx="3598985" cy="5560175"/>
            </a:xfrm>
          </p:grpSpPr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1727CFDE-64A4-4931-BB0F-18BCCFC38DBE}"/>
                  </a:ext>
                </a:extLst>
              </p:cNvPr>
              <p:cNvSpPr/>
              <p:nvPr/>
            </p:nvSpPr>
            <p:spPr>
              <a:xfrm>
                <a:off x="8610449" y="1348799"/>
                <a:ext cx="3360019" cy="5151121"/>
              </a:xfrm>
              <a:prstGeom prst="roundRect">
                <a:avLst/>
              </a:prstGeom>
              <a:noFill/>
              <a:ln w="28575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3200" b="1" dirty="0">
                    <a:solidFill>
                      <a:srgbClr val="C00000"/>
                    </a:solidFill>
                  </a:rPr>
                  <a:t>（六）睡眠障碍病人的护理</a:t>
                </a:r>
                <a:endParaRPr lang="en-US" altLang="zh-CN" sz="3200" b="1" dirty="0">
                  <a:solidFill>
                    <a:srgbClr val="C00000"/>
                  </a:solidFill>
                </a:endParaRPr>
              </a:p>
              <a:p>
                <a:pPr marL="457200" indent="-45720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2800" b="1" dirty="0">
                    <a:solidFill>
                      <a:schemeClr val="tx1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找出失眠原因，采取针对性措施。</a:t>
                </a:r>
                <a:endParaRPr lang="en-US" altLang="zh-CN" sz="2800" b="1" dirty="0">
                  <a:solidFill>
                    <a:schemeClr val="tx1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457200" indent="-45720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2800" b="1" dirty="0">
                    <a:solidFill>
                      <a:schemeClr val="tx1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指导患者学会自我保护，减少意外发生。</a:t>
                </a:r>
                <a:endParaRPr lang="en-US" altLang="zh-CN" sz="2800" b="1" dirty="0">
                  <a:solidFill>
                    <a:schemeClr val="tx1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  <a:p>
                <a:pPr marL="457200" indent="-45720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2800" b="1" dirty="0">
                    <a:solidFill>
                      <a:schemeClr val="tx1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做好病人的心理护理，修正睡眠习惯与姿势。</a:t>
                </a:r>
              </a:p>
            </p:txBody>
          </p:sp>
          <p:pic>
            <p:nvPicPr>
              <p:cNvPr id="30" name="图形 29" descr="医生">
                <a:extLst>
                  <a:ext uri="{FF2B5EF4-FFF2-40B4-BE49-F238E27FC236}">
                    <a16:creationId xmlns:a16="http://schemas.microsoft.com/office/drawing/2014/main" id="{66A027E6-A499-4B27-9758-440D47980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371483" y="939745"/>
                <a:ext cx="612823" cy="9144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354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4D4B9609-EEF0-4C8E-9360-5BDC039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spc="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     动</a:t>
            </a:r>
            <a:endParaRPr lang="en-US" altLang="zh-CN" sz="4400" b="1" spc="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4DD0FBD0-1DE7-44E2-AC4E-1BDF3897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第五节</a:t>
            </a:r>
          </a:p>
        </p:txBody>
      </p:sp>
    </p:spTree>
    <p:extLst>
      <p:ext uri="{BB962C8B-B14F-4D97-AF65-F5344CB8AC3E}">
        <p14:creationId xmlns:p14="http://schemas.microsoft.com/office/powerpoint/2010/main" val="26031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C2D8D6-2CF6-49E1-BB3B-B4F242060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50" y="134938"/>
            <a:ext cx="3314700" cy="439737"/>
          </a:xfrm>
        </p:spPr>
        <p:txBody>
          <a:bodyPr/>
          <a:lstStyle/>
          <a:p>
            <a:pPr>
              <a:defRPr/>
            </a:pPr>
            <a:r>
              <a:rPr lang="zh-CN" altLang="en-US" sz="3200" spc="600" dirty="0"/>
              <a:t>章节框架</a:t>
            </a:r>
          </a:p>
        </p:txBody>
      </p:sp>
      <p:sp>
        <p:nvSpPr>
          <p:cNvPr id="18435" name="矩形 3">
            <a:extLst>
              <a:ext uri="{FF2B5EF4-FFF2-40B4-BE49-F238E27FC236}">
                <a16:creationId xmlns:a16="http://schemas.microsoft.com/office/drawing/2014/main" id="{7D60F9A9-25FB-4682-98FC-BCA6CA75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6381750"/>
            <a:ext cx="295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BA690D8-7289-440F-84EA-3E5A04784469}"/>
              </a:ext>
            </a:extLst>
          </p:cNvPr>
          <p:cNvSpPr txBox="1">
            <a:spLocks/>
          </p:cNvSpPr>
          <p:nvPr/>
        </p:nvSpPr>
        <p:spPr>
          <a:xfrm>
            <a:off x="1056562" y="1095129"/>
            <a:ext cx="8818245" cy="3707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一、活动的意义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对健康人的意义和对病人的意义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二、活动受限的原因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生理、心理、社会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三、活动受限对机体的影响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四、病人活动能力的评估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五、对病人活动的指导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箭头: 左 1">
            <a:extLst>
              <a:ext uri="{FF2B5EF4-FFF2-40B4-BE49-F238E27FC236}">
                <a16:creationId xmlns:a16="http://schemas.microsoft.com/office/drawing/2014/main" id="{E0FCF693-D979-479C-A8BE-44768D671005}"/>
              </a:ext>
            </a:extLst>
          </p:cNvPr>
          <p:cNvSpPr/>
          <p:nvPr/>
        </p:nvSpPr>
        <p:spPr>
          <a:xfrm>
            <a:off x="6315958" y="876693"/>
            <a:ext cx="1527142" cy="1036949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了解</a:t>
            </a:r>
          </a:p>
        </p:txBody>
      </p:sp>
      <p:sp>
        <p:nvSpPr>
          <p:cNvPr id="26" name="箭头: 左 25">
            <a:extLst>
              <a:ext uri="{FF2B5EF4-FFF2-40B4-BE49-F238E27FC236}">
                <a16:creationId xmlns:a16="http://schemas.microsoft.com/office/drawing/2014/main" id="{6675ACD7-DF58-4541-8759-97F5EA17ECA4}"/>
              </a:ext>
            </a:extLst>
          </p:cNvPr>
          <p:cNvSpPr/>
          <p:nvPr/>
        </p:nvSpPr>
        <p:spPr>
          <a:xfrm>
            <a:off x="6315958" y="2184913"/>
            <a:ext cx="1527142" cy="1036949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了解</a:t>
            </a:r>
          </a:p>
        </p:txBody>
      </p:sp>
      <p:sp>
        <p:nvSpPr>
          <p:cNvPr id="28" name="箭头: 左 27">
            <a:extLst>
              <a:ext uri="{FF2B5EF4-FFF2-40B4-BE49-F238E27FC236}">
                <a16:creationId xmlns:a16="http://schemas.microsoft.com/office/drawing/2014/main" id="{F92F968B-21C6-4249-A53F-407F234F851C}"/>
              </a:ext>
            </a:extLst>
          </p:cNvPr>
          <p:cNvSpPr/>
          <p:nvPr/>
        </p:nvSpPr>
        <p:spPr>
          <a:xfrm>
            <a:off x="7260209" y="4283784"/>
            <a:ext cx="1527142" cy="1036949"/>
          </a:xfrm>
          <a:prstGeom prst="lef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熟悉</a:t>
            </a:r>
          </a:p>
        </p:txBody>
      </p:sp>
    </p:spTree>
    <p:extLst>
      <p:ext uri="{BB962C8B-B14F-4D97-AF65-F5344CB8AC3E}">
        <p14:creationId xmlns:p14="http://schemas.microsoft.com/office/powerpoint/2010/main" val="1320914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一、活动的意义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F0764B0-AE8D-48A9-8B9D-05FBD2C2037B}"/>
              </a:ext>
            </a:extLst>
          </p:cNvPr>
          <p:cNvSpPr/>
          <p:nvPr/>
        </p:nvSpPr>
        <p:spPr>
          <a:xfrm>
            <a:off x="661978" y="1618126"/>
            <a:ext cx="10782162" cy="17830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保持肌张力，增强运动系统强度和耐力，避免肥胖。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促进血液循环，提高氧合，增强心肺功能，促进消化。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缓解心理压力，促进身心放松；有助于睡眠，减慢老化过程和慢性疾病发生。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F2CE235-19A6-4929-92AF-62AF7FE63D21}"/>
              </a:ext>
            </a:extLst>
          </p:cNvPr>
          <p:cNvSpPr/>
          <p:nvPr/>
        </p:nvSpPr>
        <p:spPr>
          <a:xfrm>
            <a:off x="806242" y="870857"/>
            <a:ext cx="2380018" cy="5750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健康人活动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D1DFA20-2B35-412A-94F0-394ED77A406C}"/>
              </a:ext>
            </a:extLst>
          </p:cNvPr>
          <p:cNvSpPr/>
          <p:nvPr/>
        </p:nvSpPr>
        <p:spPr>
          <a:xfrm>
            <a:off x="9252659" y="3760137"/>
            <a:ext cx="1965686" cy="593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病人活动</a:t>
            </a: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F70EC251-8E04-4DE1-B66E-A2226EEB5990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AE707B9-9BD4-49E0-A0EB-0EEFF7B03B85}"/>
              </a:ext>
            </a:extLst>
          </p:cNvPr>
          <p:cNvSpPr/>
          <p:nvPr/>
        </p:nvSpPr>
        <p:spPr>
          <a:xfrm>
            <a:off x="4580192" y="4478906"/>
            <a:ext cx="6945453" cy="17830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正常活动的减少会影响情绪状态及疾病的恢复。引发压力性溃疡、坠积性肺炎、肌肉萎缩、便秘等并发症。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CCC1A6E-E03A-4B63-979D-45EA5A0E0F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A986"/>
              </a:clrFrom>
              <a:clrTo>
                <a:srgbClr val="FFA98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4" y="3526790"/>
            <a:ext cx="5062796" cy="2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424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5">
            <a:extLst>
              <a:ext uri="{FF2B5EF4-FFF2-40B4-BE49-F238E27FC236}">
                <a16:creationId xmlns:a16="http://schemas.microsoft.com/office/drawing/2014/main" id="{4D4B9609-EEF0-4C8E-9360-5BDC039C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spc="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合理休息</a:t>
            </a:r>
            <a:endParaRPr lang="en-US" altLang="zh-CN" sz="4400" b="1" spc="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文本框 6">
            <a:extLst>
              <a:ext uri="{FF2B5EF4-FFF2-40B4-BE49-F238E27FC236}">
                <a16:creationId xmlns:a16="http://schemas.microsoft.com/office/drawing/2014/main" id="{4DD0FBD0-1DE7-44E2-AC4E-1BDF3897C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178E79A-D894-4168-B0C6-955C9930060D}"/>
              </a:ext>
            </a:extLst>
          </p:cNvPr>
          <p:cNvSpPr/>
          <p:nvPr/>
        </p:nvSpPr>
        <p:spPr>
          <a:xfrm>
            <a:off x="509694" y="863580"/>
            <a:ext cx="2385905" cy="75184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生理因素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948F15-EE5A-49B3-9B66-918621E9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905" y="3710259"/>
            <a:ext cx="3972490" cy="26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头: V 形 2">
            <a:extLst>
              <a:ext uri="{FF2B5EF4-FFF2-40B4-BE49-F238E27FC236}">
                <a16:creationId xmlns:a16="http://schemas.microsoft.com/office/drawing/2014/main" id="{14834DA8-75D0-4D85-BE0B-063AB29B3EA9}"/>
              </a:ext>
            </a:extLst>
          </p:cNvPr>
          <p:cNvSpPr/>
          <p:nvPr/>
        </p:nvSpPr>
        <p:spPr>
          <a:xfrm rot="5400000">
            <a:off x="1408694" y="1764374"/>
            <a:ext cx="364386" cy="744210"/>
          </a:xfrm>
          <a:prstGeom prst="chevron">
            <a:avLst/>
          </a:prstGeom>
          <a:solidFill>
            <a:srgbClr val="55C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箭头: V 形 13">
            <a:extLst>
              <a:ext uri="{FF2B5EF4-FFF2-40B4-BE49-F238E27FC236}">
                <a16:creationId xmlns:a16="http://schemas.microsoft.com/office/drawing/2014/main" id="{D538F96F-2B4C-468E-B1BD-BB7FDC037370}"/>
              </a:ext>
            </a:extLst>
          </p:cNvPr>
          <p:cNvSpPr/>
          <p:nvPr/>
        </p:nvSpPr>
        <p:spPr>
          <a:xfrm rot="5400000">
            <a:off x="1408694" y="1510529"/>
            <a:ext cx="364386" cy="744210"/>
          </a:xfrm>
          <a:prstGeom prst="chevron">
            <a:avLst>
              <a:gd name="adj" fmla="val 44826"/>
            </a:avLst>
          </a:prstGeom>
          <a:solidFill>
            <a:srgbClr val="55C0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334CCED-A91E-4C24-83D8-A1A4091EB6F9}"/>
              </a:ext>
            </a:extLst>
          </p:cNvPr>
          <p:cNvSpPr txBox="1"/>
          <p:nvPr/>
        </p:nvSpPr>
        <p:spPr>
          <a:xfrm>
            <a:off x="222701" y="2304281"/>
            <a:ext cx="4082626" cy="382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疼痛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运动、神经系统受损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损伤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残障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营养状态改变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疾病</a:t>
            </a:r>
            <a:endParaRPr lang="en-US" altLang="zh-CN" sz="2800" dirty="0"/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/>
              <a:t>医护措施的实施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663EA1E-57EB-4248-8A25-A5D773C1DC77}"/>
              </a:ext>
            </a:extLst>
          </p:cNvPr>
          <p:cNvGrpSpPr/>
          <p:nvPr/>
        </p:nvGrpSpPr>
        <p:grpSpPr>
          <a:xfrm>
            <a:off x="4683158" y="863580"/>
            <a:ext cx="2659171" cy="3546470"/>
            <a:chOff x="4726095" y="1251034"/>
            <a:chExt cx="2659171" cy="3546470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C1966F3-D8B6-4ACD-8DC8-C0616F33572D}"/>
                </a:ext>
              </a:extLst>
            </p:cNvPr>
            <p:cNvSpPr/>
            <p:nvPr/>
          </p:nvSpPr>
          <p:spPr>
            <a:xfrm>
              <a:off x="4726095" y="1251034"/>
              <a:ext cx="2385905" cy="75184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心理因素</a:t>
              </a:r>
            </a:p>
          </p:txBody>
        </p:sp>
        <p:sp>
          <p:nvSpPr>
            <p:cNvPr id="15" name="箭头: V 形 14">
              <a:extLst>
                <a:ext uri="{FF2B5EF4-FFF2-40B4-BE49-F238E27FC236}">
                  <a16:creationId xmlns:a16="http://schemas.microsoft.com/office/drawing/2014/main" id="{DA48E490-A33E-4A7F-9F52-6A97DDAB38EB}"/>
                </a:ext>
              </a:extLst>
            </p:cNvPr>
            <p:cNvSpPr/>
            <p:nvPr/>
          </p:nvSpPr>
          <p:spPr>
            <a:xfrm rot="5400000">
              <a:off x="5757174" y="1843462"/>
              <a:ext cx="364386" cy="744210"/>
            </a:xfrm>
            <a:prstGeom prst="chevron">
              <a:avLst/>
            </a:prstGeom>
            <a:solidFill>
              <a:srgbClr val="55C0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箭头: V 形 15">
              <a:extLst>
                <a:ext uri="{FF2B5EF4-FFF2-40B4-BE49-F238E27FC236}">
                  <a16:creationId xmlns:a16="http://schemas.microsoft.com/office/drawing/2014/main" id="{478937AE-C5E4-4D62-8846-0918425B4374}"/>
                </a:ext>
              </a:extLst>
            </p:cNvPr>
            <p:cNvSpPr/>
            <p:nvPr/>
          </p:nvSpPr>
          <p:spPr>
            <a:xfrm rot="5400000">
              <a:off x="5757174" y="2056154"/>
              <a:ext cx="364386" cy="744210"/>
            </a:xfrm>
            <a:prstGeom prst="chevron">
              <a:avLst/>
            </a:prstGeom>
            <a:solidFill>
              <a:srgbClr val="55C0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33CECD8-84CF-449F-B427-3AB7168F8E6E}"/>
                </a:ext>
              </a:extLst>
            </p:cNvPr>
            <p:cNvSpPr txBox="1"/>
            <p:nvPr/>
          </p:nvSpPr>
          <p:spPr>
            <a:xfrm>
              <a:off x="4775840" y="2589464"/>
              <a:ext cx="2609426" cy="220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dirty="0"/>
                <a:t>个人压力超过其承受范围时，易发生情绪制动。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195ECCEA-966D-4782-878B-5E7BA32C3C1A}"/>
              </a:ext>
            </a:extLst>
          </p:cNvPr>
          <p:cNvGrpSpPr/>
          <p:nvPr/>
        </p:nvGrpSpPr>
        <p:grpSpPr>
          <a:xfrm>
            <a:off x="8534261" y="863580"/>
            <a:ext cx="2609426" cy="2970390"/>
            <a:chOff x="8540757" y="1251034"/>
            <a:chExt cx="2609426" cy="297039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FE733CCC-A9ED-4562-8868-C545FEF1E769}"/>
                </a:ext>
              </a:extLst>
            </p:cNvPr>
            <p:cNvSpPr/>
            <p:nvPr/>
          </p:nvSpPr>
          <p:spPr>
            <a:xfrm>
              <a:off x="8589567" y="1251034"/>
              <a:ext cx="2385905" cy="75184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 b="1" dirty="0"/>
                <a:t>社会因素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792357A-98C4-442B-9E75-4C0CF329EAED}"/>
                </a:ext>
              </a:extLst>
            </p:cNvPr>
            <p:cNvSpPr txBox="1"/>
            <p:nvPr/>
          </p:nvSpPr>
          <p:spPr>
            <a:xfrm>
              <a:off x="8540757" y="2570010"/>
              <a:ext cx="2609426" cy="1651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5000"/>
                </a:lnSpc>
                <a:buFont typeface="Wingdings" panose="05000000000000000000" pitchFamily="2" charset="2"/>
                <a:buChar char="u"/>
              </a:pPr>
              <a:r>
                <a:rPr lang="zh-CN" altLang="en-US" sz="2800" dirty="0"/>
                <a:t>空间较少时，出现社会制动。</a:t>
              </a:r>
            </a:p>
          </p:txBody>
        </p:sp>
        <p:sp>
          <p:nvSpPr>
            <p:cNvPr id="19" name="箭头: V 形 18">
              <a:extLst>
                <a:ext uri="{FF2B5EF4-FFF2-40B4-BE49-F238E27FC236}">
                  <a16:creationId xmlns:a16="http://schemas.microsoft.com/office/drawing/2014/main" id="{BE10C5E7-3657-43DE-8A08-75DB0454344B}"/>
                </a:ext>
              </a:extLst>
            </p:cNvPr>
            <p:cNvSpPr/>
            <p:nvPr/>
          </p:nvSpPr>
          <p:spPr>
            <a:xfrm rot="5400000">
              <a:off x="9607814" y="1843462"/>
              <a:ext cx="364386" cy="744210"/>
            </a:xfrm>
            <a:prstGeom prst="chevron">
              <a:avLst/>
            </a:prstGeom>
            <a:solidFill>
              <a:srgbClr val="55C0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箭头: V 形 19">
              <a:extLst>
                <a:ext uri="{FF2B5EF4-FFF2-40B4-BE49-F238E27FC236}">
                  <a16:creationId xmlns:a16="http://schemas.microsoft.com/office/drawing/2014/main" id="{8D36C3DC-AC76-4866-83A5-EAB43AA0A81C}"/>
                </a:ext>
              </a:extLst>
            </p:cNvPr>
            <p:cNvSpPr/>
            <p:nvPr/>
          </p:nvSpPr>
          <p:spPr>
            <a:xfrm rot="5400000">
              <a:off x="9607814" y="2056154"/>
              <a:ext cx="364386" cy="744210"/>
            </a:xfrm>
            <a:prstGeom prst="chevron">
              <a:avLst/>
            </a:prstGeom>
            <a:solidFill>
              <a:srgbClr val="55C0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文本占位符 1">
            <a:extLst>
              <a:ext uri="{FF2B5EF4-FFF2-40B4-BE49-F238E27FC236}">
                <a16:creationId xmlns:a16="http://schemas.microsoft.com/office/drawing/2014/main" id="{8C012FF2-0A40-42B9-8493-B075E96050BC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二、活动受限的原因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771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三、活动受限对机体的影响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970B31D-2E85-4DA0-AC31-D25E19C39550}"/>
              </a:ext>
            </a:extLst>
          </p:cNvPr>
          <p:cNvSpPr/>
          <p:nvPr/>
        </p:nvSpPr>
        <p:spPr>
          <a:xfrm>
            <a:off x="287575" y="823335"/>
            <a:ext cx="865412" cy="521133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2060"/>
                </a:solidFill>
              </a:rPr>
              <a:t>(</a:t>
            </a:r>
            <a:r>
              <a:rPr lang="zh-CN" altLang="en-US" sz="2800" b="1" dirty="0">
                <a:solidFill>
                  <a:srgbClr val="002060"/>
                </a:solidFill>
              </a:rPr>
              <a:t>一</a:t>
            </a:r>
            <a:r>
              <a:rPr lang="en-US" altLang="zh-CN" sz="2800" b="1" dirty="0">
                <a:solidFill>
                  <a:srgbClr val="002060"/>
                </a:solidFill>
              </a:rPr>
              <a:t>)</a:t>
            </a:r>
            <a:r>
              <a:rPr lang="zh-CN" altLang="en-US" sz="2800" b="1" dirty="0">
                <a:solidFill>
                  <a:srgbClr val="002060"/>
                </a:solidFill>
              </a:rPr>
              <a:t>对皮肤的影响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9FADB48-9BD3-4B7C-9CA1-99C65DFE9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r="50000"/>
          <a:stretch/>
        </p:blipFill>
        <p:spPr bwMode="auto">
          <a:xfrm>
            <a:off x="1598229" y="1149263"/>
            <a:ext cx="3727769" cy="4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624EA138-A31A-4446-8DB0-1A3598E66A69}"/>
              </a:ext>
            </a:extLst>
          </p:cNvPr>
          <p:cNvGrpSpPr/>
          <p:nvPr/>
        </p:nvGrpSpPr>
        <p:grpSpPr>
          <a:xfrm>
            <a:off x="5325998" y="392419"/>
            <a:ext cx="7220256" cy="5621047"/>
            <a:chOff x="5231730" y="346206"/>
            <a:chExt cx="7220256" cy="5621047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52C14B58-D803-471D-B566-C5FFCD35B256}"/>
                </a:ext>
              </a:extLst>
            </p:cNvPr>
            <p:cNvSpPr/>
            <p:nvPr/>
          </p:nvSpPr>
          <p:spPr>
            <a:xfrm>
              <a:off x="5231730" y="817762"/>
              <a:ext cx="865412" cy="5130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28575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altLang="zh-CN" sz="2800" b="1" dirty="0">
                  <a:solidFill>
                    <a:srgbClr val="002060"/>
                  </a:solidFill>
                </a:rPr>
                <a:t>(</a:t>
              </a:r>
              <a:r>
                <a:rPr lang="zh-CN" altLang="en-US" sz="2800" b="1" dirty="0">
                  <a:solidFill>
                    <a:srgbClr val="002060"/>
                  </a:solidFill>
                </a:rPr>
                <a:t>二</a:t>
              </a:r>
              <a:r>
                <a:rPr lang="en-US" altLang="zh-CN" sz="2800" b="1" dirty="0">
                  <a:solidFill>
                    <a:srgbClr val="002060"/>
                  </a:solidFill>
                </a:rPr>
                <a:t>)</a:t>
              </a:r>
              <a:r>
                <a:rPr lang="zh-CN" altLang="en-US" sz="2800" b="1" dirty="0">
                  <a:solidFill>
                    <a:srgbClr val="002060"/>
                  </a:solidFill>
                </a:rPr>
                <a:t>对运动系统的影响</a:t>
              </a:r>
            </a:p>
          </p:txBody>
        </p:sp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7E7C774-82CA-45C9-B655-33E750F03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51" y="941623"/>
              <a:ext cx="2453589" cy="1763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FB10034-BD29-412A-8D54-0ABEF84E6730}"/>
                </a:ext>
              </a:extLst>
            </p:cNvPr>
            <p:cNvSpPr txBox="1"/>
            <p:nvPr/>
          </p:nvSpPr>
          <p:spPr>
            <a:xfrm>
              <a:off x="6151797" y="2886479"/>
              <a:ext cx="2733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肌肉萎缩</a:t>
              </a: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5695E481-BE4E-4793-83E2-AE99E0E25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8240" y="346206"/>
              <a:ext cx="3673746" cy="2568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7D3B6B9-0D3F-4550-BB7E-92710384AFC0}"/>
                </a:ext>
              </a:extLst>
            </p:cNvPr>
            <p:cNvSpPr txBox="1"/>
            <p:nvPr/>
          </p:nvSpPr>
          <p:spPr>
            <a:xfrm>
              <a:off x="8994148" y="2875105"/>
              <a:ext cx="2733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软弱无力</a:t>
              </a:r>
            </a:p>
          </p:txBody>
        </p:sp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9A81357F-F9C9-42EF-9F77-423989E50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797" y="3714397"/>
              <a:ext cx="2842351" cy="1596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9586008-EE22-4A57-9432-863D2E9AA3EB}"/>
                </a:ext>
              </a:extLst>
            </p:cNvPr>
            <p:cNvSpPr txBox="1"/>
            <p:nvPr/>
          </p:nvSpPr>
          <p:spPr>
            <a:xfrm>
              <a:off x="9248593" y="5411826"/>
              <a:ext cx="2733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关节僵硬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6E6828E-94CB-48C4-BC1E-0B9DD7A345BE}"/>
                </a:ext>
              </a:extLst>
            </p:cNvPr>
            <p:cNvSpPr txBox="1"/>
            <p:nvPr/>
          </p:nvSpPr>
          <p:spPr>
            <a:xfrm>
              <a:off x="6261108" y="5444033"/>
              <a:ext cx="2733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/>
                <a:t>骨质疏松</a:t>
              </a:r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77DD25FE-E5EF-40A7-97C4-08F3F013C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8593" y="3781369"/>
              <a:ext cx="2549137" cy="1529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680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三、活动受限对机体的影响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D2B46398-3D78-4CF6-957D-54A2379CB4EC}"/>
              </a:ext>
            </a:extLst>
          </p:cNvPr>
          <p:cNvSpPr/>
          <p:nvPr/>
        </p:nvSpPr>
        <p:spPr>
          <a:xfrm>
            <a:off x="399239" y="829976"/>
            <a:ext cx="865412" cy="54017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2060"/>
                </a:solidFill>
              </a:rPr>
              <a:t>(</a:t>
            </a:r>
            <a:r>
              <a:rPr lang="zh-CN" altLang="en-US" sz="2800" b="1" dirty="0">
                <a:solidFill>
                  <a:srgbClr val="002060"/>
                </a:solidFill>
              </a:rPr>
              <a:t>三</a:t>
            </a:r>
            <a:r>
              <a:rPr lang="en-US" altLang="zh-CN" sz="2800" b="1" dirty="0">
                <a:solidFill>
                  <a:srgbClr val="002060"/>
                </a:solidFill>
              </a:rPr>
              <a:t>)</a:t>
            </a:r>
            <a:r>
              <a:rPr lang="zh-CN" altLang="en-US" sz="2800" b="1" dirty="0">
                <a:solidFill>
                  <a:srgbClr val="002060"/>
                </a:solidFill>
              </a:rPr>
              <a:t>对心血管的影响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E808DC1-BDE2-4B0D-84E6-48A4DD516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77" y="758209"/>
            <a:ext cx="3128159" cy="261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08DFBBCF-1D43-4169-9E18-55865EBE2C5A}"/>
              </a:ext>
            </a:extLst>
          </p:cNvPr>
          <p:cNvCxnSpPr/>
          <p:nvPr/>
        </p:nvCxnSpPr>
        <p:spPr>
          <a:xfrm>
            <a:off x="1464881" y="3530836"/>
            <a:ext cx="4295553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3BD1FBA-9ED7-4DB9-A872-EA1ECDA61B61}"/>
              </a:ext>
            </a:extLst>
          </p:cNvPr>
          <p:cNvSpPr txBox="1"/>
          <p:nvPr/>
        </p:nvSpPr>
        <p:spPr>
          <a:xfrm>
            <a:off x="1482205" y="3686480"/>
            <a:ext cx="4295553" cy="2382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</a:rPr>
              <a:t>直立性低血压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/>
              <a:t>       </a:t>
            </a:r>
            <a:r>
              <a:rPr lang="zh-CN" altLang="en-US" sz="2400" dirty="0"/>
              <a:t>长期卧位转直立位时，血管无法适应神经血管反射，处于扩张状态，使血液滞留下肢，导致血压突然下降。</a:t>
            </a:r>
            <a:endParaRPr lang="en-US" altLang="zh-CN" sz="24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D3C6527-6ED3-493C-B73D-4761DF6231D2}"/>
              </a:ext>
            </a:extLst>
          </p:cNvPr>
          <p:cNvSpPr txBox="1"/>
          <p:nvPr/>
        </p:nvSpPr>
        <p:spPr>
          <a:xfrm>
            <a:off x="6519684" y="983038"/>
            <a:ext cx="5084367" cy="216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</a:rPr>
              <a:t>静脉血栓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/>
              <a:t>       </a:t>
            </a:r>
            <a:r>
              <a:rPr lang="zh-CN" altLang="en-US" sz="2400" dirty="0"/>
              <a:t>血液在静脉内不正常凝结，堵塞管腔。卧床时间越长，发生危险的概率越大。血栓易导致肺动脉栓塞。</a:t>
            </a:r>
            <a:endParaRPr lang="en-US" altLang="zh-CN" sz="2400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32A15EAA-F4AF-4C69-A6C8-7934796A5C6A}"/>
              </a:ext>
            </a:extLst>
          </p:cNvPr>
          <p:cNvCxnSpPr>
            <a:cxnSpLocks/>
          </p:cNvCxnSpPr>
          <p:nvPr/>
        </p:nvCxnSpPr>
        <p:spPr>
          <a:xfrm>
            <a:off x="6377817" y="3490484"/>
            <a:ext cx="5226234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4">
            <a:extLst>
              <a:ext uri="{FF2B5EF4-FFF2-40B4-BE49-F238E27FC236}">
                <a16:creationId xmlns:a16="http://schemas.microsoft.com/office/drawing/2014/main" id="{EDB57D0B-4EAE-4C9B-8B8C-AC8FC33F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692" y="3530836"/>
            <a:ext cx="3339827" cy="277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8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三、活动受限对机体的影响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08DFBBCF-1D43-4169-9E18-55865EBE2C5A}"/>
              </a:ext>
            </a:extLst>
          </p:cNvPr>
          <p:cNvCxnSpPr/>
          <p:nvPr/>
        </p:nvCxnSpPr>
        <p:spPr>
          <a:xfrm>
            <a:off x="371372" y="3550664"/>
            <a:ext cx="4295553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3BD1FBA-9ED7-4DB9-A872-EA1ECDA61B61}"/>
              </a:ext>
            </a:extLst>
          </p:cNvPr>
          <p:cNvSpPr txBox="1"/>
          <p:nvPr/>
        </p:nvSpPr>
        <p:spPr>
          <a:xfrm>
            <a:off x="371371" y="3727588"/>
            <a:ext cx="4295553" cy="2382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</a:rPr>
              <a:t>坠积性肺炎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/>
              <a:t>       </a:t>
            </a:r>
            <a:r>
              <a:rPr lang="zh-CN" altLang="en-US" sz="2400" dirty="0"/>
              <a:t>长期卧床病人，呼吸道堆积大量粘液使气道内纤毛排出异物的功能下降，大量分泌物无力排出而流向肺低。</a:t>
            </a:r>
            <a:endParaRPr lang="en-US" altLang="zh-CN" sz="24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D3C6527-6ED3-493C-B73D-4761DF6231D2}"/>
              </a:ext>
            </a:extLst>
          </p:cNvPr>
          <p:cNvSpPr txBox="1"/>
          <p:nvPr/>
        </p:nvSpPr>
        <p:spPr>
          <a:xfrm>
            <a:off x="6448750" y="555598"/>
            <a:ext cx="5084367" cy="262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</a:rPr>
              <a:t>二氧化碳潴留</a:t>
            </a:r>
            <a:endParaRPr lang="en-US" altLang="zh-C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5000"/>
              </a:lnSpc>
            </a:pPr>
            <a:r>
              <a:rPr lang="en-US" altLang="zh-CN" sz="2400" dirty="0"/>
              <a:t>       </a:t>
            </a:r>
            <a:r>
              <a:rPr lang="zh-CN" altLang="en-US" sz="2400" dirty="0"/>
              <a:t>长期卧床身体虚弱，无力做有效深呼吸；胸部扩张受限，有效通气减少；异物排出功能下降，分泌物增多，影响气体正常交换。</a:t>
            </a:r>
            <a:endParaRPr lang="en-US" altLang="zh-CN" sz="2400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32A15EAA-F4AF-4C69-A6C8-7934796A5C6A}"/>
              </a:ext>
            </a:extLst>
          </p:cNvPr>
          <p:cNvCxnSpPr>
            <a:cxnSpLocks/>
          </p:cNvCxnSpPr>
          <p:nvPr/>
        </p:nvCxnSpPr>
        <p:spPr>
          <a:xfrm>
            <a:off x="6377817" y="3490484"/>
            <a:ext cx="5226234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7986DF-1F84-4B28-8A36-4174AD341083}"/>
              </a:ext>
            </a:extLst>
          </p:cNvPr>
          <p:cNvSpPr/>
          <p:nvPr/>
        </p:nvSpPr>
        <p:spPr>
          <a:xfrm>
            <a:off x="5044233" y="849804"/>
            <a:ext cx="865412" cy="54017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</a:rPr>
              <a:t>(</a:t>
            </a:r>
            <a:r>
              <a:rPr lang="zh-CN" altLang="en-US" sz="2800" b="1" dirty="0">
                <a:solidFill>
                  <a:srgbClr val="002060"/>
                </a:solidFill>
              </a:rPr>
              <a:t>四</a:t>
            </a:r>
            <a:r>
              <a:rPr lang="en-US" altLang="zh-CN" sz="2800" b="1" dirty="0">
                <a:solidFill>
                  <a:srgbClr val="002060"/>
                </a:solidFill>
              </a:rPr>
              <a:t>)</a:t>
            </a:r>
            <a:r>
              <a:rPr lang="zh-CN" altLang="en-US" sz="2800" b="1" dirty="0">
                <a:solidFill>
                  <a:srgbClr val="002060"/>
                </a:solidFill>
              </a:rPr>
              <a:t>对呼吸系统的影响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1BCF8F-3A92-4A48-A3FD-5D6840D72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8FCFB"/>
              </a:clrFrom>
              <a:clrTo>
                <a:srgbClr val="F8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87" y="883478"/>
            <a:ext cx="2690088" cy="26405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EBFDD5-3020-445F-BDB2-5ABAC1EBCF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87" y="3571186"/>
            <a:ext cx="2452097" cy="28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6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三、活动受限对机体的影响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08DFBBCF-1D43-4169-9E18-55865EBE2C5A}"/>
              </a:ext>
            </a:extLst>
          </p:cNvPr>
          <p:cNvCxnSpPr/>
          <p:nvPr/>
        </p:nvCxnSpPr>
        <p:spPr>
          <a:xfrm>
            <a:off x="371372" y="3550664"/>
            <a:ext cx="4295553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3BD1FBA-9ED7-4DB9-A872-EA1ECDA61B61}"/>
              </a:ext>
            </a:extLst>
          </p:cNvPr>
          <p:cNvSpPr txBox="1"/>
          <p:nvPr/>
        </p:nvSpPr>
        <p:spPr>
          <a:xfrm>
            <a:off x="371372" y="3848928"/>
            <a:ext cx="4295553" cy="204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</a:rPr>
              <a:t>食欲缺乏、营养不良</a:t>
            </a:r>
            <a:r>
              <a:rPr lang="en-US" altLang="zh-CN" sz="2400" dirty="0"/>
              <a:t>            </a:t>
            </a:r>
          </a:p>
          <a:p>
            <a:pPr>
              <a:lnSpc>
                <a:spcPct val="125000"/>
              </a:lnSpc>
            </a:pPr>
            <a:r>
              <a:rPr lang="en-US" altLang="zh-CN" sz="2400" dirty="0"/>
              <a:t>        </a:t>
            </a:r>
            <a:r>
              <a:rPr lang="zh-CN" altLang="en-US" sz="2400" dirty="0"/>
              <a:t>活动量减少外加疾病消耗，病人出现食欲缺乏、畏食，长期如此则出现营养不良。</a:t>
            </a:r>
            <a:endParaRPr lang="en-US" altLang="zh-CN" sz="24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D3C6527-6ED3-493C-B73D-4761DF6231D2}"/>
              </a:ext>
            </a:extLst>
          </p:cNvPr>
          <p:cNvSpPr txBox="1"/>
          <p:nvPr/>
        </p:nvSpPr>
        <p:spPr>
          <a:xfrm>
            <a:off x="6448750" y="834232"/>
            <a:ext cx="5084367" cy="242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</a:rPr>
              <a:t>便秘</a:t>
            </a:r>
            <a:r>
              <a:rPr lang="en-US" altLang="zh-CN" sz="2400" dirty="0"/>
              <a:t>       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       </a:t>
            </a:r>
            <a:r>
              <a:rPr lang="zh-CN" altLang="en-US" sz="2400" dirty="0"/>
              <a:t>长期卧床胃肠道蠕动减慢，膳食纤维和水分摄入减少、不习惯床上排便等。</a:t>
            </a:r>
            <a:endParaRPr lang="en-US" altLang="zh-CN" sz="2400" dirty="0"/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32A15EAA-F4AF-4C69-A6C8-7934796A5C6A}"/>
              </a:ext>
            </a:extLst>
          </p:cNvPr>
          <p:cNvCxnSpPr>
            <a:cxnSpLocks/>
          </p:cNvCxnSpPr>
          <p:nvPr/>
        </p:nvCxnSpPr>
        <p:spPr>
          <a:xfrm>
            <a:off x="6377817" y="3490484"/>
            <a:ext cx="5226234" cy="0"/>
          </a:xfrm>
          <a:prstGeom prst="line">
            <a:avLst/>
          </a:prstGeom>
          <a:ln w="28575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C5DE406-9A62-404E-A225-8BED1CDF70C9}"/>
              </a:ext>
            </a:extLst>
          </p:cNvPr>
          <p:cNvSpPr/>
          <p:nvPr/>
        </p:nvSpPr>
        <p:spPr>
          <a:xfrm>
            <a:off x="5108157" y="883478"/>
            <a:ext cx="865412" cy="54017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</a:rPr>
              <a:t>(</a:t>
            </a:r>
            <a:r>
              <a:rPr lang="zh-CN" altLang="en-US" sz="2800" b="1" dirty="0">
                <a:solidFill>
                  <a:srgbClr val="002060"/>
                </a:solidFill>
              </a:rPr>
              <a:t>五</a:t>
            </a:r>
            <a:r>
              <a:rPr lang="en-US" altLang="zh-CN" sz="2800" b="1" dirty="0">
                <a:solidFill>
                  <a:srgbClr val="002060"/>
                </a:solidFill>
              </a:rPr>
              <a:t>)</a:t>
            </a:r>
            <a:r>
              <a:rPr lang="zh-CN" altLang="en-US" sz="2800" b="1" dirty="0">
                <a:solidFill>
                  <a:srgbClr val="002060"/>
                </a:solidFill>
              </a:rPr>
              <a:t>对消化系统的影响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5DBF28E-B86E-4709-9973-1B9EA444ED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3" y="876337"/>
            <a:ext cx="3445827" cy="2430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CEC705-83D9-4E6C-A7A3-78E93B4C7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995" y="3848928"/>
            <a:ext cx="3299746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0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AC6C9CD3-0073-4942-A5C9-244DC8AF38E1}"/>
              </a:ext>
            </a:extLst>
          </p:cNvPr>
          <p:cNvSpPr/>
          <p:nvPr/>
        </p:nvSpPr>
        <p:spPr>
          <a:xfrm>
            <a:off x="301293" y="852045"/>
            <a:ext cx="865412" cy="54017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en-US" altLang="zh-CN" sz="2800" b="1" dirty="0">
                <a:solidFill>
                  <a:srgbClr val="002060"/>
                </a:solidFill>
              </a:rPr>
              <a:t>(</a:t>
            </a:r>
            <a:r>
              <a:rPr lang="zh-CN" altLang="en-US" sz="2800" b="1" dirty="0">
                <a:solidFill>
                  <a:srgbClr val="002060"/>
                </a:solidFill>
              </a:rPr>
              <a:t>六</a:t>
            </a:r>
            <a:r>
              <a:rPr lang="en-US" altLang="zh-CN" sz="2800" b="1" dirty="0">
                <a:solidFill>
                  <a:srgbClr val="002060"/>
                </a:solidFill>
              </a:rPr>
              <a:t>)</a:t>
            </a:r>
            <a:r>
              <a:rPr lang="zh-CN" altLang="en-US" sz="2800" b="1" dirty="0">
                <a:solidFill>
                  <a:srgbClr val="002060"/>
                </a:solidFill>
              </a:rPr>
              <a:t>对泌尿系统的影响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D9AA584-497A-49C0-8E31-7F08357F871B}"/>
              </a:ext>
            </a:extLst>
          </p:cNvPr>
          <p:cNvGrpSpPr/>
          <p:nvPr/>
        </p:nvGrpSpPr>
        <p:grpSpPr>
          <a:xfrm>
            <a:off x="1449792" y="836910"/>
            <a:ext cx="4625126" cy="5592110"/>
            <a:chOff x="1411354" y="1131590"/>
            <a:chExt cx="3168650" cy="3524249"/>
          </a:xfrm>
        </p:grpSpPr>
        <p:sp>
          <p:nvSpPr>
            <p:cNvPr id="16" name="圆角矩形 10">
              <a:extLst>
                <a:ext uri="{FF2B5EF4-FFF2-40B4-BE49-F238E27FC236}">
                  <a16:creationId xmlns:a16="http://schemas.microsoft.com/office/drawing/2014/main" id="{A2A47657-F635-4B2A-B500-DFCCF67C2339}"/>
                </a:ext>
              </a:extLst>
            </p:cNvPr>
            <p:cNvSpPr/>
            <p:nvPr/>
          </p:nvSpPr>
          <p:spPr bwMode="auto">
            <a:xfrm>
              <a:off x="1411354" y="3287414"/>
              <a:ext cx="3168650" cy="1368425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>
              <a:sp3d/>
            </a:bodyPr>
            <a:lstStyle/>
            <a:p>
              <a:pPr marL="0" lvl="2" algn="ctr"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09" algn="l"/>
                </a:tabLst>
                <a:defRPr/>
              </a:pPr>
              <a:endParaRPr lang="zh-CN" altLang="en-US" sz="16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87">
              <a:extLst>
                <a:ext uri="{FF2B5EF4-FFF2-40B4-BE49-F238E27FC236}">
                  <a16:creationId xmlns:a16="http://schemas.microsoft.com/office/drawing/2014/main" id="{F01BE4A9-A00F-44E9-9A68-CEC4A3FD1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429" y="3632768"/>
              <a:ext cx="2940498" cy="93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0" tIns="45716" rIns="91430" bIns="45716">
              <a:spAutoFit/>
            </a:bodyPr>
            <a:lstStyle/>
            <a:p>
              <a:pPr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       机体活动量减少，尿液中钙磷浓度增加，伴有尿潴留会导致尿道结石形成。</a:t>
              </a:r>
            </a:p>
          </p:txBody>
        </p:sp>
        <p:sp>
          <p:nvSpPr>
            <p:cNvPr id="18" name="圆角矩形 12">
              <a:extLst>
                <a:ext uri="{FF2B5EF4-FFF2-40B4-BE49-F238E27FC236}">
                  <a16:creationId xmlns:a16="http://schemas.microsoft.com/office/drawing/2014/main" id="{A34A3655-498C-48AA-9D89-C4E6D84F330C}"/>
                </a:ext>
              </a:extLst>
            </p:cNvPr>
            <p:cNvSpPr/>
            <p:nvPr/>
          </p:nvSpPr>
          <p:spPr bwMode="auto">
            <a:xfrm>
              <a:off x="1411354" y="1131590"/>
              <a:ext cx="3168650" cy="13668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30" tIns="45716" rIns="91430" bIns="45716" anchor="ctr">
              <a:sp3d/>
            </a:bodyPr>
            <a:lstStyle/>
            <a:p>
              <a:pPr marL="0" lvl="2" algn="ctr"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09" algn="l"/>
                </a:tabLst>
                <a:defRPr/>
              </a:pP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矩形 87">
              <a:extLst>
                <a:ext uri="{FF2B5EF4-FFF2-40B4-BE49-F238E27FC236}">
                  <a16:creationId xmlns:a16="http://schemas.microsoft.com/office/drawing/2014/main" id="{FAE663D3-4847-44CB-9623-B818712AD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953" y="1164419"/>
              <a:ext cx="3109451" cy="640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0" tIns="45716" rIns="91430" bIns="45716">
              <a:spAutoFit/>
            </a:bodyPr>
            <a:lstStyle/>
            <a:p>
              <a:pPr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       站姿或坐姿时，有利于排尿，平躺时易出现排尿困难。</a:t>
              </a:r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85A1785B-E74B-4C52-9C83-6F5B8D5C3A8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74893" y="2241253"/>
              <a:ext cx="2443163" cy="554037"/>
              <a:chOff x="855540" y="3513439"/>
              <a:chExt cx="1399872" cy="98772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B0C49959-DD51-4093-8C2B-365C09458596}"/>
                  </a:ext>
                </a:extLst>
              </p:cNvPr>
              <p:cNvSpPr/>
              <p:nvPr/>
            </p:nvSpPr>
            <p:spPr>
              <a:xfrm>
                <a:off x="855540" y="3513439"/>
                <a:ext cx="1399872" cy="987727"/>
              </a:xfrm>
              <a:prstGeom prst="rect">
                <a:avLst/>
              </a:prstGeom>
              <a:solidFill>
                <a:srgbClr val="113F4E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sp3d/>
              </a:bodyPr>
              <a:lstStyle/>
              <a:p>
                <a:pPr algn="ctr" eaLnBrk="0" fontAlgn="ctr" hangingPunct="0">
                  <a:lnSpc>
                    <a:spcPct val="125000"/>
                  </a:lnSpc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defRPr/>
                </a:pP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5" name="矩形 14">
                <a:extLst>
                  <a:ext uri="{FF2B5EF4-FFF2-40B4-BE49-F238E27FC236}">
                    <a16:creationId xmlns:a16="http://schemas.microsoft.com/office/drawing/2014/main" id="{5395CDC9-8339-4F42-9117-BFE49ECB8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859" y="3621632"/>
                <a:ext cx="1101235" cy="795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 w="190500" h="38100"/>
              </a:sp3d>
            </p:spPr>
            <p:txBody>
              <a:bodyPr anchor="ctr">
                <a:spAutoFit/>
              </a:bodyPr>
              <a:lstStyle/>
              <a:p>
                <a:pPr algn="ctr" fontAlgn="ctr">
                  <a:lnSpc>
                    <a:spcPct val="125000"/>
                  </a:lnSpc>
                  <a:buClr>
                    <a:srgbClr val="FF0000"/>
                  </a:buClr>
                  <a:buSzPct val="70000"/>
                  <a:defRPr/>
                </a:pPr>
                <a:r>
                  <a:rPr kumimoji="1" lang="zh-CN" altLang="en-US" sz="32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排尿困难</a:t>
                </a:r>
              </a:p>
            </p:txBody>
          </p:sp>
        </p:grpSp>
        <p:grpSp>
          <p:nvGrpSpPr>
            <p:cNvPr id="21" name="组合 26">
              <a:extLst>
                <a:ext uri="{FF2B5EF4-FFF2-40B4-BE49-F238E27FC236}">
                  <a16:creationId xmlns:a16="http://schemas.microsoft.com/office/drawing/2014/main" id="{7D8F9978-72B6-471D-B9FC-147F7AA3568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74893" y="2998490"/>
              <a:ext cx="2443163" cy="555624"/>
              <a:chOff x="855540" y="3513439"/>
              <a:chExt cx="1399872" cy="987727"/>
            </a:xfrm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22" name="圆角矩形 18">
                <a:extLst>
                  <a:ext uri="{FF2B5EF4-FFF2-40B4-BE49-F238E27FC236}">
                    <a16:creationId xmlns:a16="http://schemas.microsoft.com/office/drawing/2014/main" id="{86143514-B324-4881-A5FB-3EEA2B60F519}"/>
                  </a:ext>
                </a:extLst>
              </p:cNvPr>
              <p:cNvSpPr/>
              <p:nvPr/>
            </p:nvSpPr>
            <p:spPr>
              <a:xfrm>
                <a:off x="855540" y="3513439"/>
                <a:ext cx="1399872" cy="987727"/>
              </a:xfrm>
              <a:prstGeom prst="roundRect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>
                <a:sp3d/>
              </a:bodyPr>
              <a:lstStyle/>
              <a:p>
                <a:pPr algn="ctr" eaLnBrk="0" fontAlgn="ctr" hangingPunct="0">
                  <a:lnSpc>
                    <a:spcPct val="125000"/>
                  </a:lnSpc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defRPr/>
                </a:pPr>
                <a:endParaRPr lang="zh-CN" altLang="en-US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DF7F8B4-A1B2-42B2-933D-455DA789E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021" y="3610768"/>
                <a:ext cx="1250910" cy="793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 w="190500" h="38100"/>
              </a:sp3d>
            </p:spPr>
            <p:txBody>
              <a:bodyPr anchor="ctr">
                <a:spAutoFit/>
              </a:bodyPr>
              <a:lstStyle/>
              <a:p>
                <a:pPr algn="ctr" fontAlgn="ctr">
                  <a:lnSpc>
                    <a:spcPct val="125000"/>
                  </a:lnSpc>
                  <a:buClr>
                    <a:srgbClr val="FF0000"/>
                  </a:buClr>
                  <a:buSzPct val="70000"/>
                  <a:defRPr/>
                </a:pPr>
                <a:r>
                  <a:rPr kumimoji="1" lang="zh-CN" altLang="en-US" sz="32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泌尿系结石</a:t>
                </a: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55FC6B3-362F-47B4-BA59-4D5A4514AD4A}"/>
              </a:ext>
            </a:extLst>
          </p:cNvPr>
          <p:cNvGrpSpPr/>
          <p:nvPr/>
        </p:nvGrpSpPr>
        <p:grpSpPr>
          <a:xfrm>
            <a:off x="6513165" y="789640"/>
            <a:ext cx="4968068" cy="5592110"/>
            <a:chOff x="1411354" y="1131590"/>
            <a:chExt cx="3168650" cy="3524249"/>
          </a:xfrm>
        </p:grpSpPr>
        <p:sp>
          <p:nvSpPr>
            <p:cNvPr id="27" name="圆角矩形 10">
              <a:extLst>
                <a:ext uri="{FF2B5EF4-FFF2-40B4-BE49-F238E27FC236}">
                  <a16:creationId xmlns:a16="http://schemas.microsoft.com/office/drawing/2014/main" id="{801A4818-DFA7-45F6-A0EF-79D06D0110F4}"/>
                </a:ext>
              </a:extLst>
            </p:cNvPr>
            <p:cNvSpPr/>
            <p:nvPr/>
          </p:nvSpPr>
          <p:spPr bwMode="auto">
            <a:xfrm>
              <a:off x="1411354" y="3287414"/>
              <a:ext cx="3168650" cy="1368425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30" tIns="45716" rIns="91430" bIns="45716" anchor="ctr">
              <a:sp3d/>
            </a:bodyPr>
            <a:lstStyle/>
            <a:p>
              <a:pPr marL="0" lvl="2" algn="ctr"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09" algn="l"/>
                </a:tabLst>
                <a:defRPr/>
              </a:pPr>
              <a:endParaRPr lang="zh-CN" altLang="en-US" sz="16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矩形 87">
              <a:extLst>
                <a:ext uri="{FF2B5EF4-FFF2-40B4-BE49-F238E27FC236}">
                  <a16:creationId xmlns:a16="http://schemas.microsoft.com/office/drawing/2014/main" id="{6587B995-CC05-42FB-9FA3-DBD22CFB3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953" y="3624277"/>
              <a:ext cx="3139051" cy="93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0" tIns="45716" rIns="91430" bIns="45716">
              <a:spAutoFit/>
            </a:bodyPr>
            <a:lstStyle/>
            <a:p>
              <a:pPr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       尿潴留减少正常排尿对尿道的冲洗，导致致病菌进入尿道，上行引起泌尿系统感染。</a:t>
              </a:r>
            </a:p>
          </p:txBody>
        </p:sp>
        <p:sp>
          <p:nvSpPr>
            <p:cNvPr id="29" name="圆角矩形 12">
              <a:extLst>
                <a:ext uri="{FF2B5EF4-FFF2-40B4-BE49-F238E27FC236}">
                  <a16:creationId xmlns:a16="http://schemas.microsoft.com/office/drawing/2014/main" id="{39E0C7C0-C43C-4D87-880A-5063B3926880}"/>
                </a:ext>
              </a:extLst>
            </p:cNvPr>
            <p:cNvSpPr/>
            <p:nvPr/>
          </p:nvSpPr>
          <p:spPr bwMode="auto">
            <a:xfrm>
              <a:off x="1411354" y="1131590"/>
              <a:ext cx="3168650" cy="13668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30" tIns="45716" rIns="91430" bIns="45716" anchor="ctr">
              <a:sp3d/>
            </a:bodyPr>
            <a:lstStyle/>
            <a:p>
              <a:pPr marL="0" lvl="2" algn="ctr"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  <a:buFont typeface="Wingdings" pitchFamily="2" charset="2"/>
                <a:buChar char="n"/>
                <a:tabLst>
                  <a:tab pos="136509" algn="l"/>
                </a:tabLst>
                <a:defRPr/>
              </a:pP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矩形 87">
              <a:extLst>
                <a:ext uri="{FF2B5EF4-FFF2-40B4-BE49-F238E27FC236}">
                  <a16:creationId xmlns:a16="http://schemas.microsoft.com/office/drawing/2014/main" id="{6EAABE77-1D86-49E4-BE49-9FE3516AE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953" y="1245770"/>
              <a:ext cx="3109451" cy="931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0" tIns="45716" rIns="91430" bIns="45716">
              <a:spAutoFit/>
            </a:bodyPr>
            <a:lstStyle/>
            <a:p>
              <a:pPr eaLnBrk="0" fontAlgn="ctr" hangingPunct="0">
                <a:lnSpc>
                  <a:spcPct val="125000"/>
                </a:lnSpc>
                <a:buClr>
                  <a:srgbClr val="FF0000"/>
                </a:buClr>
                <a:buSzPct val="70000"/>
              </a:pPr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       长时间排尿困难患者，机体对膀胱胀满的感受性变差，形成尿潴留。</a:t>
              </a: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3927A0B-22E3-4115-BE19-7FA9D966822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74893" y="2241253"/>
              <a:ext cx="2443163" cy="554037"/>
              <a:chOff x="855540" y="3513439"/>
              <a:chExt cx="1399872" cy="987727"/>
            </a:xfrm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613F91FF-7102-4283-B2A8-858BCFB63097}"/>
                  </a:ext>
                </a:extLst>
              </p:cNvPr>
              <p:cNvSpPr/>
              <p:nvPr/>
            </p:nvSpPr>
            <p:spPr>
              <a:xfrm>
                <a:off x="855540" y="3513439"/>
                <a:ext cx="1399872" cy="987727"/>
              </a:xfrm>
              <a:prstGeom prst="rect">
                <a:avLst/>
              </a:prstGeom>
              <a:solidFill>
                <a:srgbClr val="113F4E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>
                <a:sp3d/>
              </a:bodyPr>
              <a:lstStyle/>
              <a:p>
                <a:pPr algn="ctr" eaLnBrk="0" fontAlgn="ctr" hangingPunct="0">
                  <a:lnSpc>
                    <a:spcPct val="125000"/>
                  </a:lnSpc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defRPr/>
                </a:pP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6" name="矩形 14">
                <a:extLst>
                  <a:ext uri="{FF2B5EF4-FFF2-40B4-BE49-F238E27FC236}">
                    <a16:creationId xmlns:a16="http://schemas.microsoft.com/office/drawing/2014/main" id="{07784A98-C6B2-44E9-94C7-7067F9F2DE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859" y="3621632"/>
                <a:ext cx="1101235" cy="7953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 w="190500" h="38100"/>
              </a:sp3d>
            </p:spPr>
            <p:txBody>
              <a:bodyPr anchor="ctr">
                <a:spAutoFit/>
              </a:bodyPr>
              <a:lstStyle/>
              <a:p>
                <a:pPr algn="ctr" fontAlgn="ctr">
                  <a:lnSpc>
                    <a:spcPct val="125000"/>
                  </a:lnSpc>
                  <a:buClr>
                    <a:srgbClr val="FF0000"/>
                  </a:buClr>
                  <a:buSzPct val="70000"/>
                  <a:defRPr/>
                </a:pPr>
                <a:r>
                  <a:rPr kumimoji="1" lang="zh-CN" altLang="en-US" sz="32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尿潴留</a:t>
                </a:r>
              </a:p>
            </p:txBody>
          </p:sp>
        </p:grpSp>
        <p:grpSp>
          <p:nvGrpSpPr>
            <p:cNvPr id="32" name="组合 26">
              <a:extLst>
                <a:ext uri="{FF2B5EF4-FFF2-40B4-BE49-F238E27FC236}">
                  <a16:creationId xmlns:a16="http://schemas.microsoft.com/office/drawing/2014/main" id="{DA4C8594-4657-4172-A64C-C5D3C69DAE4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74893" y="2998490"/>
              <a:ext cx="2443163" cy="555624"/>
              <a:chOff x="855540" y="3513439"/>
              <a:chExt cx="1399872" cy="987727"/>
            </a:xfrm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</p:grpSpPr>
          <p:sp>
            <p:nvSpPr>
              <p:cNvPr id="33" name="圆角矩形 18">
                <a:extLst>
                  <a:ext uri="{FF2B5EF4-FFF2-40B4-BE49-F238E27FC236}">
                    <a16:creationId xmlns:a16="http://schemas.microsoft.com/office/drawing/2014/main" id="{34CFFBFF-EC52-4CDC-A189-379F9B9A29A9}"/>
                  </a:ext>
                </a:extLst>
              </p:cNvPr>
              <p:cNvSpPr/>
              <p:nvPr/>
            </p:nvSpPr>
            <p:spPr>
              <a:xfrm>
                <a:off x="855540" y="3513439"/>
                <a:ext cx="1399872" cy="987727"/>
              </a:xfrm>
              <a:prstGeom prst="roundRect">
                <a:avLst>
                  <a:gd name="adj" fmla="val 0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>
                <a:sp3d/>
              </a:bodyPr>
              <a:lstStyle/>
              <a:p>
                <a:pPr algn="ctr" eaLnBrk="0" fontAlgn="ctr" hangingPunct="0">
                  <a:lnSpc>
                    <a:spcPct val="125000"/>
                  </a:lnSpc>
                  <a:buClr>
                    <a:srgbClr val="FF0000"/>
                  </a:buClr>
                  <a:buSzPct val="70000"/>
                  <a:buFont typeface="Wingdings" pitchFamily="2" charset="2"/>
                  <a:buChar char="u"/>
                  <a:defRPr/>
                </a:pPr>
                <a:endPara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A86AD01F-21A7-4D06-9C4E-E5D9CA40B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0021" y="3610768"/>
                <a:ext cx="1250910" cy="7930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sp3d>
                <a:bevelT w="190500" h="38100"/>
              </a:sp3d>
            </p:spPr>
            <p:txBody>
              <a:bodyPr anchor="ctr">
                <a:spAutoFit/>
              </a:bodyPr>
              <a:lstStyle/>
              <a:p>
                <a:pPr algn="ctr" fontAlgn="ctr">
                  <a:lnSpc>
                    <a:spcPct val="125000"/>
                  </a:lnSpc>
                  <a:buClr>
                    <a:srgbClr val="FF0000"/>
                  </a:buClr>
                  <a:buSzPct val="70000"/>
                  <a:defRPr/>
                </a:pPr>
                <a:r>
                  <a:rPr kumimoji="1" lang="zh-CN" altLang="en-US" sz="3200" b="1" dirty="0">
                    <a:solidFill>
                      <a:schemeClr val="bg1"/>
                    </a:solidFill>
                    <a:latin typeface="微软雅黑" pitchFamily="34" charset="-122"/>
                    <a:ea typeface="微软雅黑" pitchFamily="34" charset="-122"/>
                  </a:rPr>
                  <a:t>泌尿系感染</a:t>
                </a:r>
              </a:p>
            </p:txBody>
          </p:sp>
        </p:grpSp>
      </p:grpSp>
      <p:sp>
        <p:nvSpPr>
          <p:cNvPr id="37" name="灯片编号占位符 3">
            <a:extLst>
              <a:ext uri="{FF2B5EF4-FFF2-40B4-BE49-F238E27FC236}">
                <a16:creationId xmlns:a16="http://schemas.microsoft.com/office/drawing/2014/main" id="{F10C971E-EF65-4B90-BA3B-EB5C1BC85660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38" name="文本占位符 1">
            <a:extLst>
              <a:ext uri="{FF2B5EF4-FFF2-40B4-BE49-F238E27FC236}">
                <a16:creationId xmlns:a16="http://schemas.microsoft.com/office/drawing/2014/main" id="{0A353216-1E09-47E4-8DB0-7EFD62773E2C}"/>
              </a:ext>
            </a:extLst>
          </p:cNvPr>
          <p:cNvSpPr txBox="1">
            <a:spLocks/>
          </p:cNvSpPr>
          <p:nvPr/>
        </p:nvSpPr>
        <p:spPr>
          <a:xfrm>
            <a:off x="1264651" y="104917"/>
            <a:ext cx="7797217" cy="57500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</a:rPr>
              <a:t>三、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活动受限对机体的影响</a:t>
            </a:r>
          </a:p>
        </p:txBody>
      </p:sp>
    </p:spTree>
    <p:extLst>
      <p:ext uri="{BB962C8B-B14F-4D97-AF65-F5344CB8AC3E}">
        <p14:creationId xmlns:p14="http://schemas.microsoft.com/office/powerpoint/2010/main" val="1995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四、病人活动能力的评估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495D8971-EF6C-4A90-B5F4-F1E6EA04C9C9}"/>
              </a:ext>
            </a:extLst>
          </p:cNvPr>
          <p:cNvGrpSpPr/>
          <p:nvPr/>
        </p:nvGrpSpPr>
        <p:grpSpPr>
          <a:xfrm>
            <a:off x="585944" y="1016514"/>
            <a:ext cx="11020112" cy="5274117"/>
            <a:chOff x="585944" y="1016514"/>
            <a:chExt cx="11020112" cy="5274117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910B37A-E70C-4C51-BAC5-9C48F6B2D40B}"/>
                </a:ext>
              </a:extLst>
            </p:cNvPr>
            <p:cNvGrpSpPr/>
            <p:nvPr/>
          </p:nvGrpSpPr>
          <p:grpSpPr>
            <a:xfrm>
              <a:off x="585944" y="1174624"/>
              <a:ext cx="4153359" cy="980501"/>
              <a:chOff x="585944" y="1174624"/>
              <a:chExt cx="4153359" cy="980501"/>
            </a:xfrm>
          </p:grpSpPr>
          <p:sp>
            <p:nvSpPr>
              <p:cNvPr id="46" name="箭头: 五边形 45">
                <a:extLst>
                  <a:ext uri="{FF2B5EF4-FFF2-40B4-BE49-F238E27FC236}">
                    <a16:creationId xmlns:a16="http://schemas.microsoft.com/office/drawing/2014/main" id="{9742A6D8-294A-4C9C-86E1-C4E1E4B15C48}"/>
                  </a:ext>
                </a:extLst>
              </p:cNvPr>
              <p:cNvSpPr/>
              <p:nvPr/>
            </p:nvSpPr>
            <p:spPr>
              <a:xfrm rot="10800000">
                <a:off x="585944" y="1174624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27615356-AFC6-472A-AFC3-981987799F3D}"/>
                  </a:ext>
                </a:extLst>
              </p:cNvPr>
              <p:cNvSpPr txBox="1"/>
              <p:nvPr/>
            </p:nvSpPr>
            <p:spPr>
              <a:xfrm>
                <a:off x="958359" y="1310932"/>
                <a:ext cx="36291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dirty="0"/>
                  <a:t>一般资料</a:t>
                </a: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EEA8299-331B-44E0-8E93-1E10AC59B115}"/>
                </a:ext>
              </a:extLst>
            </p:cNvPr>
            <p:cNvGrpSpPr/>
            <p:nvPr/>
          </p:nvGrpSpPr>
          <p:grpSpPr>
            <a:xfrm>
              <a:off x="585944" y="2487133"/>
              <a:ext cx="4153359" cy="980501"/>
              <a:chOff x="585944" y="2487133"/>
              <a:chExt cx="4153359" cy="980501"/>
            </a:xfrm>
          </p:grpSpPr>
          <p:sp>
            <p:nvSpPr>
              <p:cNvPr id="44" name="箭头: 五边形 43">
                <a:extLst>
                  <a:ext uri="{FF2B5EF4-FFF2-40B4-BE49-F238E27FC236}">
                    <a16:creationId xmlns:a16="http://schemas.microsoft.com/office/drawing/2014/main" id="{8F5E9001-A52E-457A-B162-AA4C2FB9C726}"/>
                  </a:ext>
                </a:extLst>
              </p:cNvPr>
              <p:cNvSpPr/>
              <p:nvPr/>
            </p:nvSpPr>
            <p:spPr>
              <a:xfrm rot="10800000">
                <a:off x="585944" y="2487133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35C298F-93DD-4145-81C5-BD3597B64AF5}"/>
                  </a:ext>
                </a:extLst>
              </p:cNvPr>
              <p:cNvSpPr txBox="1"/>
              <p:nvPr/>
            </p:nvSpPr>
            <p:spPr>
              <a:xfrm>
                <a:off x="1110112" y="2671155"/>
                <a:ext cx="36291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dirty="0"/>
                  <a:t>心肺功能状态</a:t>
                </a: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4DCACEF5-D861-42DC-A396-709C6DAD4CA4}"/>
                </a:ext>
              </a:extLst>
            </p:cNvPr>
            <p:cNvGrpSpPr/>
            <p:nvPr/>
          </p:nvGrpSpPr>
          <p:grpSpPr>
            <a:xfrm>
              <a:off x="585944" y="3799642"/>
              <a:ext cx="4153359" cy="980501"/>
              <a:chOff x="585944" y="3799642"/>
              <a:chExt cx="4153359" cy="980501"/>
            </a:xfrm>
          </p:grpSpPr>
          <p:sp>
            <p:nvSpPr>
              <p:cNvPr id="42" name="箭头: 五边形 41">
                <a:extLst>
                  <a:ext uri="{FF2B5EF4-FFF2-40B4-BE49-F238E27FC236}">
                    <a16:creationId xmlns:a16="http://schemas.microsoft.com/office/drawing/2014/main" id="{220A672C-4624-4A8A-A05B-889566F89E70}"/>
                  </a:ext>
                </a:extLst>
              </p:cNvPr>
              <p:cNvSpPr/>
              <p:nvPr/>
            </p:nvSpPr>
            <p:spPr>
              <a:xfrm rot="10800000">
                <a:off x="585944" y="3799642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5E4D7B9-DBB7-49CD-B8E2-B23CD428AFE5}"/>
                  </a:ext>
                </a:extLst>
              </p:cNvPr>
              <p:cNvSpPr txBox="1"/>
              <p:nvPr/>
            </p:nvSpPr>
            <p:spPr>
              <a:xfrm>
                <a:off x="1110112" y="3941810"/>
                <a:ext cx="36291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dirty="0"/>
                  <a:t>目前患病状态</a:t>
                </a: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57488E83-3A7F-4FD7-B54C-1E5E4557F0B2}"/>
                </a:ext>
              </a:extLst>
            </p:cNvPr>
            <p:cNvGrpSpPr/>
            <p:nvPr/>
          </p:nvGrpSpPr>
          <p:grpSpPr>
            <a:xfrm>
              <a:off x="585944" y="5182171"/>
              <a:ext cx="4153359" cy="980501"/>
              <a:chOff x="585944" y="5182171"/>
              <a:chExt cx="4153359" cy="980501"/>
            </a:xfrm>
          </p:grpSpPr>
          <p:sp>
            <p:nvSpPr>
              <p:cNvPr id="40" name="箭头: 五边形 39">
                <a:extLst>
                  <a:ext uri="{FF2B5EF4-FFF2-40B4-BE49-F238E27FC236}">
                    <a16:creationId xmlns:a16="http://schemas.microsoft.com/office/drawing/2014/main" id="{FE221A6F-2FF8-4087-A21F-570950E13B46}"/>
                  </a:ext>
                </a:extLst>
              </p:cNvPr>
              <p:cNvSpPr/>
              <p:nvPr/>
            </p:nvSpPr>
            <p:spPr>
              <a:xfrm rot="10800000">
                <a:off x="585944" y="5182171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4F788FC-7CEC-494C-9878-7302F65A8A99}"/>
                  </a:ext>
                </a:extLst>
              </p:cNvPr>
              <p:cNvSpPr txBox="1"/>
              <p:nvPr/>
            </p:nvSpPr>
            <p:spPr>
              <a:xfrm>
                <a:off x="1110112" y="5349122"/>
                <a:ext cx="36291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dirty="0"/>
                  <a:t>社会心理活动</a:t>
                </a: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ED267DB9-2B83-4E66-AFA1-B7FAFF848E12}"/>
                </a:ext>
              </a:extLst>
            </p:cNvPr>
            <p:cNvGrpSpPr/>
            <p:nvPr/>
          </p:nvGrpSpPr>
          <p:grpSpPr>
            <a:xfrm>
              <a:off x="585944" y="1016514"/>
              <a:ext cx="11020112" cy="5274117"/>
              <a:chOff x="585944" y="1016514"/>
              <a:chExt cx="11020112" cy="5274117"/>
            </a:xfrm>
          </p:grpSpPr>
          <p:sp>
            <p:nvSpPr>
              <p:cNvPr id="32" name="标注: 左右箭头 31">
                <a:extLst>
                  <a:ext uri="{FF2B5EF4-FFF2-40B4-BE49-F238E27FC236}">
                    <a16:creationId xmlns:a16="http://schemas.microsoft.com/office/drawing/2014/main" id="{4B0C1A9E-1869-48A7-BD70-E6B2C0BD6898}"/>
                  </a:ext>
                </a:extLst>
              </p:cNvPr>
              <p:cNvSpPr/>
              <p:nvPr/>
            </p:nvSpPr>
            <p:spPr>
              <a:xfrm>
                <a:off x="5000846" y="1016514"/>
                <a:ext cx="2190307" cy="5274117"/>
              </a:xfrm>
              <a:prstGeom prst="leftRightArrowCallout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3600" b="1" dirty="0"/>
                  <a:t>活动能力评估</a:t>
                </a:r>
              </a:p>
            </p:txBody>
          </p:sp>
          <p:sp>
            <p:nvSpPr>
              <p:cNvPr id="33" name="箭头: 五边形 32">
                <a:extLst>
                  <a:ext uri="{FF2B5EF4-FFF2-40B4-BE49-F238E27FC236}">
                    <a16:creationId xmlns:a16="http://schemas.microsoft.com/office/drawing/2014/main" id="{570B3DAD-B349-4DCC-BC6C-53F9E2AB6A8D}"/>
                  </a:ext>
                </a:extLst>
              </p:cNvPr>
              <p:cNvSpPr/>
              <p:nvPr/>
            </p:nvSpPr>
            <p:spPr>
              <a:xfrm>
                <a:off x="7452696" y="1842965"/>
                <a:ext cx="4153359" cy="980501"/>
              </a:xfrm>
              <a:prstGeom prst="homePlate">
                <a:avLst/>
              </a:prstGeom>
              <a:noFill/>
              <a:ln w="38100">
                <a:solidFill>
                  <a:srgbClr val="55C0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rgbClr val="C00000"/>
                    </a:solidFill>
                  </a:rPr>
                  <a:t>骨骼肌肉状态</a:t>
                </a:r>
              </a:p>
            </p:txBody>
          </p:sp>
          <p:sp>
            <p:nvSpPr>
              <p:cNvPr id="34" name="箭头: 五边形 33">
                <a:extLst>
                  <a:ext uri="{FF2B5EF4-FFF2-40B4-BE49-F238E27FC236}">
                    <a16:creationId xmlns:a16="http://schemas.microsoft.com/office/drawing/2014/main" id="{E3F0A46A-38D6-44D1-8A30-CDC639AB7187}"/>
                  </a:ext>
                </a:extLst>
              </p:cNvPr>
              <p:cNvSpPr/>
              <p:nvPr/>
            </p:nvSpPr>
            <p:spPr>
              <a:xfrm>
                <a:off x="7452697" y="3302045"/>
                <a:ext cx="4153359" cy="980501"/>
              </a:xfrm>
              <a:prstGeom prst="homePlate">
                <a:avLst/>
              </a:prstGeom>
              <a:noFill/>
              <a:ln w="38100">
                <a:solidFill>
                  <a:srgbClr val="55C0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dirty="0">
                    <a:solidFill>
                      <a:schemeClr val="tx2">
                        <a:lumMod val="50000"/>
                      </a:schemeClr>
                    </a:solidFill>
                  </a:rPr>
                  <a:t>关节功能状态</a:t>
                </a:r>
              </a:p>
            </p:txBody>
          </p:sp>
          <p:sp>
            <p:nvSpPr>
              <p:cNvPr id="35" name="箭头: 五边形 34">
                <a:extLst>
                  <a:ext uri="{FF2B5EF4-FFF2-40B4-BE49-F238E27FC236}">
                    <a16:creationId xmlns:a16="http://schemas.microsoft.com/office/drawing/2014/main" id="{15F9ABB5-8B3A-49A8-8B38-787200040B09}"/>
                  </a:ext>
                </a:extLst>
              </p:cNvPr>
              <p:cNvSpPr/>
              <p:nvPr/>
            </p:nvSpPr>
            <p:spPr>
              <a:xfrm>
                <a:off x="7452697" y="4722564"/>
                <a:ext cx="4153359" cy="980501"/>
              </a:xfrm>
              <a:prstGeom prst="homePlate">
                <a:avLst/>
              </a:prstGeom>
              <a:noFill/>
              <a:ln w="38100">
                <a:solidFill>
                  <a:srgbClr val="55C0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rgbClr val="C00000"/>
                    </a:solidFill>
                  </a:rPr>
                  <a:t>机体活动能力</a:t>
                </a:r>
              </a:p>
            </p:txBody>
          </p:sp>
          <p:sp>
            <p:nvSpPr>
              <p:cNvPr id="36" name="箭头: 五边形 35">
                <a:extLst>
                  <a:ext uri="{FF2B5EF4-FFF2-40B4-BE49-F238E27FC236}">
                    <a16:creationId xmlns:a16="http://schemas.microsoft.com/office/drawing/2014/main" id="{F88BC40B-35B4-4E6E-B24A-5CB830F6F0E6}"/>
                  </a:ext>
                </a:extLst>
              </p:cNvPr>
              <p:cNvSpPr/>
              <p:nvPr/>
            </p:nvSpPr>
            <p:spPr>
              <a:xfrm rot="10800000">
                <a:off x="585944" y="1184051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7" name="箭头: 五边形 36">
                <a:extLst>
                  <a:ext uri="{FF2B5EF4-FFF2-40B4-BE49-F238E27FC236}">
                    <a16:creationId xmlns:a16="http://schemas.microsoft.com/office/drawing/2014/main" id="{8E53F617-1281-4D86-9F36-653A61E87D26}"/>
                  </a:ext>
                </a:extLst>
              </p:cNvPr>
              <p:cNvSpPr/>
              <p:nvPr/>
            </p:nvSpPr>
            <p:spPr>
              <a:xfrm rot="10800000">
                <a:off x="585944" y="2496560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8" name="箭头: 五边形 37">
                <a:extLst>
                  <a:ext uri="{FF2B5EF4-FFF2-40B4-BE49-F238E27FC236}">
                    <a16:creationId xmlns:a16="http://schemas.microsoft.com/office/drawing/2014/main" id="{CCBF68E1-BECC-47C3-A395-75CCCDB9B0DB}"/>
                  </a:ext>
                </a:extLst>
              </p:cNvPr>
              <p:cNvSpPr/>
              <p:nvPr/>
            </p:nvSpPr>
            <p:spPr>
              <a:xfrm rot="10800000">
                <a:off x="585944" y="3809069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39" name="箭头: 五边形 38">
                <a:extLst>
                  <a:ext uri="{FF2B5EF4-FFF2-40B4-BE49-F238E27FC236}">
                    <a16:creationId xmlns:a16="http://schemas.microsoft.com/office/drawing/2014/main" id="{E6D1E308-E58E-4E1E-84A1-FA7685B357C2}"/>
                  </a:ext>
                </a:extLst>
              </p:cNvPr>
              <p:cNvSpPr/>
              <p:nvPr/>
            </p:nvSpPr>
            <p:spPr>
              <a:xfrm rot="10800000">
                <a:off x="585944" y="5191598"/>
                <a:ext cx="4153359" cy="980501"/>
              </a:xfrm>
              <a:prstGeom prst="homePlate">
                <a:avLst/>
              </a:prstGeom>
              <a:noFill/>
              <a:ln w="28575">
                <a:solidFill>
                  <a:srgbClr val="113F4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97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BC45BF0-302C-4925-9469-6A55BB7FC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1" y="3733905"/>
            <a:ext cx="6822529" cy="2481209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6C29787D-D237-4FC9-BC9B-73D60BA06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913" y="932235"/>
            <a:ext cx="9729576" cy="389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kumimoji="0" lang="zh-CN" alt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级完全测不到肌肉收缩。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kumimoji="0" lang="zh-CN" alt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级有肌肉收缩但</a:t>
            </a:r>
            <a:r>
              <a:rPr kumimoji="0" lang="zh-CN" sz="2800" b="1" i="0" u="sng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不能产生动作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kumimoji="0" lang="zh-CN" alt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级可在床上水平移动</a:t>
            </a:r>
            <a:r>
              <a:rPr kumimoji="0" lang="zh-CN" sz="2800" b="1" i="0" u="sng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但不能抵抗重力</a:t>
            </a: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肢体抬不起来。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kumimoji="0" lang="zh-CN" alt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级可抬起肢体但</a:t>
            </a:r>
            <a:r>
              <a:rPr kumimoji="0" lang="zh-CN" sz="2800" b="1" i="0" u="sng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不能抵抗外力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kumimoji="0" lang="zh-CN" alt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级可</a:t>
            </a:r>
            <a:r>
              <a:rPr kumimoji="0" lang="zh-CN" sz="2800" b="1" i="0" u="sng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抵抗较弱的外力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</a:pPr>
            <a:r>
              <a:rPr kumimoji="0" lang="zh-CN" alt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级正常人的肌力。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3873613-ED09-4A3E-820B-B68B0D0430EA}"/>
              </a:ext>
            </a:extLst>
          </p:cNvPr>
          <p:cNvSpPr txBox="1"/>
          <p:nvPr/>
        </p:nvSpPr>
        <p:spPr>
          <a:xfrm>
            <a:off x="1133574" y="58111"/>
            <a:ext cx="8057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四、病人活动能力的评估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b="1" dirty="0">
                <a:solidFill>
                  <a:srgbClr val="549E39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肌力评估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49E39">
                  <a:lumMod val="5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29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F1C4A86-9B20-4218-AB71-CCFB694FB8A1}"/>
              </a:ext>
            </a:extLst>
          </p:cNvPr>
          <p:cNvSpPr txBox="1">
            <a:spLocks noChangeArrowheads="1"/>
          </p:cNvSpPr>
          <p:nvPr/>
        </p:nvSpPr>
        <p:spPr>
          <a:xfrm>
            <a:off x="892715" y="1074879"/>
            <a:ext cx="7980362" cy="3835400"/>
          </a:xfrm>
          <a:prstGeom prst="rect">
            <a:avLst/>
          </a:prstGeom>
        </p:spPr>
        <p:txBody>
          <a:bodyPr/>
          <a:lstStyle>
            <a:lvl1pPr marL="342900" lvl="0" indent="-3429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Blip>
                <a:blip r:embed="rId3"/>
              </a:buBlip>
              <a:defRPr sz="32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8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•"/>
              <a:defRPr sz="26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–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0" fontAlgn="base" latinLnBrk="0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»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altLang="zh-CN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度</a:t>
            </a:r>
            <a:r>
              <a:rPr lang="zh-CN" altLang="en-US" sz="2800" dirty="0">
                <a:solidFill>
                  <a:schemeClr val="tx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完全能独立，可自由活动。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altLang="zh-CN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度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需要使用设备或器械（如拐杖、轮椅）。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altLang="zh-CN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度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需要他人的帮助、监护和教育。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altLang="zh-CN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度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既需要有人帮助，也需要设备和器械。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r>
              <a:rPr lang="en-US" altLang="zh-CN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度  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完全不能独立，不能参加活动。</a:t>
            </a:r>
          </a:p>
          <a:p>
            <a:pPr eaLnBrk="1" hangingPunct="1">
              <a:lnSpc>
                <a:spcPct val="150000"/>
              </a:lnSpc>
              <a:defRPr/>
            </a:pPr>
            <a:endParaRPr lang="zh-CN" altLang="en-US" sz="2800" dirty="0">
              <a:solidFill>
                <a:schemeClr val="tx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B9C7A2-8646-45A1-A17A-CB0E6F11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526" y="2992579"/>
            <a:ext cx="4018095" cy="322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7D2B1F-ABD1-4BF6-A904-C1C2BA6ADC8E}"/>
              </a:ext>
            </a:extLst>
          </p:cNvPr>
          <p:cNvSpPr txBox="1"/>
          <p:nvPr/>
        </p:nvSpPr>
        <p:spPr>
          <a:xfrm>
            <a:off x="1020452" y="112965"/>
            <a:ext cx="8971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四、病人活动能力的评估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机体活动功能</a:t>
            </a:r>
          </a:p>
        </p:txBody>
      </p:sp>
    </p:spTree>
    <p:extLst>
      <p:ext uri="{BB962C8B-B14F-4D97-AF65-F5344CB8AC3E}">
        <p14:creationId xmlns:p14="http://schemas.microsoft.com/office/powerpoint/2010/main" val="2409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60BF2A8-9732-441B-876F-5D39177026D8}"/>
              </a:ext>
            </a:extLst>
          </p:cNvPr>
          <p:cNvSpPr/>
          <p:nvPr/>
        </p:nvSpPr>
        <p:spPr>
          <a:xfrm>
            <a:off x="223255" y="1031076"/>
            <a:ext cx="6096000" cy="38217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30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关节功能状态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目前患病状况</a:t>
            </a:r>
            <a:endParaRPr lang="en-US" altLang="zh-CN" sz="32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社会心理状况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ADC8BB5-EE82-4433-AAEC-4C518B36CFB4}"/>
              </a:ext>
            </a:extLst>
          </p:cNvPr>
          <p:cNvSpPr/>
          <p:nvPr/>
        </p:nvSpPr>
        <p:spPr>
          <a:xfrm>
            <a:off x="3958334" y="939984"/>
            <a:ext cx="7640637" cy="189547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关节的主动运动和被动运动的观察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关节活动度是否受限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是否僵硬、变形、活动时有无响声或疼痛不适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4FE163F-620D-46EA-866B-E23314A71DA0}"/>
              </a:ext>
            </a:extLst>
          </p:cNvPr>
          <p:cNvSpPr/>
          <p:nvPr/>
        </p:nvSpPr>
        <p:spPr>
          <a:xfrm>
            <a:off x="3942417" y="2032425"/>
            <a:ext cx="7640637" cy="2334921"/>
          </a:xfrm>
          <a:prstGeom prst="roundRect">
            <a:avLst/>
          </a:prstGeom>
          <a:noFill/>
          <a:ln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慢性病恢复期对活动影响较小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截瘫、昏迷、骨折患者活动受限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心脏病患者适当活动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是否病情要求患者活动受限</a:t>
            </a:r>
            <a:endParaRPr lang="en-US" altLang="zh-CN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8A76C18-6F33-4FD8-86C2-C5AFF5074323}"/>
              </a:ext>
            </a:extLst>
          </p:cNvPr>
          <p:cNvSpPr/>
          <p:nvPr/>
        </p:nvSpPr>
        <p:spPr>
          <a:xfrm>
            <a:off x="3904170" y="3564312"/>
            <a:ext cx="7640637" cy="1895475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病人自身情绪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患者家属情绪</a:t>
            </a:r>
            <a:endParaRPr lang="en-US" altLang="zh-CN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护士给与充分的理解和指导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22A0C97-7570-400A-863D-4B53955A1D08}"/>
              </a:ext>
            </a:extLst>
          </p:cNvPr>
          <p:cNvSpPr txBox="1"/>
          <p:nvPr/>
        </p:nvSpPr>
        <p:spPr>
          <a:xfrm>
            <a:off x="1008668" y="153786"/>
            <a:ext cx="6165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四、病人活动能力的评估</a:t>
            </a:r>
          </a:p>
        </p:txBody>
      </p:sp>
    </p:spTree>
    <p:extLst>
      <p:ext uri="{BB962C8B-B14F-4D97-AF65-F5344CB8AC3E}">
        <p14:creationId xmlns:p14="http://schemas.microsoft.com/office/powerpoint/2010/main" val="14701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C2D8D6-2CF6-49E1-BB3B-B4F242060F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50" y="134938"/>
            <a:ext cx="3314700" cy="439737"/>
          </a:xfrm>
        </p:spPr>
        <p:txBody>
          <a:bodyPr/>
          <a:lstStyle/>
          <a:p>
            <a:pPr>
              <a:defRPr/>
            </a:pPr>
            <a:r>
              <a:rPr lang="zh-CN" altLang="en-US" sz="3200" spc="600" dirty="0"/>
              <a:t>章节框架</a:t>
            </a:r>
          </a:p>
        </p:txBody>
      </p:sp>
      <p:sp>
        <p:nvSpPr>
          <p:cNvPr id="18435" name="矩形 3">
            <a:extLst>
              <a:ext uri="{FF2B5EF4-FFF2-40B4-BE49-F238E27FC236}">
                <a16:creationId xmlns:a16="http://schemas.microsoft.com/office/drawing/2014/main" id="{7D60F9A9-25FB-4682-98FC-BCA6CA75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813" y="6381750"/>
            <a:ext cx="2954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ABA690D8-7289-440F-84EA-3E5A04784469}"/>
              </a:ext>
            </a:extLst>
          </p:cNvPr>
          <p:cNvSpPr txBox="1">
            <a:spLocks/>
          </p:cNvSpPr>
          <p:nvPr/>
        </p:nvSpPr>
        <p:spPr>
          <a:xfrm>
            <a:off x="1056562" y="1095129"/>
            <a:ext cx="8818245" cy="37071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一、休息的意义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对健康人的意义和对病人的意义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二、休息的条件</a:t>
            </a: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生理、心理、环境等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三、睡眠</a:t>
            </a:r>
            <a:endParaRPr lang="en-US" altLang="zh-CN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仿宋" panose="02010609060101010101" pitchFamily="49" charset="-122"/>
                <a:ea typeface="仿宋" panose="02010609060101010101" pitchFamily="49" charset="-122"/>
              </a:rPr>
              <a:t>睡眠的生理、睡眠的评估</a:t>
            </a:r>
            <a:endParaRPr lang="en-US" altLang="zh-CN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四、促进休息和睡眠的护理措施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FF5F7BE-FD7A-4FD8-8523-B36CB7DA3F4A}"/>
              </a:ext>
            </a:extLst>
          </p:cNvPr>
          <p:cNvGrpSpPr/>
          <p:nvPr/>
        </p:nvGrpSpPr>
        <p:grpSpPr>
          <a:xfrm>
            <a:off x="6343174" y="921906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28" name="箭头: 下 27">
              <a:extLst>
                <a:ext uri="{FF2B5EF4-FFF2-40B4-BE49-F238E27FC236}">
                  <a16:creationId xmlns:a16="http://schemas.microsoft.com/office/drawing/2014/main" id="{919A3C1A-9050-4934-9790-89303FE8F933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2D5653CC-6F2C-4F24-B78B-9395A40F742C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了解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9EAF4BE-9816-4C2F-874F-594EF806C0E4}"/>
              </a:ext>
            </a:extLst>
          </p:cNvPr>
          <p:cNvGrpSpPr/>
          <p:nvPr/>
        </p:nvGrpSpPr>
        <p:grpSpPr>
          <a:xfrm>
            <a:off x="6369807" y="2244678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7AED411F-8F03-4D09-9390-ACF5296E0D9E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9E9E7E91-EB8A-4B41-9C11-43B370260EBC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了解</a:t>
              </a: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ED0F430-20E4-4880-82D8-55233522BB5D}"/>
              </a:ext>
            </a:extLst>
          </p:cNvPr>
          <p:cNvGrpSpPr/>
          <p:nvPr/>
        </p:nvGrpSpPr>
        <p:grpSpPr>
          <a:xfrm>
            <a:off x="7346351" y="3567450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34" name="箭头: 下 33">
              <a:extLst>
                <a:ext uri="{FF2B5EF4-FFF2-40B4-BE49-F238E27FC236}">
                  <a16:creationId xmlns:a16="http://schemas.microsoft.com/office/drawing/2014/main" id="{D52E8DAF-F46A-4D9F-9A87-BDAA2DE76BF3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C2966BC6-D7DC-4B2A-9455-21FE9DB45C57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熟悉</a:t>
              </a: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DEDB3BA-1CD6-4618-99C2-5E2D5DD73582}"/>
              </a:ext>
            </a:extLst>
          </p:cNvPr>
          <p:cNvGrpSpPr/>
          <p:nvPr/>
        </p:nvGrpSpPr>
        <p:grpSpPr>
          <a:xfrm>
            <a:off x="7356101" y="4911382"/>
            <a:ext cx="1526959" cy="985421"/>
            <a:chOff x="5956916" y="1464816"/>
            <a:chExt cx="1526959" cy="985421"/>
          </a:xfrm>
          <a:solidFill>
            <a:schemeClr val="accent1">
              <a:lumMod val="50000"/>
            </a:schemeClr>
          </a:solidFill>
        </p:grpSpPr>
        <p:sp>
          <p:nvSpPr>
            <p:cNvPr id="37" name="箭头: 下 36">
              <a:extLst>
                <a:ext uri="{FF2B5EF4-FFF2-40B4-BE49-F238E27FC236}">
                  <a16:creationId xmlns:a16="http://schemas.microsoft.com/office/drawing/2014/main" id="{1E903D4D-62D3-444E-9F47-171D8383A5F4}"/>
                </a:ext>
              </a:extLst>
            </p:cNvPr>
            <p:cNvSpPr/>
            <p:nvPr/>
          </p:nvSpPr>
          <p:spPr>
            <a:xfrm rot="5400000">
              <a:off x="6227685" y="1194047"/>
              <a:ext cx="985421" cy="152695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10A4987E-2BA5-4662-A542-2C2D0DAFDFB3}"/>
                </a:ext>
              </a:extLst>
            </p:cNvPr>
            <p:cNvSpPr/>
            <p:nvPr/>
          </p:nvSpPr>
          <p:spPr>
            <a:xfrm>
              <a:off x="6409678" y="1775534"/>
              <a:ext cx="1047564" cy="355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熟悉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A9340D3-D012-4748-B700-95F274B111D3}"/>
              </a:ext>
            </a:extLst>
          </p:cNvPr>
          <p:cNvSpPr/>
          <p:nvPr/>
        </p:nvSpPr>
        <p:spPr>
          <a:xfrm>
            <a:off x="286438" y="1071390"/>
            <a:ext cx="4935555" cy="8703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/>
              <a:t>(</a:t>
            </a:r>
            <a:r>
              <a:rPr lang="zh-CN" altLang="en-US" sz="3200" b="1" dirty="0"/>
              <a:t>一</a:t>
            </a:r>
            <a:r>
              <a:rPr lang="en-US" altLang="zh-CN" sz="3200" b="1" dirty="0"/>
              <a:t>)</a:t>
            </a:r>
            <a:r>
              <a:rPr lang="zh-CN" altLang="en-US" sz="3200" b="1" dirty="0"/>
              <a:t>选择合适卧位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B73B966-F9FD-4ED0-9F9B-BEF9FFF6FA05}"/>
              </a:ext>
            </a:extLst>
          </p:cNvPr>
          <p:cNvSpPr/>
          <p:nvPr/>
        </p:nvSpPr>
        <p:spPr>
          <a:xfrm>
            <a:off x="286437" y="2335530"/>
            <a:ext cx="9272342" cy="92500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/>
              <a:t>(</a:t>
            </a:r>
            <a:r>
              <a:rPr lang="zh-CN" altLang="en-US" sz="3200" b="1" dirty="0"/>
              <a:t>二</a:t>
            </a:r>
            <a:r>
              <a:rPr lang="en-US" altLang="zh-CN" sz="3200" b="1" dirty="0"/>
              <a:t>)</a:t>
            </a:r>
            <a:r>
              <a:rPr lang="zh-CN" altLang="en-US" sz="3200" b="1" dirty="0"/>
              <a:t>保持脊柱的正常生理弯曲和各关节功能位置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2F780DB-5266-40AF-9C9B-D6E928B77616}"/>
              </a:ext>
            </a:extLst>
          </p:cNvPr>
          <p:cNvSpPr/>
          <p:nvPr/>
        </p:nvSpPr>
        <p:spPr>
          <a:xfrm>
            <a:off x="244018" y="3683957"/>
            <a:ext cx="4935556" cy="8703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/>
              <a:t>(</a:t>
            </a:r>
            <a:r>
              <a:rPr lang="zh-CN" altLang="en-US" sz="3200" b="1" dirty="0"/>
              <a:t>三</a:t>
            </a:r>
            <a:r>
              <a:rPr lang="en-US" altLang="zh-CN" sz="3200" b="1" dirty="0"/>
              <a:t>)</a:t>
            </a:r>
            <a:r>
              <a:rPr lang="zh-CN" altLang="en-US" sz="3200" b="1" dirty="0"/>
              <a:t>维持关节活动范围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E30A11-6C1D-494E-A0E5-08133E108FF6}"/>
              </a:ext>
            </a:extLst>
          </p:cNvPr>
          <p:cNvSpPr/>
          <p:nvPr/>
        </p:nvSpPr>
        <p:spPr>
          <a:xfrm>
            <a:off x="286437" y="4977711"/>
            <a:ext cx="4935556" cy="87033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b="1" dirty="0"/>
              <a:t>(</a:t>
            </a:r>
            <a:r>
              <a:rPr lang="zh-CN" altLang="en-US" sz="3200" b="1" dirty="0"/>
              <a:t>四</a:t>
            </a:r>
            <a:r>
              <a:rPr lang="en-US" altLang="zh-CN" sz="3200" b="1" dirty="0"/>
              <a:t>)</a:t>
            </a:r>
            <a:r>
              <a:rPr lang="zh-CN" altLang="en-US" sz="3200" b="1" dirty="0"/>
              <a:t>肌肉练习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82958B0-E4BE-4D85-8A42-A030948013E9}"/>
              </a:ext>
            </a:extLst>
          </p:cNvPr>
          <p:cNvSpPr txBox="1"/>
          <p:nvPr/>
        </p:nvSpPr>
        <p:spPr>
          <a:xfrm>
            <a:off x="5760174" y="1941723"/>
            <a:ext cx="6187808" cy="396166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关节活动度练习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ROM)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维持关节活动度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预防关节僵硬、粘连和挛缩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促进血液循环，利于关节营养供给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恢复关节功能</a:t>
            </a:r>
            <a:endParaRPr lang="en-US" altLang="zh-CN" sz="280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维持肌张力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D4D3EC63-AD31-409E-AB14-AB220A93369B}"/>
              </a:ext>
            </a:extLst>
          </p:cNvPr>
          <p:cNvSpPr/>
          <p:nvPr/>
        </p:nvSpPr>
        <p:spPr>
          <a:xfrm>
            <a:off x="5179574" y="3946068"/>
            <a:ext cx="495759" cy="39660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4D4D3E9-6AAD-44E9-9993-2987977FD458}"/>
              </a:ext>
            </a:extLst>
          </p:cNvPr>
          <p:cNvSpPr txBox="1"/>
          <p:nvPr/>
        </p:nvSpPr>
        <p:spPr>
          <a:xfrm>
            <a:off x="935611" y="15644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sz="3200" b="1" dirty="0">
                <a:solidFill>
                  <a:srgbClr val="549E39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五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5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、对病人活动的指导</a:t>
            </a:r>
          </a:p>
        </p:txBody>
      </p:sp>
    </p:spTree>
    <p:extLst>
      <p:ext uri="{BB962C8B-B14F-4D97-AF65-F5344CB8AC3E}">
        <p14:creationId xmlns:p14="http://schemas.microsoft.com/office/powerpoint/2010/main" val="31662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597D2BC-04FD-4775-8BBA-BC78559A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63" y="496193"/>
            <a:ext cx="6868095" cy="323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1FC0C0C-6F02-4807-A10A-9CD12F1A68DA}"/>
              </a:ext>
            </a:extLst>
          </p:cNvPr>
          <p:cNvSpPr txBox="1"/>
          <p:nvPr/>
        </p:nvSpPr>
        <p:spPr>
          <a:xfrm>
            <a:off x="611046" y="267505"/>
            <a:ext cx="2849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spc="600" dirty="0">
                <a:latin typeface="+mn-ea"/>
              </a:rPr>
              <a:t>ROM</a:t>
            </a:r>
            <a:r>
              <a:rPr lang="zh-CN" altLang="en-US" sz="4400" b="1" spc="600" dirty="0">
                <a:latin typeface="+mn-ea"/>
              </a:rPr>
              <a:t>练习</a:t>
            </a:r>
          </a:p>
        </p:txBody>
      </p:sp>
      <p:sp>
        <p:nvSpPr>
          <p:cNvPr id="4" name="箭头: 五边形 3">
            <a:extLst>
              <a:ext uri="{FF2B5EF4-FFF2-40B4-BE49-F238E27FC236}">
                <a16:creationId xmlns:a16="http://schemas.microsoft.com/office/drawing/2014/main" id="{F3394D5C-EC51-48BB-88EA-01EEB45A7440}"/>
              </a:ext>
            </a:extLst>
          </p:cNvPr>
          <p:cNvSpPr/>
          <p:nvPr/>
        </p:nvSpPr>
        <p:spPr>
          <a:xfrm>
            <a:off x="938142" y="1879043"/>
            <a:ext cx="2195601" cy="79321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主动性练习</a:t>
            </a:r>
          </a:p>
        </p:txBody>
      </p:sp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CAB76FD9-F4BC-4607-B43D-AD075269533B}"/>
              </a:ext>
            </a:extLst>
          </p:cNvPr>
          <p:cNvSpPr/>
          <p:nvPr/>
        </p:nvSpPr>
        <p:spPr>
          <a:xfrm>
            <a:off x="1006972" y="4693982"/>
            <a:ext cx="2195601" cy="793215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rgbClr val="113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被动性练习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8FACF8A-C143-4ACA-B093-A69214563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15473" r="52109" b="42811"/>
          <a:stretch/>
        </p:blipFill>
        <p:spPr>
          <a:xfrm>
            <a:off x="4019865" y="3991027"/>
            <a:ext cx="3106800" cy="21991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544CCC-1AB5-43C5-9BE7-B102C33083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261" r="7831" b="42811"/>
          <a:stretch/>
        </p:blipFill>
        <p:spPr>
          <a:xfrm>
            <a:off x="7724249" y="4031782"/>
            <a:ext cx="3031560" cy="2158372"/>
          </a:xfrm>
          <a:prstGeom prst="rect">
            <a:avLst/>
          </a:prstGeom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EBC72FD-7BA5-4CDE-BF9C-2D8F203416A7}"/>
              </a:ext>
            </a:extLst>
          </p:cNvPr>
          <p:cNvCxnSpPr/>
          <p:nvPr/>
        </p:nvCxnSpPr>
        <p:spPr>
          <a:xfrm>
            <a:off x="474446" y="1148902"/>
            <a:ext cx="2986391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0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33">
            <a:extLst>
              <a:ext uri="{FF2B5EF4-FFF2-40B4-BE49-F238E27FC236}">
                <a16:creationId xmlns:a16="http://schemas.microsoft.com/office/drawing/2014/main" id="{6F84E634-8EC3-4825-B4EA-CB825AC15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771045"/>
              </p:ext>
            </p:extLst>
          </p:nvPr>
        </p:nvGraphicFramePr>
        <p:xfrm>
          <a:off x="825442" y="198496"/>
          <a:ext cx="10546191" cy="6494134"/>
        </p:xfrm>
        <a:graphic>
          <a:graphicData uri="http://schemas.openxmlformats.org/drawingml/2006/table">
            <a:tbl>
              <a:tblPr/>
              <a:tblGrid>
                <a:gridCol w="1116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18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41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26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活动部位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屈曲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伸展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过伸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外展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内收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内旋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外旋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脊柱颈段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后伸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左右侧屈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肩部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后伸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 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左右侧屈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2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肘关节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前臂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旋前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旋后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2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腕关节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掌曲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背伸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桡侧偏屈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尺侧偏屈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294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手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掌指关节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拇指屈曲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过伸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23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近侧指间关节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屈曲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3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近侧指间关节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～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外展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脊柱腰段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前屈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后伸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左右侧屈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0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髋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34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膝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4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踝关节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背屈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跖屈</a:t>
                      </a: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45°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164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>
            <a:extLst>
              <a:ext uri="{FF2B5EF4-FFF2-40B4-BE49-F238E27FC236}">
                <a16:creationId xmlns:a16="http://schemas.microsoft.com/office/drawing/2014/main" id="{B6FDB3EC-DF03-444A-BE2D-0B7E2072F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875" y="4167862"/>
            <a:ext cx="5325866" cy="1813717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25000"/>
              </a:lnSpc>
              <a:spcBef>
                <a:spcPct val="0"/>
              </a:spcBef>
              <a:buClrTx/>
              <a:buNone/>
            </a:pPr>
            <a:r>
              <a:rPr lang="zh-CN" altLang="en-US" b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等长练习 </a:t>
            </a:r>
            <a:endParaRPr lang="en-US" altLang="zh-CN" b="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lnSpc>
                <a:spcPct val="125000"/>
              </a:lnSpc>
              <a:spcBef>
                <a:spcPct val="0"/>
              </a:spcBef>
              <a:buClrTx/>
              <a:buNone/>
            </a:pPr>
            <a:r>
              <a:rPr lang="zh-CN" altLang="en-US" b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可增加肌肉的张力而不改变肌肉</a:t>
            </a:r>
            <a:endParaRPr lang="en-US" altLang="zh-CN" b="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lnSpc>
                <a:spcPct val="125000"/>
              </a:lnSpc>
              <a:spcBef>
                <a:spcPct val="0"/>
              </a:spcBef>
              <a:buClrTx/>
              <a:buNone/>
            </a:pPr>
            <a:r>
              <a:rPr lang="zh-CN" altLang="en-US" b="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的长度，不伴有明显的关节运动。</a:t>
            </a:r>
            <a:endParaRPr lang="zh-CN" altLang="zh-CN" b="0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BEE15080-593A-447D-BEF9-7617153E1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39" y="813832"/>
            <a:ext cx="6327614" cy="251292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25000"/>
              </a:lnSpc>
              <a:spcBef>
                <a:spcPct val="0"/>
              </a:spcBef>
              <a:buClrTx/>
              <a:buNone/>
            </a:pPr>
            <a:r>
              <a:rPr lang="zh-CN" altLang="en-US" b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等张练习</a:t>
            </a:r>
            <a:endParaRPr lang="en-US" altLang="zh-CN" b="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ct val="0"/>
              </a:spcBef>
              <a:buClrTx/>
              <a:buNone/>
            </a:pPr>
            <a:r>
              <a:rPr lang="zh-CN" altLang="en-US" b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指在肌肉收缩时有肌纤维缩短的运动，</a:t>
            </a:r>
            <a:endParaRPr lang="en-US" altLang="zh-CN" b="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ct val="0"/>
              </a:spcBef>
              <a:buClrTx/>
              <a:buNone/>
            </a:pPr>
            <a:r>
              <a:rPr lang="zh-CN" altLang="en-US" b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此种运动因肌肉长度的改变而有肢体的</a:t>
            </a:r>
            <a:endParaRPr lang="en-US" altLang="zh-CN" b="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25000"/>
              </a:lnSpc>
              <a:spcBef>
                <a:spcPct val="0"/>
              </a:spcBef>
              <a:buClrTx/>
              <a:buNone/>
            </a:pPr>
            <a:r>
              <a:rPr lang="zh-CN" altLang="en-US" b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活动，因此伴有大幅度关节运动。</a:t>
            </a:r>
            <a:endParaRPr lang="zh-CN" altLang="zh-CN" b="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A064369-85F8-464D-A512-E1EDDA832C70}"/>
              </a:ext>
            </a:extLst>
          </p:cNvPr>
          <p:cNvSpPr txBox="1"/>
          <p:nvPr/>
        </p:nvSpPr>
        <p:spPr>
          <a:xfrm>
            <a:off x="381547" y="111172"/>
            <a:ext cx="2849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spc="600" dirty="0">
                <a:latin typeface="+mn-ea"/>
              </a:rPr>
              <a:t>肌肉练习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651F058-0FE0-4AE4-8B65-AC96E4C4D766}"/>
              </a:ext>
            </a:extLst>
          </p:cNvPr>
          <p:cNvCxnSpPr/>
          <p:nvPr/>
        </p:nvCxnSpPr>
        <p:spPr>
          <a:xfrm>
            <a:off x="313246" y="1027957"/>
            <a:ext cx="2986391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01F1CC58-9963-4B8F-8977-78C51DA28E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7359"/>
            <a:ext cx="5221793" cy="18137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B8FF3DE-EA3B-4F0C-A95D-B37446043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98" y="3808674"/>
            <a:ext cx="4427156" cy="223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451F1-8554-43B8-955D-9C6FAD12B7D2}"/>
              </a:ext>
            </a:extLst>
          </p:cNvPr>
          <p:cNvGrpSpPr/>
          <p:nvPr/>
        </p:nvGrpSpPr>
        <p:grpSpPr>
          <a:xfrm>
            <a:off x="919910" y="1147987"/>
            <a:ext cx="10674160" cy="5172075"/>
            <a:chOff x="0" y="1524000"/>
            <a:chExt cx="9523414" cy="4397375"/>
          </a:xfrm>
        </p:grpSpPr>
        <p:sp>
          <p:nvSpPr>
            <p:cNvPr id="12" name="Rectangle 3">
              <a:extLst>
                <a:ext uri="{FF2B5EF4-FFF2-40B4-BE49-F238E27FC236}">
                  <a16:creationId xmlns:a16="http://schemas.microsoft.com/office/drawing/2014/main" id="{8871739B-DDCF-417F-A73D-8F214D02A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00200"/>
              <a:ext cx="4570414" cy="432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r>
                <a:rPr lang="zh-CN" altLang="en-US" sz="28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等 长 练 习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endParaRPr lang="zh-CN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不引起明显的关节活动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不易发生酸痛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可在肢体被固定时早期应用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主要增加静态肌力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有关节角度的特异性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None/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冠心病、高血压等病人不适用</a:t>
              </a: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E05114EF-906C-40BA-8474-A0A438505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1600200"/>
              <a:ext cx="4570414" cy="396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32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等 张 练 习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endParaRPr lang="zh-CN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引起大幅度关节活动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易发生酸痛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不可在肢体被固定时早期应用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主要增加动态肌力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无关节角度的特异性</a:t>
              </a:r>
            </a:p>
            <a:p>
              <a:pPr marL="342900" indent="-342900" algn="ctr" eaLnBrk="1" hangingPunct="1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大部分人群适用</a:t>
              </a:r>
            </a:p>
          </p:txBody>
        </p:sp>
        <p:sp>
          <p:nvSpPr>
            <p:cNvPr id="14" name="Line 6">
              <a:extLst>
                <a:ext uri="{FF2B5EF4-FFF2-40B4-BE49-F238E27FC236}">
                  <a16:creationId xmlns:a16="http://schemas.microsoft.com/office/drawing/2014/main" id="{56E0CF04-2EEC-437E-9FC6-38259BEB3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1524000"/>
              <a:ext cx="9144000" cy="0"/>
            </a:xfrm>
            <a:prstGeom prst="line">
              <a:avLst/>
            </a:prstGeom>
            <a:noFill/>
            <a:ln w="38100">
              <a:solidFill>
                <a:srgbClr val="113F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ine 7">
              <a:extLst>
                <a:ext uri="{FF2B5EF4-FFF2-40B4-BE49-F238E27FC236}">
                  <a16:creationId xmlns:a16="http://schemas.microsoft.com/office/drawing/2014/main" id="{06F18B59-7E37-4C7E-A105-1C7EFF63B5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349500"/>
              <a:ext cx="9144000" cy="0"/>
            </a:xfrm>
            <a:prstGeom prst="line">
              <a:avLst/>
            </a:prstGeom>
            <a:noFill/>
            <a:ln w="28575">
              <a:solidFill>
                <a:srgbClr val="55C0AF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Line 8">
              <a:extLst>
                <a:ext uri="{FF2B5EF4-FFF2-40B4-BE49-F238E27FC236}">
                  <a16:creationId xmlns:a16="http://schemas.microsoft.com/office/drawing/2014/main" id="{65C92281-7AC6-429D-96D3-538E5353D3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5715000"/>
              <a:ext cx="9144000" cy="0"/>
            </a:xfrm>
            <a:prstGeom prst="line">
              <a:avLst/>
            </a:prstGeom>
            <a:noFill/>
            <a:ln w="38100">
              <a:solidFill>
                <a:srgbClr val="113F4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zh-CN" altLang="en-US" sz="28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62EF94C-560B-4C22-B028-9F1B1E3E6ACD}"/>
              </a:ext>
            </a:extLst>
          </p:cNvPr>
          <p:cNvSpPr txBox="1"/>
          <p:nvPr/>
        </p:nvSpPr>
        <p:spPr>
          <a:xfrm>
            <a:off x="381547" y="111172"/>
            <a:ext cx="2849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spc="600" dirty="0">
                <a:latin typeface="+mn-ea"/>
              </a:rPr>
              <a:t>肌肉练习</a:t>
            </a:r>
          </a:p>
        </p:txBody>
      </p:sp>
    </p:spTree>
    <p:extLst>
      <p:ext uri="{BB962C8B-B14F-4D97-AF65-F5344CB8AC3E}">
        <p14:creationId xmlns:p14="http://schemas.microsoft.com/office/powerpoint/2010/main" val="21900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360E47C-7F82-4565-9732-CE2E13EFE666}"/>
              </a:ext>
            </a:extLst>
          </p:cNvPr>
          <p:cNvSpPr/>
          <p:nvPr/>
        </p:nvSpPr>
        <p:spPr>
          <a:xfrm>
            <a:off x="877479" y="1824664"/>
            <a:ext cx="10437041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1.根据肌力练习的基本原则，掌握运动量及频度，一般每日或隔日练习一次。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2.肌肉练习效果与练习者的主观努力密切相关，须使病人充分理解、合作并掌握要领。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3.肌力练习不应引起明显疼痛。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4.强力肌力练习前后应作准备及放松运动。</a:t>
            </a:r>
          </a:p>
          <a:p>
            <a:pPr>
              <a:lnSpc>
                <a:spcPct val="150000"/>
              </a:lnSpc>
              <a:buNone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华文楷体" panose="02010600040101010101" charset="-122"/>
              </a:rPr>
              <a:t>5.注意肌肉等长收缩引起的升压反应及增加心血管负荷的作用。有严重心血管病变者忌作肌力练习。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075E312-63F3-4D3D-9F00-61121C5D40AD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3344350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A86FFB-E1BF-4E6B-8B94-6D9DD661D152}"/>
              </a:ext>
            </a:extLst>
          </p:cNvPr>
          <p:cNvSpPr/>
          <p:nvPr/>
        </p:nvSpPr>
        <p:spPr>
          <a:xfrm>
            <a:off x="5832049" y="625288"/>
            <a:ext cx="5944484" cy="240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0"/>
              </a:spcBef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4000" b="1" dirty="0">
                <a:solidFill>
                  <a:srgbClr val="C0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休息</a:t>
            </a:r>
            <a:r>
              <a:rPr lang="zh-CN" altLang="en-US" sz="2800" b="1" dirty="0">
                <a:solidFill>
                  <a:schemeClr val="tx2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是指通过改变当前的活动方式，使机体身心放松、消除或减轻疲劳、恢复精力，处于没有紧张和焦虑的松弛状态。</a:t>
            </a:r>
            <a:endParaRPr lang="en-US" altLang="zh-CN" sz="3200" b="1" dirty="0">
              <a:solidFill>
                <a:schemeClr val="tx2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747A21B-E6EA-4068-B7B3-545D6FAA75EE}"/>
              </a:ext>
            </a:extLst>
          </p:cNvPr>
          <p:cNvSpPr/>
          <p:nvPr/>
        </p:nvSpPr>
        <p:spPr>
          <a:xfrm>
            <a:off x="5913159" y="3631166"/>
            <a:ext cx="5944484" cy="26015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zh-CN" altLang="en-US" sz="28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睡眠是最常见、最重要的一种休息方式，其质量的好坏直接影响到休息的质量。</a:t>
            </a:r>
            <a:endParaRPr lang="en-US" altLang="zh-CN" sz="2800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en-US" altLang="zh-CN" sz="2800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但休息并不意味着不活动。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C0EF3C-EC61-417B-9BFA-2EB3EBCFE4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2" y="1316419"/>
            <a:ext cx="5239744" cy="462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2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3200" dirty="0"/>
              <a:t>一、休息的意义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F0764B0-AE8D-48A9-8B9D-05FBD2C2037B}"/>
              </a:ext>
            </a:extLst>
          </p:cNvPr>
          <p:cNvSpPr/>
          <p:nvPr/>
        </p:nvSpPr>
        <p:spPr>
          <a:xfrm>
            <a:off x="661978" y="1618126"/>
            <a:ext cx="6945453" cy="178307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减轻或消除疲劳，缓解压力；维持生理调节规律性；促进机体正常生长发育；有利于工作、生活和学习。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FF2CE235-19A6-4929-92AF-62AF7FE63D21}"/>
              </a:ext>
            </a:extLst>
          </p:cNvPr>
          <p:cNvSpPr/>
          <p:nvPr/>
        </p:nvSpPr>
        <p:spPr>
          <a:xfrm>
            <a:off x="806242" y="870857"/>
            <a:ext cx="1965686" cy="57500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健康人休息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D1DFA20-2B35-412A-94F0-394ED77A406C}"/>
              </a:ext>
            </a:extLst>
          </p:cNvPr>
          <p:cNvSpPr/>
          <p:nvPr/>
        </p:nvSpPr>
        <p:spPr>
          <a:xfrm>
            <a:off x="9158391" y="3765957"/>
            <a:ext cx="1965686" cy="5931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病人休息</a:t>
            </a: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F70EC251-8E04-4DE1-B66E-A2226EEB5990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AE707B9-9BD4-49E0-A0EB-0EEFF7B03B85}"/>
              </a:ext>
            </a:extLst>
          </p:cNvPr>
          <p:cNvSpPr/>
          <p:nvPr/>
        </p:nvSpPr>
        <p:spPr>
          <a:xfrm>
            <a:off x="4342905" y="4478906"/>
            <a:ext cx="6945453" cy="16390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减少机体消耗，提高治疗效果；促进蛋白质合成，利于组织修复，是促进疾病康复的重要措施。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08189BB-4361-4DFC-B2D7-E9A19E9E80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60" y="812269"/>
            <a:ext cx="2657548" cy="27142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9B6D0A-537C-4539-AC91-4110253CB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2" y="4326309"/>
            <a:ext cx="3266993" cy="19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7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F70EC251-8E04-4DE1-B66E-A2226EEB5990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sp>
        <p:nvSpPr>
          <p:cNvPr id="10" name="流程图: 终止 9">
            <a:extLst>
              <a:ext uri="{FF2B5EF4-FFF2-40B4-BE49-F238E27FC236}">
                <a16:creationId xmlns:a16="http://schemas.microsoft.com/office/drawing/2014/main" id="{0EC632E3-229C-445C-81FB-8F41ABA1705E}"/>
              </a:ext>
            </a:extLst>
          </p:cNvPr>
          <p:cNvSpPr/>
          <p:nvPr/>
        </p:nvSpPr>
        <p:spPr>
          <a:xfrm>
            <a:off x="859201" y="1308360"/>
            <a:ext cx="4290077" cy="776452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生理上的舒适</a:t>
            </a:r>
          </a:p>
        </p:txBody>
      </p:sp>
      <p:sp>
        <p:nvSpPr>
          <p:cNvPr id="12" name="流程图: 终止 11">
            <a:extLst>
              <a:ext uri="{FF2B5EF4-FFF2-40B4-BE49-F238E27FC236}">
                <a16:creationId xmlns:a16="http://schemas.microsoft.com/office/drawing/2014/main" id="{00F33F46-0BD7-49DE-9FB7-CED2A2BEF109}"/>
              </a:ext>
            </a:extLst>
          </p:cNvPr>
          <p:cNvSpPr/>
          <p:nvPr/>
        </p:nvSpPr>
        <p:spPr>
          <a:xfrm>
            <a:off x="817903" y="2561880"/>
            <a:ext cx="4290077" cy="75481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心理上的舒适</a:t>
            </a:r>
          </a:p>
        </p:txBody>
      </p:sp>
      <p:sp>
        <p:nvSpPr>
          <p:cNvPr id="13" name="流程图: 终止 12">
            <a:extLst>
              <a:ext uri="{FF2B5EF4-FFF2-40B4-BE49-F238E27FC236}">
                <a16:creationId xmlns:a16="http://schemas.microsoft.com/office/drawing/2014/main" id="{0CF0ABC1-C67F-4F66-9BD3-C4D659F3DB24}"/>
              </a:ext>
            </a:extLst>
          </p:cNvPr>
          <p:cNvSpPr/>
          <p:nvPr/>
        </p:nvSpPr>
        <p:spPr>
          <a:xfrm>
            <a:off x="817903" y="3833044"/>
            <a:ext cx="4372675" cy="754810"/>
          </a:xfrm>
          <a:prstGeom prst="flowChartTerminator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充足的睡眠</a:t>
            </a:r>
          </a:p>
        </p:txBody>
      </p:sp>
      <p:sp>
        <p:nvSpPr>
          <p:cNvPr id="15" name="流程图: 终止 14">
            <a:extLst>
              <a:ext uri="{FF2B5EF4-FFF2-40B4-BE49-F238E27FC236}">
                <a16:creationId xmlns:a16="http://schemas.microsoft.com/office/drawing/2014/main" id="{9AF713BB-3215-4A8A-A7A5-1EF026A83426}"/>
              </a:ext>
            </a:extLst>
          </p:cNvPr>
          <p:cNvSpPr/>
          <p:nvPr/>
        </p:nvSpPr>
        <p:spPr>
          <a:xfrm>
            <a:off x="753487" y="5047279"/>
            <a:ext cx="4501508" cy="754810"/>
          </a:xfrm>
          <a:prstGeom prst="flowChartTerminator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/>
              <a:t>适宜的环境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B72538F-D04D-42F5-A24E-7E63E614E32C}"/>
              </a:ext>
            </a:extLst>
          </p:cNvPr>
          <p:cNvSpPr/>
          <p:nvPr/>
        </p:nvSpPr>
        <p:spPr>
          <a:xfrm>
            <a:off x="859201" y="0"/>
            <a:ext cx="33650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二、休息的</a:t>
            </a:r>
            <a:r>
              <a:rPr lang="zh-CN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条件</a:t>
            </a:r>
            <a:endParaRPr lang="zh-CN" altLang="en-US" sz="4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552932A-61D3-434C-9B64-6762D518C4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03" y="973664"/>
            <a:ext cx="5585944" cy="31764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E638FEF-DCF6-4FE2-9A3C-F2D6B9053D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84031"/>
            <a:ext cx="5586584" cy="13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13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三、睡眠（</a:t>
            </a:r>
            <a:r>
              <a:rPr lang="en-US" altLang="zh-CN" sz="3200" dirty="0"/>
              <a:t>SLEEP)</a:t>
            </a:r>
            <a:endParaRPr lang="zh-CN" altLang="en-US" sz="3200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415E12-201C-4F73-890F-98A3603AFA87}"/>
              </a:ext>
            </a:extLst>
          </p:cNvPr>
          <p:cNvSpPr/>
          <p:nvPr/>
        </p:nvSpPr>
        <p:spPr>
          <a:xfrm>
            <a:off x="724139" y="1201419"/>
            <a:ext cx="10743721" cy="180573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睡眠对人类来说，是维持生命活动的重要内容，也是维持健康的重要组成部分，是由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不同时相组成的、周期发生的、知觉的</a:t>
            </a:r>
            <a:r>
              <a:rPr lang="zh-CN" altLang="en-US" sz="24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特殊状态，对周围环境可相对地不作出反应。</a:t>
            </a:r>
            <a:endParaRPr lang="zh-CN" altLang="en-US" sz="2400" b="1" dirty="0"/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E822659-835F-4636-915F-381938E3ED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18" y="3114178"/>
            <a:ext cx="5047070" cy="316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AA01B2C-8897-46BE-87DA-F798A3B4E6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7835" y="58737"/>
            <a:ext cx="7797217" cy="575005"/>
          </a:xfrm>
        </p:spPr>
        <p:txBody>
          <a:bodyPr/>
          <a:lstStyle/>
          <a:p>
            <a:r>
              <a:rPr lang="zh-CN" altLang="en-US" sz="3200" dirty="0"/>
              <a:t>三、睡眠</a:t>
            </a:r>
            <a:r>
              <a:rPr lang="en-US" altLang="zh-CN" sz="3200" dirty="0"/>
              <a:t>——</a:t>
            </a:r>
            <a:r>
              <a:rPr lang="zh-CN" altLang="en-US" sz="3200" dirty="0"/>
              <a:t>生理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F415E12-201C-4F73-890F-98A3603AFA87}"/>
              </a:ext>
            </a:extLst>
          </p:cNvPr>
          <p:cNvSpPr/>
          <p:nvPr/>
        </p:nvSpPr>
        <p:spPr>
          <a:xfrm>
            <a:off x="746177" y="1010804"/>
            <a:ext cx="2075622" cy="7430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</a:rPr>
              <a:t>发生机制</a:t>
            </a:r>
          </a:p>
        </p:txBody>
      </p:sp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E03E88FD-2F79-4C15-8870-3ECFEBF72A74}"/>
              </a:ext>
            </a:extLst>
          </p:cNvPr>
          <p:cNvSpPr txBox="1">
            <a:spLocks/>
          </p:cNvSpPr>
          <p:nvPr/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dirty="0"/>
              <a:t>郑州澍青医学高等专科学校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226482-95DD-406C-978D-814199425B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87" y="1753806"/>
            <a:ext cx="5282240" cy="43174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C6FBD78-4C06-4ED0-9A27-8251DADD82C3}"/>
              </a:ext>
            </a:extLst>
          </p:cNvPr>
          <p:cNvSpPr txBox="1"/>
          <p:nvPr/>
        </p:nvSpPr>
        <p:spPr>
          <a:xfrm>
            <a:off x="746177" y="1977866"/>
            <a:ext cx="5983664" cy="3869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睡眠由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睡眠中枢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控制</a:t>
            </a:r>
            <a:r>
              <a:rPr lang="zh-CN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这一中枢向上传导的冲动作用于</a:t>
            </a:r>
            <a:r>
              <a:rPr lang="zh-CN" alt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大脑皮层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（或称上行抑制系统），与控制醒觉状态的</a:t>
            </a:r>
            <a:r>
              <a:rPr lang="zh-CN" altLang="en-US" sz="28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脑干网状结构上行激动系统</a:t>
            </a: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的作用相互拮抗，从而调节睡眠与觉醒的相互转化。</a:t>
            </a:r>
            <a:endParaRPr lang="zh-CN" altLang="en-US" sz="28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562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2861</Words>
  <Application>Microsoft Office PowerPoint</Application>
  <PresentationFormat>宽屏</PresentationFormat>
  <Paragraphs>470</Paragraphs>
  <Slides>46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8" baseType="lpstr">
      <vt:lpstr>等线</vt:lpstr>
      <vt:lpstr>等线 Light</vt:lpstr>
      <vt:lpstr>仿宋</vt:lpstr>
      <vt:lpstr>黑体</vt:lpstr>
      <vt:lpstr>华文彩云</vt:lpstr>
      <vt:lpstr>华文行楷</vt:lpstr>
      <vt:lpstr>微软雅黑</vt:lpstr>
      <vt:lpstr>Arial</vt:lpstr>
      <vt:lpstr>Arial Black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第七章  饮食护理 </dc:title>
  <dc:creator>Administrator</dc:creator>
  <cp:lastModifiedBy>C YJ</cp:lastModifiedBy>
  <cp:revision>481</cp:revision>
  <dcterms:created xsi:type="dcterms:W3CDTF">2018-10-25T01:08:00Z</dcterms:created>
  <dcterms:modified xsi:type="dcterms:W3CDTF">2022-08-22T13:30:16Z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