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heme/themeOverride1.xml" ContentType="application/vnd.openxmlformats-officedocument.themeOverride+xml"/>
  <Override PartName="/ppt/tags/tag163.xml" ContentType="application/vnd.openxmlformats-officedocument.presentationml.tags+xml"/>
  <Override PartName="/ppt/tags/tag164.xml" ContentType="application/vnd.openxmlformats-officedocument.presentationml.tags+xml"/>
  <Override PartName="/ppt/notesSlides/notesSlide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6.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7.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8.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9.xml" ContentType="application/vnd.openxmlformats-officedocument.presentationml.notesSlide+xml"/>
  <Override PartName="/ppt/tags/tag213.xml" ContentType="application/vnd.openxmlformats-officedocument.presentationml.tags+xml"/>
  <Override PartName="/ppt/notesSlides/notesSlide10.xml" ContentType="application/vnd.openxmlformats-officedocument.presentationml.notesSlide+xml"/>
  <Override PartName="/ppt/tags/tag214.xml" ContentType="application/vnd.openxmlformats-officedocument.presentationml.tags+xml"/>
  <Override PartName="/ppt/notesSlides/notesSlide11.xml" ContentType="application/vnd.openxmlformats-officedocument.presentationml.notesSlide+xml"/>
  <Override PartName="/ppt/tags/tag215.xml" ContentType="application/vnd.openxmlformats-officedocument.presentationml.tags+xml"/>
  <Override PartName="/ppt/notesSlides/notesSlide12.xml" ContentType="application/vnd.openxmlformats-officedocument.presentationml.notesSlide+xml"/>
  <Override PartName="/ppt/tags/tag216.xml" ContentType="application/vnd.openxmlformats-officedocument.presentationml.tags+xml"/>
  <Override PartName="/ppt/notesSlides/notesSlide13.xml" ContentType="application/vnd.openxmlformats-officedocument.presentationml.notesSlide+xml"/>
  <Override PartName="/ppt/tags/tag217.xml" ContentType="application/vnd.openxmlformats-officedocument.presentationml.tags+xml"/>
  <Override PartName="/ppt/notesSlides/notesSlide14.xml" ContentType="application/vnd.openxmlformats-officedocument.presentationml.notesSlide+xml"/>
  <Override PartName="/ppt/tags/tag218.xml" ContentType="application/vnd.openxmlformats-officedocument.presentationml.tags+xml"/>
  <Override PartName="/ppt/notesSlides/notesSlide15.xml" ContentType="application/vnd.openxmlformats-officedocument.presentationml.notesSlide+xml"/>
  <Override PartName="/ppt/tags/tag219.xml" ContentType="application/vnd.openxmlformats-officedocument.presentationml.tags+xml"/>
  <Override PartName="/ppt/notesSlides/notesSlide16.xml" ContentType="application/vnd.openxmlformats-officedocument.presentationml.notesSlide+xml"/>
  <Override PartName="/ppt/tags/tag2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281" r:id="rId2"/>
    <p:sldId id="282" r:id="rId3"/>
    <p:sldId id="304" r:id="rId4"/>
    <p:sldId id="416" r:id="rId5"/>
    <p:sldId id="285" r:id="rId6"/>
    <p:sldId id="284" r:id="rId7"/>
    <p:sldId id="286" r:id="rId8"/>
    <p:sldId id="287" r:id="rId9"/>
    <p:sldId id="288" r:id="rId10"/>
    <p:sldId id="420" r:id="rId11"/>
    <p:sldId id="421"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5" r:id="rId27"/>
    <p:sldId id="303" r:id="rId28"/>
    <p:sldId id="306" r:id="rId29"/>
    <p:sldId id="307" r:id="rId30"/>
    <p:sldId id="308" r:id="rId31"/>
    <p:sldId id="309" r:id="rId32"/>
    <p:sldId id="310" r:id="rId33"/>
    <p:sldId id="311" r:id="rId34"/>
    <p:sldId id="313" r:id="rId35"/>
    <p:sldId id="312" r:id="rId36"/>
    <p:sldId id="314" r:id="rId37"/>
    <p:sldId id="315" r:id="rId38"/>
    <p:sldId id="316" r:id="rId39"/>
    <p:sldId id="317" r:id="rId40"/>
    <p:sldId id="318" r:id="rId41"/>
    <p:sldId id="319" r:id="rId42"/>
    <p:sldId id="320" r:id="rId43"/>
    <p:sldId id="321" r:id="rId44"/>
    <p:sldId id="341" r:id="rId45"/>
    <p:sldId id="342" r:id="rId46"/>
    <p:sldId id="322" r:id="rId47"/>
    <p:sldId id="323" r:id="rId48"/>
    <p:sldId id="343" r:id="rId49"/>
    <p:sldId id="324" r:id="rId50"/>
    <p:sldId id="326" r:id="rId51"/>
    <p:sldId id="325" r:id="rId52"/>
    <p:sldId id="332" r:id="rId53"/>
    <p:sldId id="328" r:id="rId54"/>
    <p:sldId id="327" r:id="rId55"/>
    <p:sldId id="329" r:id="rId56"/>
    <p:sldId id="330" r:id="rId57"/>
    <p:sldId id="331" r:id="rId58"/>
    <p:sldId id="333" r:id="rId59"/>
    <p:sldId id="334" r:id="rId60"/>
    <p:sldId id="335" r:id="rId61"/>
    <p:sldId id="336" r:id="rId62"/>
    <p:sldId id="337" r:id="rId63"/>
    <p:sldId id="338" r:id="rId64"/>
    <p:sldId id="339" r:id="rId65"/>
    <p:sldId id="340" r:id="rId66"/>
    <p:sldId id="417" r:id="rId67"/>
    <p:sldId id="396" r:id="rId68"/>
    <p:sldId id="422" r:id="rId69"/>
    <p:sldId id="423" r:id="rId70"/>
    <p:sldId id="424" r:id="rId71"/>
    <p:sldId id="425" r:id="rId72"/>
    <p:sldId id="426" r:id="rId73"/>
    <p:sldId id="427" r:id="rId74"/>
    <p:sldId id="397" r:id="rId75"/>
    <p:sldId id="398" r:id="rId76"/>
    <p:sldId id="399" r:id="rId77"/>
    <p:sldId id="401" r:id="rId78"/>
    <p:sldId id="400" r:id="rId79"/>
    <p:sldId id="402" r:id="rId80"/>
    <p:sldId id="403" r:id="rId81"/>
    <p:sldId id="404" r:id="rId82"/>
    <p:sldId id="405" r:id="rId83"/>
    <p:sldId id="406" r:id="rId84"/>
    <p:sldId id="407" r:id="rId85"/>
    <p:sldId id="408" r:id="rId86"/>
    <p:sldId id="409" r:id="rId87"/>
    <p:sldId id="410" r:id="rId88"/>
    <p:sldId id="412" r:id="rId89"/>
    <p:sldId id="411" r:id="rId90"/>
    <p:sldId id="413" r:id="rId91"/>
    <p:sldId id="414" r:id="rId92"/>
    <p:sldId id="444" r:id="rId93"/>
    <p:sldId id="418" r:id="rId94"/>
    <p:sldId id="419" r:id="rId95"/>
    <p:sldId id="445" r:id="rId96"/>
    <p:sldId id="428" r:id="rId97"/>
    <p:sldId id="446" r:id="rId98"/>
    <p:sldId id="429" r:id="rId99"/>
    <p:sldId id="447" r:id="rId100"/>
    <p:sldId id="431" r:id="rId101"/>
    <p:sldId id="430" r:id="rId102"/>
    <p:sldId id="434" r:id="rId103"/>
    <p:sldId id="448" r:id="rId104"/>
    <p:sldId id="449" r:id="rId105"/>
    <p:sldId id="436" r:id="rId106"/>
    <p:sldId id="437" r:id="rId107"/>
    <p:sldId id="450" r:id="rId108"/>
    <p:sldId id="443" r:id="rId109"/>
    <p:sldId id="440" r:id="rId110"/>
    <p:sldId id="451" r:id="rId111"/>
    <p:sldId id="441" r:id="rId112"/>
    <p:sldId id="442" r:id="rId113"/>
    <p:sldId id="576" r:id="rId1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2065" autoAdjust="0"/>
  </p:normalViewPr>
  <p:slideViewPr>
    <p:cSldViewPr snapToGrid="0">
      <p:cViewPr varScale="1">
        <p:scale>
          <a:sx n="78" d="100"/>
          <a:sy n="78" d="100"/>
        </p:scale>
        <p:origin x="850"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BCCED-A28E-4FB6-8F9F-7DD9B7D9713C}" type="datetimeFigureOut">
              <a:rPr lang="zh-CN" altLang="en-US" smtClean="0"/>
              <a:t>2022/8/22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68E97-1D89-4847-A2D5-8624471CC0FB}" type="slidenum">
              <a:rPr lang="zh-CN" altLang="en-US" smtClean="0"/>
              <a:t>‹#›</a:t>
            </a:fld>
            <a:endParaRPr lang="zh-CN" altLang="en-US"/>
          </a:p>
        </p:txBody>
      </p:sp>
    </p:spTree>
    <p:extLst>
      <p:ext uri="{BB962C8B-B14F-4D97-AF65-F5344CB8AC3E}">
        <p14:creationId xmlns:p14="http://schemas.microsoft.com/office/powerpoint/2010/main" val="149436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43</a:t>
            </a:fld>
            <a:endParaRPr lang="zh-CN" altLang="en-US"/>
          </a:p>
        </p:txBody>
      </p:sp>
    </p:spTree>
    <p:extLst>
      <p:ext uri="{BB962C8B-B14F-4D97-AF65-F5344CB8AC3E}">
        <p14:creationId xmlns:p14="http://schemas.microsoft.com/office/powerpoint/2010/main" val="2082739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75</a:t>
            </a:fld>
            <a:endParaRPr lang="zh-CN" altLang="en-US"/>
          </a:p>
        </p:txBody>
      </p:sp>
    </p:spTree>
    <p:extLst>
      <p:ext uri="{BB962C8B-B14F-4D97-AF65-F5344CB8AC3E}">
        <p14:creationId xmlns:p14="http://schemas.microsoft.com/office/powerpoint/2010/main" val="182103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76</a:t>
            </a:fld>
            <a:endParaRPr lang="zh-CN" altLang="en-US"/>
          </a:p>
        </p:txBody>
      </p:sp>
    </p:spTree>
    <p:extLst>
      <p:ext uri="{BB962C8B-B14F-4D97-AF65-F5344CB8AC3E}">
        <p14:creationId xmlns:p14="http://schemas.microsoft.com/office/powerpoint/2010/main" val="399616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77</a:t>
            </a:fld>
            <a:endParaRPr lang="zh-CN" altLang="en-US"/>
          </a:p>
        </p:txBody>
      </p:sp>
    </p:spTree>
    <p:extLst>
      <p:ext uri="{BB962C8B-B14F-4D97-AF65-F5344CB8AC3E}">
        <p14:creationId xmlns:p14="http://schemas.microsoft.com/office/powerpoint/2010/main" val="204734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78</a:t>
            </a:fld>
            <a:endParaRPr lang="zh-CN" altLang="en-US"/>
          </a:p>
        </p:txBody>
      </p:sp>
    </p:spTree>
    <p:extLst>
      <p:ext uri="{BB962C8B-B14F-4D97-AF65-F5344CB8AC3E}">
        <p14:creationId xmlns:p14="http://schemas.microsoft.com/office/powerpoint/2010/main" val="357003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79</a:t>
            </a:fld>
            <a:endParaRPr lang="zh-CN" altLang="en-US"/>
          </a:p>
        </p:txBody>
      </p:sp>
    </p:spTree>
    <p:extLst>
      <p:ext uri="{BB962C8B-B14F-4D97-AF65-F5344CB8AC3E}">
        <p14:creationId xmlns:p14="http://schemas.microsoft.com/office/powerpoint/2010/main" val="43172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80</a:t>
            </a:fld>
            <a:endParaRPr lang="zh-CN" altLang="en-US"/>
          </a:p>
        </p:txBody>
      </p:sp>
    </p:spTree>
    <p:extLst>
      <p:ext uri="{BB962C8B-B14F-4D97-AF65-F5344CB8AC3E}">
        <p14:creationId xmlns:p14="http://schemas.microsoft.com/office/powerpoint/2010/main" val="419084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81</a:t>
            </a:fld>
            <a:endParaRPr lang="zh-CN" altLang="en-US"/>
          </a:p>
        </p:txBody>
      </p:sp>
    </p:spTree>
    <p:extLst>
      <p:ext uri="{BB962C8B-B14F-4D97-AF65-F5344CB8AC3E}">
        <p14:creationId xmlns:p14="http://schemas.microsoft.com/office/powerpoint/2010/main" val="1965727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82</a:t>
            </a:fld>
            <a:endParaRPr lang="zh-CN" altLang="en-US"/>
          </a:p>
        </p:txBody>
      </p:sp>
    </p:spTree>
    <p:extLst>
      <p:ext uri="{BB962C8B-B14F-4D97-AF65-F5344CB8AC3E}">
        <p14:creationId xmlns:p14="http://schemas.microsoft.com/office/powerpoint/2010/main" val="263333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102</a:t>
            </a:fld>
            <a:endParaRPr lang="zh-CN" altLang="en-US"/>
          </a:p>
        </p:txBody>
      </p:sp>
    </p:spTree>
    <p:extLst>
      <p:ext uri="{BB962C8B-B14F-4D97-AF65-F5344CB8AC3E}">
        <p14:creationId xmlns:p14="http://schemas.microsoft.com/office/powerpoint/2010/main" val="140415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103</a:t>
            </a:fld>
            <a:endParaRPr lang="zh-CN" altLang="en-US"/>
          </a:p>
        </p:txBody>
      </p:sp>
    </p:spTree>
    <p:extLst>
      <p:ext uri="{BB962C8B-B14F-4D97-AF65-F5344CB8AC3E}">
        <p14:creationId xmlns:p14="http://schemas.microsoft.com/office/powerpoint/2010/main" val="105827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53</a:t>
            </a:fld>
            <a:endParaRPr lang="zh-CN" altLang="en-US"/>
          </a:p>
        </p:txBody>
      </p:sp>
    </p:spTree>
    <p:extLst>
      <p:ext uri="{BB962C8B-B14F-4D97-AF65-F5344CB8AC3E}">
        <p14:creationId xmlns:p14="http://schemas.microsoft.com/office/powerpoint/2010/main" val="27599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104</a:t>
            </a:fld>
            <a:endParaRPr lang="zh-CN" altLang="en-US"/>
          </a:p>
        </p:txBody>
      </p:sp>
    </p:spTree>
    <p:extLst>
      <p:ext uri="{BB962C8B-B14F-4D97-AF65-F5344CB8AC3E}">
        <p14:creationId xmlns:p14="http://schemas.microsoft.com/office/powerpoint/2010/main" val="73530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60</a:t>
            </a:fld>
            <a:endParaRPr lang="zh-CN" altLang="en-US"/>
          </a:p>
        </p:txBody>
      </p:sp>
    </p:spTree>
    <p:extLst>
      <p:ext uri="{BB962C8B-B14F-4D97-AF65-F5344CB8AC3E}">
        <p14:creationId xmlns:p14="http://schemas.microsoft.com/office/powerpoint/2010/main" val="131646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61</a:t>
            </a:fld>
            <a:endParaRPr lang="zh-CN" altLang="en-US"/>
          </a:p>
        </p:txBody>
      </p:sp>
    </p:spTree>
    <p:extLst>
      <p:ext uri="{BB962C8B-B14F-4D97-AF65-F5344CB8AC3E}">
        <p14:creationId xmlns:p14="http://schemas.microsoft.com/office/powerpoint/2010/main" val="68716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62</a:t>
            </a:fld>
            <a:endParaRPr lang="zh-CN" altLang="en-US"/>
          </a:p>
        </p:txBody>
      </p:sp>
    </p:spTree>
    <p:extLst>
      <p:ext uri="{BB962C8B-B14F-4D97-AF65-F5344CB8AC3E}">
        <p14:creationId xmlns:p14="http://schemas.microsoft.com/office/powerpoint/2010/main" val="14170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63</a:t>
            </a:fld>
            <a:endParaRPr lang="zh-CN" altLang="en-US"/>
          </a:p>
        </p:txBody>
      </p:sp>
    </p:spTree>
    <p:extLst>
      <p:ext uri="{BB962C8B-B14F-4D97-AF65-F5344CB8AC3E}">
        <p14:creationId xmlns:p14="http://schemas.microsoft.com/office/powerpoint/2010/main" val="319920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64</a:t>
            </a:fld>
            <a:endParaRPr lang="zh-CN" altLang="en-US"/>
          </a:p>
        </p:txBody>
      </p:sp>
    </p:spTree>
    <p:extLst>
      <p:ext uri="{BB962C8B-B14F-4D97-AF65-F5344CB8AC3E}">
        <p14:creationId xmlns:p14="http://schemas.microsoft.com/office/powerpoint/2010/main" val="283493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66</a:t>
            </a:fld>
            <a:endParaRPr lang="zh-CN" altLang="en-US"/>
          </a:p>
        </p:txBody>
      </p:sp>
    </p:spTree>
    <p:extLst>
      <p:ext uri="{BB962C8B-B14F-4D97-AF65-F5344CB8AC3E}">
        <p14:creationId xmlns:p14="http://schemas.microsoft.com/office/powerpoint/2010/main" val="3992723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368E97-1D89-4847-A2D5-8624471CC0FB}" type="slidenum">
              <a:rPr lang="zh-CN" altLang="en-US" smtClean="0"/>
              <a:t>74</a:t>
            </a:fld>
            <a:endParaRPr lang="zh-CN" altLang="en-US"/>
          </a:p>
        </p:txBody>
      </p:sp>
    </p:spTree>
    <p:extLst>
      <p:ext uri="{BB962C8B-B14F-4D97-AF65-F5344CB8AC3E}">
        <p14:creationId xmlns:p14="http://schemas.microsoft.com/office/powerpoint/2010/main" val="107421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9CDF17-77C6-429B-B323-01D30CB81657}"/>
              </a:ext>
            </a:extLst>
          </p:cNvPr>
          <p:cNvSpPr txBox="1"/>
          <p:nvPr/>
        </p:nvSpPr>
        <p:spPr>
          <a:xfrm>
            <a:off x="719138" y="52388"/>
            <a:ext cx="10116776" cy="646112"/>
          </a:xfrm>
          <a:prstGeom prst="rect">
            <a:avLst/>
          </a:prstGeom>
          <a:noFill/>
        </p:spPr>
        <p:txBody>
          <a:bodyPr wrap="square">
            <a:spAutoFit/>
          </a:bodyPr>
          <a:lstStyle>
            <a:defPPr>
              <a:defRPr lang="zh-CN"/>
            </a:defPPr>
            <a:lvl1pPr lvl="0">
              <a:defRPr sz="5400" b="1">
                <a:solidFill>
                  <a:schemeClr val="accent1"/>
                </a:solidFill>
                <a:latin typeface="+mj-ea"/>
                <a:ea typeface="+mj-ea"/>
              </a:defRPr>
            </a:lvl1pPr>
          </a:lstStyle>
          <a:p>
            <a:pPr algn="ctr" eaLnBrk="1" fontAlgn="auto" hangingPunct="1">
              <a:spcBef>
                <a:spcPts val="0"/>
              </a:spcBef>
              <a:spcAft>
                <a:spcPts val="0"/>
              </a:spcAft>
              <a:buFont typeface="Arial" panose="020B0604020202020204" pitchFamily="34" charset="0"/>
              <a:buNone/>
              <a:defRPr/>
            </a:pPr>
            <a:r>
              <a:rPr lang="zh-CN" altLang="en-US" sz="3600" dirty="0">
                <a:solidFill>
                  <a:schemeClr val="accent1">
                    <a:lumMod val="50000"/>
                  </a:schemeClr>
                </a:solidFill>
              </a:rPr>
              <a:t>目 标</a:t>
            </a:r>
          </a:p>
        </p:txBody>
      </p:sp>
      <p:sp>
        <p:nvSpPr>
          <p:cNvPr id="3" name="灯片编号占位符 3">
            <a:extLst>
              <a:ext uri="{FF2B5EF4-FFF2-40B4-BE49-F238E27FC236}">
                <a16:creationId xmlns:a16="http://schemas.microsoft.com/office/drawing/2014/main" id="{754A60DE-4DAA-49F4-AC5C-5D71A6BB186C}"/>
              </a:ext>
            </a:extLst>
          </p:cNvPr>
          <p:cNvSpPr>
            <a:spLocks noGrp="1"/>
          </p:cNvSpPr>
          <p:nvPr>
            <p:ph type="sldNum" sz="quarter" idx="10"/>
          </p:nvPr>
        </p:nvSpPr>
        <p:spPr>
          <a:xfrm>
            <a:off x="8728075" y="6381750"/>
            <a:ext cx="3463925" cy="417513"/>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153089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6EB94A-C6A5-43D5-87A9-0FF55ED377CF}"/>
              </a:ext>
            </a:extLst>
          </p:cNvPr>
          <p:cNvPicPr>
            <a:picLocks noChangeAspect="1" noChangeArrowheads="1"/>
          </p:cNvPicPr>
          <p:nvPr userDrawn="1"/>
        </p:nvPicPr>
        <p:blipFill>
          <a:blip r:embed="rId2">
            <a:duotone>
              <a:prstClr val="black"/>
              <a:schemeClr val="accent1">
                <a:tint val="45000"/>
                <a:satMod val="400000"/>
              </a:schemeClr>
            </a:duotone>
          </a:blip>
          <a:srcRect t="55513"/>
          <a:stretch>
            <a:fillRect/>
          </a:stretch>
        </p:blipFill>
        <p:spPr bwMode="auto">
          <a:xfrm>
            <a:off x="-74613" y="3806827"/>
            <a:ext cx="6170613" cy="3051175"/>
          </a:xfrm>
          <a:prstGeom prst="rect">
            <a:avLst/>
          </a:prstGeom>
          <a:noFill/>
          <a:ln>
            <a:noFill/>
          </a:ln>
        </p:spPr>
      </p:pic>
      <p:pic>
        <p:nvPicPr>
          <p:cNvPr id="3" name="图片 7">
            <a:extLst>
              <a:ext uri="{FF2B5EF4-FFF2-40B4-BE49-F238E27FC236}">
                <a16:creationId xmlns:a16="http://schemas.microsoft.com/office/drawing/2014/main" id="{982ED205-149E-4509-A299-5B02E217BCBA}"/>
              </a:ext>
            </a:extLst>
          </p:cNvPr>
          <p:cNvPicPr>
            <a:picLocks noChangeAspect="1" noChangeArrowheads="1"/>
          </p:cNvPicPr>
          <p:nvPr userDrawn="1"/>
        </p:nvPicPr>
        <p:blipFill>
          <a:blip r:embed="rId3">
            <a:duotone>
              <a:prstClr val="black"/>
              <a:schemeClr val="accent1">
                <a:tint val="45000"/>
                <a:satMod val="400000"/>
              </a:schemeClr>
            </a:duotone>
          </a:blip>
          <a:srcRect t="55513"/>
          <a:stretch>
            <a:fillRect/>
          </a:stretch>
        </p:blipFill>
        <p:spPr bwMode="auto">
          <a:xfrm>
            <a:off x="6069014" y="3806827"/>
            <a:ext cx="6205537" cy="3051175"/>
          </a:xfrm>
          <a:prstGeom prst="rect">
            <a:avLst/>
          </a:prstGeom>
          <a:noFill/>
          <a:ln>
            <a:noFill/>
          </a:ln>
        </p:spPr>
      </p:pic>
      <p:sp>
        <p:nvSpPr>
          <p:cNvPr id="4" name="箭头: V 形 192">
            <a:extLst>
              <a:ext uri="{FF2B5EF4-FFF2-40B4-BE49-F238E27FC236}">
                <a16:creationId xmlns:a16="http://schemas.microsoft.com/office/drawing/2014/main" id="{DA5CCB3F-1C95-4DA9-A772-D764E62C8F9C}"/>
              </a:ext>
            </a:extLst>
          </p:cNvPr>
          <p:cNvSpPr/>
          <p:nvPr/>
        </p:nvSpPr>
        <p:spPr>
          <a:xfrm>
            <a:off x="7115175" y="1751013"/>
            <a:ext cx="525463" cy="479425"/>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solidFill>
                <a:schemeClr val="tx1"/>
              </a:solidFill>
            </a:endParaRPr>
          </a:p>
        </p:txBody>
      </p:sp>
      <p:sp>
        <p:nvSpPr>
          <p:cNvPr id="5" name="矩形 4">
            <a:extLst>
              <a:ext uri="{FF2B5EF4-FFF2-40B4-BE49-F238E27FC236}">
                <a16:creationId xmlns:a16="http://schemas.microsoft.com/office/drawing/2014/main" id="{BEAF4937-2F59-4CED-AC12-10C6DFFADB33}"/>
              </a:ext>
            </a:extLst>
          </p:cNvPr>
          <p:cNvSpPr/>
          <p:nvPr/>
        </p:nvSpPr>
        <p:spPr>
          <a:xfrm>
            <a:off x="5170488" y="1727200"/>
            <a:ext cx="1871662" cy="527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6" name="箭头: V 形 194">
            <a:extLst>
              <a:ext uri="{FF2B5EF4-FFF2-40B4-BE49-F238E27FC236}">
                <a16:creationId xmlns:a16="http://schemas.microsoft.com/office/drawing/2014/main" id="{13E1900D-9010-4C41-A296-50952A585E26}"/>
              </a:ext>
            </a:extLst>
          </p:cNvPr>
          <p:cNvSpPr/>
          <p:nvPr/>
        </p:nvSpPr>
        <p:spPr>
          <a:xfrm rot="10800000">
            <a:off x="4551363" y="1751013"/>
            <a:ext cx="525462" cy="479425"/>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solidFill>
                <a:schemeClr val="tx1"/>
              </a:solidFill>
            </a:endParaRPr>
          </a:p>
        </p:txBody>
      </p:sp>
    </p:spTree>
    <p:extLst>
      <p:ext uri="{BB962C8B-B14F-4D97-AF65-F5344CB8AC3E}">
        <p14:creationId xmlns:p14="http://schemas.microsoft.com/office/powerpoint/2010/main" val="193622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鸣谢页">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6247256-ECCC-4EEF-8A16-6B09FCFB07E0}"/>
              </a:ext>
            </a:extLst>
          </p:cNvPr>
          <p:cNvPicPr>
            <a:picLocks noChangeAspect="1" noChangeArrowheads="1"/>
          </p:cNvPicPr>
          <p:nvPr userDrawn="1"/>
        </p:nvPicPr>
        <p:blipFill>
          <a:blip r:embed="rId2">
            <a:duotone>
              <a:prstClr val="black"/>
              <a:schemeClr val="accent1">
                <a:tint val="45000"/>
                <a:satMod val="400000"/>
              </a:schemeClr>
            </a:duotone>
          </a:blip>
          <a:srcRect t="55513"/>
          <a:stretch>
            <a:fillRect/>
          </a:stretch>
        </p:blipFill>
        <p:spPr bwMode="auto">
          <a:xfrm>
            <a:off x="6069014" y="3816352"/>
            <a:ext cx="6205537" cy="3051175"/>
          </a:xfrm>
          <a:prstGeom prst="rect">
            <a:avLst/>
          </a:prstGeom>
          <a:noFill/>
          <a:ln>
            <a:noFill/>
          </a:ln>
        </p:spPr>
      </p:pic>
      <p:sp>
        <p:nvSpPr>
          <p:cNvPr id="3" name="矩形 7">
            <a:extLst>
              <a:ext uri="{FF2B5EF4-FFF2-40B4-BE49-F238E27FC236}">
                <a16:creationId xmlns:a16="http://schemas.microsoft.com/office/drawing/2014/main" id="{CA3AFEF1-321C-4139-BF0B-E0685C05CDE8}"/>
              </a:ext>
            </a:extLst>
          </p:cNvPr>
          <p:cNvSpPr>
            <a:spLocks noChangeArrowheads="1"/>
          </p:cNvSpPr>
          <p:nvPr userDrawn="1"/>
        </p:nvSpPr>
        <p:spPr bwMode="auto">
          <a:xfrm>
            <a:off x="3511550" y="2674938"/>
            <a:ext cx="5168900" cy="985837"/>
          </a:xfrm>
          <a:prstGeom prst="rect">
            <a:avLst/>
          </a:prstGeom>
          <a:noFill/>
          <a:ln>
            <a:noFill/>
          </a:ln>
        </p:spPr>
        <p:txBody>
          <a:bodyPr>
            <a:spAutoFit/>
          </a:bodyPr>
          <a:lstStyle>
            <a:lvl1pPr eaLnBrk="0" hangingPunct="0">
              <a:defRPr>
                <a:solidFill>
                  <a:schemeClr val="tx1"/>
                </a:solidFill>
                <a:latin typeface="等线" panose="02010600030101010101" pitchFamily="2" charset="-122"/>
                <a:ea typeface="宋体" panose="02010600030101010101" pitchFamily="2" charset="-122"/>
              </a:defRPr>
            </a:lvl1pPr>
            <a:lvl2pPr marL="742950" indent="-285750" eaLnBrk="0" hangingPunct="0">
              <a:defRPr>
                <a:solidFill>
                  <a:schemeClr val="tx1"/>
                </a:solidFill>
                <a:latin typeface="等线" panose="02010600030101010101" pitchFamily="2" charset="-122"/>
                <a:ea typeface="宋体" panose="02010600030101010101" pitchFamily="2" charset="-122"/>
              </a:defRPr>
            </a:lvl2pPr>
            <a:lvl3pPr marL="1143000" indent="-228600" eaLnBrk="0" hangingPunct="0">
              <a:defRPr>
                <a:solidFill>
                  <a:schemeClr val="tx1"/>
                </a:solidFill>
                <a:latin typeface="等线" panose="02010600030101010101" pitchFamily="2" charset="-122"/>
                <a:ea typeface="宋体" panose="02010600030101010101" pitchFamily="2" charset="-122"/>
              </a:defRPr>
            </a:lvl3pPr>
            <a:lvl4pPr marL="1600200" indent="-228600" eaLnBrk="0" hangingPunct="0">
              <a:defRPr>
                <a:solidFill>
                  <a:schemeClr val="tx1"/>
                </a:solidFill>
                <a:latin typeface="等线" panose="02010600030101010101" pitchFamily="2" charset="-122"/>
                <a:ea typeface="宋体" panose="02010600030101010101" pitchFamily="2" charset="-122"/>
              </a:defRPr>
            </a:lvl4pPr>
            <a:lvl5pPr marL="2057400" indent="-228600" eaLnBrk="0" hangingPunct="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等线" panose="02010600030101010101" pitchFamily="2" charset="-122"/>
                <a:ea typeface="宋体" panose="02010600030101010101" pitchFamily="2" charset="-122"/>
              </a:defRPr>
            </a:lvl9pPr>
          </a:lstStyle>
          <a:p>
            <a:pPr algn="ctr" eaLnBrk="1" hangingPunct="1">
              <a:lnSpc>
                <a:spcPct val="130000"/>
              </a:lnSpc>
              <a:spcAft>
                <a:spcPts val="450"/>
              </a:spcAft>
              <a:buFont typeface="Arial" panose="020B0604020202020204" pitchFamily="34" charset="0"/>
              <a:buNone/>
              <a:defRPr/>
            </a:pPr>
            <a:r>
              <a:rPr lang="zh-CN" altLang="en-US" sz="4950" b="1" dirty="0">
                <a:solidFill>
                  <a:schemeClr val="accent1">
                    <a:lumMod val="50000"/>
                  </a:schemeClr>
                </a:solidFill>
                <a:latin typeface="微软雅黑" panose="020B0503020204020204" pitchFamily="34" charset="-122"/>
                <a:ea typeface="微软雅黑" panose="020B0503020204020204" pitchFamily="34" charset="-122"/>
              </a:rPr>
              <a:t>谢 谢 观 看</a:t>
            </a:r>
            <a:endParaRPr lang="en-US" altLang="zh-CN" sz="4950" b="1" dirty="0">
              <a:solidFill>
                <a:schemeClr val="accent1">
                  <a:lumMod val="50000"/>
                </a:schemeClr>
              </a:solidFill>
              <a:latin typeface="微软雅黑" panose="020B0503020204020204" pitchFamily="34" charset="-122"/>
              <a:ea typeface="微软雅黑" panose="020B0503020204020204" pitchFamily="34" charset="-122"/>
            </a:endParaRPr>
          </a:p>
        </p:txBody>
      </p:sp>
      <p:grpSp>
        <p:nvGrpSpPr>
          <p:cNvPr id="4" name="组合 102">
            <a:extLst>
              <a:ext uri="{FF2B5EF4-FFF2-40B4-BE49-F238E27FC236}">
                <a16:creationId xmlns:a16="http://schemas.microsoft.com/office/drawing/2014/main" id="{6870AC68-E95E-4DC2-8551-65FE94E1958D}"/>
              </a:ext>
            </a:extLst>
          </p:cNvPr>
          <p:cNvGrpSpPr>
            <a:grpSpLocks/>
          </p:cNvGrpSpPr>
          <p:nvPr userDrawn="1"/>
        </p:nvGrpSpPr>
        <p:grpSpPr bwMode="auto">
          <a:xfrm>
            <a:off x="-17463" y="-1588"/>
            <a:ext cx="12226926" cy="3343276"/>
            <a:chOff x="-17584" y="6486"/>
            <a:chExt cx="12227166" cy="3344625"/>
          </a:xfrm>
        </p:grpSpPr>
        <p:pic>
          <p:nvPicPr>
            <p:cNvPr id="5" name="图片 9">
              <a:extLst>
                <a:ext uri="{FF2B5EF4-FFF2-40B4-BE49-F238E27FC236}">
                  <a16:creationId xmlns:a16="http://schemas.microsoft.com/office/drawing/2014/main" id="{94CC4747-9416-485B-A77C-5DE240C00F72}"/>
                </a:ext>
              </a:extLst>
            </p:cNvPr>
            <p:cNvPicPr>
              <a:picLocks noChangeAspect="1" noChangeArrowheads="1"/>
            </p:cNvPicPr>
            <p:nvPr/>
          </p:nvPicPr>
          <p:blipFill>
            <a:blip r:embed="rId3">
              <a:duotone>
                <a:prstClr val="black"/>
                <a:schemeClr val="accent1">
                  <a:tint val="45000"/>
                  <a:satMod val="400000"/>
                </a:schemeClr>
              </a:duotone>
            </a:blip>
            <a:srcRect b="51230"/>
            <a:stretch>
              <a:fillRect/>
            </a:stretch>
          </p:blipFill>
          <p:spPr bwMode="auto">
            <a:xfrm>
              <a:off x="-17584" y="6486"/>
              <a:ext cx="6113584" cy="3344625"/>
            </a:xfrm>
            <a:prstGeom prst="rect">
              <a:avLst/>
            </a:prstGeom>
            <a:noFill/>
            <a:ln>
              <a:noFill/>
            </a:ln>
          </p:spPr>
        </p:pic>
        <p:pic>
          <p:nvPicPr>
            <p:cNvPr id="6" name="图片 10">
              <a:extLst>
                <a:ext uri="{FF2B5EF4-FFF2-40B4-BE49-F238E27FC236}">
                  <a16:creationId xmlns:a16="http://schemas.microsoft.com/office/drawing/2014/main" id="{F6A1BD6B-F7EA-46B9-8E28-5201DCCEBCE1}"/>
                </a:ext>
              </a:extLst>
            </p:cNvPr>
            <p:cNvPicPr>
              <a:picLocks noChangeAspect="1" noChangeArrowheads="1"/>
            </p:cNvPicPr>
            <p:nvPr/>
          </p:nvPicPr>
          <p:blipFill>
            <a:blip r:embed="rId4">
              <a:duotone>
                <a:prstClr val="black"/>
                <a:schemeClr val="accent1">
                  <a:tint val="45000"/>
                  <a:satMod val="400000"/>
                </a:schemeClr>
              </a:duotone>
            </a:blip>
            <a:srcRect b="51230"/>
            <a:stretch>
              <a:fillRect/>
            </a:stretch>
          </p:blipFill>
          <p:spPr bwMode="auto">
            <a:xfrm flipH="1">
              <a:off x="6061657" y="6486"/>
              <a:ext cx="6147925" cy="3344625"/>
            </a:xfrm>
            <a:prstGeom prst="rect">
              <a:avLst/>
            </a:prstGeom>
            <a:noFill/>
            <a:ln>
              <a:noFill/>
            </a:ln>
          </p:spPr>
        </p:pic>
      </p:grpSp>
      <p:pic>
        <p:nvPicPr>
          <p:cNvPr id="7" name="图片 11">
            <a:extLst>
              <a:ext uri="{FF2B5EF4-FFF2-40B4-BE49-F238E27FC236}">
                <a16:creationId xmlns:a16="http://schemas.microsoft.com/office/drawing/2014/main" id="{494EAD3F-2FF3-4E55-BD9F-0757163BA356}"/>
              </a:ext>
            </a:extLst>
          </p:cNvPr>
          <p:cNvPicPr>
            <a:picLocks noChangeAspect="1" noChangeArrowheads="1"/>
          </p:cNvPicPr>
          <p:nvPr userDrawn="1"/>
        </p:nvPicPr>
        <p:blipFill>
          <a:blip r:embed="rId5">
            <a:duotone>
              <a:prstClr val="black"/>
              <a:schemeClr val="accent1">
                <a:tint val="45000"/>
                <a:satMod val="400000"/>
              </a:schemeClr>
            </a:duotone>
          </a:blip>
          <a:srcRect t="55513"/>
          <a:stretch>
            <a:fillRect/>
          </a:stretch>
        </p:blipFill>
        <p:spPr bwMode="auto">
          <a:xfrm>
            <a:off x="-74613" y="3806827"/>
            <a:ext cx="6170613" cy="3051175"/>
          </a:xfrm>
          <a:prstGeom prst="rect">
            <a:avLst/>
          </a:prstGeom>
          <a:noFill/>
          <a:ln>
            <a:noFill/>
          </a:ln>
        </p:spPr>
      </p:pic>
    </p:spTree>
    <p:extLst>
      <p:ext uri="{BB962C8B-B14F-4D97-AF65-F5344CB8AC3E}">
        <p14:creationId xmlns:p14="http://schemas.microsoft.com/office/powerpoint/2010/main" val="1030430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4587"/>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1788"/>
            <a:ext cx="5384800" cy="4524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媒体占位符 3"/>
          <p:cNvSpPr>
            <a:spLocks noGrp="1"/>
          </p:cNvSpPr>
          <p:nvPr>
            <p:ph type="media" sz="half" idx="2"/>
          </p:nvPr>
        </p:nvSpPr>
        <p:spPr>
          <a:xfrm>
            <a:off x="6197600" y="1601788"/>
            <a:ext cx="5384800" cy="4524375"/>
          </a:xfrm>
        </p:spPr>
        <p:txBody>
          <a:bodyPr/>
          <a:lstStyle/>
          <a:p>
            <a:pPr lvl="0"/>
            <a:endParaRPr lang="zh-CN" altLang="en-US" noProof="0"/>
          </a:p>
        </p:txBody>
      </p:sp>
      <p:sp>
        <p:nvSpPr>
          <p:cNvPr id="5" name="灯片编号占位符 3">
            <a:extLst>
              <a:ext uri="{FF2B5EF4-FFF2-40B4-BE49-F238E27FC236}">
                <a16:creationId xmlns:a16="http://schemas.microsoft.com/office/drawing/2014/main" id="{A84C6091-F21F-4642-ACEF-91A02428E863}"/>
              </a:ext>
            </a:extLst>
          </p:cNvPr>
          <p:cNvSpPr>
            <a:spLocks noGrp="1"/>
          </p:cNvSpPr>
          <p:nvPr>
            <p:ph type="sldNum" sz="quarter" idx="10"/>
          </p:nvPr>
        </p:nvSpPr>
        <p:spPr>
          <a:xfrm>
            <a:off x="8729662" y="6356350"/>
            <a:ext cx="3462338" cy="501650"/>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356243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章标题页">
    <p:spTree>
      <p:nvGrpSpPr>
        <p:cNvPr id="1" name=""/>
        <p:cNvGrpSpPr/>
        <p:nvPr/>
      </p:nvGrpSpPr>
      <p:grpSpPr>
        <a:xfrm>
          <a:off x="0" y="0"/>
          <a:ext cx="0" cy="0"/>
          <a:chOff x="0" y="0"/>
          <a:chExt cx="0" cy="0"/>
        </a:xfrm>
      </p:grpSpPr>
      <p:grpSp>
        <p:nvGrpSpPr>
          <p:cNvPr id="2" name="组合 183">
            <a:extLst>
              <a:ext uri="{FF2B5EF4-FFF2-40B4-BE49-F238E27FC236}">
                <a16:creationId xmlns:a16="http://schemas.microsoft.com/office/drawing/2014/main" id="{66F5ED8B-CEA3-493A-BA9A-7F75403E58E2}"/>
              </a:ext>
            </a:extLst>
          </p:cNvPr>
          <p:cNvGrpSpPr>
            <a:grpSpLocks/>
          </p:cNvGrpSpPr>
          <p:nvPr userDrawn="1"/>
        </p:nvGrpSpPr>
        <p:grpSpPr bwMode="auto">
          <a:xfrm>
            <a:off x="-17463" y="-1588"/>
            <a:ext cx="12226926" cy="3343276"/>
            <a:chOff x="-17584" y="6486"/>
            <a:chExt cx="12227166" cy="3344625"/>
          </a:xfrm>
        </p:grpSpPr>
        <p:pic>
          <p:nvPicPr>
            <p:cNvPr id="3" name="图片 7">
              <a:extLst>
                <a:ext uri="{FF2B5EF4-FFF2-40B4-BE49-F238E27FC236}">
                  <a16:creationId xmlns:a16="http://schemas.microsoft.com/office/drawing/2014/main" id="{D8B90D17-561A-4D1E-BF2A-1F75BC3611C8}"/>
                </a:ext>
              </a:extLst>
            </p:cNvPr>
            <p:cNvPicPr>
              <a:picLocks noChangeAspect="1" noChangeArrowheads="1"/>
            </p:cNvPicPr>
            <p:nvPr/>
          </p:nvPicPr>
          <p:blipFill>
            <a:blip r:embed="rId2">
              <a:duotone>
                <a:prstClr val="black"/>
                <a:schemeClr val="accent1">
                  <a:tint val="45000"/>
                  <a:satMod val="400000"/>
                </a:schemeClr>
              </a:duotone>
            </a:blip>
            <a:srcRect b="51230"/>
            <a:stretch>
              <a:fillRect/>
            </a:stretch>
          </p:blipFill>
          <p:spPr bwMode="auto">
            <a:xfrm>
              <a:off x="-17584" y="6486"/>
              <a:ext cx="6113584" cy="3344625"/>
            </a:xfrm>
            <a:prstGeom prst="rect">
              <a:avLst/>
            </a:prstGeom>
            <a:noFill/>
            <a:ln>
              <a:noFill/>
            </a:ln>
          </p:spPr>
        </p:pic>
        <p:pic>
          <p:nvPicPr>
            <p:cNvPr id="4" name="图片 8">
              <a:extLst>
                <a:ext uri="{FF2B5EF4-FFF2-40B4-BE49-F238E27FC236}">
                  <a16:creationId xmlns:a16="http://schemas.microsoft.com/office/drawing/2014/main" id="{9DABCA16-DAF0-4FCC-8DDB-DE0378539653}"/>
                </a:ext>
              </a:extLst>
            </p:cNvPr>
            <p:cNvPicPr>
              <a:picLocks noChangeAspect="1" noChangeArrowheads="1"/>
            </p:cNvPicPr>
            <p:nvPr/>
          </p:nvPicPr>
          <p:blipFill>
            <a:blip r:embed="rId3">
              <a:duotone>
                <a:prstClr val="black"/>
                <a:schemeClr val="accent1">
                  <a:tint val="45000"/>
                  <a:satMod val="400000"/>
                </a:schemeClr>
              </a:duotone>
            </a:blip>
            <a:srcRect b="51230"/>
            <a:stretch>
              <a:fillRect/>
            </a:stretch>
          </p:blipFill>
          <p:spPr bwMode="auto">
            <a:xfrm flipH="1">
              <a:off x="6061657" y="6486"/>
              <a:ext cx="6147925" cy="3344625"/>
            </a:xfrm>
            <a:prstGeom prst="rect">
              <a:avLst/>
            </a:prstGeom>
            <a:noFill/>
            <a:ln>
              <a:noFill/>
            </a:ln>
          </p:spPr>
        </p:pic>
      </p:grpSp>
      <p:grpSp>
        <p:nvGrpSpPr>
          <p:cNvPr id="5" name="组合 195">
            <a:extLst>
              <a:ext uri="{FF2B5EF4-FFF2-40B4-BE49-F238E27FC236}">
                <a16:creationId xmlns:a16="http://schemas.microsoft.com/office/drawing/2014/main" id="{DC759F46-23E6-4A22-9A94-CFF75B334FFD}"/>
              </a:ext>
            </a:extLst>
          </p:cNvPr>
          <p:cNvGrpSpPr>
            <a:grpSpLocks/>
          </p:cNvGrpSpPr>
          <p:nvPr userDrawn="1"/>
        </p:nvGrpSpPr>
        <p:grpSpPr bwMode="auto">
          <a:xfrm>
            <a:off x="5019675" y="2533652"/>
            <a:ext cx="2152651" cy="631825"/>
            <a:chOff x="7854838" y="2685961"/>
            <a:chExt cx="1947104" cy="535640"/>
          </a:xfrm>
          <a:solidFill>
            <a:schemeClr val="accent1">
              <a:lumMod val="60000"/>
              <a:lumOff val="40000"/>
            </a:schemeClr>
          </a:solidFill>
        </p:grpSpPr>
        <p:sp>
          <p:nvSpPr>
            <p:cNvPr id="6" name="流程图: 离页连接符 193">
              <a:extLst>
                <a:ext uri="{FF2B5EF4-FFF2-40B4-BE49-F238E27FC236}">
                  <a16:creationId xmlns:a16="http://schemas.microsoft.com/office/drawing/2014/main" id="{E26014B9-EC55-4E40-BDBB-D610C41885AD}"/>
                </a:ext>
              </a:extLst>
            </p:cNvPr>
            <p:cNvSpPr/>
            <p:nvPr/>
          </p:nvSpPr>
          <p:spPr>
            <a:xfrm rot="5400000">
              <a:off x="8075229"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 name="流程图: 离页连接符 194">
              <a:extLst>
                <a:ext uri="{FF2B5EF4-FFF2-40B4-BE49-F238E27FC236}">
                  <a16:creationId xmlns:a16="http://schemas.microsoft.com/office/drawing/2014/main" id="{DCFD3C39-99F6-4594-BF60-00A67B79CED8}"/>
                </a:ext>
              </a:extLst>
            </p:cNvPr>
            <p:cNvSpPr/>
            <p:nvPr/>
          </p:nvSpPr>
          <p:spPr>
            <a:xfrm rot="16200000">
              <a:off x="9045910"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grpSp>
      <p:sp>
        <p:nvSpPr>
          <p:cNvPr id="8" name="灯片编号占位符 3">
            <a:extLst>
              <a:ext uri="{FF2B5EF4-FFF2-40B4-BE49-F238E27FC236}">
                <a16:creationId xmlns:a16="http://schemas.microsoft.com/office/drawing/2014/main" id="{6456267E-7646-4F43-AC8D-21976BFE1F07}"/>
              </a:ext>
            </a:extLst>
          </p:cNvPr>
          <p:cNvSpPr>
            <a:spLocks noGrp="1"/>
          </p:cNvSpPr>
          <p:nvPr>
            <p:ph type="sldNum" sz="quarter" idx="10"/>
          </p:nvPr>
        </p:nvSpPr>
        <p:spPr>
          <a:xfrm>
            <a:off x="8728075" y="6381750"/>
            <a:ext cx="3463925" cy="417513"/>
          </a:xfrm>
          <a:prstGeom prst="rect">
            <a:avLst/>
          </a:prstGeom>
        </p:spPr>
        <p:txBody>
          <a:bodyPr/>
          <a:lstStyle>
            <a:lvl1pPr>
              <a:defRPr>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3604570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内容页1">
    <p:spTree>
      <p:nvGrpSpPr>
        <p:cNvPr id="1" name=""/>
        <p:cNvGrpSpPr/>
        <p:nvPr/>
      </p:nvGrpSpPr>
      <p:grpSpPr>
        <a:xfrm>
          <a:off x="0" y="0"/>
          <a:ext cx="0" cy="0"/>
          <a:chOff x="0" y="0"/>
          <a:chExt cx="0" cy="0"/>
        </a:xfrm>
      </p:grpSpPr>
      <p:pic>
        <p:nvPicPr>
          <p:cNvPr id="3" name="图片 2" descr="图片包含 游戏机, 标志, 房间, 食物&#10;&#10;描述已自动生成">
            <a:extLst>
              <a:ext uri="{FF2B5EF4-FFF2-40B4-BE49-F238E27FC236}">
                <a16:creationId xmlns:a16="http://schemas.microsoft.com/office/drawing/2014/main" id="{A07CC2E0-8ECD-4385-A793-1A7193BFEAAB}"/>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663" y="33338"/>
            <a:ext cx="642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9"/>
          <p:cNvSpPr>
            <a:spLocks noGrp="1"/>
          </p:cNvSpPr>
          <p:nvPr>
            <p:ph type="body" sz="quarter" idx="10"/>
          </p:nvPr>
        </p:nvSpPr>
        <p:spPr>
          <a:xfrm>
            <a:off x="1056584" y="104445"/>
            <a:ext cx="9762903" cy="575005"/>
          </a:xfrm>
        </p:spPr>
        <p:txBody>
          <a:bodyPr>
            <a:noAutofit/>
          </a:bodyPr>
          <a:lstStyle>
            <a:lvl1pPr marL="0" indent="0">
              <a:lnSpc>
                <a:spcPct val="100000"/>
              </a:lnSpc>
              <a:spcBef>
                <a:spcPts val="0"/>
              </a:spcBef>
              <a:buNone/>
              <a:defRPr sz="3200" b="1">
                <a:solidFill>
                  <a:schemeClr val="accent1">
                    <a:lumMod val="50000"/>
                  </a:schemeClr>
                </a:solidFill>
                <a:latin typeface="微软雅黑" panose="020B0503020204020204" charset="-122"/>
                <a:ea typeface="微软雅黑" panose="020B0503020204020204" charset="-122"/>
              </a:defRPr>
            </a:lvl1pPr>
          </a:lstStyle>
          <a:p>
            <a:pPr lvl="0"/>
            <a:r>
              <a:rPr lang="zh-CN" altLang="en-US" noProof="1"/>
              <a:t>单击此处编</a:t>
            </a:r>
          </a:p>
        </p:txBody>
      </p:sp>
      <p:sp>
        <p:nvSpPr>
          <p:cNvPr id="4" name="灯片编号占位符 3">
            <a:extLst>
              <a:ext uri="{FF2B5EF4-FFF2-40B4-BE49-F238E27FC236}">
                <a16:creationId xmlns:a16="http://schemas.microsoft.com/office/drawing/2014/main" id="{73A046B8-DBAF-42D9-AF38-491C4A356752}"/>
              </a:ext>
            </a:extLst>
          </p:cNvPr>
          <p:cNvSpPr>
            <a:spLocks noGrp="1"/>
          </p:cNvSpPr>
          <p:nvPr>
            <p:ph type="sldNum" sz="quarter" idx="11"/>
          </p:nvPr>
        </p:nvSpPr>
        <p:spPr>
          <a:xfrm>
            <a:off x="8729662" y="6356350"/>
            <a:ext cx="3462338" cy="501650"/>
          </a:xfrm>
          <a:prstGeom prst="rect">
            <a:avLst/>
          </a:prstGeom>
        </p:spPr>
        <p:txBody>
          <a:bodyPr/>
          <a:lstStyle>
            <a:lvl1pPr>
              <a:defRPr>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55620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4CD06642-24FD-4803-9A61-42FCB1EE62D7}"/>
              </a:ext>
            </a:extLst>
          </p:cNvPr>
          <p:cNvPicPr>
            <a:picLocks noChangeAspect="1" noChangeArrowheads="1"/>
          </p:cNvPicPr>
          <p:nvPr userDrawn="1"/>
        </p:nvPicPr>
        <p:blipFill>
          <a:blip r:embed="rId2">
            <a:duotone>
              <a:prstClr val="black"/>
              <a:schemeClr val="accent1">
                <a:tint val="45000"/>
                <a:satMod val="400000"/>
              </a:schemeClr>
            </a:duotone>
          </a:blip>
          <a:srcRect t="55513"/>
          <a:stretch>
            <a:fillRect/>
          </a:stretch>
        </p:blipFill>
        <p:spPr bwMode="auto">
          <a:xfrm>
            <a:off x="-74613" y="3806827"/>
            <a:ext cx="6170613" cy="3051175"/>
          </a:xfrm>
          <a:prstGeom prst="rect">
            <a:avLst/>
          </a:prstGeom>
          <a:noFill/>
          <a:ln>
            <a:noFill/>
          </a:ln>
        </p:spPr>
      </p:pic>
      <p:pic>
        <p:nvPicPr>
          <p:cNvPr id="3" name="图片 7">
            <a:extLst>
              <a:ext uri="{FF2B5EF4-FFF2-40B4-BE49-F238E27FC236}">
                <a16:creationId xmlns:a16="http://schemas.microsoft.com/office/drawing/2014/main" id="{7B577753-2295-44D6-B50E-6DD68CF1C1E1}"/>
              </a:ext>
            </a:extLst>
          </p:cNvPr>
          <p:cNvPicPr>
            <a:picLocks noChangeAspect="1" noChangeArrowheads="1"/>
          </p:cNvPicPr>
          <p:nvPr userDrawn="1"/>
        </p:nvPicPr>
        <p:blipFill>
          <a:blip r:embed="rId3">
            <a:duotone>
              <a:prstClr val="black"/>
              <a:schemeClr val="accent1">
                <a:tint val="45000"/>
                <a:satMod val="400000"/>
              </a:schemeClr>
            </a:duotone>
          </a:blip>
          <a:srcRect t="55513"/>
          <a:stretch>
            <a:fillRect/>
          </a:stretch>
        </p:blipFill>
        <p:spPr bwMode="auto">
          <a:xfrm>
            <a:off x="6069014" y="3806827"/>
            <a:ext cx="6205537" cy="3051175"/>
          </a:xfrm>
          <a:prstGeom prst="rect">
            <a:avLst/>
          </a:prstGeom>
          <a:noFill/>
          <a:ln>
            <a:noFill/>
          </a:ln>
        </p:spPr>
      </p:pic>
      <p:sp>
        <p:nvSpPr>
          <p:cNvPr id="4" name="箭头: V 形 192">
            <a:extLst>
              <a:ext uri="{FF2B5EF4-FFF2-40B4-BE49-F238E27FC236}">
                <a16:creationId xmlns:a16="http://schemas.microsoft.com/office/drawing/2014/main" id="{EEB7EDAA-C5E9-4B6C-BB43-917B3418F276}"/>
              </a:ext>
            </a:extLst>
          </p:cNvPr>
          <p:cNvSpPr/>
          <p:nvPr/>
        </p:nvSpPr>
        <p:spPr>
          <a:xfrm>
            <a:off x="7115175" y="1751013"/>
            <a:ext cx="525463" cy="479425"/>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solidFill>
                <a:schemeClr val="tx1"/>
              </a:solidFill>
            </a:endParaRPr>
          </a:p>
        </p:txBody>
      </p:sp>
      <p:sp>
        <p:nvSpPr>
          <p:cNvPr id="5" name="矩形 4">
            <a:extLst>
              <a:ext uri="{FF2B5EF4-FFF2-40B4-BE49-F238E27FC236}">
                <a16:creationId xmlns:a16="http://schemas.microsoft.com/office/drawing/2014/main" id="{6B69EBD3-9396-4AD6-8B1E-D18EBB261311}"/>
              </a:ext>
            </a:extLst>
          </p:cNvPr>
          <p:cNvSpPr/>
          <p:nvPr/>
        </p:nvSpPr>
        <p:spPr>
          <a:xfrm>
            <a:off x="5170488" y="1727200"/>
            <a:ext cx="1871662" cy="527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6" name="箭头: V 形 194">
            <a:extLst>
              <a:ext uri="{FF2B5EF4-FFF2-40B4-BE49-F238E27FC236}">
                <a16:creationId xmlns:a16="http://schemas.microsoft.com/office/drawing/2014/main" id="{C7D6BD97-CD6B-4620-BAB5-235E338EAC69}"/>
              </a:ext>
            </a:extLst>
          </p:cNvPr>
          <p:cNvSpPr/>
          <p:nvPr/>
        </p:nvSpPr>
        <p:spPr>
          <a:xfrm rot="10800000">
            <a:off x="4551363" y="1751013"/>
            <a:ext cx="525462" cy="479425"/>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solidFill>
                <a:schemeClr val="tx1"/>
              </a:solidFill>
            </a:endParaRPr>
          </a:p>
        </p:txBody>
      </p:sp>
    </p:spTree>
    <p:extLst>
      <p:ext uri="{BB962C8B-B14F-4D97-AF65-F5344CB8AC3E}">
        <p14:creationId xmlns:p14="http://schemas.microsoft.com/office/powerpoint/2010/main" val="64702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目录页">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7F70042-98B2-4AA9-A099-5D783565400E}"/>
              </a:ext>
            </a:extLst>
          </p:cNvPr>
          <p:cNvSpPr txBox="1"/>
          <p:nvPr/>
        </p:nvSpPr>
        <p:spPr>
          <a:xfrm>
            <a:off x="719138" y="52388"/>
            <a:ext cx="10324843" cy="646112"/>
          </a:xfrm>
          <a:prstGeom prst="rect">
            <a:avLst/>
          </a:prstGeom>
          <a:noFill/>
        </p:spPr>
        <p:txBody>
          <a:bodyPr wrap="square">
            <a:spAutoFit/>
          </a:bodyPr>
          <a:lstStyle>
            <a:defPPr>
              <a:defRPr lang="zh-CN"/>
            </a:defPPr>
            <a:lvl1pPr lvl="0">
              <a:defRPr sz="5400" b="1">
                <a:solidFill>
                  <a:schemeClr val="accent1"/>
                </a:solidFill>
                <a:latin typeface="+mj-ea"/>
                <a:ea typeface="+mj-ea"/>
              </a:defRPr>
            </a:lvl1pPr>
          </a:lstStyle>
          <a:p>
            <a:pPr algn="ctr" eaLnBrk="1" fontAlgn="auto" hangingPunct="1">
              <a:spcBef>
                <a:spcPts val="0"/>
              </a:spcBef>
              <a:spcAft>
                <a:spcPts val="0"/>
              </a:spcAft>
              <a:buFont typeface="Arial" panose="020B0604020202020204" pitchFamily="34" charset="0"/>
              <a:buNone/>
              <a:defRPr/>
            </a:pPr>
            <a:r>
              <a:rPr lang="zh-CN" altLang="en-US" sz="3600" dirty="0">
                <a:solidFill>
                  <a:schemeClr val="accent1">
                    <a:lumMod val="50000"/>
                  </a:schemeClr>
                </a:solidFill>
              </a:rPr>
              <a:t>目 标</a:t>
            </a:r>
          </a:p>
        </p:txBody>
      </p:sp>
      <p:sp>
        <p:nvSpPr>
          <p:cNvPr id="3" name="灯片编号占位符 3">
            <a:extLst>
              <a:ext uri="{FF2B5EF4-FFF2-40B4-BE49-F238E27FC236}">
                <a16:creationId xmlns:a16="http://schemas.microsoft.com/office/drawing/2014/main" id="{EDF18B72-D3AD-48D4-9F7E-7B27D482EA97}"/>
              </a:ext>
            </a:extLst>
          </p:cNvPr>
          <p:cNvSpPr>
            <a:spLocks noGrp="1"/>
          </p:cNvSpPr>
          <p:nvPr>
            <p:ph type="sldNum" sz="quarter" idx="10"/>
          </p:nvPr>
        </p:nvSpPr>
        <p:spPr>
          <a:xfrm>
            <a:off x="8616950" y="6380163"/>
            <a:ext cx="3462338" cy="501650"/>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354519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3">
            <a:extLst>
              <a:ext uri="{FF2B5EF4-FFF2-40B4-BE49-F238E27FC236}">
                <a16:creationId xmlns:a16="http://schemas.microsoft.com/office/drawing/2014/main" id="{3CE8B474-7A27-40B8-B16B-0E867F43711A}"/>
              </a:ext>
            </a:extLst>
          </p:cNvPr>
          <p:cNvSpPr>
            <a:spLocks noGrp="1"/>
          </p:cNvSpPr>
          <p:nvPr>
            <p:ph type="sldNum" sz="quarter" idx="10"/>
          </p:nvPr>
        </p:nvSpPr>
        <p:spPr>
          <a:xfrm>
            <a:off x="8728075" y="6381750"/>
            <a:ext cx="3463925" cy="417513"/>
          </a:xfrm>
          <a:prstGeom prst="rect">
            <a:avLst/>
          </a:prstGeom>
        </p:spPr>
        <p:txBody>
          <a:bodyPr/>
          <a:lstStyle>
            <a:lvl1pPr>
              <a:defRPr/>
            </a:lvl1pPr>
          </a:lstStyle>
          <a:p>
            <a:pPr>
              <a:defRPr/>
            </a:pPr>
            <a:r>
              <a:rPr lang="zh-CN" altLang="en-US"/>
              <a:t>郑州澍青医学高等专科学校</a:t>
            </a:r>
          </a:p>
        </p:txBody>
      </p:sp>
      <p:sp>
        <p:nvSpPr>
          <p:cNvPr id="3" name="文本框 2">
            <a:extLst>
              <a:ext uri="{FF2B5EF4-FFF2-40B4-BE49-F238E27FC236}">
                <a16:creationId xmlns:a16="http://schemas.microsoft.com/office/drawing/2014/main" id="{167F4810-F110-4BB3-857D-53D14A6C242A}"/>
              </a:ext>
            </a:extLst>
          </p:cNvPr>
          <p:cNvSpPr txBox="1"/>
          <p:nvPr userDrawn="1"/>
        </p:nvSpPr>
        <p:spPr>
          <a:xfrm>
            <a:off x="719138" y="52388"/>
            <a:ext cx="10324843" cy="646112"/>
          </a:xfrm>
          <a:prstGeom prst="rect">
            <a:avLst/>
          </a:prstGeom>
          <a:noFill/>
        </p:spPr>
        <p:txBody>
          <a:bodyPr wrap="square">
            <a:spAutoFit/>
          </a:bodyPr>
          <a:lstStyle>
            <a:defPPr>
              <a:defRPr lang="zh-CN"/>
            </a:defPPr>
            <a:lvl1pPr lvl="0">
              <a:defRPr sz="5400" b="1">
                <a:solidFill>
                  <a:schemeClr val="accent1"/>
                </a:solidFill>
                <a:latin typeface="+mj-ea"/>
                <a:ea typeface="+mj-ea"/>
              </a:defRPr>
            </a:lvl1pPr>
          </a:lstStyle>
          <a:p>
            <a:pPr algn="ctr" eaLnBrk="1" fontAlgn="auto" hangingPunct="1">
              <a:spcBef>
                <a:spcPts val="0"/>
              </a:spcBef>
              <a:spcAft>
                <a:spcPts val="0"/>
              </a:spcAft>
              <a:buFont typeface="Arial" panose="020B0604020202020204" pitchFamily="34" charset="0"/>
              <a:buNone/>
              <a:defRPr/>
            </a:pPr>
            <a:r>
              <a:rPr lang="zh-CN" altLang="en-US" sz="3600" dirty="0">
                <a:solidFill>
                  <a:schemeClr val="accent1">
                    <a:lumMod val="50000"/>
                  </a:schemeClr>
                </a:solidFill>
              </a:rPr>
              <a:t>目 标</a:t>
            </a:r>
          </a:p>
        </p:txBody>
      </p:sp>
    </p:spTree>
    <p:extLst>
      <p:ext uri="{BB962C8B-B14F-4D97-AF65-F5344CB8AC3E}">
        <p14:creationId xmlns:p14="http://schemas.microsoft.com/office/powerpoint/2010/main" val="334109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章标题页">
    <p:spTree>
      <p:nvGrpSpPr>
        <p:cNvPr id="1" name=""/>
        <p:cNvGrpSpPr/>
        <p:nvPr/>
      </p:nvGrpSpPr>
      <p:grpSpPr>
        <a:xfrm>
          <a:off x="0" y="0"/>
          <a:ext cx="0" cy="0"/>
          <a:chOff x="0" y="0"/>
          <a:chExt cx="0" cy="0"/>
        </a:xfrm>
      </p:grpSpPr>
      <p:grpSp>
        <p:nvGrpSpPr>
          <p:cNvPr id="3" name="组合 183">
            <a:extLst>
              <a:ext uri="{FF2B5EF4-FFF2-40B4-BE49-F238E27FC236}">
                <a16:creationId xmlns:a16="http://schemas.microsoft.com/office/drawing/2014/main" id="{02DCC89C-8AFA-47C4-B98E-9E7527FDAE9F}"/>
              </a:ext>
            </a:extLst>
          </p:cNvPr>
          <p:cNvGrpSpPr>
            <a:grpSpLocks/>
          </p:cNvGrpSpPr>
          <p:nvPr userDrawn="1"/>
        </p:nvGrpSpPr>
        <p:grpSpPr bwMode="auto">
          <a:xfrm>
            <a:off x="-17463" y="-1588"/>
            <a:ext cx="12226926" cy="3343276"/>
            <a:chOff x="-17584" y="6486"/>
            <a:chExt cx="12227166" cy="3344625"/>
          </a:xfrm>
        </p:grpSpPr>
        <p:pic>
          <p:nvPicPr>
            <p:cNvPr id="4" name="图片 7">
              <a:extLst>
                <a:ext uri="{FF2B5EF4-FFF2-40B4-BE49-F238E27FC236}">
                  <a16:creationId xmlns:a16="http://schemas.microsoft.com/office/drawing/2014/main" id="{1C45020B-10DE-46D2-BEB8-0A16D6B0AF95}"/>
                </a:ext>
              </a:extLst>
            </p:cNvPr>
            <p:cNvPicPr>
              <a:picLocks noChangeAspect="1" noChangeArrowheads="1"/>
            </p:cNvPicPr>
            <p:nvPr/>
          </p:nvPicPr>
          <p:blipFill>
            <a:blip r:embed="rId2">
              <a:duotone>
                <a:prstClr val="black"/>
                <a:schemeClr val="accent1">
                  <a:tint val="45000"/>
                  <a:satMod val="400000"/>
                </a:schemeClr>
              </a:duotone>
            </a:blip>
            <a:srcRect b="51230"/>
            <a:stretch>
              <a:fillRect/>
            </a:stretch>
          </p:blipFill>
          <p:spPr bwMode="auto">
            <a:xfrm>
              <a:off x="-17584" y="6486"/>
              <a:ext cx="6113584" cy="3344625"/>
            </a:xfrm>
            <a:prstGeom prst="rect">
              <a:avLst/>
            </a:prstGeom>
            <a:noFill/>
            <a:ln>
              <a:noFill/>
            </a:ln>
          </p:spPr>
        </p:pic>
        <p:pic>
          <p:nvPicPr>
            <p:cNvPr id="5" name="图片 8">
              <a:extLst>
                <a:ext uri="{FF2B5EF4-FFF2-40B4-BE49-F238E27FC236}">
                  <a16:creationId xmlns:a16="http://schemas.microsoft.com/office/drawing/2014/main" id="{F658B95B-1561-42D4-8225-67666BF0A935}"/>
                </a:ext>
              </a:extLst>
            </p:cNvPr>
            <p:cNvPicPr>
              <a:picLocks noChangeAspect="1" noChangeArrowheads="1"/>
            </p:cNvPicPr>
            <p:nvPr/>
          </p:nvPicPr>
          <p:blipFill>
            <a:blip r:embed="rId3">
              <a:duotone>
                <a:prstClr val="black"/>
                <a:schemeClr val="accent1">
                  <a:tint val="45000"/>
                  <a:satMod val="400000"/>
                </a:schemeClr>
              </a:duotone>
            </a:blip>
            <a:srcRect b="51230"/>
            <a:stretch>
              <a:fillRect/>
            </a:stretch>
          </p:blipFill>
          <p:spPr bwMode="auto">
            <a:xfrm flipH="1">
              <a:off x="6061657" y="6486"/>
              <a:ext cx="6147925" cy="3344625"/>
            </a:xfrm>
            <a:prstGeom prst="rect">
              <a:avLst/>
            </a:prstGeom>
            <a:noFill/>
            <a:ln>
              <a:noFill/>
            </a:ln>
          </p:spPr>
        </p:pic>
      </p:grpSp>
      <p:grpSp>
        <p:nvGrpSpPr>
          <p:cNvPr id="6" name="组合 195">
            <a:extLst>
              <a:ext uri="{FF2B5EF4-FFF2-40B4-BE49-F238E27FC236}">
                <a16:creationId xmlns:a16="http://schemas.microsoft.com/office/drawing/2014/main" id="{84870C21-3B8E-44BE-9510-48C4BC1CD7B4}"/>
              </a:ext>
            </a:extLst>
          </p:cNvPr>
          <p:cNvGrpSpPr>
            <a:grpSpLocks/>
          </p:cNvGrpSpPr>
          <p:nvPr userDrawn="1"/>
        </p:nvGrpSpPr>
        <p:grpSpPr bwMode="auto">
          <a:xfrm>
            <a:off x="5019675" y="2533652"/>
            <a:ext cx="2152651" cy="631825"/>
            <a:chOff x="7854838" y="2685961"/>
            <a:chExt cx="1947104" cy="535640"/>
          </a:xfrm>
          <a:solidFill>
            <a:schemeClr val="accent1">
              <a:lumMod val="60000"/>
              <a:lumOff val="40000"/>
            </a:schemeClr>
          </a:solidFill>
        </p:grpSpPr>
        <p:sp>
          <p:nvSpPr>
            <p:cNvPr id="7" name="流程图: 离页连接符 193">
              <a:extLst>
                <a:ext uri="{FF2B5EF4-FFF2-40B4-BE49-F238E27FC236}">
                  <a16:creationId xmlns:a16="http://schemas.microsoft.com/office/drawing/2014/main" id="{CA4C2E59-F044-43C3-BFEF-58EF4C204490}"/>
                </a:ext>
              </a:extLst>
            </p:cNvPr>
            <p:cNvSpPr/>
            <p:nvPr/>
          </p:nvSpPr>
          <p:spPr>
            <a:xfrm rot="5400000">
              <a:off x="8075229"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8" name="流程图: 离页连接符 194">
              <a:extLst>
                <a:ext uri="{FF2B5EF4-FFF2-40B4-BE49-F238E27FC236}">
                  <a16:creationId xmlns:a16="http://schemas.microsoft.com/office/drawing/2014/main" id="{195EB62C-7D47-450C-A1EB-AA1CD0BC875F}"/>
                </a:ext>
              </a:extLst>
            </p:cNvPr>
            <p:cNvSpPr/>
            <p:nvPr/>
          </p:nvSpPr>
          <p:spPr>
            <a:xfrm rot="16200000">
              <a:off x="9045910"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grpSp>
      <p:sp>
        <p:nvSpPr>
          <p:cNvPr id="9" name="标题 8"/>
          <p:cNvSpPr>
            <a:spLocks noGrp="1"/>
          </p:cNvSpPr>
          <p:nvPr>
            <p:ph type="title"/>
          </p:nvPr>
        </p:nvSpPr>
        <p:spPr/>
        <p:txBody>
          <a:bodyPr/>
          <a:lstStyle/>
          <a:p>
            <a:r>
              <a:rPr lang="zh-CN" altLang="en-US"/>
              <a:t>单击此处编辑母版标题样式</a:t>
            </a:r>
          </a:p>
        </p:txBody>
      </p:sp>
      <p:sp>
        <p:nvSpPr>
          <p:cNvPr id="10" name="灯片编号占位符 9">
            <a:extLst>
              <a:ext uri="{FF2B5EF4-FFF2-40B4-BE49-F238E27FC236}">
                <a16:creationId xmlns:a16="http://schemas.microsoft.com/office/drawing/2014/main" id="{93360202-CA9C-4D69-A69B-1DF2CE4BF976}"/>
              </a:ext>
            </a:extLst>
          </p:cNvPr>
          <p:cNvSpPr>
            <a:spLocks noGrp="1"/>
          </p:cNvSpPr>
          <p:nvPr>
            <p:ph type="sldNum" sz="quarter" idx="10"/>
          </p:nvPr>
        </p:nvSpPr>
        <p:spPr>
          <a:xfrm>
            <a:off x="8728075" y="6381750"/>
            <a:ext cx="3463925" cy="417513"/>
          </a:xfrm>
          <a:prstGeom prst="rect">
            <a:avLst/>
          </a:prstGeom>
        </p:spPr>
        <p:txBody>
          <a:bodyPr/>
          <a:lstStyle>
            <a:lvl1pPr>
              <a:defRPr/>
            </a:lvl1pPr>
          </a:lstStyle>
          <a:p>
            <a:pPr>
              <a:defRPr/>
            </a:pPr>
            <a:r>
              <a:rPr lang="zh-CN" altLang="en-US"/>
              <a:t>郑州澍青医学高等专科学校</a:t>
            </a:r>
          </a:p>
        </p:txBody>
      </p:sp>
    </p:spTree>
    <p:extLst>
      <p:ext uri="{BB962C8B-B14F-4D97-AF65-F5344CB8AC3E}">
        <p14:creationId xmlns:p14="http://schemas.microsoft.com/office/powerpoint/2010/main" val="346692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标题页">
    <p:spTree>
      <p:nvGrpSpPr>
        <p:cNvPr id="1" name=""/>
        <p:cNvGrpSpPr/>
        <p:nvPr/>
      </p:nvGrpSpPr>
      <p:grpSpPr>
        <a:xfrm>
          <a:off x="0" y="0"/>
          <a:ext cx="0" cy="0"/>
          <a:chOff x="0" y="0"/>
          <a:chExt cx="0" cy="0"/>
        </a:xfrm>
      </p:grpSpPr>
      <p:grpSp>
        <p:nvGrpSpPr>
          <p:cNvPr id="3" name="组合 183">
            <a:extLst>
              <a:ext uri="{FF2B5EF4-FFF2-40B4-BE49-F238E27FC236}">
                <a16:creationId xmlns:a16="http://schemas.microsoft.com/office/drawing/2014/main" id="{4FF98416-0316-4188-BEA9-6ADB981FA2BF}"/>
              </a:ext>
            </a:extLst>
          </p:cNvPr>
          <p:cNvGrpSpPr>
            <a:grpSpLocks/>
          </p:cNvGrpSpPr>
          <p:nvPr userDrawn="1"/>
        </p:nvGrpSpPr>
        <p:grpSpPr bwMode="auto">
          <a:xfrm>
            <a:off x="-17463" y="-1588"/>
            <a:ext cx="12226926" cy="3343276"/>
            <a:chOff x="-17584" y="6486"/>
            <a:chExt cx="12227166" cy="3344625"/>
          </a:xfrm>
        </p:grpSpPr>
        <p:pic>
          <p:nvPicPr>
            <p:cNvPr id="4" name="图片 7">
              <a:extLst>
                <a:ext uri="{FF2B5EF4-FFF2-40B4-BE49-F238E27FC236}">
                  <a16:creationId xmlns:a16="http://schemas.microsoft.com/office/drawing/2014/main" id="{4FAFD922-704D-400C-A445-254528668252}"/>
                </a:ext>
              </a:extLst>
            </p:cNvPr>
            <p:cNvPicPr>
              <a:picLocks noChangeAspect="1" noChangeArrowheads="1"/>
            </p:cNvPicPr>
            <p:nvPr/>
          </p:nvPicPr>
          <p:blipFill>
            <a:blip r:embed="rId2">
              <a:duotone>
                <a:prstClr val="black"/>
                <a:schemeClr val="accent1">
                  <a:tint val="45000"/>
                  <a:satMod val="400000"/>
                </a:schemeClr>
              </a:duotone>
            </a:blip>
            <a:srcRect b="51230"/>
            <a:stretch>
              <a:fillRect/>
            </a:stretch>
          </p:blipFill>
          <p:spPr bwMode="auto">
            <a:xfrm>
              <a:off x="-17584" y="6486"/>
              <a:ext cx="6113584" cy="3344625"/>
            </a:xfrm>
            <a:prstGeom prst="rect">
              <a:avLst/>
            </a:prstGeom>
            <a:noFill/>
            <a:ln>
              <a:noFill/>
            </a:ln>
          </p:spPr>
        </p:pic>
        <p:pic>
          <p:nvPicPr>
            <p:cNvPr id="5" name="图片 8">
              <a:extLst>
                <a:ext uri="{FF2B5EF4-FFF2-40B4-BE49-F238E27FC236}">
                  <a16:creationId xmlns:a16="http://schemas.microsoft.com/office/drawing/2014/main" id="{8CBBCFEA-627D-4158-B32A-4583D2B8C25C}"/>
                </a:ext>
              </a:extLst>
            </p:cNvPr>
            <p:cNvPicPr>
              <a:picLocks noChangeAspect="1" noChangeArrowheads="1"/>
            </p:cNvPicPr>
            <p:nvPr/>
          </p:nvPicPr>
          <p:blipFill>
            <a:blip r:embed="rId3">
              <a:duotone>
                <a:prstClr val="black"/>
                <a:schemeClr val="accent1">
                  <a:tint val="45000"/>
                  <a:satMod val="400000"/>
                </a:schemeClr>
              </a:duotone>
            </a:blip>
            <a:srcRect b="51230"/>
            <a:stretch>
              <a:fillRect/>
            </a:stretch>
          </p:blipFill>
          <p:spPr bwMode="auto">
            <a:xfrm flipH="1">
              <a:off x="6061657" y="6486"/>
              <a:ext cx="6147925" cy="3344625"/>
            </a:xfrm>
            <a:prstGeom prst="rect">
              <a:avLst/>
            </a:prstGeom>
            <a:noFill/>
            <a:ln>
              <a:noFill/>
            </a:ln>
          </p:spPr>
        </p:pic>
      </p:grpSp>
      <p:grpSp>
        <p:nvGrpSpPr>
          <p:cNvPr id="6" name="组合 195">
            <a:extLst>
              <a:ext uri="{FF2B5EF4-FFF2-40B4-BE49-F238E27FC236}">
                <a16:creationId xmlns:a16="http://schemas.microsoft.com/office/drawing/2014/main" id="{427E7CB2-6D2E-4366-8978-4DFBEC60BD70}"/>
              </a:ext>
            </a:extLst>
          </p:cNvPr>
          <p:cNvGrpSpPr>
            <a:grpSpLocks/>
          </p:cNvGrpSpPr>
          <p:nvPr userDrawn="1"/>
        </p:nvGrpSpPr>
        <p:grpSpPr bwMode="auto">
          <a:xfrm>
            <a:off x="5019675" y="2533652"/>
            <a:ext cx="2152651" cy="631825"/>
            <a:chOff x="7854838" y="2685961"/>
            <a:chExt cx="1947104" cy="535640"/>
          </a:xfrm>
          <a:solidFill>
            <a:schemeClr val="accent1">
              <a:lumMod val="60000"/>
              <a:lumOff val="40000"/>
            </a:schemeClr>
          </a:solidFill>
        </p:grpSpPr>
        <p:sp>
          <p:nvSpPr>
            <p:cNvPr id="7" name="流程图: 离页连接符 193">
              <a:extLst>
                <a:ext uri="{FF2B5EF4-FFF2-40B4-BE49-F238E27FC236}">
                  <a16:creationId xmlns:a16="http://schemas.microsoft.com/office/drawing/2014/main" id="{A20F4E8E-F618-4CE9-B2D0-0EB404DF722C}"/>
                </a:ext>
              </a:extLst>
            </p:cNvPr>
            <p:cNvSpPr/>
            <p:nvPr/>
          </p:nvSpPr>
          <p:spPr>
            <a:xfrm rot="5400000">
              <a:off x="8075229"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8" name="流程图: 离页连接符 194">
              <a:extLst>
                <a:ext uri="{FF2B5EF4-FFF2-40B4-BE49-F238E27FC236}">
                  <a16:creationId xmlns:a16="http://schemas.microsoft.com/office/drawing/2014/main" id="{9AD52FF5-EF68-42B2-A4C7-BABF543E303F}"/>
                </a:ext>
              </a:extLst>
            </p:cNvPr>
            <p:cNvSpPr/>
            <p:nvPr/>
          </p:nvSpPr>
          <p:spPr>
            <a:xfrm rot="16200000">
              <a:off x="9045910" y="2465570"/>
              <a:ext cx="535640" cy="976424"/>
            </a:xfrm>
            <a:prstGeom prst="flowChartOffpage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grpSp>
      <p:sp>
        <p:nvSpPr>
          <p:cNvPr id="10" name="灯片编号占位符 9">
            <a:extLst>
              <a:ext uri="{FF2B5EF4-FFF2-40B4-BE49-F238E27FC236}">
                <a16:creationId xmlns:a16="http://schemas.microsoft.com/office/drawing/2014/main" id="{7812288A-94DC-40E5-A4B8-97BE338DFA09}"/>
              </a:ext>
            </a:extLst>
          </p:cNvPr>
          <p:cNvSpPr>
            <a:spLocks noGrp="1"/>
          </p:cNvSpPr>
          <p:nvPr>
            <p:ph type="sldNum" sz="quarter" idx="10"/>
          </p:nvPr>
        </p:nvSpPr>
        <p:spPr>
          <a:xfrm>
            <a:off x="8728075" y="6381750"/>
            <a:ext cx="3463925" cy="417513"/>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300503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小结页">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73ECED8-56AF-40AB-B366-3275148383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21875" y="6365875"/>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泪滴形 52">
            <a:extLst>
              <a:ext uri="{FF2B5EF4-FFF2-40B4-BE49-F238E27FC236}">
                <a16:creationId xmlns:a16="http://schemas.microsoft.com/office/drawing/2014/main" id="{B61A1FB1-2473-4CDC-81B3-2E87C9A77F66}"/>
              </a:ext>
            </a:extLst>
          </p:cNvPr>
          <p:cNvSpPr/>
          <p:nvPr/>
        </p:nvSpPr>
        <p:spPr>
          <a:xfrm rot="2403184">
            <a:off x="350838" y="782638"/>
            <a:ext cx="592137" cy="592137"/>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4" name="泪滴形 53">
            <a:extLst>
              <a:ext uri="{FF2B5EF4-FFF2-40B4-BE49-F238E27FC236}">
                <a16:creationId xmlns:a16="http://schemas.microsoft.com/office/drawing/2014/main" id="{72ECE27F-90C3-42F8-A562-36F3859F7216}"/>
              </a:ext>
            </a:extLst>
          </p:cNvPr>
          <p:cNvSpPr/>
          <p:nvPr/>
        </p:nvSpPr>
        <p:spPr>
          <a:xfrm rot="6206101">
            <a:off x="657225" y="217488"/>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5" name="泪滴形 54">
            <a:extLst>
              <a:ext uri="{FF2B5EF4-FFF2-40B4-BE49-F238E27FC236}">
                <a16:creationId xmlns:a16="http://schemas.microsoft.com/office/drawing/2014/main" id="{956D11ED-873E-4609-90E2-799FD3992954}"/>
              </a:ext>
            </a:extLst>
          </p:cNvPr>
          <p:cNvSpPr/>
          <p:nvPr/>
        </p:nvSpPr>
        <p:spPr>
          <a:xfrm rot="10074224">
            <a:off x="1316038" y="222250"/>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6" name="泪滴形 55">
            <a:extLst>
              <a:ext uri="{FF2B5EF4-FFF2-40B4-BE49-F238E27FC236}">
                <a16:creationId xmlns:a16="http://schemas.microsoft.com/office/drawing/2014/main" id="{5F5197C8-1385-4AB5-8691-D8F9C4B6358D}"/>
              </a:ext>
            </a:extLst>
          </p:cNvPr>
          <p:cNvSpPr/>
          <p:nvPr/>
        </p:nvSpPr>
        <p:spPr>
          <a:xfrm rot="13825622">
            <a:off x="1600200" y="790575"/>
            <a:ext cx="592138"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 name="文本框 6">
            <a:extLst>
              <a:ext uri="{FF2B5EF4-FFF2-40B4-BE49-F238E27FC236}">
                <a16:creationId xmlns:a16="http://schemas.microsoft.com/office/drawing/2014/main" id="{8D208906-6E35-43A9-91CB-FFBF6E566069}"/>
              </a:ext>
            </a:extLst>
          </p:cNvPr>
          <p:cNvSpPr txBox="1">
            <a:spLocks noChangeArrowheads="1"/>
          </p:cNvSpPr>
          <p:nvPr/>
        </p:nvSpPr>
        <p:spPr bwMode="auto">
          <a:xfrm>
            <a:off x="411163" y="865188"/>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学</a:t>
            </a:r>
          </a:p>
        </p:txBody>
      </p:sp>
      <p:sp>
        <p:nvSpPr>
          <p:cNvPr id="8" name="文本框 7">
            <a:extLst>
              <a:ext uri="{FF2B5EF4-FFF2-40B4-BE49-F238E27FC236}">
                <a16:creationId xmlns:a16="http://schemas.microsoft.com/office/drawing/2014/main" id="{9FD5A18A-C0CA-446A-98B5-3A0CC8445B40}"/>
              </a:ext>
            </a:extLst>
          </p:cNvPr>
          <p:cNvSpPr txBox="1">
            <a:spLocks noChangeArrowheads="1"/>
          </p:cNvSpPr>
          <p:nvPr/>
        </p:nvSpPr>
        <p:spPr bwMode="auto">
          <a:xfrm>
            <a:off x="7064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习</a:t>
            </a:r>
          </a:p>
        </p:txBody>
      </p:sp>
      <p:sp>
        <p:nvSpPr>
          <p:cNvPr id="9" name="文本框 8">
            <a:extLst>
              <a:ext uri="{FF2B5EF4-FFF2-40B4-BE49-F238E27FC236}">
                <a16:creationId xmlns:a16="http://schemas.microsoft.com/office/drawing/2014/main" id="{6B69B105-0C9F-4633-B3DD-FF8F501A6679}"/>
              </a:ext>
            </a:extLst>
          </p:cNvPr>
          <p:cNvSpPr txBox="1">
            <a:spLocks noChangeArrowheads="1"/>
          </p:cNvSpPr>
          <p:nvPr/>
        </p:nvSpPr>
        <p:spPr bwMode="auto">
          <a:xfrm>
            <a:off x="13541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目</a:t>
            </a:r>
          </a:p>
        </p:txBody>
      </p:sp>
      <p:sp>
        <p:nvSpPr>
          <p:cNvPr id="10" name="文本框 9">
            <a:extLst>
              <a:ext uri="{FF2B5EF4-FFF2-40B4-BE49-F238E27FC236}">
                <a16:creationId xmlns:a16="http://schemas.microsoft.com/office/drawing/2014/main" id="{2A7BA4E9-ED5A-4A53-93BF-35B43FC2762B}"/>
              </a:ext>
            </a:extLst>
          </p:cNvPr>
          <p:cNvSpPr txBox="1">
            <a:spLocks noChangeArrowheads="1"/>
          </p:cNvSpPr>
          <p:nvPr/>
        </p:nvSpPr>
        <p:spPr bwMode="auto">
          <a:xfrm>
            <a:off x="1651000" y="869950"/>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标</a:t>
            </a:r>
          </a:p>
        </p:txBody>
      </p:sp>
      <p:sp>
        <p:nvSpPr>
          <p:cNvPr id="11" name="矩形: 圆角 60">
            <a:extLst>
              <a:ext uri="{FF2B5EF4-FFF2-40B4-BE49-F238E27FC236}">
                <a16:creationId xmlns:a16="http://schemas.microsoft.com/office/drawing/2014/main" id="{9110A414-2E9B-4FFD-99B1-CDB87C3654E9}"/>
              </a:ext>
            </a:extLst>
          </p:cNvPr>
          <p:cNvSpPr/>
          <p:nvPr/>
        </p:nvSpPr>
        <p:spPr>
          <a:xfrm>
            <a:off x="498475" y="1495425"/>
            <a:ext cx="11028363" cy="4438650"/>
          </a:xfrm>
          <a:prstGeom prst="roundRect">
            <a:avLst/>
          </a:prstGeom>
          <a:solidFill>
            <a:schemeClr val="accent1">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2" name="矩形: 圆角 61">
            <a:extLst>
              <a:ext uri="{FF2B5EF4-FFF2-40B4-BE49-F238E27FC236}">
                <a16:creationId xmlns:a16="http://schemas.microsoft.com/office/drawing/2014/main" id="{98176F0B-AA76-414E-AA4F-ED37B771C9E7}"/>
              </a:ext>
            </a:extLst>
          </p:cNvPr>
          <p:cNvSpPr/>
          <p:nvPr userDrawn="1"/>
        </p:nvSpPr>
        <p:spPr>
          <a:xfrm>
            <a:off x="550863" y="1555750"/>
            <a:ext cx="10906125" cy="4308475"/>
          </a:xfrm>
          <a:prstGeom prst="roundRect">
            <a:avLst/>
          </a:prstGeom>
          <a:solidFill>
            <a:schemeClr val="bg1"/>
          </a:solidFill>
          <a:ln w="222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3" name="十字形 12">
            <a:extLst>
              <a:ext uri="{FF2B5EF4-FFF2-40B4-BE49-F238E27FC236}">
                <a16:creationId xmlns:a16="http://schemas.microsoft.com/office/drawing/2014/main" id="{C69FD265-17D1-4915-9597-7A1502700F60}"/>
              </a:ext>
            </a:extLst>
          </p:cNvPr>
          <p:cNvSpPr/>
          <p:nvPr/>
        </p:nvSpPr>
        <p:spPr>
          <a:xfrm>
            <a:off x="10714038" y="5167313"/>
            <a:ext cx="333375" cy="347662"/>
          </a:xfrm>
          <a:prstGeom prst="plus">
            <a:avLst>
              <a:gd name="adj" fmla="val 311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4" name="椭圆 13">
            <a:extLst>
              <a:ext uri="{FF2B5EF4-FFF2-40B4-BE49-F238E27FC236}">
                <a16:creationId xmlns:a16="http://schemas.microsoft.com/office/drawing/2014/main" id="{15AA81E5-C8FE-418A-867D-24999BE3C21F}"/>
              </a:ext>
            </a:extLst>
          </p:cNvPr>
          <p:cNvSpPr/>
          <p:nvPr/>
        </p:nvSpPr>
        <p:spPr>
          <a:xfrm>
            <a:off x="6807200" y="1233488"/>
            <a:ext cx="588963" cy="593725"/>
          </a:xfrm>
          <a:prstGeom prst="ellipse">
            <a:avLst/>
          </a:prstGeom>
          <a:solidFill>
            <a:schemeClr val="bg1"/>
          </a:solidFill>
          <a:ln w="444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5" name="椭圆 14">
            <a:extLst>
              <a:ext uri="{FF2B5EF4-FFF2-40B4-BE49-F238E27FC236}">
                <a16:creationId xmlns:a16="http://schemas.microsoft.com/office/drawing/2014/main" id="{49E17631-4BF0-413B-BAFC-AEC9CAA31B96}"/>
              </a:ext>
            </a:extLst>
          </p:cNvPr>
          <p:cNvSpPr/>
          <p:nvPr/>
        </p:nvSpPr>
        <p:spPr>
          <a:xfrm>
            <a:off x="10590213" y="5195888"/>
            <a:ext cx="989012" cy="996950"/>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6" name="椭圆 15">
            <a:extLst>
              <a:ext uri="{FF2B5EF4-FFF2-40B4-BE49-F238E27FC236}">
                <a16:creationId xmlns:a16="http://schemas.microsoft.com/office/drawing/2014/main" id="{52888B07-A556-431F-A62C-02EC198DFBBD}"/>
              </a:ext>
            </a:extLst>
          </p:cNvPr>
          <p:cNvSpPr/>
          <p:nvPr/>
        </p:nvSpPr>
        <p:spPr>
          <a:xfrm>
            <a:off x="617538" y="1557338"/>
            <a:ext cx="306387" cy="307975"/>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7" name="椭圆 16">
            <a:extLst>
              <a:ext uri="{FF2B5EF4-FFF2-40B4-BE49-F238E27FC236}">
                <a16:creationId xmlns:a16="http://schemas.microsoft.com/office/drawing/2014/main" id="{EB641CE3-B195-40B2-A4AB-978E4E6F84BD}"/>
              </a:ext>
            </a:extLst>
          </p:cNvPr>
          <p:cNvSpPr/>
          <p:nvPr/>
        </p:nvSpPr>
        <p:spPr>
          <a:xfrm>
            <a:off x="395288" y="4581525"/>
            <a:ext cx="274637" cy="263525"/>
          </a:xfrm>
          <a:prstGeom prst="ellipse">
            <a:avLst/>
          </a:prstGeom>
          <a:solidFill>
            <a:schemeClr val="bg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8" name="椭圆 17">
            <a:extLst>
              <a:ext uri="{FF2B5EF4-FFF2-40B4-BE49-F238E27FC236}">
                <a16:creationId xmlns:a16="http://schemas.microsoft.com/office/drawing/2014/main" id="{190B7CE2-4E8A-471C-8439-24E5733E6EBB}"/>
              </a:ext>
            </a:extLst>
          </p:cNvPr>
          <p:cNvSpPr/>
          <p:nvPr/>
        </p:nvSpPr>
        <p:spPr>
          <a:xfrm>
            <a:off x="1339850" y="5800725"/>
            <a:ext cx="212725" cy="204788"/>
          </a:xfrm>
          <a:prstGeom prst="ellipse">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9" name="Freeform 7">
            <a:extLst>
              <a:ext uri="{FF2B5EF4-FFF2-40B4-BE49-F238E27FC236}">
                <a16:creationId xmlns:a16="http://schemas.microsoft.com/office/drawing/2014/main" id="{0A16EB65-069F-4A0B-A8CC-C4A8DF29A1CA}"/>
              </a:ext>
            </a:extLst>
          </p:cNvPr>
          <p:cNvSpPr>
            <a:spLocks noChangeArrowheads="1"/>
          </p:cNvSpPr>
          <p:nvPr userDrawn="1"/>
        </p:nvSpPr>
        <p:spPr bwMode="auto">
          <a:xfrm>
            <a:off x="10818813" y="5375275"/>
            <a:ext cx="457200" cy="396875"/>
          </a:xfrm>
          <a:custGeom>
            <a:avLst/>
            <a:gdLst>
              <a:gd name="T0" fmla="*/ 228600 w 302"/>
              <a:gd name="T1" fmla="*/ 84506 h 263"/>
              <a:gd name="T2" fmla="*/ 343657 w 302"/>
              <a:gd name="T3" fmla="*/ 0 h 263"/>
              <a:gd name="T4" fmla="*/ 457200 w 302"/>
              <a:gd name="T5" fmla="*/ 113177 h 263"/>
              <a:gd name="T6" fmla="*/ 228600 w 302"/>
              <a:gd name="T7" fmla="*/ 396875 h 263"/>
              <a:gd name="T8" fmla="*/ 0 w 302"/>
              <a:gd name="T9" fmla="*/ 113177 h 263"/>
              <a:gd name="T10" fmla="*/ 115057 w 302"/>
              <a:gd name="T11" fmla="*/ 0 h 263"/>
              <a:gd name="T12" fmla="*/ 228600 w 302"/>
              <a:gd name="T13" fmla="*/ 8450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0" name="Freeform 8">
            <a:extLst>
              <a:ext uri="{FF2B5EF4-FFF2-40B4-BE49-F238E27FC236}">
                <a16:creationId xmlns:a16="http://schemas.microsoft.com/office/drawing/2014/main" id="{EB3DB224-C4E1-4722-A2F7-6C016480472C}"/>
              </a:ext>
            </a:extLst>
          </p:cNvPr>
          <p:cNvSpPr>
            <a:spLocks noChangeArrowheads="1"/>
          </p:cNvSpPr>
          <p:nvPr userDrawn="1"/>
        </p:nvSpPr>
        <p:spPr bwMode="auto">
          <a:xfrm>
            <a:off x="10731500" y="5767388"/>
            <a:ext cx="706438" cy="273050"/>
          </a:xfrm>
          <a:custGeom>
            <a:avLst/>
            <a:gdLst>
              <a:gd name="T0" fmla="*/ 700226 w 796"/>
              <a:gd name="T1" fmla="*/ 30911 h 212"/>
              <a:gd name="T2" fmla="*/ 562665 w 796"/>
              <a:gd name="T3" fmla="*/ 2576 h 212"/>
              <a:gd name="T4" fmla="*/ 536041 w 796"/>
              <a:gd name="T5" fmla="*/ 0 h 212"/>
              <a:gd name="T6" fmla="*/ 382506 w 796"/>
              <a:gd name="T7" fmla="*/ 48943 h 212"/>
              <a:gd name="T8" fmla="*/ 330144 w 796"/>
              <a:gd name="T9" fmla="*/ 69550 h 212"/>
              <a:gd name="T10" fmla="*/ 255596 w 796"/>
              <a:gd name="T11" fmla="*/ 101750 h 212"/>
              <a:gd name="T12" fmla="*/ 241396 w 796"/>
              <a:gd name="T13" fmla="*/ 141677 h 212"/>
              <a:gd name="T14" fmla="*/ 307070 w 796"/>
              <a:gd name="T15" fmla="*/ 172588 h 212"/>
              <a:gd name="T16" fmla="*/ 402918 w 796"/>
              <a:gd name="T17" fmla="*/ 163572 h 212"/>
              <a:gd name="T18" fmla="*/ 419780 w 796"/>
              <a:gd name="T19" fmla="*/ 160996 h 212"/>
              <a:gd name="T20" fmla="*/ 297307 w 796"/>
              <a:gd name="T21" fmla="*/ 190620 h 212"/>
              <a:gd name="T22" fmla="*/ 227196 w 796"/>
              <a:gd name="T23" fmla="*/ 153269 h 212"/>
              <a:gd name="T24" fmla="*/ 240508 w 796"/>
              <a:gd name="T25" fmla="*/ 95310 h 212"/>
              <a:gd name="T26" fmla="*/ 242283 w 796"/>
              <a:gd name="T27" fmla="*/ 92734 h 212"/>
              <a:gd name="T28" fmla="*/ 239621 w 796"/>
              <a:gd name="T29" fmla="*/ 91446 h 212"/>
              <a:gd name="T30" fmla="*/ 62124 w 796"/>
              <a:gd name="T31" fmla="*/ 28335 h 212"/>
              <a:gd name="T32" fmla="*/ 43487 w 796"/>
              <a:gd name="T33" fmla="*/ 25759 h 212"/>
              <a:gd name="T34" fmla="*/ 0 w 796"/>
              <a:gd name="T35" fmla="*/ 56671 h 212"/>
              <a:gd name="T36" fmla="*/ 0 w 796"/>
              <a:gd name="T37" fmla="*/ 60535 h 212"/>
              <a:gd name="T38" fmla="*/ 0 w 796"/>
              <a:gd name="T39" fmla="*/ 61823 h 212"/>
              <a:gd name="T40" fmla="*/ 24850 w 796"/>
              <a:gd name="T41" fmla="*/ 99174 h 212"/>
              <a:gd name="T42" fmla="*/ 240508 w 796"/>
              <a:gd name="T43" fmla="*/ 230547 h 212"/>
              <a:gd name="T44" fmla="*/ 262696 w 796"/>
              <a:gd name="T45" fmla="*/ 243427 h 212"/>
              <a:gd name="T46" fmla="*/ 334582 w 796"/>
              <a:gd name="T47" fmla="*/ 273050 h 212"/>
              <a:gd name="T48" fmla="*/ 362094 w 796"/>
              <a:gd name="T49" fmla="*/ 267898 h 212"/>
              <a:gd name="T50" fmla="*/ 465930 w 796"/>
              <a:gd name="T51" fmla="*/ 225395 h 212"/>
              <a:gd name="T52" fmla="*/ 571540 w 796"/>
              <a:gd name="T53" fmla="*/ 181604 h 212"/>
              <a:gd name="T54" fmla="*/ 615915 w 796"/>
              <a:gd name="T55" fmla="*/ 175164 h 212"/>
              <a:gd name="T56" fmla="*/ 697563 w 796"/>
              <a:gd name="T57" fmla="*/ 189332 h 212"/>
              <a:gd name="T58" fmla="*/ 706438 w 796"/>
              <a:gd name="T59" fmla="*/ 191908 h 212"/>
              <a:gd name="T60" fmla="*/ 706438 w 796"/>
              <a:gd name="T61" fmla="*/ 32199 h 212"/>
              <a:gd name="T62" fmla="*/ 700226 w 796"/>
              <a:gd name="T63" fmla="*/ 30911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6" h="212">
                <a:moveTo>
                  <a:pt x="789" y="24"/>
                </a:moveTo>
                <a:cubicBezTo>
                  <a:pt x="736" y="14"/>
                  <a:pt x="685" y="6"/>
                  <a:pt x="634" y="2"/>
                </a:cubicBezTo>
                <a:cubicBezTo>
                  <a:pt x="624" y="1"/>
                  <a:pt x="614" y="0"/>
                  <a:pt x="604" y="0"/>
                </a:cubicBezTo>
                <a:cubicBezTo>
                  <a:pt x="537" y="0"/>
                  <a:pt x="483" y="20"/>
                  <a:pt x="431" y="38"/>
                </a:cubicBezTo>
                <a:cubicBezTo>
                  <a:pt x="416" y="43"/>
                  <a:pt x="395" y="48"/>
                  <a:pt x="372" y="54"/>
                </a:cubicBezTo>
                <a:cubicBezTo>
                  <a:pt x="339" y="62"/>
                  <a:pt x="305" y="70"/>
                  <a:pt x="288" y="79"/>
                </a:cubicBezTo>
                <a:cubicBezTo>
                  <a:pt x="274" y="88"/>
                  <a:pt x="268" y="98"/>
                  <a:pt x="272" y="110"/>
                </a:cubicBezTo>
                <a:cubicBezTo>
                  <a:pt x="277" y="127"/>
                  <a:pt x="300" y="134"/>
                  <a:pt x="346" y="134"/>
                </a:cubicBezTo>
                <a:cubicBezTo>
                  <a:pt x="376" y="134"/>
                  <a:pt x="414" y="131"/>
                  <a:pt x="454" y="127"/>
                </a:cubicBezTo>
                <a:cubicBezTo>
                  <a:pt x="460" y="127"/>
                  <a:pt x="466" y="126"/>
                  <a:pt x="473" y="125"/>
                </a:cubicBezTo>
                <a:cubicBezTo>
                  <a:pt x="419" y="140"/>
                  <a:pt x="372" y="148"/>
                  <a:pt x="335" y="148"/>
                </a:cubicBezTo>
                <a:cubicBezTo>
                  <a:pt x="292" y="148"/>
                  <a:pt x="264" y="138"/>
                  <a:pt x="256" y="119"/>
                </a:cubicBezTo>
                <a:cubicBezTo>
                  <a:pt x="250" y="107"/>
                  <a:pt x="256" y="91"/>
                  <a:pt x="271" y="74"/>
                </a:cubicBezTo>
                <a:cubicBezTo>
                  <a:pt x="273" y="72"/>
                  <a:pt x="273" y="72"/>
                  <a:pt x="273" y="72"/>
                </a:cubicBezTo>
                <a:cubicBezTo>
                  <a:pt x="270" y="71"/>
                  <a:pt x="270" y="71"/>
                  <a:pt x="270" y="71"/>
                </a:cubicBezTo>
                <a:cubicBezTo>
                  <a:pt x="268" y="70"/>
                  <a:pt x="102" y="29"/>
                  <a:pt x="70" y="22"/>
                </a:cubicBezTo>
                <a:cubicBezTo>
                  <a:pt x="63" y="21"/>
                  <a:pt x="56" y="20"/>
                  <a:pt x="49" y="20"/>
                </a:cubicBezTo>
                <a:cubicBezTo>
                  <a:pt x="24" y="20"/>
                  <a:pt x="3" y="30"/>
                  <a:pt x="0" y="44"/>
                </a:cubicBezTo>
                <a:cubicBezTo>
                  <a:pt x="0" y="45"/>
                  <a:pt x="0" y="46"/>
                  <a:pt x="0" y="47"/>
                </a:cubicBezTo>
                <a:cubicBezTo>
                  <a:pt x="0" y="48"/>
                  <a:pt x="0" y="48"/>
                  <a:pt x="0" y="48"/>
                </a:cubicBezTo>
                <a:cubicBezTo>
                  <a:pt x="0" y="55"/>
                  <a:pt x="5" y="66"/>
                  <a:pt x="28" y="77"/>
                </a:cubicBezTo>
                <a:cubicBezTo>
                  <a:pt x="271" y="179"/>
                  <a:pt x="271" y="179"/>
                  <a:pt x="271" y="179"/>
                </a:cubicBezTo>
                <a:cubicBezTo>
                  <a:pt x="279" y="182"/>
                  <a:pt x="287" y="185"/>
                  <a:pt x="296" y="189"/>
                </a:cubicBezTo>
                <a:cubicBezTo>
                  <a:pt x="323" y="200"/>
                  <a:pt x="351" y="212"/>
                  <a:pt x="377" y="212"/>
                </a:cubicBezTo>
                <a:cubicBezTo>
                  <a:pt x="388" y="212"/>
                  <a:pt x="398" y="211"/>
                  <a:pt x="408" y="208"/>
                </a:cubicBezTo>
                <a:cubicBezTo>
                  <a:pt x="427" y="204"/>
                  <a:pt x="474" y="190"/>
                  <a:pt x="525" y="175"/>
                </a:cubicBezTo>
                <a:cubicBezTo>
                  <a:pt x="574" y="161"/>
                  <a:pt x="624" y="146"/>
                  <a:pt x="644" y="141"/>
                </a:cubicBezTo>
                <a:cubicBezTo>
                  <a:pt x="660" y="138"/>
                  <a:pt x="677" y="136"/>
                  <a:pt x="694" y="136"/>
                </a:cubicBezTo>
                <a:cubicBezTo>
                  <a:pt x="725" y="136"/>
                  <a:pt x="755" y="141"/>
                  <a:pt x="786" y="147"/>
                </a:cubicBezTo>
                <a:cubicBezTo>
                  <a:pt x="796" y="149"/>
                  <a:pt x="796" y="149"/>
                  <a:pt x="796" y="149"/>
                </a:cubicBezTo>
                <a:cubicBezTo>
                  <a:pt x="796" y="25"/>
                  <a:pt x="796" y="25"/>
                  <a:pt x="796" y="25"/>
                </a:cubicBezTo>
                <a:lnTo>
                  <a:pt x="789" y="24"/>
                </a:lnTo>
                <a:close/>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1" name="矩形 20">
            <a:extLst>
              <a:ext uri="{FF2B5EF4-FFF2-40B4-BE49-F238E27FC236}">
                <a16:creationId xmlns:a16="http://schemas.microsoft.com/office/drawing/2014/main" id="{4574D48F-D07D-4D4C-95EC-822607F7BD50}"/>
              </a:ext>
            </a:extLst>
          </p:cNvPr>
          <p:cNvSpPr/>
          <p:nvPr userDrawn="1"/>
        </p:nvSpPr>
        <p:spPr>
          <a:xfrm>
            <a:off x="0" y="6332538"/>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22" name="Freeform 7">
            <a:extLst>
              <a:ext uri="{FF2B5EF4-FFF2-40B4-BE49-F238E27FC236}">
                <a16:creationId xmlns:a16="http://schemas.microsoft.com/office/drawing/2014/main" id="{17A440DB-DA0C-47EF-9AE1-5F11D4E4768A}"/>
              </a:ext>
            </a:extLst>
          </p:cNvPr>
          <p:cNvSpPr>
            <a:spLocks noChangeArrowheads="1"/>
          </p:cNvSpPr>
          <p:nvPr userDrawn="1"/>
        </p:nvSpPr>
        <p:spPr bwMode="auto">
          <a:xfrm>
            <a:off x="1384300" y="5868988"/>
            <a:ext cx="123825" cy="107950"/>
          </a:xfrm>
          <a:custGeom>
            <a:avLst/>
            <a:gdLst>
              <a:gd name="T0" fmla="*/ 61913 w 302"/>
              <a:gd name="T1" fmla="*/ 22986 h 263"/>
              <a:gd name="T2" fmla="*/ 93074 w 302"/>
              <a:gd name="T3" fmla="*/ 0 h 263"/>
              <a:gd name="T4" fmla="*/ 123825 w 302"/>
              <a:gd name="T5" fmla="*/ 30784 h 263"/>
              <a:gd name="T6" fmla="*/ 61913 w 302"/>
              <a:gd name="T7" fmla="*/ 107950 h 263"/>
              <a:gd name="T8" fmla="*/ 0 w 302"/>
              <a:gd name="T9" fmla="*/ 30784 h 263"/>
              <a:gd name="T10" fmla="*/ 31161 w 302"/>
              <a:gd name="T11" fmla="*/ 0 h 263"/>
              <a:gd name="T12" fmla="*/ 61913 w 302"/>
              <a:gd name="T13" fmla="*/ 2298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3" name="Freeform 7">
            <a:extLst>
              <a:ext uri="{FF2B5EF4-FFF2-40B4-BE49-F238E27FC236}">
                <a16:creationId xmlns:a16="http://schemas.microsoft.com/office/drawing/2014/main" id="{2447ED34-9158-46F2-A4EB-EBE4E19B1234}"/>
              </a:ext>
            </a:extLst>
          </p:cNvPr>
          <p:cNvSpPr>
            <a:spLocks noChangeArrowheads="1"/>
          </p:cNvSpPr>
          <p:nvPr userDrawn="1"/>
        </p:nvSpPr>
        <p:spPr bwMode="auto">
          <a:xfrm>
            <a:off x="434975" y="4641850"/>
            <a:ext cx="195263" cy="169863"/>
          </a:xfrm>
          <a:custGeom>
            <a:avLst/>
            <a:gdLst>
              <a:gd name="T0" fmla="*/ 97632 w 302"/>
              <a:gd name="T1" fmla="*/ 36169 h 263"/>
              <a:gd name="T2" fmla="*/ 146771 w 302"/>
              <a:gd name="T3" fmla="*/ 0 h 263"/>
              <a:gd name="T4" fmla="*/ 195263 w 302"/>
              <a:gd name="T5" fmla="*/ 48440 h 263"/>
              <a:gd name="T6" fmla="*/ 97632 w 302"/>
              <a:gd name="T7" fmla="*/ 169863 h 263"/>
              <a:gd name="T8" fmla="*/ 0 w 302"/>
              <a:gd name="T9" fmla="*/ 48440 h 263"/>
              <a:gd name="T10" fmla="*/ 49139 w 302"/>
              <a:gd name="T11" fmla="*/ 0 h 263"/>
              <a:gd name="T12" fmla="*/ 97632 w 302"/>
              <a:gd name="T13" fmla="*/ 36169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4" name="Freeform 7">
            <a:extLst>
              <a:ext uri="{FF2B5EF4-FFF2-40B4-BE49-F238E27FC236}">
                <a16:creationId xmlns:a16="http://schemas.microsoft.com/office/drawing/2014/main" id="{D12E2706-634C-4037-A750-3A81CC2169E6}"/>
              </a:ext>
            </a:extLst>
          </p:cNvPr>
          <p:cNvSpPr>
            <a:spLocks noChangeArrowheads="1"/>
          </p:cNvSpPr>
          <p:nvPr userDrawn="1"/>
        </p:nvSpPr>
        <p:spPr bwMode="auto">
          <a:xfrm>
            <a:off x="655638" y="1625600"/>
            <a:ext cx="234950" cy="203200"/>
          </a:xfrm>
          <a:custGeom>
            <a:avLst/>
            <a:gdLst>
              <a:gd name="T0" fmla="*/ 117475 w 302"/>
              <a:gd name="T1" fmla="*/ 43267 h 263"/>
              <a:gd name="T2" fmla="*/ 176601 w 302"/>
              <a:gd name="T3" fmla="*/ 0 h 263"/>
              <a:gd name="T4" fmla="*/ 234950 w 302"/>
              <a:gd name="T5" fmla="*/ 57947 h 263"/>
              <a:gd name="T6" fmla="*/ 117475 w 302"/>
              <a:gd name="T7" fmla="*/ 203200 h 263"/>
              <a:gd name="T8" fmla="*/ 0 w 302"/>
              <a:gd name="T9" fmla="*/ 57947 h 263"/>
              <a:gd name="T10" fmla="*/ 59126 w 302"/>
              <a:gd name="T11" fmla="*/ 0 h 263"/>
              <a:gd name="T12" fmla="*/ 117475 w 302"/>
              <a:gd name="T13" fmla="*/ 43267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5" name="Freeform 7">
            <a:extLst>
              <a:ext uri="{FF2B5EF4-FFF2-40B4-BE49-F238E27FC236}">
                <a16:creationId xmlns:a16="http://schemas.microsoft.com/office/drawing/2014/main" id="{764F4083-2A0A-4F84-8154-E28C0306795C}"/>
              </a:ext>
            </a:extLst>
          </p:cNvPr>
          <p:cNvSpPr>
            <a:spLocks noChangeArrowheads="1"/>
          </p:cNvSpPr>
          <p:nvPr userDrawn="1"/>
        </p:nvSpPr>
        <p:spPr bwMode="auto">
          <a:xfrm>
            <a:off x="6872288" y="1358900"/>
            <a:ext cx="458787" cy="398463"/>
          </a:xfrm>
          <a:custGeom>
            <a:avLst/>
            <a:gdLst>
              <a:gd name="T0" fmla="*/ 229394 w 302"/>
              <a:gd name="T1" fmla="*/ 84844 h 263"/>
              <a:gd name="T2" fmla="*/ 344850 w 302"/>
              <a:gd name="T3" fmla="*/ 0 h 263"/>
              <a:gd name="T4" fmla="*/ 458787 w 302"/>
              <a:gd name="T5" fmla="*/ 113630 h 263"/>
              <a:gd name="T6" fmla="*/ 229394 w 302"/>
              <a:gd name="T7" fmla="*/ 398463 h 263"/>
              <a:gd name="T8" fmla="*/ 0 w 302"/>
              <a:gd name="T9" fmla="*/ 113630 h 263"/>
              <a:gd name="T10" fmla="*/ 115456 w 302"/>
              <a:gd name="T11" fmla="*/ 0 h 263"/>
              <a:gd name="T12" fmla="*/ 229394 w 302"/>
              <a:gd name="T13" fmla="*/ 84844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75000"/>
            </a:schemeClr>
          </a:solidFill>
          <a:ln>
            <a:noFill/>
          </a:ln>
        </p:spPr>
        <p:txBody>
          <a:bodyPr/>
          <a:lstStyle/>
          <a:p>
            <a:pPr eaLnBrk="1" hangingPunct="1">
              <a:buFont typeface="Arial" panose="020B0604020202020204" pitchFamily="34" charset="0"/>
              <a:buNone/>
              <a:defRPr/>
            </a:pPr>
            <a:endParaRPr lang="zh-CN" altLang="en-US"/>
          </a:p>
        </p:txBody>
      </p:sp>
      <p:sp>
        <p:nvSpPr>
          <p:cNvPr id="26" name="十字形 25">
            <a:extLst>
              <a:ext uri="{FF2B5EF4-FFF2-40B4-BE49-F238E27FC236}">
                <a16:creationId xmlns:a16="http://schemas.microsoft.com/office/drawing/2014/main" id="{D9F53F39-BE48-4574-BFCA-D998F1D2F677}"/>
              </a:ext>
            </a:extLst>
          </p:cNvPr>
          <p:cNvSpPr/>
          <p:nvPr/>
        </p:nvSpPr>
        <p:spPr>
          <a:xfrm>
            <a:off x="7026275" y="149383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7" name="十字形 26">
            <a:extLst>
              <a:ext uri="{FF2B5EF4-FFF2-40B4-BE49-F238E27FC236}">
                <a16:creationId xmlns:a16="http://schemas.microsoft.com/office/drawing/2014/main" id="{F7DC54C9-1A53-4978-BAF2-DC1DB981D833}"/>
              </a:ext>
            </a:extLst>
          </p:cNvPr>
          <p:cNvSpPr/>
          <p:nvPr/>
        </p:nvSpPr>
        <p:spPr>
          <a:xfrm>
            <a:off x="10963275" y="551338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8" name="十字形 27">
            <a:extLst>
              <a:ext uri="{FF2B5EF4-FFF2-40B4-BE49-F238E27FC236}">
                <a16:creationId xmlns:a16="http://schemas.microsoft.com/office/drawing/2014/main" id="{AB314753-A722-4B0A-B2FB-DF7DFFCD9A8E}"/>
              </a:ext>
            </a:extLst>
          </p:cNvPr>
          <p:cNvSpPr/>
          <p:nvPr/>
        </p:nvSpPr>
        <p:spPr>
          <a:xfrm>
            <a:off x="720725" y="1684338"/>
            <a:ext cx="100013" cy="98425"/>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9" name="十字形 28">
            <a:extLst>
              <a:ext uri="{FF2B5EF4-FFF2-40B4-BE49-F238E27FC236}">
                <a16:creationId xmlns:a16="http://schemas.microsoft.com/office/drawing/2014/main" id="{DBA71827-4E63-4F74-A17C-3A5A95EEC88A}"/>
              </a:ext>
            </a:extLst>
          </p:cNvPr>
          <p:cNvSpPr/>
          <p:nvPr/>
        </p:nvSpPr>
        <p:spPr>
          <a:xfrm>
            <a:off x="495300" y="4686300"/>
            <a:ext cx="84138" cy="825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0" name="十字形 29">
            <a:extLst>
              <a:ext uri="{FF2B5EF4-FFF2-40B4-BE49-F238E27FC236}">
                <a16:creationId xmlns:a16="http://schemas.microsoft.com/office/drawing/2014/main" id="{88B43F62-0FE2-48A2-A38F-46A08D808F23}"/>
              </a:ext>
            </a:extLst>
          </p:cNvPr>
          <p:cNvSpPr/>
          <p:nvPr/>
        </p:nvSpPr>
        <p:spPr>
          <a:xfrm flipV="1">
            <a:off x="1420813" y="5900738"/>
            <a:ext cx="46037" cy="444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1" name="灯片编号占位符 3">
            <a:extLst>
              <a:ext uri="{FF2B5EF4-FFF2-40B4-BE49-F238E27FC236}">
                <a16:creationId xmlns:a16="http://schemas.microsoft.com/office/drawing/2014/main" id="{98B50E32-4726-4DF1-99D4-D253F9939975}"/>
              </a:ext>
            </a:extLst>
          </p:cNvPr>
          <p:cNvSpPr txBox="1">
            <a:spLocks/>
          </p:cNvSpPr>
          <p:nvPr userDrawn="1"/>
        </p:nvSpPr>
        <p:spPr>
          <a:xfrm>
            <a:off x="8426450" y="6356350"/>
            <a:ext cx="1341438" cy="501650"/>
          </a:xfrm>
          <a:prstGeom prst="rect">
            <a:avLst/>
          </a:prstGeom>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defRPr/>
            </a:pPr>
            <a:endParaRPr lang="zh-CN" altLang="en-US" dirty="0">
              <a:solidFill>
                <a:schemeClr val="bg1"/>
              </a:solidFill>
              <a:latin typeface="等线" panose="02010600030101010101" pitchFamily="2" charset="-122"/>
              <a:ea typeface="等线" panose="02010600030101010101" pitchFamily="2" charset="-122"/>
            </a:endParaRPr>
          </a:p>
        </p:txBody>
      </p:sp>
      <p:sp>
        <p:nvSpPr>
          <p:cNvPr id="32" name="灯片编号占位符 3">
            <a:extLst>
              <a:ext uri="{FF2B5EF4-FFF2-40B4-BE49-F238E27FC236}">
                <a16:creationId xmlns:a16="http://schemas.microsoft.com/office/drawing/2014/main" id="{D5AE3566-8C23-4540-A91F-C4B48C79EEE7}"/>
              </a:ext>
            </a:extLst>
          </p:cNvPr>
          <p:cNvSpPr>
            <a:spLocks noGrp="1"/>
          </p:cNvSpPr>
          <p:nvPr>
            <p:ph type="sldNum" sz="quarter" idx="10"/>
          </p:nvPr>
        </p:nvSpPr>
        <p:spPr>
          <a:xfrm>
            <a:off x="8728075" y="6381750"/>
            <a:ext cx="3463925" cy="417513"/>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21270602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小结页">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73ECED8-56AF-40AB-B366-3275148383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21875" y="6365875"/>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泪滴形 52">
            <a:extLst>
              <a:ext uri="{FF2B5EF4-FFF2-40B4-BE49-F238E27FC236}">
                <a16:creationId xmlns:a16="http://schemas.microsoft.com/office/drawing/2014/main" id="{B61A1FB1-2473-4CDC-81B3-2E87C9A77F66}"/>
              </a:ext>
            </a:extLst>
          </p:cNvPr>
          <p:cNvSpPr/>
          <p:nvPr/>
        </p:nvSpPr>
        <p:spPr>
          <a:xfrm rot="2403184">
            <a:off x="350838" y="782638"/>
            <a:ext cx="592137" cy="592137"/>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4" name="泪滴形 53">
            <a:extLst>
              <a:ext uri="{FF2B5EF4-FFF2-40B4-BE49-F238E27FC236}">
                <a16:creationId xmlns:a16="http://schemas.microsoft.com/office/drawing/2014/main" id="{72ECE27F-90C3-42F8-A562-36F3859F7216}"/>
              </a:ext>
            </a:extLst>
          </p:cNvPr>
          <p:cNvSpPr/>
          <p:nvPr/>
        </p:nvSpPr>
        <p:spPr>
          <a:xfrm rot="6206101">
            <a:off x="657225" y="217488"/>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5" name="泪滴形 54">
            <a:extLst>
              <a:ext uri="{FF2B5EF4-FFF2-40B4-BE49-F238E27FC236}">
                <a16:creationId xmlns:a16="http://schemas.microsoft.com/office/drawing/2014/main" id="{956D11ED-873E-4609-90E2-799FD3992954}"/>
              </a:ext>
            </a:extLst>
          </p:cNvPr>
          <p:cNvSpPr/>
          <p:nvPr/>
        </p:nvSpPr>
        <p:spPr>
          <a:xfrm rot="10074224">
            <a:off x="1316038" y="222250"/>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6" name="泪滴形 55">
            <a:extLst>
              <a:ext uri="{FF2B5EF4-FFF2-40B4-BE49-F238E27FC236}">
                <a16:creationId xmlns:a16="http://schemas.microsoft.com/office/drawing/2014/main" id="{5F5197C8-1385-4AB5-8691-D8F9C4B6358D}"/>
              </a:ext>
            </a:extLst>
          </p:cNvPr>
          <p:cNvSpPr/>
          <p:nvPr/>
        </p:nvSpPr>
        <p:spPr>
          <a:xfrm rot="13825622">
            <a:off x="1600200" y="790575"/>
            <a:ext cx="592138"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 name="文本框 6">
            <a:extLst>
              <a:ext uri="{FF2B5EF4-FFF2-40B4-BE49-F238E27FC236}">
                <a16:creationId xmlns:a16="http://schemas.microsoft.com/office/drawing/2014/main" id="{8D208906-6E35-43A9-91CB-FFBF6E566069}"/>
              </a:ext>
            </a:extLst>
          </p:cNvPr>
          <p:cNvSpPr txBox="1">
            <a:spLocks noChangeArrowheads="1"/>
          </p:cNvSpPr>
          <p:nvPr/>
        </p:nvSpPr>
        <p:spPr bwMode="auto">
          <a:xfrm>
            <a:off x="411163" y="865188"/>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思</a:t>
            </a:r>
          </a:p>
        </p:txBody>
      </p:sp>
      <p:sp>
        <p:nvSpPr>
          <p:cNvPr id="8" name="文本框 7">
            <a:extLst>
              <a:ext uri="{FF2B5EF4-FFF2-40B4-BE49-F238E27FC236}">
                <a16:creationId xmlns:a16="http://schemas.microsoft.com/office/drawing/2014/main" id="{9FD5A18A-C0CA-446A-98B5-3A0CC8445B40}"/>
              </a:ext>
            </a:extLst>
          </p:cNvPr>
          <p:cNvSpPr txBox="1">
            <a:spLocks noChangeArrowheads="1"/>
          </p:cNvSpPr>
          <p:nvPr/>
        </p:nvSpPr>
        <p:spPr bwMode="auto">
          <a:xfrm>
            <a:off x="7064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维</a:t>
            </a:r>
          </a:p>
        </p:txBody>
      </p:sp>
      <p:sp>
        <p:nvSpPr>
          <p:cNvPr id="9" name="文本框 8">
            <a:extLst>
              <a:ext uri="{FF2B5EF4-FFF2-40B4-BE49-F238E27FC236}">
                <a16:creationId xmlns:a16="http://schemas.microsoft.com/office/drawing/2014/main" id="{6B69B105-0C9F-4633-B3DD-FF8F501A6679}"/>
              </a:ext>
            </a:extLst>
          </p:cNvPr>
          <p:cNvSpPr txBox="1">
            <a:spLocks noChangeArrowheads="1"/>
          </p:cNvSpPr>
          <p:nvPr/>
        </p:nvSpPr>
        <p:spPr bwMode="auto">
          <a:xfrm>
            <a:off x="13541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导</a:t>
            </a:r>
          </a:p>
        </p:txBody>
      </p:sp>
      <p:sp>
        <p:nvSpPr>
          <p:cNvPr id="10" name="文本框 9">
            <a:extLst>
              <a:ext uri="{FF2B5EF4-FFF2-40B4-BE49-F238E27FC236}">
                <a16:creationId xmlns:a16="http://schemas.microsoft.com/office/drawing/2014/main" id="{2A7BA4E9-ED5A-4A53-93BF-35B43FC2762B}"/>
              </a:ext>
            </a:extLst>
          </p:cNvPr>
          <p:cNvSpPr txBox="1">
            <a:spLocks noChangeArrowheads="1"/>
          </p:cNvSpPr>
          <p:nvPr/>
        </p:nvSpPr>
        <p:spPr bwMode="auto">
          <a:xfrm>
            <a:off x="1651000" y="869950"/>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图</a:t>
            </a:r>
          </a:p>
        </p:txBody>
      </p:sp>
      <p:sp>
        <p:nvSpPr>
          <p:cNvPr id="11" name="矩形: 圆角 60">
            <a:extLst>
              <a:ext uri="{FF2B5EF4-FFF2-40B4-BE49-F238E27FC236}">
                <a16:creationId xmlns:a16="http://schemas.microsoft.com/office/drawing/2014/main" id="{9110A414-2E9B-4FFD-99B1-CDB87C3654E9}"/>
              </a:ext>
            </a:extLst>
          </p:cNvPr>
          <p:cNvSpPr/>
          <p:nvPr/>
        </p:nvSpPr>
        <p:spPr>
          <a:xfrm>
            <a:off x="498475" y="1495425"/>
            <a:ext cx="11028363" cy="4438650"/>
          </a:xfrm>
          <a:prstGeom prst="roundRect">
            <a:avLst/>
          </a:prstGeom>
          <a:solidFill>
            <a:schemeClr val="accent1">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2" name="矩形: 圆角 61">
            <a:extLst>
              <a:ext uri="{FF2B5EF4-FFF2-40B4-BE49-F238E27FC236}">
                <a16:creationId xmlns:a16="http://schemas.microsoft.com/office/drawing/2014/main" id="{98176F0B-AA76-414E-AA4F-ED37B771C9E7}"/>
              </a:ext>
            </a:extLst>
          </p:cNvPr>
          <p:cNvSpPr/>
          <p:nvPr userDrawn="1"/>
        </p:nvSpPr>
        <p:spPr>
          <a:xfrm>
            <a:off x="550863" y="1555750"/>
            <a:ext cx="10906125" cy="4308475"/>
          </a:xfrm>
          <a:prstGeom prst="roundRect">
            <a:avLst/>
          </a:prstGeom>
          <a:solidFill>
            <a:schemeClr val="bg1"/>
          </a:solidFill>
          <a:ln w="222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3" name="十字形 12">
            <a:extLst>
              <a:ext uri="{FF2B5EF4-FFF2-40B4-BE49-F238E27FC236}">
                <a16:creationId xmlns:a16="http://schemas.microsoft.com/office/drawing/2014/main" id="{C69FD265-17D1-4915-9597-7A1502700F60}"/>
              </a:ext>
            </a:extLst>
          </p:cNvPr>
          <p:cNvSpPr/>
          <p:nvPr/>
        </p:nvSpPr>
        <p:spPr>
          <a:xfrm>
            <a:off x="10714038" y="5167313"/>
            <a:ext cx="333375" cy="347662"/>
          </a:xfrm>
          <a:prstGeom prst="plus">
            <a:avLst>
              <a:gd name="adj" fmla="val 311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4" name="椭圆 13">
            <a:extLst>
              <a:ext uri="{FF2B5EF4-FFF2-40B4-BE49-F238E27FC236}">
                <a16:creationId xmlns:a16="http://schemas.microsoft.com/office/drawing/2014/main" id="{15AA81E5-C8FE-418A-867D-24999BE3C21F}"/>
              </a:ext>
            </a:extLst>
          </p:cNvPr>
          <p:cNvSpPr/>
          <p:nvPr/>
        </p:nvSpPr>
        <p:spPr>
          <a:xfrm>
            <a:off x="6807200" y="1233488"/>
            <a:ext cx="588963" cy="593725"/>
          </a:xfrm>
          <a:prstGeom prst="ellipse">
            <a:avLst/>
          </a:prstGeom>
          <a:solidFill>
            <a:schemeClr val="bg1"/>
          </a:solidFill>
          <a:ln w="444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5" name="椭圆 14">
            <a:extLst>
              <a:ext uri="{FF2B5EF4-FFF2-40B4-BE49-F238E27FC236}">
                <a16:creationId xmlns:a16="http://schemas.microsoft.com/office/drawing/2014/main" id="{49E17631-4BF0-413B-BAFC-AEC9CAA31B96}"/>
              </a:ext>
            </a:extLst>
          </p:cNvPr>
          <p:cNvSpPr/>
          <p:nvPr/>
        </p:nvSpPr>
        <p:spPr>
          <a:xfrm>
            <a:off x="10590213" y="5195888"/>
            <a:ext cx="989012" cy="996950"/>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6" name="椭圆 15">
            <a:extLst>
              <a:ext uri="{FF2B5EF4-FFF2-40B4-BE49-F238E27FC236}">
                <a16:creationId xmlns:a16="http://schemas.microsoft.com/office/drawing/2014/main" id="{52888B07-A556-431F-A62C-02EC198DFBBD}"/>
              </a:ext>
            </a:extLst>
          </p:cNvPr>
          <p:cNvSpPr/>
          <p:nvPr/>
        </p:nvSpPr>
        <p:spPr>
          <a:xfrm>
            <a:off x="617538" y="1557338"/>
            <a:ext cx="306387" cy="307975"/>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7" name="椭圆 16">
            <a:extLst>
              <a:ext uri="{FF2B5EF4-FFF2-40B4-BE49-F238E27FC236}">
                <a16:creationId xmlns:a16="http://schemas.microsoft.com/office/drawing/2014/main" id="{EB641CE3-B195-40B2-A4AB-978E4E6F84BD}"/>
              </a:ext>
            </a:extLst>
          </p:cNvPr>
          <p:cNvSpPr/>
          <p:nvPr/>
        </p:nvSpPr>
        <p:spPr>
          <a:xfrm>
            <a:off x="395288" y="4581525"/>
            <a:ext cx="274637" cy="263525"/>
          </a:xfrm>
          <a:prstGeom prst="ellipse">
            <a:avLst/>
          </a:prstGeom>
          <a:solidFill>
            <a:schemeClr val="bg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8" name="椭圆 17">
            <a:extLst>
              <a:ext uri="{FF2B5EF4-FFF2-40B4-BE49-F238E27FC236}">
                <a16:creationId xmlns:a16="http://schemas.microsoft.com/office/drawing/2014/main" id="{190B7CE2-4E8A-471C-8439-24E5733E6EBB}"/>
              </a:ext>
            </a:extLst>
          </p:cNvPr>
          <p:cNvSpPr/>
          <p:nvPr/>
        </p:nvSpPr>
        <p:spPr>
          <a:xfrm>
            <a:off x="1339850" y="5800725"/>
            <a:ext cx="212725" cy="204788"/>
          </a:xfrm>
          <a:prstGeom prst="ellipse">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9" name="Freeform 7">
            <a:extLst>
              <a:ext uri="{FF2B5EF4-FFF2-40B4-BE49-F238E27FC236}">
                <a16:creationId xmlns:a16="http://schemas.microsoft.com/office/drawing/2014/main" id="{0A16EB65-069F-4A0B-A8CC-C4A8DF29A1CA}"/>
              </a:ext>
            </a:extLst>
          </p:cNvPr>
          <p:cNvSpPr>
            <a:spLocks noChangeArrowheads="1"/>
          </p:cNvSpPr>
          <p:nvPr userDrawn="1"/>
        </p:nvSpPr>
        <p:spPr bwMode="auto">
          <a:xfrm>
            <a:off x="10818813" y="5375275"/>
            <a:ext cx="457200" cy="396875"/>
          </a:xfrm>
          <a:custGeom>
            <a:avLst/>
            <a:gdLst>
              <a:gd name="T0" fmla="*/ 228600 w 302"/>
              <a:gd name="T1" fmla="*/ 84506 h 263"/>
              <a:gd name="T2" fmla="*/ 343657 w 302"/>
              <a:gd name="T3" fmla="*/ 0 h 263"/>
              <a:gd name="T4" fmla="*/ 457200 w 302"/>
              <a:gd name="T5" fmla="*/ 113177 h 263"/>
              <a:gd name="T6" fmla="*/ 228600 w 302"/>
              <a:gd name="T7" fmla="*/ 396875 h 263"/>
              <a:gd name="T8" fmla="*/ 0 w 302"/>
              <a:gd name="T9" fmla="*/ 113177 h 263"/>
              <a:gd name="T10" fmla="*/ 115057 w 302"/>
              <a:gd name="T11" fmla="*/ 0 h 263"/>
              <a:gd name="T12" fmla="*/ 228600 w 302"/>
              <a:gd name="T13" fmla="*/ 8450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0" name="Freeform 8">
            <a:extLst>
              <a:ext uri="{FF2B5EF4-FFF2-40B4-BE49-F238E27FC236}">
                <a16:creationId xmlns:a16="http://schemas.microsoft.com/office/drawing/2014/main" id="{EB3DB224-C4E1-4722-A2F7-6C016480472C}"/>
              </a:ext>
            </a:extLst>
          </p:cNvPr>
          <p:cNvSpPr>
            <a:spLocks noChangeArrowheads="1"/>
          </p:cNvSpPr>
          <p:nvPr userDrawn="1"/>
        </p:nvSpPr>
        <p:spPr bwMode="auto">
          <a:xfrm>
            <a:off x="10731500" y="5767388"/>
            <a:ext cx="706438" cy="273050"/>
          </a:xfrm>
          <a:custGeom>
            <a:avLst/>
            <a:gdLst>
              <a:gd name="T0" fmla="*/ 700226 w 796"/>
              <a:gd name="T1" fmla="*/ 30911 h 212"/>
              <a:gd name="T2" fmla="*/ 562665 w 796"/>
              <a:gd name="T3" fmla="*/ 2576 h 212"/>
              <a:gd name="T4" fmla="*/ 536041 w 796"/>
              <a:gd name="T5" fmla="*/ 0 h 212"/>
              <a:gd name="T6" fmla="*/ 382506 w 796"/>
              <a:gd name="T7" fmla="*/ 48943 h 212"/>
              <a:gd name="T8" fmla="*/ 330144 w 796"/>
              <a:gd name="T9" fmla="*/ 69550 h 212"/>
              <a:gd name="T10" fmla="*/ 255596 w 796"/>
              <a:gd name="T11" fmla="*/ 101750 h 212"/>
              <a:gd name="T12" fmla="*/ 241396 w 796"/>
              <a:gd name="T13" fmla="*/ 141677 h 212"/>
              <a:gd name="T14" fmla="*/ 307070 w 796"/>
              <a:gd name="T15" fmla="*/ 172588 h 212"/>
              <a:gd name="T16" fmla="*/ 402918 w 796"/>
              <a:gd name="T17" fmla="*/ 163572 h 212"/>
              <a:gd name="T18" fmla="*/ 419780 w 796"/>
              <a:gd name="T19" fmla="*/ 160996 h 212"/>
              <a:gd name="T20" fmla="*/ 297307 w 796"/>
              <a:gd name="T21" fmla="*/ 190620 h 212"/>
              <a:gd name="T22" fmla="*/ 227196 w 796"/>
              <a:gd name="T23" fmla="*/ 153269 h 212"/>
              <a:gd name="T24" fmla="*/ 240508 w 796"/>
              <a:gd name="T25" fmla="*/ 95310 h 212"/>
              <a:gd name="T26" fmla="*/ 242283 w 796"/>
              <a:gd name="T27" fmla="*/ 92734 h 212"/>
              <a:gd name="T28" fmla="*/ 239621 w 796"/>
              <a:gd name="T29" fmla="*/ 91446 h 212"/>
              <a:gd name="T30" fmla="*/ 62124 w 796"/>
              <a:gd name="T31" fmla="*/ 28335 h 212"/>
              <a:gd name="T32" fmla="*/ 43487 w 796"/>
              <a:gd name="T33" fmla="*/ 25759 h 212"/>
              <a:gd name="T34" fmla="*/ 0 w 796"/>
              <a:gd name="T35" fmla="*/ 56671 h 212"/>
              <a:gd name="T36" fmla="*/ 0 w 796"/>
              <a:gd name="T37" fmla="*/ 60535 h 212"/>
              <a:gd name="T38" fmla="*/ 0 w 796"/>
              <a:gd name="T39" fmla="*/ 61823 h 212"/>
              <a:gd name="T40" fmla="*/ 24850 w 796"/>
              <a:gd name="T41" fmla="*/ 99174 h 212"/>
              <a:gd name="T42" fmla="*/ 240508 w 796"/>
              <a:gd name="T43" fmla="*/ 230547 h 212"/>
              <a:gd name="T44" fmla="*/ 262696 w 796"/>
              <a:gd name="T45" fmla="*/ 243427 h 212"/>
              <a:gd name="T46" fmla="*/ 334582 w 796"/>
              <a:gd name="T47" fmla="*/ 273050 h 212"/>
              <a:gd name="T48" fmla="*/ 362094 w 796"/>
              <a:gd name="T49" fmla="*/ 267898 h 212"/>
              <a:gd name="T50" fmla="*/ 465930 w 796"/>
              <a:gd name="T51" fmla="*/ 225395 h 212"/>
              <a:gd name="T52" fmla="*/ 571540 w 796"/>
              <a:gd name="T53" fmla="*/ 181604 h 212"/>
              <a:gd name="T54" fmla="*/ 615915 w 796"/>
              <a:gd name="T55" fmla="*/ 175164 h 212"/>
              <a:gd name="T56" fmla="*/ 697563 w 796"/>
              <a:gd name="T57" fmla="*/ 189332 h 212"/>
              <a:gd name="T58" fmla="*/ 706438 w 796"/>
              <a:gd name="T59" fmla="*/ 191908 h 212"/>
              <a:gd name="T60" fmla="*/ 706438 w 796"/>
              <a:gd name="T61" fmla="*/ 32199 h 212"/>
              <a:gd name="T62" fmla="*/ 700226 w 796"/>
              <a:gd name="T63" fmla="*/ 30911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6" h="212">
                <a:moveTo>
                  <a:pt x="789" y="24"/>
                </a:moveTo>
                <a:cubicBezTo>
                  <a:pt x="736" y="14"/>
                  <a:pt x="685" y="6"/>
                  <a:pt x="634" y="2"/>
                </a:cubicBezTo>
                <a:cubicBezTo>
                  <a:pt x="624" y="1"/>
                  <a:pt x="614" y="0"/>
                  <a:pt x="604" y="0"/>
                </a:cubicBezTo>
                <a:cubicBezTo>
                  <a:pt x="537" y="0"/>
                  <a:pt x="483" y="20"/>
                  <a:pt x="431" y="38"/>
                </a:cubicBezTo>
                <a:cubicBezTo>
                  <a:pt x="416" y="43"/>
                  <a:pt x="395" y="48"/>
                  <a:pt x="372" y="54"/>
                </a:cubicBezTo>
                <a:cubicBezTo>
                  <a:pt x="339" y="62"/>
                  <a:pt x="305" y="70"/>
                  <a:pt x="288" y="79"/>
                </a:cubicBezTo>
                <a:cubicBezTo>
                  <a:pt x="274" y="88"/>
                  <a:pt x="268" y="98"/>
                  <a:pt x="272" y="110"/>
                </a:cubicBezTo>
                <a:cubicBezTo>
                  <a:pt x="277" y="127"/>
                  <a:pt x="300" y="134"/>
                  <a:pt x="346" y="134"/>
                </a:cubicBezTo>
                <a:cubicBezTo>
                  <a:pt x="376" y="134"/>
                  <a:pt x="414" y="131"/>
                  <a:pt x="454" y="127"/>
                </a:cubicBezTo>
                <a:cubicBezTo>
                  <a:pt x="460" y="127"/>
                  <a:pt x="466" y="126"/>
                  <a:pt x="473" y="125"/>
                </a:cubicBezTo>
                <a:cubicBezTo>
                  <a:pt x="419" y="140"/>
                  <a:pt x="372" y="148"/>
                  <a:pt x="335" y="148"/>
                </a:cubicBezTo>
                <a:cubicBezTo>
                  <a:pt x="292" y="148"/>
                  <a:pt x="264" y="138"/>
                  <a:pt x="256" y="119"/>
                </a:cubicBezTo>
                <a:cubicBezTo>
                  <a:pt x="250" y="107"/>
                  <a:pt x="256" y="91"/>
                  <a:pt x="271" y="74"/>
                </a:cubicBezTo>
                <a:cubicBezTo>
                  <a:pt x="273" y="72"/>
                  <a:pt x="273" y="72"/>
                  <a:pt x="273" y="72"/>
                </a:cubicBezTo>
                <a:cubicBezTo>
                  <a:pt x="270" y="71"/>
                  <a:pt x="270" y="71"/>
                  <a:pt x="270" y="71"/>
                </a:cubicBezTo>
                <a:cubicBezTo>
                  <a:pt x="268" y="70"/>
                  <a:pt x="102" y="29"/>
                  <a:pt x="70" y="22"/>
                </a:cubicBezTo>
                <a:cubicBezTo>
                  <a:pt x="63" y="21"/>
                  <a:pt x="56" y="20"/>
                  <a:pt x="49" y="20"/>
                </a:cubicBezTo>
                <a:cubicBezTo>
                  <a:pt x="24" y="20"/>
                  <a:pt x="3" y="30"/>
                  <a:pt x="0" y="44"/>
                </a:cubicBezTo>
                <a:cubicBezTo>
                  <a:pt x="0" y="45"/>
                  <a:pt x="0" y="46"/>
                  <a:pt x="0" y="47"/>
                </a:cubicBezTo>
                <a:cubicBezTo>
                  <a:pt x="0" y="48"/>
                  <a:pt x="0" y="48"/>
                  <a:pt x="0" y="48"/>
                </a:cubicBezTo>
                <a:cubicBezTo>
                  <a:pt x="0" y="55"/>
                  <a:pt x="5" y="66"/>
                  <a:pt x="28" y="77"/>
                </a:cubicBezTo>
                <a:cubicBezTo>
                  <a:pt x="271" y="179"/>
                  <a:pt x="271" y="179"/>
                  <a:pt x="271" y="179"/>
                </a:cubicBezTo>
                <a:cubicBezTo>
                  <a:pt x="279" y="182"/>
                  <a:pt x="287" y="185"/>
                  <a:pt x="296" y="189"/>
                </a:cubicBezTo>
                <a:cubicBezTo>
                  <a:pt x="323" y="200"/>
                  <a:pt x="351" y="212"/>
                  <a:pt x="377" y="212"/>
                </a:cubicBezTo>
                <a:cubicBezTo>
                  <a:pt x="388" y="212"/>
                  <a:pt x="398" y="211"/>
                  <a:pt x="408" y="208"/>
                </a:cubicBezTo>
                <a:cubicBezTo>
                  <a:pt x="427" y="204"/>
                  <a:pt x="474" y="190"/>
                  <a:pt x="525" y="175"/>
                </a:cubicBezTo>
                <a:cubicBezTo>
                  <a:pt x="574" y="161"/>
                  <a:pt x="624" y="146"/>
                  <a:pt x="644" y="141"/>
                </a:cubicBezTo>
                <a:cubicBezTo>
                  <a:pt x="660" y="138"/>
                  <a:pt x="677" y="136"/>
                  <a:pt x="694" y="136"/>
                </a:cubicBezTo>
                <a:cubicBezTo>
                  <a:pt x="725" y="136"/>
                  <a:pt x="755" y="141"/>
                  <a:pt x="786" y="147"/>
                </a:cubicBezTo>
                <a:cubicBezTo>
                  <a:pt x="796" y="149"/>
                  <a:pt x="796" y="149"/>
                  <a:pt x="796" y="149"/>
                </a:cubicBezTo>
                <a:cubicBezTo>
                  <a:pt x="796" y="25"/>
                  <a:pt x="796" y="25"/>
                  <a:pt x="796" y="25"/>
                </a:cubicBezTo>
                <a:lnTo>
                  <a:pt x="789" y="24"/>
                </a:lnTo>
                <a:close/>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1" name="矩形 20">
            <a:extLst>
              <a:ext uri="{FF2B5EF4-FFF2-40B4-BE49-F238E27FC236}">
                <a16:creationId xmlns:a16="http://schemas.microsoft.com/office/drawing/2014/main" id="{4574D48F-D07D-4D4C-95EC-822607F7BD50}"/>
              </a:ext>
            </a:extLst>
          </p:cNvPr>
          <p:cNvSpPr/>
          <p:nvPr userDrawn="1"/>
        </p:nvSpPr>
        <p:spPr>
          <a:xfrm>
            <a:off x="0" y="6332538"/>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22" name="Freeform 7">
            <a:extLst>
              <a:ext uri="{FF2B5EF4-FFF2-40B4-BE49-F238E27FC236}">
                <a16:creationId xmlns:a16="http://schemas.microsoft.com/office/drawing/2014/main" id="{17A440DB-DA0C-47EF-9AE1-5F11D4E4768A}"/>
              </a:ext>
            </a:extLst>
          </p:cNvPr>
          <p:cNvSpPr>
            <a:spLocks noChangeArrowheads="1"/>
          </p:cNvSpPr>
          <p:nvPr userDrawn="1"/>
        </p:nvSpPr>
        <p:spPr bwMode="auto">
          <a:xfrm>
            <a:off x="1384300" y="5868988"/>
            <a:ext cx="123825" cy="107950"/>
          </a:xfrm>
          <a:custGeom>
            <a:avLst/>
            <a:gdLst>
              <a:gd name="T0" fmla="*/ 61913 w 302"/>
              <a:gd name="T1" fmla="*/ 22986 h 263"/>
              <a:gd name="T2" fmla="*/ 93074 w 302"/>
              <a:gd name="T3" fmla="*/ 0 h 263"/>
              <a:gd name="T4" fmla="*/ 123825 w 302"/>
              <a:gd name="T5" fmla="*/ 30784 h 263"/>
              <a:gd name="T6" fmla="*/ 61913 w 302"/>
              <a:gd name="T7" fmla="*/ 107950 h 263"/>
              <a:gd name="T8" fmla="*/ 0 w 302"/>
              <a:gd name="T9" fmla="*/ 30784 h 263"/>
              <a:gd name="T10" fmla="*/ 31161 w 302"/>
              <a:gd name="T11" fmla="*/ 0 h 263"/>
              <a:gd name="T12" fmla="*/ 61913 w 302"/>
              <a:gd name="T13" fmla="*/ 2298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3" name="Freeform 7">
            <a:extLst>
              <a:ext uri="{FF2B5EF4-FFF2-40B4-BE49-F238E27FC236}">
                <a16:creationId xmlns:a16="http://schemas.microsoft.com/office/drawing/2014/main" id="{2447ED34-9158-46F2-A4EB-EBE4E19B1234}"/>
              </a:ext>
            </a:extLst>
          </p:cNvPr>
          <p:cNvSpPr>
            <a:spLocks noChangeArrowheads="1"/>
          </p:cNvSpPr>
          <p:nvPr userDrawn="1"/>
        </p:nvSpPr>
        <p:spPr bwMode="auto">
          <a:xfrm>
            <a:off x="434975" y="4641850"/>
            <a:ext cx="195263" cy="169863"/>
          </a:xfrm>
          <a:custGeom>
            <a:avLst/>
            <a:gdLst>
              <a:gd name="T0" fmla="*/ 97632 w 302"/>
              <a:gd name="T1" fmla="*/ 36169 h 263"/>
              <a:gd name="T2" fmla="*/ 146771 w 302"/>
              <a:gd name="T3" fmla="*/ 0 h 263"/>
              <a:gd name="T4" fmla="*/ 195263 w 302"/>
              <a:gd name="T5" fmla="*/ 48440 h 263"/>
              <a:gd name="T6" fmla="*/ 97632 w 302"/>
              <a:gd name="T7" fmla="*/ 169863 h 263"/>
              <a:gd name="T8" fmla="*/ 0 w 302"/>
              <a:gd name="T9" fmla="*/ 48440 h 263"/>
              <a:gd name="T10" fmla="*/ 49139 w 302"/>
              <a:gd name="T11" fmla="*/ 0 h 263"/>
              <a:gd name="T12" fmla="*/ 97632 w 302"/>
              <a:gd name="T13" fmla="*/ 36169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4" name="Freeform 7">
            <a:extLst>
              <a:ext uri="{FF2B5EF4-FFF2-40B4-BE49-F238E27FC236}">
                <a16:creationId xmlns:a16="http://schemas.microsoft.com/office/drawing/2014/main" id="{D12E2706-634C-4037-A750-3A81CC2169E6}"/>
              </a:ext>
            </a:extLst>
          </p:cNvPr>
          <p:cNvSpPr>
            <a:spLocks noChangeArrowheads="1"/>
          </p:cNvSpPr>
          <p:nvPr userDrawn="1"/>
        </p:nvSpPr>
        <p:spPr bwMode="auto">
          <a:xfrm>
            <a:off x="655638" y="1625600"/>
            <a:ext cx="234950" cy="203200"/>
          </a:xfrm>
          <a:custGeom>
            <a:avLst/>
            <a:gdLst>
              <a:gd name="T0" fmla="*/ 117475 w 302"/>
              <a:gd name="T1" fmla="*/ 43267 h 263"/>
              <a:gd name="T2" fmla="*/ 176601 w 302"/>
              <a:gd name="T3" fmla="*/ 0 h 263"/>
              <a:gd name="T4" fmla="*/ 234950 w 302"/>
              <a:gd name="T5" fmla="*/ 57947 h 263"/>
              <a:gd name="T6" fmla="*/ 117475 w 302"/>
              <a:gd name="T7" fmla="*/ 203200 h 263"/>
              <a:gd name="T8" fmla="*/ 0 w 302"/>
              <a:gd name="T9" fmla="*/ 57947 h 263"/>
              <a:gd name="T10" fmla="*/ 59126 w 302"/>
              <a:gd name="T11" fmla="*/ 0 h 263"/>
              <a:gd name="T12" fmla="*/ 117475 w 302"/>
              <a:gd name="T13" fmla="*/ 43267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5" name="Freeform 7">
            <a:extLst>
              <a:ext uri="{FF2B5EF4-FFF2-40B4-BE49-F238E27FC236}">
                <a16:creationId xmlns:a16="http://schemas.microsoft.com/office/drawing/2014/main" id="{764F4083-2A0A-4F84-8154-E28C0306795C}"/>
              </a:ext>
            </a:extLst>
          </p:cNvPr>
          <p:cNvSpPr>
            <a:spLocks noChangeArrowheads="1"/>
          </p:cNvSpPr>
          <p:nvPr userDrawn="1"/>
        </p:nvSpPr>
        <p:spPr bwMode="auto">
          <a:xfrm>
            <a:off x="6872288" y="1358900"/>
            <a:ext cx="458787" cy="398463"/>
          </a:xfrm>
          <a:custGeom>
            <a:avLst/>
            <a:gdLst>
              <a:gd name="T0" fmla="*/ 229394 w 302"/>
              <a:gd name="T1" fmla="*/ 84844 h 263"/>
              <a:gd name="T2" fmla="*/ 344850 w 302"/>
              <a:gd name="T3" fmla="*/ 0 h 263"/>
              <a:gd name="T4" fmla="*/ 458787 w 302"/>
              <a:gd name="T5" fmla="*/ 113630 h 263"/>
              <a:gd name="T6" fmla="*/ 229394 w 302"/>
              <a:gd name="T7" fmla="*/ 398463 h 263"/>
              <a:gd name="T8" fmla="*/ 0 w 302"/>
              <a:gd name="T9" fmla="*/ 113630 h 263"/>
              <a:gd name="T10" fmla="*/ 115456 w 302"/>
              <a:gd name="T11" fmla="*/ 0 h 263"/>
              <a:gd name="T12" fmla="*/ 229394 w 302"/>
              <a:gd name="T13" fmla="*/ 84844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75000"/>
            </a:schemeClr>
          </a:solidFill>
          <a:ln>
            <a:noFill/>
          </a:ln>
        </p:spPr>
        <p:txBody>
          <a:bodyPr/>
          <a:lstStyle/>
          <a:p>
            <a:pPr eaLnBrk="1" hangingPunct="1">
              <a:buFont typeface="Arial" panose="020B0604020202020204" pitchFamily="34" charset="0"/>
              <a:buNone/>
              <a:defRPr/>
            </a:pPr>
            <a:endParaRPr lang="zh-CN" altLang="en-US"/>
          </a:p>
        </p:txBody>
      </p:sp>
      <p:sp>
        <p:nvSpPr>
          <p:cNvPr id="26" name="十字形 25">
            <a:extLst>
              <a:ext uri="{FF2B5EF4-FFF2-40B4-BE49-F238E27FC236}">
                <a16:creationId xmlns:a16="http://schemas.microsoft.com/office/drawing/2014/main" id="{D9F53F39-BE48-4574-BFCA-D998F1D2F677}"/>
              </a:ext>
            </a:extLst>
          </p:cNvPr>
          <p:cNvSpPr/>
          <p:nvPr/>
        </p:nvSpPr>
        <p:spPr>
          <a:xfrm>
            <a:off x="7026275" y="149383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7" name="十字形 26">
            <a:extLst>
              <a:ext uri="{FF2B5EF4-FFF2-40B4-BE49-F238E27FC236}">
                <a16:creationId xmlns:a16="http://schemas.microsoft.com/office/drawing/2014/main" id="{F7DC54C9-1A53-4978-BAF2-DC1DB981D833}"/>
              </a:ext>
            </a:extLst>
          </p:cNvPr>
          <p:cNvSpPr/>
          <p:nvPr/>
        </p:nvSpPr>
        <p:spPr>
          <a:xfrm>
            <a:off x="10963275" y="551338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8" name="十字形 27">
            <a:extLst>
              <a:ext uri="{FF2B5EF4-FFF2-40B4-BE49-F238E27FC236}">
                <a16:creationId xmlns:a16="http://schemas.microsoft.com/office/drawing/2014/main" id="{AB314753-A722-4B0A-B2FB-DF7DFFCD9A8E}"/>
              </a:ext>
            </a:extLst>
          </p:cNvPr>
          <p:cNvSpPr/>
          <p:nvPr/>
        </p:nvSpPr>
        <p:spPr>
          <a:xfrm>
            <a:off x="720725" y="1684338"/>
            <a:ext cx="100013" cy="98425"/>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9" name="十字形 28">
            <a:extLst>
              <a:ext uri="{FF2B5EF4-FFF2-40B4-BE49-F238E27FC236}">
                <a16:creationId xmlns:a16="http://schemas.microsoft.com/office/drawing/2014/main" id="{DBA71827-4E63-4F74-A17C-3A5A95EEC88A}"/>
              </a:ext>
            </a:extLst>
          </p:cNvPr>
          <p:cNvSpPr/>
          <p:nvPr/>
        </p:nvSpPr>
        <p:spPr>
          <a:xfrm>
            <a:off x="495300" y="4686300"/>
            <a:ext cx="84138" cy="825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0" name="十字形 29">
            <a:extLst>
              <a:ext uri="{FF2B5EF4-FFF2-40B4-BE49-F238E27FC236}">
                <a16:creationId xmlns:a16="http://schemas.microsoft.com/office/drawing/2014/main" id="{88B43F62-0FE2-48A2-A38F-46A08D808F23}"/>
              </a:ext>
            </a:extLst>
          </p:cNvPr>
          <p:cNvSpPr/>
          <p:nvPr/>
        </p:nvSpPr>
        <p:spPr>
          <a:xfrm flipV="1">
            <a:off x="1420813" y="5900738"/>
            <a:ext cx="46037" cy="444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1" name="灯片编号占位符 3">
            <a:extLst>
              <a:ext uri="{FF2B5EF4-FFF2-40B4-BE49-F238E27FC236}">
                <a16:creationId xmlns:a16="http://schemas.microsoft.com/office/drawing/2014/main" id="{98B50E32-4726-4DF1-99D4-D253F9939975}"/>
              </a:ext>
            </a:extLst>
          </p:cNvPr>
          <p:cNvSpPr txBox="1">
            <a:spLocks/>
          </p:cNvSpPr>
          <p:nvPr userDrawn="1"/>
        </p:nvSpPr>
        <p:spPr>
          <a:xfrm>
            <a:off x="8426450" y="6356350"/>
            <a:ext cx="1341438" cy="501650"/>
          </a:xfrm>
          <a:prstGeom prst="rect">
            <a:avLst/>
          </a:prstGeom>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defRPr/>
            </a:pPr>
            <a:endParaRPr lang="zh-CN" altLang="en-US" dirty="0">
              <a:solidFill>
                <a:schemeClr val="bg1"/>
              </a:solidFill>
              <a:latin typeface="等线" panose="02010600030101010101" pitchFamily="2" charset="-122"/>
              <a:ea typeface="等线" panose="02010600030101010101" pitchFamily="2" charset="-122"/>
            </a:endParaRPr>
          </a:p>
        </p:txBody>
      </p:sp>
      <p:sp>
        <p:nvSpPr>
          <p:cNvPr id="32" name="灯片编号占位符 3">
            <a:extLst>
              <a:ext uri="{FF2B5EF4-FFF2-40B4-BE49-F238E27FC236}">
                <a16:creationId xmlns:a16="http://schemas.microsoft.com/office/drawing/2014/main" id="{D5AE3566-8C23-4540-A91F-C4B48C79EEE7}"/>
              </a:ext>
            </a:extLst>
          </p:cNvPr>
          <p:cNvSpPr>
            <a:spLocks noGrp="1"/>
          </p:cNvSpPr>
          <p:nvPr>
            <p:ph type="sldNum" sz="quarter" idx="10"/>
          </p:nvPr>
        </p:nvSpPr>
        <p:spPr>
          <a:xfrm>
            <a:off x="8728075" y="6381750"/>
            <a:ext cx="3463925" cy="417513"/>
          </a:xfrm>
          <a:prstGeom prst="rect">
            <a:avLst/>
          </a:prstGeom>
        </p:spPr>
        <p:txBody>
          <a:bodyPr/>
          <a:lstStyle>
            <a:lvl1pPr>
              <a:defRPr>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28586556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小结页">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5BEA0117-43F4-431F-B893-486D6051A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21875" y="6365875"/>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泪滴形 52">
            <a:extLst>
              <a:ext uri="{FF2B5EF4-FFF2-40B4-BE49-F238E27FC236}">
                <a16:creationId xmlns:a16="http://schemas.microsoft.com/office/drawing/2014/main" id="{D7FDF532-F547-45C5-8B4D-AF6C5111333D}"/>
              </a:ext>
            </a:extLst>
          </p:cNvPr>
          <p:cNvSpPr/>
          <p:nvPr/>
        </p:nvSpPr>
        <p:spPr>
          <a:xfrm rot="2403184">
            <a:off x="350838" y="782638"/>
            <a:ext cx="592137" cy="592137"/>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4" name="泪滴形 53">
            <a:extLst>
              <a:ext uri="{FF2B5EF4-FFF2-40B4-BE49-F238E27FC236}">
                <a16:creationId xmlns:a16="http://schemas.microsoft.com/office/drawing/2014/main" id="{DB1DAED6-A71F-497D-AE87-D029E004C2B9}"/>
              </a:ext>
            </a:extLst>
          </p:cNvPr>
          <p:cNvSpPr/>
          <p:nvPr/>
        </p:nvSpPr>
        <p:spPr>
          <a:xfrm rot="6206101">
            <a:off x="657225" y="217488"/>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5" name="泪滴形 54">
            <a:extLst>
              <a:ext uri="{FF2B5EF4-FFF2-40B4-BE49-F238E27FC236}">
                <a16:creationId xmlns:a16="http://schemas.microsoft.com/office/drawing/2014/main" id="{FFD4D117-4A9C-41A2-8E03-8A44E5D4A1E9}"/>
              </a:ext>
            </a:extLst>
          </p:cNvPr>
          <p:cNvSpPr/>
          <p:nvPr/>
        </p:nvSpPr>
        <p:spPr>
          <a:xfrm rot="10074224">
            <a:off x="1316038" y="222250"/>
            <a:ext cx="592137"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6" name="泪滴形 55">
            <a:extLst>
              <a:ext uri="{FF2B5EF4-FFF2-40B4-BE49-F238E27FC236}">
                <a16:creationId xmlns:a16="http://schemas.microsoft.com/office/drawing/2014/main" id="{B472EEFF-A23C-44BC-BC1E-6546736F9C82}"/>
              </a:ext>
            </a:extLst>
          </p:cNvPr>
          <p:cNvSpPr/>
          <p:nvPr/>
        </p:nvSpPr>
        <p:spPr>
          <a:xfrm rot="13825622">
            <a:off x="1600200" y="790575"/>
            <a:ext cx="592138" cy="592138"/>
          </a:xfrm>
          <a:prstGeom prst="teardrop">
            <a:avLst>
              <a:gd name="adj" fmla="val 1494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 name="文本框 6">
            <a:extLst>
              <a:ext uri="{FF2B5EF4-FFF2-40B4-BE49-F238E27FC236}">
                <a16:creationId xmlns:a16="http://schemas.microsoft.com/office/drawing/2014/main" id="{FB703D6A-64AE-4F2B-AD04-9BE18EC894B9}"/>
              </a:ext>
            </a:extLst>
          </p:cNvPr>
          <p:cNvSpPr txBox="1">
            <a:spLocks noChangeArrowheads="1"/>
          </p:cNvSpPr>
          <p:nvPr/>
        </p:nvSpPr>
        <p:spPr bwMode="auto">
          <a:xfrm>
            <a:off x="411163" y="865188"/>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注</a:t>
            </a:r>
          </a:p>
        </p:txBody>
      </p:sp>
      <p:sp>
        <p:nvSpPr>
          <p:cNvPr id="8" name="文本框 7">
            <a:extLst>
              <a:ext uri="{FF2B5EF4-FFF2-40B4-BE49-F238E27FC236}">
                <a16:creationId xmlns:a16="http://schemas.microsoft.com/office/drawing/2014/main" id="{67CF7F1A-BF5C-49CE-A29D-206618BB1FC3}"/>
              </a:ext>
            </a:extLst>
          </p:cNvPr>
          <p:cNvSpPr txBox="1">
            <a:spLocks noChangeArrowheads="1"/>
          </p:cNvSpPr>
          <p:nvPr/>
        </p:nvSpPr>
        <p:spPr bwMode="auto">
          <a:xfrm>
            <a:off x="7064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意</a:t>
            </a:r>
          </a:p>
        </p:txBody>
      </p:sp>
      <p:sp>
        <p:nvSpPr>
          <p:cNvPr id="9" name="文本框 8">
            <a:extLst>
              <a:ext uri="{FF2B5EF4-FFF2-40B4-BE49-F238E27FC236}">
                <a16:creationId xmlns:a16="http://schemas.microsoft.com/office/drawing/2014/main" id="{6B85B36A-C393-4501-8711-45CA70E542FA}"/>
              </a:ext>
            </a:extLst>
          </p:cNvPr>
          <p:cNvSpPr txBox="1">
            <a:spLocks noChangeArrowheads="1"/>
          </p:cNvSpPr>
          <p:nvPr/>
        </p:nvSpPr>
        <p:spPr bwMode="auto">
          <a:xfrm>
            <a:off x="1354138" y="282575"/>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事</a:t>
            </a:r>
          </a:p>
        </p:txBody>
      </p:sp>
      <p:sp>
        <p:nvSpPr>
          <p:cNvPr id="10" name="文本框 9">
            <a:extLst>
              <a:ext uri="{FF2B5EF4-FFF2-40B4-BE49-F238E27FC236}">
                <a16:creationId xmlns:a16="http://schemas.microsoft.com/office/drawing/2014/main" id="{65BB765F-85E2-43B1-A70F-735774991939}"/>
              </a:ext>
            </a:extLst>
          </p:cNvPr>
          <p:cNvSpPr txBox="1">
            <a:spLocks noChangeArrowheads="1"/>
          </p:cNvSpPr>
          <p:nvPr/>
        </p:nvSpPr>
        <p:spPr bwMode="auto">
          <a:xfrm>
            <a:off x="1651000" y="869950"/>
            <a:ext cx="492443" cy="461665"/>
          </a:xfrm>
          <a:prstGeom prst="rect">
            <a:avLst/>
          </a:prstGeom>
          <a:noFill/>
          <a:ln>
            <a:noFill/>
          </a:ln>
        </p:spPr>
        <p:txBody>
          <a:bodyPr wrap="none">
            <a:spAutoFit/>
          </a:bodyPr>
          <a:lstStyle>
            <a:lvl1pPr>
              <a:defRPr kumimoji="1">
                <a:solidFill>
                  <a:schemeClr val="tx1"/>
                </a:solidFill>
                <a:latin typeface="等线" charset="0"/>
                <a:ea typeface="等线" charset="0"/>
                <a:cs typeface="等线" charset="0"/>
              </a:defRPr>
            </a:lvl1pPr>
            <a:lvl2pPr marL="742950" indent="-285750">
              <a:defRPr kumimoji="1">
                <a:solidFill>
                  <a:schemeClr val="tx1"/>
                </a:solidFill>
                <a:latin typeface="等线" charset="0"/>
                <a:ea typeface="等线" charset="0"/>
                <a:cs typeface="等线" charset="0"/>
              </a:defRPr>
            </a:lvl2pPr>
            <a:lvl3pPr marL="1143000" indent="-228600">
              <a:defRPr kumimoji="1">
                <a:solidFill>
                  <a:schemeClr val="tx1"/>
                </a:solidFill>
                <a:latin typeface="等线" charset="0"/>
                <a:ea typeface="等线" charset="0"/>
                <a:cs typeface="等线" charset="0"/>
              </a:defRPr>
            </a:lvl3pPr>
            <a:lvl4pPr marL="1600200" indent="-228600">
              <a:defRPr kumimoji="1">
                <a:solidFill>
                  <a:schemeClr val="tx1"/>
                </a:solidFill>
                <a:latin typeface="等线" charset="0"/>
                <a:ea typeface="等线" charset="0"/>
                <a:cs typeface="等线" charset="0"/>
              </a:defRPr>
            </a:lvl4pPr>
            <a:lvl5pPr marL="2057400" indent="-228600">
              <a:defRPr kumimoji="1">
                <a:solidFill>
                  <a:schemeClr val="tx1"/>
                </a:solidFill>
                <a:latin typeface="等线" charset="0"/>
                <a:ea typeface="等线" charset="0"/>
                <a:cs typeface="等线" charset="0"/>
              </a:defRPr>
            </a:lvl5pPr>
            <a:lvl6pPr marL="2514600" indent="-228600" fontAlgn="base">
              <a:spcBef>
                <a:spcPct val="0"/>
              </a:spcBef>
              <a:spcAft>
                <a:spcPct val="0"/>
              </a:spcAft>
              <a:defRPr kumimoji="1">
                <a:solidFill>
                  <a:schemeClr val="tx1"/>
                </a:solidFill>
                <a:latin typeface="等线" charset="0"/>
                <a:ea typeface="等线" charset="0"/>
                <a:cs typeface="等线" charset="0"/>
              </a:defRPr>
            </a:lvl6pPr>
            <a:lvl7pPr marL="2971800" indent="-228600" fontAlgn="base">
              <a:spcBef>
                <a:spcPct val="0"/>
              </a:spcBef>
              <a:spcAft>
                <a:spcPct val="0"/>
              </a:spcAft>
              <a:defRPr kumimoji="1">
                <a:solidFill>
                  <a:schemeClr val="tx1"/>
                </a:solidFill>
                <a:latin typeface="等线" charset="0"/>
                <a:ea typeface="等线" charset="0"/>
                <a:cs typeface="等线" charset="0"/>
              </a:defRPr>
            </a:lvl7pPr>
            <a:lvl8pPr marL="3429000" indent="-228600" fontAlgn="base">
              <a:spcBef>
                <a:spcPct val="0"/>
              </a:spcBef>
              <a:spcAft>
                <a:spcPct val="0"/>
              </a:spcAft>
              <a:defRPr kumimoji="1">
                <a:solidFill>
                  <a:schemeClr val="tx1"/>
                </a:solidFill>
                <a:latin typeface="等线" charset="0"/>
                <a:ea typeface="等线" charset="0"/>
                <a:cs typeface="等线" charset="0"/>
              </a:defRPr>
            </a:lvl8pPr>
            <a:lvl9pPr marL="3886200" indent="-228600" fontAlgn="base">
              <a:spcBef>
                <a:spcPct val="0"/>
              </a:spcBef>
              <a:spcAft>
                <a:spcPct val="0"/>
              </a:spcAft>
              <a:defRPr kumimoji="1">
                <a:solidFill>
                  <a:schemeClr val="tx1"/>
                </a:solidFill>
                <a:latin typeface="等线" charset="0"/>
                <a:ea typeface="等线" charset="0"/>
                <a:cs typeface="等线" charset="0"/>
              </a:defRPr>
            </a:lvl9pPr>
          </a:lstStyle>
          <a:p>
            <a:pPr eaLnBrk="1" hangingPunct="1">
              <a:buFont typeface="Arial" panose="020B0604020202020204" pitchFamily="34" charset="0"/>
              <a:buNone/>
              <a:defRPr/>
            </a:pPr>
            <a:r>
              <a:rPr kumimoji="0"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项</a:t>
            </a:r>
          </a:p>
        </p:txBody>
      </p:sp>
      <p:sp>
        <p:nvSpPr>
          <p:cNvPr id="11" name="矩形: 圆角 60">
            <a:extLst>
              <a:ext uri="{FF2B5EF4-FFF2-40B4-BE49-F238E27FC236}">
                <a16:creationId xmlns:a16="http://schemas.microsoft.com/office/drawing/2014/main" id="{97E5CE31-4AF0-45B6-9670-3F436FA9F989}"/>
              </a:ext>
            </a:extLst>
          </p:cNvPr>
          <p:cNvSpPr/>
          <p:nvPr/>
        </p:nvSpPr>
        <p:spPr>
          <a:xfrm>
            <a:off x="498475" y="1495425"/>
            <a:ext cx="11028363" cy="4438650"/>
          </a:xfrm>
          <a:prstGeom prst="roundRect">
            <a:avLst/>
          </a:prstGeom>
          <a:solidFill>
            <a:schemeClr val="accent1">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2" name="矩形: 圆角 61">
            <a:extLst>
              <a:ext uri="{FF2B5EF4-FFF2-40B4-BE49-F238E27FC236}">
                <a16:creationId xmlns:a16="http://schemas.microsoft.com/office/drawing/2014/main" id="{0FBEB86A-0A3C-45A5-B432-9E2A14E42B8A}"/>
              </a:ext>
            </a:extLst>
          </p:cNvPr>
          <p:cNvSpPr/>
          <p:nvPr userDrawn="1"/>
        </p:nvSpPr>
        <p:spPr>
          <a:xfrm>
            <a:off x="550863" y="1555750"/>
            <a:ext cx="10906125" cy="4308475"/>
          </a:xfrm>
          <a:prstGeom prst="roundRect">
            <a:avLst/>
          </a:prstGeom>
          <a:solidFill>
            <a:schemeClr val="bg1"/>
          </a:solidFill>
          <a:ln w="222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3" name="十字形 12">
            <a:extLst>
              <a:ext uri="{FF2B5EF4-FFF2-40B4-BE49-F238E27FC236}">
                <a16:creationId xmlns:a16="http://schemas.microsoft.com/office/drawing/2014/main" id="{2EC4CB25-863A-48F5-8B9C-32335402DE84}"/>
              </a:ext>
            </a:extLst>
          </p:cNvPr>
          <p:cNvSpPr/>
          <p:nvPr/>
        </p:nvSpPr>
        <p:spPr>
          <a:xfrm>
            <a:off x="10714038" y="5167313"/>
            <a:ext cx="333375" cy="347662"/>
          </a:xfrm>
          <a:prstGeom prst="plus">
            <a:avLst>
              <a:gd name="adj" fmla="val 311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4" name="椭圆 13">
            <a:extLst>
              <a:ext uri="{FF2B5EF4-FFF2-40B4-BE49-F238E27FC236}">
                <a16:creationId xmlns:a16="http://schemas.microsoft.com/office/drawing/2014/main" id="{05B56188-B374-4510-B8CC-5FCBE36ACAB1}"/>
              </a:ext>
            </a:extLst>
          </p:cNvPr>
          <p:cNvSpPr/>
          <p:nvPr/>
        </p:nvSpPr>
        <p:spPr>
          <a:xfrm>
            <a:off x="6807200" y="1233488"/>
            <a:ext cx="588963" cy="593725"/>
          </a:xfrm>
          <a:prstGeom prst="ellipse">
            <a:avLst/>
          </a:prstGeom>
          <a:solidFill>
            <a:schemeClr val="bg1"/>
          </a:solidFill>
          <a:ln w="444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5" name="椭圆 14">
            <a:extLst>
              <a:ext uri="{FF2B5EF4-FFF2-40B4-BE49-F238E27FC236}">
                <a16:creationId xmlns:a16="http://schemas.microsoft.com/office/drawing/2014/main" id="{2A439421-8616-42EF-A82D-325B3EA6ED6B}"/>
              </a:ext>
            </a:extLst>
          </p:cNvPr>
          <p:cNvSpPr/>
          <p:nvPr/>
        </p:nvSpPr>
        <p:spPr>
          <a:xfrm>
            <a:off x="10590213" y="5195888"/>
            <a:ext cx="989012" cy="996950"/>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6" name="椭圆 15">
            <a:extLst>
              <a:ext uri="{FF2B5EF4-FFF2-40B4-BE49-F238E27FC236}">
                <a16:creationId xmlns:a16="http://schemas.microsoft.com/office/drawing/2014/main" id="{AE79B165-1E59-49A6-806A-A6CA288C50B4}"/>
              </a:ext>
            </a:extLst>
          </p:cNvPr>
          <p:cNvSpPr/>
          <p:nvPr/>
        </p:nvSpPr>
        <p:spPr>
          <a:xfrm>
            <a:off x="617538" y="1557338"/>
            <a:ext cx="306387" cy="307975"/>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7" name="椭圆 16">
            <a:extLst>
              <a:ext uri="{FF2B5EF4-FFF2-40B4-BE49-F238E27FC236}">
                <a16:creationId xmlns:a16="http://schemas.microsoft.com/office/drawing/2014/main" id="{6E5531EE-1097-488A-A508-35B0C63BDF75}"/>
              </a:ext>
            </a:extLst>
          </p:cNvPr>
          <p:cNvSpPr/>
          <p:nvPr/>
        </p:nvSpPr>
        <p:spPr>
          <a:xfrm>
            <a:off x="395288" y="4581525"/>
            <a:ext cx="274637" cy="263525"/>
          </a:xfrm>
          <a:prstGeom prst="ellipse">
            <a:avLst/>
          </a:prstGeom>
          <a:solidFill>
            <a:schemeClr val="bg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8" name="椭圆 17">
            <a:extLst>
              <a:ext uri="{FF2B5EF4-FFF2-40B4-BE49-F238E27FC236}">
                <a16:creationId xmlns:a16="http://schemas.microsoft.com/office/drawing/2014/main" id="{8529CCD1-B1A3-4D64-8919-2AB7E2351314}"/>
              </a:ext>
            </a:extLst>
          </p:cNvPr>
          <p:cNvSpPr/>
          <p:nvPr/>
        </p:nvSpPr>
        <p:spPr>
          <a:xfrm>
            <a:off x="1339850" y="5800725"/>
            <a:ext cx="212725" cy="204788"/>
          </a:xfrm>
          <a:prstGeom prst="ellipse">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19" name="Freeform 7">
            <a:extLst>
              <a:ext uri="{FF2B5EF4-FFF2-40B4-BE49-F238E27FC236}">
                <a16:creationId xmlns:a16="http://schemas.microsoft.com/office/drawing/2014/main" id="{AA37D114-5A06-4565-8131-915AB9B3D9AC}"/>
              </a:ext>
            </a:extLst>
          </p:cNvPr>
          <p:cNvSpPr>
            <a:spLocks noChangeArrowheads="1"/>
          </p:cNvSpPr>
          <p:nvPr userDrawn="1"/>
        </p:nvSpPr>
        <p:spPr bwMode="auto">
          <a:xfrm>
            <a:off x="10818813" y="5375275"/>
            <a:ext cx="457200" cy="396875"/>
          </a:xfrm>
          <a:custGeom>
            <a:avLst/>
            <a:gdLst>
              <a:gd name="T0" fmla="*/ 228600 w 302"/>
              <a:gd name="T1" fmla="*/ 84506 h 263"/>
              <a:gd name="T2" fmla="*/ 343657 w 302"/>
              <a:gd name="T3" fmla="*/ 0 h 263"/>
              <a:gd name="T4" fmla="*/ 457200 w 302"/>
              <a:gd name="T5" fmla="*/ 113177 h 263"/>
              <a:gd name="T6" fmla="*/ 228600 w 302"/>
              <a:gd name="T7" fmla="*/ 396875 h 263"/>
              <a:gd name="T8" fmla="*/ 0 w 302"/>
              <a:gd name="T9" fmla="*/ 113177 h 263"/>
              <a:gd name="T10" fmla="*/ 115057 w 302"/>
              <a:gd name="T11" fmla="*/ 0 h 263"/>
              <a:gd name="T12" fmla="*/ 228600 w 302"/>
              <a:gd name="T13" fmla="*/ 8450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0" name="Freeform 8">
            <a:extLst>
              <a:ext uri="{FF2B5EF4-FFF2-40B4-BE49-F238E27FC236}">
                <a16:creationId xmlns:a16="http://schemas.microsoft.com/office/drawing/2014/main" id="{EFA0DD09-50B6-4BEF-9158-832512792DB7}"/>
              </a:ext>
            </a:extLst>
          </p:cNvPr>
          <p:cNvSpPr>
            <a:spLocks noChangeArrowheads="1"/>
          </p:cNvSpPr>
          <p:nvPr userDrawn="1"/>
        </p:nvSpPr>
        <p:spPr bwMode="auto">
          <a:xfrm>
            <a:off x="10731500" y="5767388"/>
            <a:ext cx="706438" cy="273050"/>
          </a:xfrm>
          <a:custGeom>
            <a:avLst/>
            <a:gdLst>
              <a:gd name="T0" fmla="*/ 700226 w 796"/>
              <a:gd name="T1" fmla="*/ 30911 h 212"/>
              <a:gd name="T2" fmla="*/ 562665 w 796"/>
              <a:gd name="T3" fmla="*/ 2576 h 212"/>
              <a:gd name="T4" fmla="*/ 536041 w 796"/>
              <a:gd name="T5" fmla="*/ 0 h 212"/>
              <a:gd name="T6" fmla="*/ 382506 w 796"/>
              <a:gd name="T7" fmla="*/ 48943 h 212"/>
              <a:gd name="T8" fmla="*/ 330144 w 796"/>
              <a:gd name="T9" fmla="*/ 69550 h 212"/>
              <a:gd name="T10" fmla="*/ 255596 w 796"/>
              <a:gd name="T11" fmla="*/ 101750 h 212"/>
              <a:gd name="T12" fmla="*/ 241396 w 796"/>
              <a:gd name="T13" fmla="*/ 141677 h 212"/>
              <a:gd name="T14" fmla="*/ 307070 w 796"/>
              <a:gd name="T15" fmla="*/ 172588 h 212"/>
              <a:gd name="T16" fmla="*/ 402918 w 796"/>
              <a:gd name="T17" fmla="*/ 163572 h 212"/>
              <a:gd name="T18" fmla="*/ 419780 w 796"/>
              <a:gd name="T19" fmla="*/ 160996 h 212"/>
              <a:gd name="T20" fmla="*/ 297307 w 796"/>
              <a:gd name="T21" fmla="*/ 190620 h 212"/>
              <a:gd name="T22" fmla="*/ 227196 w 796"/>
              <a:gd name="T23" fmla="*/ 153269 h 212"/>
              <a:gd name="T24" fmla="*/ 240508 w 796"/>
              <a:gd name="T25" fmla="*/ 95310 h 212"/>
              <a:gd name="T26" fmla="*/ 242283 w 796"/>
              <a:gd name="T27" fmla="*/ 92734 h 212"/>
              <a:gd name="T28" fmla="*/ 239621 w 796"/>
              <a:gd name="T29" fmla="*/ 91446 h 212"/>
              <a:gd name="T30" fmla="*/ 62124 w 796"/>
              <a:gd name="T31" fmla="*/ 28335 h 212"/>
              <a:gd name="T32" fmla="*/ 43487 w 796"/>
              <a:gd name="T33" fmla="*/ 25759 h 212"/>
              <a:gd name="T34" fmla="*/ 0 w 796"/>
              <a:gd name="T35" fmla="*/ 56671 h 212"/>
              <a:gd name="T36" fmla="*/ 0 w 796"/>
              <a:gd name="T37" fmla="*/ 60535 h 212"/>
              <a:gd name="T38" fmla="*/ 0 w 796"/>
              <a:gd name="T39" fmla="*/ 61823 h 212"/>
              <a:gd name="T40" fmla="*/ 24850 w 796"/>
              <a:gd name="T41" fmla="*/ 99174 h 212"/>
              <a:gd name="T42" fmla="*/ 240508 w 796"/>
              <a:gd name="T43" fmla="*/ 230547 h 212"/>
              <a:gd name="T44" fmla="*/ 262696 w 796"/>
              <a:gd name="T45" fmla="*/ 243427 h 212"/>
              <a:gd name="T46" fmla="*/ 334582 w 796"/>
              <a:gd name="T47" fmla="*/ 273050 h 212"/>
              <a:gd name="T48" fmla="*/ 362094 w 796"/>
              <a:gd name="T49" fmla="*/ 267898 h 212"/>
              <a:gd name="T50" fmla="*/ 465930 w 796"/>
              <a:gd name="T51" fmla="*/ 225395 h 212"/>
              <a:gd name="T52" fmla="*/ 571540 w 796"/>
              <a:gd name="T53" fmla="*/ 181604 h 212"/>
              <a:gd name="T54" fmla="*/ 615915 w 796"/>
              <a:gd name="T55" fmla="*/ 175164 h 212"/>
              <a:gd name="T56" fmla="*/ 697563 w 796"/>
              <a:gd name="T57" fmla="*/ 189332 h 212"/>
              <a:gd name="T58" fmla="*/ 706438 w 796"/>
              <a:gd name="T59" fmla="*/ 191908 h 212"/>
              <a:gd name="T60" fmla="*/ 706438 w 796"/>
              <a:gd name="T61" fmla="*/ 32199 h 212"/>
              <a:gd name="T62" fmla="*/ 700226 w 796"/>
              <a:gd name="T63" fmla="*/ 30911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6" h="212">
                <a:moveTo>
                  <a:pt x="789" y="24"/>
                </a:moveTo>
                <a:cubicBezTo>
                  <a:pt x="736" y="14"/>
                  <a:pt x="685" y="6"/>
                  <a:pt x="634" y="2"/>
                </a:cubicBezTo>
                <a:cubicBezTo>
                  <a:pt x="624" y="1"/>
                  <a:pt x="614" y="0"/>
                  <a:pt x="604" y="0"/>
                </a:cubicBezTo>
                <a:cubicBezTo>
                  <a:pt x="537" y="0"/>
                  <a:pt x="483" y="20"/>
                  <a:pt x="431" y="38"/>
                </a:cubicBezTo>
                <a:cubicBezTo>
                  <a:pt x="416" y="43"/>
                  <a:pt x="395" y="48"/>
                  <a:pt x="372" y="54"/>
                </a:cubicBezTo>
                <a:cubicBezTo>
                  <a:pt x="339" y="62"/>
                  <a:pt x="305" y="70"/>
                  <a:pt x="288" y="79"/>
                </a:cubicBezTo>
                <a:cubicBezTo>
                  <a:pt x="274" y="88"/>
                  <a:pt x="268" y="98"/>
                  <a:pt x="272" y="110"/>
                </a:cubicBezTo>
                <a:cubicBezTo>
                  <a:pt x="277" y="127"/>
                  <a:pt x="300" y="134"/>
                  <a:pt x="346" y="134"/>
                </a:cubicBezTo>
                <a:cubicBezTo>
                  <a:pt x="376" y="134"/>
                  <a:pt x="414" y="131"/>
                  <a:pt x="454" y="127"/>
                </a:cubicBezTo>
                <a:cubicBezTo>
                  <a:pt x="460" y="127"/>
                  <a:pt x="466" y="126"/>
                  <a:pt x="473" y="125"/>
                </a:cubicBezTo>
                <a:cubicBezTo>
                  <a:pt x="419" y="140"/>
                  <a:pt x="372" y="148"/>
                  <a:pt x="335" y="148"/>
                </a:cubicBezTo>
                <a:cubicBezTo>
                  <a:pt x="292" y="148"/>
                  <a:pt x="264" y="138"/>
                  <a:pt x="256" y="119"/>
                </a:cubicBezTo>
                <a:cubicBezTo>
                  <a:pt x="250" y="107"/>
                  <a:pt x="256" y="91"/>
                  <a:pt x="271" y="74"/>
                </a:cubicBezTo>
                <a:cubicBezTo>
                  <a:pt x="273" y="72"/>
                  <a:pt x="273" y="72"/>
                  <a:pt x="273" y="72"/>
                </a:cubicBezTo>
                <a:cubicBezTo>
                  <a:pt x="270" y="71"/>
                  <a:pt x="270" y="71"/>
                  <a:pt x="270" y="71"/>
                </a:cubicBezTo>
                <a:cubicBezTo>
                  <a:pt x="268" y="70"/>
                  <a:pt x="102" y="29"/>
                  <a:pt x="70" y="22"/>
                </a:cubicBezTo>
                <a:cubicBezTo>
                  <a:pt x="63" y="21"/>
                  <a:pt x="56" y="20"/>
                  <a:pt x="49" y="20"/>
                </a:cubicBezTo>
                <a:cubicBezTo>
                  <a:pt x="24" y="20"/>
                  <a:pt x="3" y="30"/>
                  <a:pt x="0" y="44"/>
                </a:cubicBezTo>
                <a:cubicBezTo>
                  <a:pt x="0" y="45"/>
                  <a:pt x="0" y="46"/>
                  <a:pt x="0" y="47"/>
                </a:cubicBezTo>
                <a:cubicBezTo>
                  <a:pt x="0" y="48"/>
                  <a:pt x="0" y="48"/>
                  <a:pt x="0" y="48"/>
                </a:cubicBezTo>
                <a:cubicBezTo>
                  <a:pt x="0" y="55"/>
                  <a:pt x="5" y="66"/>
                  <a:pt x="28" y="77"/>
                </a:cubicBezTo>
                <a:cubicBezTo>
                  <a:pt x="271" y="179"/>
                  <a:pt x="271" y="179"/>
                  <a:pt x="271" y="179"/>
                </a:cubicBezTo>
                <a:cubicBezTo>
                  <a:pt x="279" y="182"/>
                  <a:pt x="287" y="185"/>
                  <a:pt x="296" y="189"/>
                </a:cubicBezTo>
                <a:cubicBezTo>
                  <a:pt x="323" y="200"/>
                  <a:pt x="351" y="212"/>
                  <a:pt x="377" y="212"/>
                </a:cubicBezTo>
                <a:cubicBezTo>
                  <a:pt x="388" y="212"/>
                  <a:pt x="398" y="211"/>
                  <a:pt x="408" y="208"/>
                </a:cubicBezTo>
                <a:cubicBezTo>
                  <a:pt x="427" y="204"/>
                  <a:pt x="474" y="190"/>
                  <a:pt x="525" y="175"/>
                </a:cubicBezTo>
                <a:cubicBezTo>
                  <a:pt x="574" y="161"/>
                  <a:pt x="624" y="146"/>
                  <a:pt x="644" y="141"/>
                </a:cubicBezTo>
                <a:cubicBezTo>
                  <a:pt x="660" y="138"/>
                  <a:pt x="677" y="136"/>
                  <a:pt x="694" y="136"/>
                </a:cubicBezTo>
                <a:cubicBezTo>
                  <a:pt x="725" y="136"/>
                  <a:pt x="755" y="141"/>
                  <a:pt x="786" y="147"/>
                </a:cubicBezTo>
                <a:cubicBezTo>
                  <a:pt x="796" y="149"/>
                  <a:pt x="796" y="149"/>
                  <a:pt x="796" y="149"/>
                </a:cubicBezTo>
                <a:cubicBezTo>
                  <a:pt x="796" y="25"/>
                  <a:pt x="796" y="25"/>
                  <a:pt x="796" y="25"/>
                </a:cubicBezTo>
                <a:lnTo>
                  <a:pt x="789" y="24"/>
                </a:lnTo>
                <a:close/>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1" name="矩形 20">
            <a:extLst>
              <a:ext uri="{FF2B5EF4-FFF2-40B4-BE49-F238E27FC236}">
                <a16:creationId xmlns:a16="http://schemas.microsoft.com/office/drawing/2014/main" id="{021F6CD4-C99A-498D-A60E-0FD2524A628C}"/>
              </a:ext>
            </a:extLst>
          </p:cNvPr>
          <p:cNvSpPr/>
          <p:nvPr/>
        </p:nvSpPr>
        <p:spPr>
          <a:xfrm>
            <a:off x="0" y="6332538"/>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22" name="Freeform 7">
            <a:extLst>
              <a:ext uri="{FF2B5EF4-FFF2-40B4-BE49-F238E27FC236}">
                <a16:creationId xmlns:a16="http://schemas.microsoft.com/office/drawing/2014/main" id="{2F5D33B6-B228-4768-A965-FF19CFFE5DBA}"/>
              </a:ext>
            </a:extLst>
          </p:cNvPr>
          <p:cNvSpPr>
            <a:spLocks noChangeArrowheads="1"/>
          </p:cNvSpPr>
          <p:nvPr userDrawn="1"/>
        </p:nvSpPr>
        <p:spPr bwMode="auto">
          <a:xfrm>
            <a:off x="1384300" y="5868988"/>
            <a:ext cx="123825" cy="107950"/>
          </a:xfrm>
          <a:custGeom>
            <a:avLst/>
            <a:gdLst>
              <a:gd name="T0" fmla="*/ 61913 w 302"/>
              <a:gd name="T1" fmla="*/ 22986 h 263"/>
              <a:gd name="T2" fmla="*/ 93074 w 302"/>
              <a:gd name="T3" fmla="*/ 0 h 263"/>
              <a:gd name="T4" fmla="*/ 123825 w 302"/>
              <a:gd name="T5" fmla="*/ 30784 h 263"/>
              <a:gd name="T6" fmla="*/ 61913 w 302"/>
              <a:gd name="T7" fmla="*/ 107950 h 263"/>
              <a:gd name="T8" fmla="*/ 0 w 302"/>
              <a:gd name="T9" fmla="*/ 30784 h 263"/>
              <a:gd name="T10" fmla="*/ 31161 w 302"/>
              <a:gd name="T11" fmla="*/ 0 h 263"/>
              <a:gd name="T12" fmla="*/ 61913 w 302"/>
              <a:gd name="T13" fmla="*/ 22986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3" name="Freeform 7">
            <a:extLst>
              <a:ext uri="{FF2B5EF4-FFF2-40B4-BE49-F238E27FC236}">
                <a16:creationId xmlns:a16="http://schemas.microsoft.com/office/drawing/2014/main" id="{90EE1B3B-D142-444A-9D00-7F4347D6D87B}"/>
              </a:ext>
            </a:extLst>
          </p:cNvPr>
          <p:cNvSpPr>
            <a:spLocks noChangeArrowheads="1"/>
          </p:cNvSpPr>
          <p:nvPr userDrawn="1"/>
        </p:nvSpPr>
        <p:spPr bwMode="auto">
          <a:xfrm>
            <a:off x="434975" y="4641850"/>
            <a:ext cx="195263" cy="169863"/>
          </a:xfrm>
          <a:custGeom>
            <a:avLst/>
            <a:gdLst>
              <a:gd name="T0" fmla="*/ 97632 w 302"/>
              <a:gd name="T1" fmla="*/ 36169 h 263"/>
              <a:gd name="T2" fmla="*/ 146771 w 302"/>
              <a:gd name="T3" fmla="*/ 0 h 263"/>
              <a:gd name="T4" fmla="*/ 195263 w 302"/>
              <a:gd name="T5" fmla="*/ 48440 h 263"/>
              <a:gd name="T6" fmla="*/ 97632 w 302"/>
              <a:gd name="T7" fmla="*/ 169863 h 263"/>
              <a:gd name="T8" fmla="*/ 0 w 302"/>
              <a:gd name="T9" fmla="*/ 48440 h 263"/>
              <a:gd name="T10" fmla="*/ 49139 w 302"/>
              <a:gd name="T11" fmla="*/ 0 h 263"/>
              <a:gd name="T12" fmla="*/ 97632 w 302"/>
              <a:gd name="T13" fmla="*/ 36169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4" name="Freeform 7">
            <a:extLst>
              <a:ext uri="{FF2B5EF4-FFF2-40B4-BE49-F238E27FC236}">
                <a16:creationId xmlns:a16="http://schemas.microsoft.com/office/drawing/2014/main" id="{A0FCCC58-DCAB-4C59-A3D2-F67EC5824BB3}"/>
              </a:ext>
            </a:extLst>
          </p:cNvPr>
          <p:cNvSpPr>
            <a:spLocks noChangeArrowheads="1"/>
          </p:cNvSpPr>
          <p:nvPr userDrawn="1"/>
        </p:nvSpPr>
        <p:spPr bwMode="auto">
          <a:xfrm>
            <a:off x="655638" y="1625600"/>
            <a:ext cx="234950" cy="203200"/>
          </a:xfrm>
          <a:custGeom>
            <a:avLst/>
            <a:gdLst>
              <a:gd name="T0" fmla="*/ 117475 w 302"/>
              <a:gd name="T1" fmla="*/ 43267 h 263"/>
              <a:gd name="T2" fmla="*/ 176601 w 302"/>
              <a:gd name="T3" fmla="*/ 0 h 263"/>
              <a:gd name="T4" fmla="*/ 234950 w 302"/>
              <a:gd name="T5" fmla="*/ 57947 h 263"/>
              <a:gd name="T6" fmla="*/ 117475 w 302"/>
              <a:gd name="T7" fmla="*/ 203200 h 263"/>
              <a:gd name="T8" fmla="*/ 0 w 302"/>
              <a:gd name="T9" fmla="*/ 57947 h 263"/>
              <a:gd name="T10" fmla="*/ 59126 w 302"/>
              <a:gd name="T11" fmla="*/ 0 h 263"/>
              <a:gd name="T12" fmla="*/ 117475 w 302"/>
              <a:gd name="T13" fmla="*/ 43267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50000"/>
            </a:schemeClr>
          </a:solidFill>
          <a:ln>
            <a:noFill/>
          </a:ln>
        </p:spPr>
        <p:txBody>
          <a:bodyPr/>
          <a:lstStyle/>
          <a:p>
            <a:pPr eaLnBrk="1" hangingPunct="1">
              <a:buFont typeface="Arial" panose="020B0604020202020204" pitchFamily="34" charset="0"/>
              <a:buNone/>
              <a:defRPr/>
            </a:pPr>
            <a:endParaRPr lang="zh-CN" altLang="en-US"/>
          </a:p>
        </p:txBody>
      </p:sp>
      <p:sp>
        <p:nvSpPr>
          <p:cNvPr id="25" name="Freeform 7">
            <a:extLst>
              <a:ext uri="{FF2B5EF4-FFF2-40B4-BE49-F238E27FC236}">
                <a16:creationId xmlns:a16="http://schemas.microsoft.com/office/drawing/2014/main" id="{DE543EA6-CD6C-4A38-953F-9858BE4813A7}"/>
              </a:ext>
            </a:extLst>
          </p:cNvPr>
          <p:cNvSpPr>
            <a:spLocks noChangeArrowheads="1"/>
          </p:cNvSpPr>
          <p:nvPr userDrawn="1"/>
        </p:nvSpPr>
        <p:spPr bwMode="auto">
          <a:xfrm>
            <a:off x="6872288" y="1358900"/>
            <a:ext cx="458787" cy="398463"/>
          </a:xfrm>
          <a:custGeom>
            <a:avLst/>
            <a:gdLst>
              <a:gd name="T0" fmla="*/ 229394 w 302"/>
              <a:gd name="T1" fmla="*/ 84844 h 263"/>
              <a:gd name="T2" fmla="*/ 344850 w 302"/>
              <a:gd name="T3" fmla="*/ 0 h 263"/>
              <a:gd name="T4" fmla="*/ 458787 w 302"/>
              <a:gd name="T5" fmla="*/ 113630 h 263"/>
              <a:gd name="T6" fmla="*/ 229394 w 302"/>
              <a:gd name="T7" fmla="*/ 398463 h 263"/>
              <a:gd name="T8" fmla="*/ 0 w 302"/>
              <a:gd name="T9" fmla="*/ 113630 h 263"/>
              <a:gd name="T10" fmla="*/ 115456 w 302"/>
              <a:gd name="T11" fmla="*/ 0 h 263"/>
              <a:gd name="T12" fmla="*/ 229394 w 302"/>
              <a:gd name="T13" fmla="*/ 84844 h 2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263">
                <a:moveTo>
                  <a:pt x="151" y="56"/>
                </a:moveTo>
                <a:cubicBezTo>
                  <a:pt x="170" y="19"/>
                  <a:pt x="189" y="0"/>
                  <a:pt x="227" y="0"/>
                </a:cubicBezTo>
                <a:cubicBezTo>
                  <a:pt x="268" y="0"/>
                  <a:pt x="302" y="34"/>
                  <a:pt x="302" y="75"/>
                </a:cubicBezTo>
                <a:cubicBezTo>
                  <a:pt x="302" y="151"/>
                  <a:pt x="227" y="188"/>
                  <a:pt x="151" y="263"/>
                </a:cubicBezTo>
                <a:cubicBezTo>
                  <a:pt x="76" y="188"/>
                  <a:pt x="0" y="151"/>
                  <a:pt x="0" y="75"/>
                </a:cubicBezTo>
                <a:cubicBezTo>
                  <a:pt x="0" y="34"/>
                  <a:pt x="34" y="0"/>
                  <a:pt x="76" y="0"/>
                </a:cubicBezTo>
                <a:cubicBezTo>
                  <a:pt x="113" y="0"/>
                  <a:pt x="132" y="19"/>
                  <a:pt x="151" y="56"/>
                </a:cubicBezTo>
              </a:path>
            </a:pathLst>
          </a:custGeom>
          <a:solidFill>
            <a:schemeClr val="accent1">
              <a:lumMod val="75000"/>
            </a:schemeClr>
          </a:solidFill>
          <a:ln>
            <a:noFill/>
          </a:ln>
        </p:spPr>
        <p:txBody>
          <a:bodyPr/>
          <a:lstStyle/>
          <a:p>
            <a:pPr eaLnBrk="1" hangingPunct="1">
              <a:buFont typeface="Arial" panose="020B0604020202020204" pitchFamily="34" charset="0"/>
              <a:buNone/>
              <a:defRPr/>
            </a:pPr>
            <a:endParaRPr lang="zh-CN" altLang="en-US"/>
          </a:p>
        </p:txBody>
      </p:sp>
      <p:sp>
        <p:nvSpPr>
          <p:cNvPr id="26" name="十字形 25">
            <a:extLst>
              <a:ext uri="{FF2B5EF4-FFF2-40B4-BE49-F238E27FC236}">
                <a16:creationId xmlns:a16="http://schemas.microsoft.com/office/drawing/2014/main" id="{7CF45D4B-D178-4411-B4E0-5AD6C2792041}"/>
              </a:ext>
            </a:extLst>
          </p:cNvPr>
          <p:cNvSpPr/>
          <p:nvPr/>
        </p:nvSpPr>
        <p:spPr>
          <a:xfrm>
            <a:off x="7026275" y="149383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7" name="十字形 26">
            <a:extLst>
              <a:ext uri="{FF2B5EF4-FFF2-40B4-BE49-F238E27FC236}">
                <a16:creationId xmlns:a16="http://schemas.microsoft.com/office/drawing/2014/main" id="{A26ECCD6-65C7-421B-9B6C-DB75647A822C}"/>
              </a:ext>
            </a:extLst>
          </p:cNvPr>
          <p:cNvSpPr/>
          <p:nvPr/>
        </p:nvSpPr>
        <p:spPr>
          <a:xfrm>
            <a:off x="10963275" y="5513388"/>
            <a:ext cx="168275" cy="166687"/>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8" name="十字形 27">
            <a:extLst>
              <a:ext uri="{FF2B5EF4-FFF2-40B4-BE49-F238E27FC236}">
                <a16:creationId xmlns:a16="http://schemas.microsoft.com/office/drawing/2014/main" id="{8A7EB7E2-D314-4702-BB6F-248DD11DFA43}"/>
              </a:ext>
            </a:extLst>
          </p:cNvPr>
          <p:cNvSpPr/>
          <p:nvPr/>
        </p:nvSpPr>
        <p:spPr>
          <a:xfrm>
            <a:off x="720725" y="1684338"/>
            <a:ext cx="100013" cy="98425"/>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29" name="十字形 28">
            <a:extLst>
              <a:ext uri="{FF2B5EF4-FFF2-40B4-BE49-F238E27FC236}">
                <a16:creationId xmlns:a16="http://schemas.microsoft.com/office/drawing/2014/main" id="{844AE1B6-CC95-4E3E-8CA9-E420DCECBB62}"/>
              </a:ext>
            </a:extLst>
          </p:cNvPr>
          <p:cNvSpPr/>
          <p:nvPr/>
        </p:nvSpPr>
        <p:spPr>
          <a:xfrm>
            <a:off x="495300" y="4686300"/>
            <a:ext cx="84138" cy="825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0" name="十字形 29">
            <a:extLst>
              <a:ext uri="{FF2B5EF4-FFF2-40B4-BE49-F238E27FC236}">
                <a16:creationId xmlns:a16="http://schemas.microsoft.com/office/drawing/2014/main" id="{F1DCF235-C3F9-449C-ABCF-A8EAA5A2D397}"/>
              </a:ext>
            </a:extLst>
          </p:cNvPr>
          <p:cNvSpPr/>
          <p:nvPr/>
        </p:nvSpPr>
        <p:spPr>
          <a:xfrm flipV="1">
            <a:off x="1420813" y="5900738"/>
            <a:ext cx="46037" cy="4445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1" name="灯片编号占位符 3">
            <a:extLst>
              <a:ext uri="{FF2B5EF4-FFF2-40B4-BE49-F238E27FC236}">
                <a16:creationId xmlns:a16="http://schemas.microsoft.com/office/drawing/2014/main" id="{36BEBC4A-68F4-44AA-A928-C16181A8AD57}"/>
              </a:ext>
            </a:extLst>
          </p:cNvPr>
          <p:cNvSpPr>
            <a:spLocks noGrp="1"/>
          </p:cNvSpPr>
          <p:nvPr>
            <p:ph type="sldNum" sz="quarter" idx="10"/>
          </p:nvPr>
        </p:nvSpPr>
        <p:spPr>
          <a:xfrm>
            <a:off x="8728075" y="6381750"/>
            <a:ext cx="3463925" cy="417513"/>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433201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内容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B05E712-C0B5-459A-8938-A79B8E7E1F51}"/>
              </a:ext>
            </a:extLst>
          </p:cNvPr>
          <p:cNvSpPr/>
          <p:nvPr userDrawn="1"/>
        </p:nvSpPr>
        <p:spPr>
          <a:xfrm>
            <a:off x="0" y="6332538"/>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3" name="灯片编号占位符 3">
            <a:extLst>
              <a:ext uri="{FF2B5EF4-FFF2-40B4-BE49-F238E27FC236}">
                <a16:creationId xmlns:a16="http://schemas.microsoft.com/office/drawing/2014/main" id="{732E491B-8A5A-4DFD-864B-86BA91D3C744}"/>
              </a:ext>
            </a:extLst>
          </p:cNvPr>
          <p:cNvSpPr>
            <a:spLocks noGrp="1"/>
          </p:cNvSpPr>
          <p:nvPr>
            <p:ph type="sldNum" sz="quarter" idx="10"/>
          </p:nvPr>
        </p:nvSpPr>
        <p:spPr>
          <a:xfrm>
            <a:off x="8728075" y="6381750"/>
            <a:ext cx="3463925" cy="417513"/>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117588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1">
    <p:spTree>
      <p:nvGrpSpPr>
        <p:cNvPr id="1" name=""/>
        <p:cNvGrpSpPr/>
        <p:nvPr/>
      </p:nvGrpSpPr>
      <p:grpSpPr>
        <a:xfrm>
          <a:off x="0" y="0"/>
          <a:ext cx="0" cy="0"/>
          <a:chOff x="0" y="0"/>
          <a:chExt cx="0" cy="0"/>
        </a:xfrm>
      </p:grpSpPr>
      <p:pic>
        <p:nvPicPr>
          <p:cNvPr id="3" name="图片 2" descr="图片包含 游戏机, 标志, 房间, 食物&#10;&#10;描述已自动生成">
            <a:extLst>
              <a:ext uri="{FF2B5EF4-FFF2-40B4-BE49-F238E27FC236}">
                <a16:creationId xmlns:a16="http://schemas.microsoft.com/office/drawing/2014/main" id="{6C654AF7-FCF9-42D8-A73D-6A3628643F57}"/>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663" y="33338"/>
            <a:ext cx="642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9"/>
          <p:cNvSpPr>
            <a:spLocks noGrp="1"/>
          </p:cNvSpPr>
          <p:nvPr>
            <p:ph type="body" sz="quarter" idx="10"/>
          </p:nvPr>
        </p:nvSpPr>
        <p:spPr>
          <a:xfrm>
            <a:off x="1264651" y="104917"/>
            <a:ext cx="9565787" cy="575005"/>
          </a:xfrm>
        </p:spPr>
        <p:txBody>
          <a:bodyPr>
            <a:noAutofit/>
          </a:bodyPr>
          <a:lstStyle>
            <a:lvl1pPr marL="0" indent="0">
              <a:lnSpc>
                <a:spcPct val="100000"/>
              </a:lnSpc>
              <a:spcBef>
                <a:spcPts val="0"/>
              </a:spcBef>
              <a:buNone/>
              <a:defRPr sz="3200" b="1">
                <a:solidFill>
                  <a:schemeClr val="accent1">
                    <a:lumMod val="50000"/>
                  </a:schemeClr>
                </a:solidFill>
                <a:latin typeface="微软雅黑" panose="020B0503020204020204" charset="-122"/>
                <a:ea typeface="微软雅黑" panose="020B0503020204020204" charset="-122"/>
              </a:defRPr>
            </a:lvl1pPr>
          </a:lstStyle>
          <a:p>
            <a:pPr lvl="0"/>
            <a:r>
              <a:rPr lang="zh-CN" altLang="en-US" noProof="1"/>
              <a:t>单击此处编</a:t>
            </a:r>
          </a:p>
        </p:txBody>
      </p:sp>
      <p:sp>
        <p:nvSpPr>
          <p:cNvPr id="4" name="灯片编号占位符 3">
            <a:extLst>
              <a:ext uri="{FF2B5EF4-FFF2-40B4-BE49-F238E27FC236}">
                <a16:creationId xmlns:a16="http://schemas.microsoft.com/office/drawing/2014/main" id="{32761DE7-7580-4154-AB65-3927A75D4CB0}"/>
              </a:ext>
            </a:extLst>
          </p:cNvPr>
          <p:cNvSpPr>
            <a:spLocks noGrp="1"/>
          </p:cNvSpPr>
          <p:nvPr>
            <p:ph type="sldNum" sz="quarter" idx="11"/>
          </p:nvPr>
        </p:nvSpPr>
        <p:spPr>
          <a:xfrm>
            <a:off x="8728075" y="6356350"/>
            <a:ext cx="3463925" cy="501650"/>
          </a:xfrm>
          <a:prstGeom prst="rect">
            <a:avLst/>
          </a:prstGeom>
        </p:spPr>
        <p:txBody>
          <a:bodyPr/>
          <a:lstStyle>
            <a:lvl1pPr>
              <a:defRPr>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110427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内容页1">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6015CDE-946C-4DB2-BBA5-73E0747C72E9}"/>
              </a:ext>
            </a:extLst>
          </p:cNvPr>
          <p:cNvSpPr/>
          <p:nvPr userDrawn="1"/>
        </p:nvSpPr>
        <p:spPr>
          <a:xfrm>
            <a:off x="0" y="6323013"/>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pic>
        <p:nvPicPr>
          <p:cNvPr id="4" name="图片 3" descr="图片包含 游戏机, 标志, 房间, 食物&#10;&#10;描述已自动生成">
            <a:extLst>
              <a:ext uri="{FF2B5EF4-FFF2-40B4-BE49-F238E27FC236}">
                <a16:creationId xmlns:a16="http://schemas.microsoft.com/office/drawing/2014/main" id="{AAC262F1-F54C-4285-AEB8-324BB165F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663" y="33338"/>
            <a:ext cx="642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9"/>
          <p:cNvSpPr>
            <a:spLocks noGrp="1"/>
          </p:cNvSpPr>
          <p:nvPr>
            <p:ph type="body" sz="quarter" idx="10"/>
          </p:nvPr>
        </p:nvSpPr>
        <p:spPr>
          <a:xfrm>
            <a:off x="1264651" y="104917"/>
            <a:ext cx="9467229" cy="575005"/>
          </a:xfrm>
        </p:spPr>
        <p:txBody>
          <a:bodyPr>
            <a:noAutofit/>
          </a:bodyPr>
          <a:lstStyle>
            <a:lvl1pPr marL="0" indent="0">
              <a:lnSpc>
                <a:spcPct val="100000"/>
              </a:lnSpc>
              <a:spcBef>
                <a:spcPts val="0"/>
              </a:spcBef>
              <a:buNone/>
              <a:defRPr sz="3200" b="1">
                <a:solidFill>
                  <a:schemeClr val="accent1">
                    <a:lumMod val="50000"/>
                  </a:schemeClr>
                </a:solidFill>
                <a:latin typeface="微软雅黑" panose="020B0503020204020204" charset="-122"/>
                <a:ea typeface="微软雅黑" panose="020B0503020204020204" charset="-122"/>
              </a:defRPr>
            </a:lvl1pPr>
          </a:lstStyle>
          <a:p>
            <a:pPr lvl="0"/>
            <a:r>
              <a:rPr lang="zh-CN" altLang="en-US" noProof="1"/>
              <a:t>单击此处编</a:t>
            </a:r>
          </a:p>
        </p:txBody>
      </p:sp>
      <p:sp>
        <p:nvSpPr>
          <p:cNvPr id="5" name="灯片编号占位符 3">
            <a:extLst>
              <a:ext uri="{FF2B5EF4-FFF2-40B4-BE49-F238E27FC236}">
                <a16:creationId xmlns:a16="http://schemas.microsoft.com/office/drawing/2014/main" id="{4D0F11F2-6248-4600-AC2D-F592AFB333C5}"/>
              </a:ext>
            </a:extLst>
          </p:cNvPr>
          <p:cNvSpPr>
            <a:spLocks noGrp="1"/>
          </p:cNvSpPr>
          <p:nvPr>
            <p:ph type="sldNum" sz="quarter" idx="11"/>
          </p:nvPr>
        </p:nvSpPr>
        <p:spPr>
          <a:xfrm>
            <a:off x="8728075" y="6356350"/>
            <a:ext cx="3463925" cy="501650"/>
          </a:xfrm>
          <a:prstGeom prst="rect">
            <a:avLst/>
          </a:prstGeom>
        </p:spPr>
        <p:txBody>
          <a:bodyPr/>
          <a:lstStyle>
            <a:lvl1pPr algn="l">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22784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页2">
    <p:spTree>
      <p:nvGrpSpPr>
        <p:cNvPr id="1" name=""/>
        <p:cNvGrpSpPr/>
        <p:nvPr/>
      </p:nvGrpSpPr>
      <p:grpSpPr>
        <a:xfrm>
          <a:off x="0" y="0"/>
          <a:ext cx="0" cy="0"/>
          <a:chOff x="0" y="0"/>
          <a:chExt cx="0" cy="0"/>
        </a:xfrm>
      </p:grpSpPr>
      <p:pic>
        <p:nvPicPr>
          <p:cNvPr id="3" name="图片 4" descr="图片包含 游戏机, 标志, 房间, 食物&#10;&#10;描述已自动生成">
            <a:extLst>
              <a:ext uri="{FF2B5EF4-FFF2-40B4-BE49-F238E27FC236}">
                <a16:creationId xmlns:a16="http://schemas.microsoft.com/office/drawing/2014/main" id="{95815A3D-1486-4367-A593-6E9C9DCF79F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663" y="33338"/>
            <a:ext cx="642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占位符 9"/>
          <p:cNvSpPr>
            <a:spLocks noGrp="1"/>
          </p:cNvSpPr>
          <p:nvPr>
            <p:ph type="body" sz="quarter" idx="10"/>
          </p:nvPr>
        </p:nvSpPr>
        <p:spPr>
          <a:xfrm>
            <a:off x="1138716" y="104917"/>
            <a:ext cx="9817658" cy="575005"/>
          </a:xfrm>
        </p:spPr>
        <p:txBody>
          <a:bodyPr>
            <a:noAutofit/>
          </a:bodyPr>
          <a:lstStyle>
            <a:lvl1pPr marL="0" indent="0">
              <a:lnSpc>
                <a:spcPct val="100000"/>
              </a:lnSpc>
              <a:spcBef>
                <a:spcPts val="0"/>
              </a:spcBef>
              <a:buNone/>
              <a:defRPr sz="3200" b="1">
                <a:solidFill>
                  <a:schemeClr val="accent1">
                    <a:lumMod val="50000"/>
                  </a:schemeClr>
                </a:solidFill>
                <a:latin typeface="微软雅黑" panose="020B0503020204020204" charset="-122"/>
                <a:ea typeface="微软雅黑" panose="020B0503020204020204" charset="-122"/>
              </a:defRPr>
            </a:lvl1pPr>
          </a:lstStyle>
          <a:p>
            <a:pPr lvl="0"/>
            <a:r>
              <a:rPr lang="zh-CN" altLang="en-US" noProof="1"/>
              <a:t>单击此处编</a:t>
            </a:r>
          </a:p>
        </p:txBody>
      </p:sp>
      <p:sp>
        <p:nvSpPr>
          <p:cNvPr id="4" name="灯片编号占位符 3">
            <a:extLst>
              <a:ext uri="{FF2B5EF4-FFF2-40B4-BE49-F238E27FC236}">
                <a16:creationId xmlns:a16="http://schemas.microsoft.com/office/drawing/2014/main" id="{6A21EDAD-C868-4824-98E8-4FB1A43FCF58}"/>
              </a:ext>
            </a:extLst>
          </p:cNvPr>
          <p:cNvSpPr>
            <a:spLocks noGrp="1"/>
          </p:cNvSpPr>
          <p:nvPr>
            <p:ph type="sldNum" sz="quarter" idx="11"/>
          </p:nvPr>
        </p:nvSpPr>
        <p:spPr>
          <a:xfrm>
            <a:off x="8688994" y="6323012"/>
            <a:ext cx="3462338" cy="501650"/>
          </a:xfrm>
          <a:prstGeom prst="rect">
            <a:avLst/>
          </a:prstGeom>
        </p:spPr>
        <p:txBody>
          <a:bodyPr/>
          <a:lstStyle>
            <a:lvl1pPr>
              <a:defRPr b="1">
                <a:solidFill>
                  <a:schemeClr val="bg1"/>
                </a:solidFill>
                <a:latin typeface="华文行楷" panose="02010800040101010101" pitchFamily="2" charset="-122"/>
                <a:ea typeface="华文行楷" panose="02010800040101010101" pitchFamily="2" charset="-122"/>
              </a:defRPr>
            </a:lvl1pPr>
          </a:lstStyle>
          <a:p>
            <a:pPr>
              <a:defRPr/>
            </a:pPr>
            <a:r>
              <a:rPr lang="zh-CN" altLang="en-US" dirty="0"/>
              <a:t>郑州澍青医学高等专科学校</a:t>
            </a:r>
          </a:p>
        </p:txBody>
      </p:sp>
    </p:spTree>
    <p:extLst>
      <p:ext uri="{BB962C8B-B14F-4D97-AF65-F5344CB8AC3E}">
        <p14:creationId xmlns:p14="http://schemas.microsoft.com/office/powerpoint/2010/main" val="788565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D6CA82D4-BA4E-425A-B627-B7FD99CCF0F2}"/>
              </a:ext>
            </a:extLst>
          </p:cNvPr>
          <p:cNvSpPr/>
          <p:nvPr userDrawn="1"/>
        </p:nvSpPr>
        <p:spPr>
          <a:xfrm>
            <a:off x="0" y="6323013"/>
            <a:ext cx="12192000" cy="5349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p>
        </p:txBody>
      </p:sp>
      <p:sp>
        <p:nvSpPr>
          <p:cNvPr id="1026" name="标题占位符 1">
            <a:extLst>
              <a:ext uri="{FF2B5EF4-FFF2-40B4-BE49-F238E27FC236}">
                <a16:creationId xmlns:a16="http://schemas.microsoft.com/office/drawing/2014/main" id="{EC95A8C3-1A89-46D8-871C-3E5F0BBE35EA}"/>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5761DD0A-C260-4EFE-8C0C-3BA3B159E6B4}"/>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grpSp>
        <p:nvGrpSpPr>
          <p:cNvPr id="4" name="图形 2" descr="书架上的书籍">
            <a:extLst>
              <a:ext uri="{FF2B5EF4-FFF2-40B4-BE49-F238E27FC236}">
                <a16:creationId xmlns:a16="http://schemas.microsoft.com/office/drawing/2014/main" id="{87003E97-2076-4128-9CAD-90C727BFFEB6}"/>
              </a:ext>
            </a:extLst>
          </p:cNvPr>
          <p:cNvGrpSpPr>
            <a:grpSpLocks/>
          </p:cNvGrpSpPr>
          <p:nvPr userDrawn="1"/>
        </p:nvGrpSpPr>
        <p:grpSpPr bwMode="auto">
          <a:xfrm>
            <a:off x="96838" y="20638"/>
            <a:ext cx="11998325" cy="744537"/>
            <a:chOff x="382875" y="263826"/>
            <a:chExt cx="12747857" cy="666749"/>
          </a:xfrm>
        </p:grpSpPr>
        <p:sp>
          <p:nvSpPr>
            <p:cNvPr id="5" name="任意多边形: 形状 4">
              <a:extLst>
                <a:ext uri="{FF2B5EF4-FFF2-40B4-BE49-F238E27FC236}">
                  <a16:creationId xmlns:a16="http://schemas.microsoft.com/office/drawing/2014/main" id="{2AA0F92E-3455-4418-9C2E-781DE0D7AA1B}"/>
                </a:ext>
              </a:extLst>
            </p:cNvPr>
            <p:cNvSpPr/>
            <p:nvPr/>
          </p:nvSpPr>
          <p:spPr>
            <a:xfrm>
              <a:off x="382875" y="885083"/>
              <a:ext cx="12747857" cy="45492"/>
            </a:xfrm>
            <a:custGeom>
              <a:avLst/>
              <a:gdLst>
                <a:gd name="connsiteX0" fmla="*/ 0 w 647700"/>
                <a:gd name="connsiteY0" fmla="*/ 0 h 57150"/>
                <a:gd name="connsiteX1" fmla="*/ 647700 w 647700"/>
                <a:gd name="connsiteY1" fmla="*/ 0 h 57150"/>
                <a:gd name="connsiteX2" fmla="*/ 647700 w 647700"/>
                <a:gd name="connsiteY2" fmla="*/ 57150 h 57150"/>
                <a:gd name="connsiteX3" fmla="*/ 0 w 6477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647700" h="57150">
                  <a:moveTo>
                    <a:pt x="0" y="0"/>
                  </a:moveTo>
                  <a:lnTo>
                    <a:pt x="647700" y="0"/>
                  </a:lnTo>
                  <a:lnTo>
                    <a:pt x="647700" y="57150"/>
                  </a:lnTo>
                  <a:lnTo>
                    <a:pt x="0" y="5715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dirty="0"/>
            </a:p>
          </p:txBody>
        </p:sp>
        <p:sp>
          <p:nvSpPr>
            <p:cNvPr id="6" name="任意多边形: 形状 5">
              <a:extLst>
                <a:ext uri="{FF2B5EF4-FFF2-40B4-BE49-F238E27FC236}">
                  <a16:creationId xmlns:a16="http://schemas.microsoft.com/office/drawing/2014/main" id="{538F2960-E44C-4FCA-B3AD-F3B3FE651606}"/>
                </a:ext>
              </a:extLst>
            </p:cNvPr>
            <p:cNvSpPr/>
            <p:nvPr/>
          </p:nvSpPr>
          <p:spPr>
            <a:xfrm>
              <a:off x="382875" y="263826"/>
              <a:ext cx="75900" cy="553018"/>
            </a:xfrm>
            <a:custGeom>
              <a:avLst/>
              <a:gdLst>
                <a:gd name="connsiteX0" fmla="*/ 0 w 76200"/>
                <a:gd name="connsiteY0" fmla="*/ 0 h 552450"/>
                <a:gd name="connsiteX1" fmla="*/ 76200 w 76200"/>
                <a:gd name="connsiteY1" fmla="*/ 0 h 552450"/>
                <a:gd name="connsiteX2" fmla="*/ 76200 w 76200"/>
                <a:gd name="connsiteY2" fmla="*/ 552450 h 552450"/>
                <a:gd name="connsiteX3" fmla="*/ 0 w 76200"/>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76200" h="552450">
                  <a:moveTo>
                    <a:pt x="0" y="0"/>
                  </a:moveTo>
                  <a:lnTo>
                    <a:pt x="76200" y="0"/>
                  </a:lnTo>
                  <a:lnTo>
                    <a:pt x="76200" y="552450"/>
                  </a:lnTo>
                  <a:lnTo>
                    <a:pt x="0" y="55245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sp>
          <p:nvSpPr>
            <p:cNvPr id="7" name="任意多边形: 形状 6">
              <a:extLst>
                <a:ext uri="{FF2B5EF4-FFF2-40B4-BE49-F238E27FC236}">
                  <a16:creationId xmlns:a16="http://schemas.microsoft.com/office/drawing/2014/main" id="{7003EEE4-FC7C-4FD7-9113-A596C2E43874}"/>
                </a:ext>
              </a:extLst>
            </p:cNvPr>
            <p:cNvSpPr/>
            <p:nvPr/>
          </p:nvSpPr>
          <p:spPr>
            <a:xfrm>
              <a:off x="858516" y="740075"/>
              <a:ext cx="172040" cy="76769"/>
            </a:xfrm>
            <a:custGeom>
              <a:avLst/>
              <a:gdLst>
                <a:gd name="connsiteX0" fmla="*/ 0 w 171450"/>
                <a:gd name="connsiteY0" fmla="*/ 0 h 76200"/>
                <a:gd name="connsiteX1" fmla="*/ 171450 w 171450"/>
                <a:gd name="connsiteY1" fmla="*/ 0 h 76200"/>
                <a:gd name="connsiteX2" fmla="*/ 171450 w 171450"/>
                <a:gd name="connsiteY2" fmla="*/ 76200 h 76200"/>
                <a:gd name="connsiteX3" fmla="*/ 0 w 1714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71450" h="76200">
                  <a:moveTo>
                    <a:pt x="0" y="0"/>
                  </a:moveTo>
                  <a:lnTo>
                    <a:pt x="171450" y="0"/>
                  </a:lnTo>
                  <a:lnTo>
                    <a:pt x="171450" y="76200"/>
                  </a:lnTo>
                  <a:lnTo>
                    <a:pt x="0" y="7620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sp>
          <p:nvSpPr>
            <p:cNvPr id="8" name="任意多边形: 形状 7">
              <a:extLst>
                <a:ext uri="{FF2B5EF4-FFF2-40B4-BE49-F238E27FC236}">
                  <a16:creationId xmlns:a16="http://schemas.microsoft.com/office/drawing/2014/main" id="{5B1A1D52-2726-4072-919B-E5032CF6A123}"/>
                </a:ext>
              </a:extLst>
            </p:cNvPr>
            <p:cNvSpPr/>
            <p:nvPr/>
          </p:nvSpPr>
          <p:spPr>
            <a:xfrm>
              <a:off x="858516" y="415941"/>
              <a:ext cx="172040" cy="285750"/>
            </a:xfrm>
            <a:custGeom>
              <a:avLst/>
              <a:gdLst>
                <a:gd name="connsiteX0" fmla="*/ 0 w 171450"/>
                <a:gd name="connsiteY0" fmla="*/ 0 h 285750"/>
                <a:gd name="connsiteX1" fmla="*/ 171450 w 171450"/>
                <a:gd name="connsiteY1" fmla="*/ 0 h 285750"/>
                <a:gd name="connsiteX2" fmla="*/ 171450 w 171450"/>
                <a:gd name="connsiteY2" fmla="*/ 285750 h 285750"/>
                <a:gd name="connsiteX3" fmla="*/ 0 w 1714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71450" h="285750">
                  <a:moveTo>
                    <a:pt x="0" y="0"/>
                  </a:moveTo>
                  <a:lnTo>
                    <a:pt x="171450" y="0"/>
                  </a:lnTo>
                  <a:lnTo>
                    <a:pt x="171450" y="285750"/>
                  </a:lnTo>
                  <a:lnTo>
                    <a:pt x="0" y="28575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sp>
          <p:nvSpPr>
            <p:cNvPr id="9" name="任意多边形: 形状 8">
              <a:extLst>
                <a:ext uri="{FF2B5EF4-FFF2-40B4-BE49-F238E27FC236}">
                  <a16:creationId xmlns:a16="http://schemas.microsoft.com/office/drawing/2014/main" id="{F550542A-B0A0-4A4C-A150-5C2ADDCBD0C5}"/>
                </a:ext>
              </a:extLst>
            </p:cNvPr>
            <p:cNvSpPr/>
            <p:nvPr/>
          </p:nvSpPr>
          <p:spPr>
            <a:xfrm>
              <a:off x="858516" y="302210"/>
              <a:ext cx="172040" cy="75347"/>
            </a:xfrm>
            <a:custGeom>
              <a:avLst/>
              <a:gdLst>
                <a:gd name="connsiteX0" fmla="*/ 0 w 171450"/>
                <a:gd name="connsiteY0" fmla="*/ 0 h 76200"/>
                <a:gd name="connsiteX1" fmla="*/ 171450 w 171450"/>
                <a:gd name="connsiteY1" fmla="*/ 0 h 76200"/>
                <a:gd name="connsiteX2" fmla="*/ 171450 w 171450"/>
                <a:gd name="connsiteY2" fmla="*/ 76200 h 76200"/>
                <a:gd name="connsiteX3" fmla="*/ 0 w 1714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71450" h="76200">
                  <a:moveTo>
                    <a:pt x="0" y="0"/>
                  </a:moveTo>
                  <a:lnTo>
                    <a:pt x="171450" y="0"/>
                  </a:lnTo>
                  <a:lnTo>
                    <a:pt x="171450" y="76200"/>
                  </a:lnTo>
                  <a:lnTo>
                    <a:pt x="0" y="7620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sp>
          <p:nvSpPr>
            <p:cNvPr id="10" name="任意多边形: 形状 9">
              <a:extLst>
                <a:ext uri="{FF2B5EF4-FFF2-40B4-BE49-F238E27FC236}">
                  <a16:creationId xmlns:a16="http://schemas.microsoft.com/office/drawing/2014/main" id="{437E464C-4697-4210-A57B-25C0DA3BAB51}"/>
                </a:ext>
              </a:extLst>
            </p:cNvPr>
            <p:cNvSpPr/>
            <p:nvPr/>
          </p:nvSpPr>
          <p:spPr>
            <a:xfrm>
              <a:off x="667922" y="397460"/>
              <a:ext cx="153488" cy="419384"/>
            </a:xfrm>
            <a:custGeom>
              <a:avLst/>
              <a:gdLst>
                <a:gd name="connsiteX0" fmla="*/ 76200 w 152400"/>
                <a:gd name="connsiteY0" fmla="*/ 76200 h 419100"/>
                <a:gd name="connsiteX1" fmla="*/ 57150 w 152400"/>
                <a:gd name="connsiteY1" fmla="*/ 57150 h 419100"/>
                <a:gd name="connsiteX2" fmla="*/ 76200 w 152400"/>
                <a:gd name="connsiteY2" fmla="*/ 38100 h 419100"/>
                <a:gd name="connsiteX3" fmla="*/ 95250 w 152400"/>
                <a:gd name="connsiteY3" fmla="*/ 57150 h 419100"/>
                <a:gd name="connsiteX4" fmla="*/ 76200 w 152400"/>
                <a:gd name="connsiteY4" fmla="*/ 76200 h 419100"/>
                <a:gd name="connsiteX5" fmla="*/ 76200 w 152400"/>
                <a:gd name="connsiteY5" fmla="*/ 381000 h 419100"/>
                <a:gd name="connsiteX6" fmla="*/ 57150 w 152400"/>
                <a:gd name="connsiteY6" fmla="*/ 361950 h 419100"/>
                <a:gd name="connsiteX7" fmla="*/ 76200 w 152400"/>
                <a:gd name="connsiteY7" fmla="*/ 342900 h 419100"/>
                <a:gd name="connsiteX8" fmla="*/ 95250 w 152400"/>
                <a:gd name="connsiteY8" fmla="*/ 361950 h 419100"/>
                <a:gd name="connsiteX9" fmla="*/ 76200 w 152400"/>
                <a:gd name="connsiteY9" fmla="*/ 381000 h 419100"/>
                <a:gd name="connsiteX10" fmla="*/ 152400 w 152400"/>
                <a:gd name="connsiteY10" fmla="*/ 0 h 419100"/>
                <a:gd name="connsiteX11" fmla="*/ 0 w 152400"/>
                <a:gd name="connsiteY11" fmla="*/ 0 h 419100"/>
                <a:gd name="connsiteX12" fmla="*/ 0 w 152400"/>
                <a:gd name="connsiteY12" fmla="*/ 419100 h 419100"/>
                <a:gd name="connsiteX13" fmla="*/ 152400 w 152400"/>
                <a:gd name="connsiteY13" fmla="*/ 419100 h 419100"/>
                <a:gd name="connsiteX14" fmla="*/ 152400 w 152400"/>
                <a:gd name="connsiteY14"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 h="419100">
                  <a:moveTo>
                    <a:pt x="76200" y="76200"/>
                  </a:moveTo>
                  <a:cubicBezTo>
                    <a:pt x="65723" y="76200"/>
                    <a:pt x="57150" y="67627"/>
                    <a:pt x="57150" y="57150"/>
                  </a:cubicBezTo>
                  <a:cubicBezTo>
                    <a:pt x="57150" y="46673"/>
                    <a:pt x="65723" y="38100"/>
                    <a:pt x="76200" y="38100"/>
                  </a:cubicBezTo>
                  <a:cubicBezTo>
                    <a:pt x="86677" y="38100"/>
                    <a:pt x="95250" y="46673"/>
                    <a:pt x="95250" y="57150"/>
                  </a:cubicBezTo>
                  <a:cubicBezTo>
                    <a:pt x="95250" y="67627"/>
                    <a:pt x="86677" y="76200"/>
                    <a:pt x="76200" y="76200"/>
                  </a:cubicBezTo>
                  <a:close/>
                  <a:moveTo>
                    <a:pt x="76200" y="381000"/>
                  </a:moveTo>
                  <a:cubicBezTo>
                    <a:pt x="65723" y="381000"/>
                    <a:pt x="57150" y="372428"/>
                    <a:pt x="57150" y="361950"/>
                  </a:cubicBezTo>
                  <a:cubicBezTo>
                    <a:pt x="57150" y="351473"/>
                    <a:pt x="65723" y="342900"/>
                    <a:pt x="76200" y="342900"/>
                  </a:cubicBezTo>
                  <a:cubicBezTo>
                    <a:pt x="86677" y="342900"/>
                    <a:pt x="95250" y="351473"/>
                    <a:pt x="95250" y="361950"/>
                  </a:cubicBezTo>
                  <a:cubicBezTo>
                    <a:pt x="95250" y="372428"/>
                    <a:pt x="86677" y="381000"/>
                    <a:pt x="76200" y="381000"/>
                  </a:cubicBezTo>
                  <a:close/>
                  <a:moveTo>
                    <a:pt x="152400" y="0"/>
                  </a:moveTo>
                  <a:lnTo>
                    <a:pt x="0" y="0"/>
                  </a:lnTo>
                  <a:lnTo>
                    <a:pt x="0" y="419100"/>
                  </a:lnTo>
                  <a:lnTo>
                    <a:pt x="152400" y="419100"/>
                  </a:lnTo>
                  <a:lnTo>
                    <a:pt x="152400" y="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sp>
          <p:nvSpPr>
            <p:cNvPr id="11" name="任意多边形: 形状 10">
              <a:extLst>
                <a:ext uri="{FF2B5EF4-FFF2-40B4-BE49-F238E27FC236}">
                  <a16:creationId xmlns:a16="http://schemas.microsoft.com/office/drawing/2014/main" id="{28496ECF-E008-4A93-A2CC-6E8D434E2049}"/>
                </a:ext>
              </a:extLst>
            </p:cNvPr>
            <p:cNvSpPr/>
            <p:nvPr/>
          </p:nvSpPr>
          <p:spPr>
            <a:xfrm>
              <a:off x="497569" y="320692"/>
              <a:ext cx="133246" cy="496152"/>
            </a:xfrm>
            <a:custGeom>
              <a:avLst/>
              <a:gdLst>
                <a:gd name="connsiteX0" fmla="*/ 95250 w 133350"/>
                <a:gd name="connsiteY0" fmla="*/ 95250 h 495300"/>
                <a:gd name="connsiteX1" fmla="*/ 38100 w 133350"/>
                <a:gd name="connsiteY1" fmla="*/ 95250 h 495300"/>
                <a:gd name="connsiteX2" fmla="*/ 38100 w 133350"/>
                <a:gd name="connsiteY2" fmla="*/ 38100 h 495300"/>
                <a:gd name="connsiteX3" fmla="*/ 95250 w 133350"/>
                <a:gd name="connsiteY3" fmla="*/ 38100 h 495300"/>
                <a:gd name="connsiteX4" fmla="*/ 95250 w 133350"/>
                <a:gd name="connsiteY4" fmla="*/ 95250 h 495300"/>
                <a:gd name="connsiteX5" fmla="*/ 133350 w 133350"/>
                <a:gd name="connsiteY5" fmla="*/ 0 h 495300"/>
                <a:gd name="connsiteX6" fmla="*/ 0 w 133350"/>
                <a:gd name="connsiteY6" fmla="*/ 0 h 495300"/>
                <a:gd name="connsiteX7" fmla="*/ 0 w 133350"/>
                <a:gd name="connsiteY7" fmla="*/ 495300 h 495300"/>
                <a:gd name="connsiteX8" fmla="*/ 133350 w 133350"/>
                <a:gd name="connsiteY8" fmla="*/ 495300 h 495300"/>
                <a:gd name="connsiteX9" fmla="*/ 133350 w 13335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495300">
                  <a:moveTo>
                    <a:pt x="95250" y="95250"/>
                  </a:moveTo>
                  <a:lnTo>
                    <a:pt x="38100" y="95250"/>
                  </a:lnTo>
                  <a:lnTo>
                    <a:pt x="38100" y="38100"/>
                  </a:lnTo>
                  <a:lnTo>
                    <a:pt x="95250" y="38100"/>
                  </a:lnTo>
                  <a:lnTo>
                    <a:pt x="95250" y="95250"/>
                  </a:lnTo>
                  <a:close/>
                  <a:moveTo>
                    <a:pt x="133350" y="0"/>
                  </a:moveTo>
                  <a:lnTo>
                    <a:pt x="0" y="0"/>
                  </a:lnTo>
                  <a:lnTo>
                    <a:pt x="0" y="495300"/>
                  </a:lnTo>
                  <a:lnTo>
                    <a:pt x="133350" y="495300"/>
                  </a:lnTo>
                  <a:lnTo>
                    <a:pt x="133350" y="0"/>
                  </a:lnTo>
                  <a:close/>
                </a:path>
              </a:pathLst>
            </a:custGeom>
            <a:solidFill>
              <a:schemeClr val="accent1">
                <a:lumMod val="50000"/>
              </a:schemeClr>
            </a:solidFill>
            <a:ln w="9525" cap="flat">
              <a:noFill/>
              <a:prstDash val="solid"/>
              <a:miter/>
            </a:ln>
          </p:spPr>
          <p:txBody>
            <a:bodyPr anchor="ctr"/>
            <a:lstStyle/>
            <a:p>
              <a:pPr eaLnBrk="1" hangingPunct="1">
                <a:buFont typeface="Arial" panose="020B0604020202020204" pitchFamily="34" charset="0"/>
                <a:buNone/>
                <a:defRPr/>
              </a:pPr>
              <a:endParaRPr lang="zh-CN" altLang="en-US"/>
            </a:p>
          </p:txBody>
        </p:sp>
      </p:grpSp>
      <p:pic>
        <p:nvPicPr>
          <p:cNvPr id="12" name="图片 11" descr="图片包含 游戏机, 标志, 房间, 食物&#10;&#10;描述已自动生成">
            <a:extLst>
              <a:ext uri="{FF2B5EF4-FFF2-40B4-BE49-F238E27FC236}">
                <a16:creationId xmlns:a16="http://schemas.microsoft.com/office/drawing/2014/main" id="{432ECEE6-1E00-4D86-82D0-A802983972C5}"/>
              </a:ext>
            </a:extLst>
          </p:cNvPr>
          <p:cNvPicPr>
            <a:picLocks noChangeAspect="1" noChangeArrowheads="1"/>
          </p:cNvPicPr>
          <p:nvPr userDrawn="1"/>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663" y="33338"/>
            <a:ext cx="642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页脚占位符 1">
            <a:extLst>
              <a:ext uri="{FF2B5EF4-FFF2-40B4-BE49-F238E27FC236}">
                <a16:creationId xmlns:a16="http://schemas.microsoft.com/office/drawing/2014/main" id="{3F480C48-984D-4398-A76A-C0D52A46E485}"/>
              </a:ext>
            </a:extLst>
          </p:cNvPr>
          <p:cNvSpPr>
            <a:spLocks noGrp="1"/>
          </p:cNvSpPr>
          <p:nvPr>
            <p:ph type="ftr" sz="quarter" idx="3"/>
          </p:nvPr>
        </p:nvSpPr>
        <p:spPr>
          <a:xfrm>
            <a:off x="8077200" y="6407943"/>
            <a:ext cx="4114800" cy="365125"/>
          </a:xfrm>
          <a:prstGeom prst="rect">
            <a:avLst/>
          </a:prstGeom>
        </p:spPr>
        <p:txBody>
          <a:bodyPr vert="horz" lIns="91440" tIns="45720" rIns="91440" bIns="45720" rtlCol="0" anchor="ctr"/>
          <a:lstStyle>
            <a:lvl1pPr algn="ctr">
              <a:defRPr sz="1800" b="1">
                <a:solidFill>
                  <a:schemeClr val="bg1"/>
                </a:solidFill>
                <a:latin typeface="华文行楷" panose="02010800040101010101" pitchFamily="2" charset="-122"/>
                <a:ea typeface="华文行楷" panose="02010800040101010101" pitchFamily="2" charset="-122"/>
              </a:defRPr>
            </a:lvl1pPr>
          </a:lstStyle>
          <a:p>
            <a:r>
              <a:rPr lang="zh-CN" altLang="en-US" dirty="0"/>
              <a:t>郑州澍青医学高等专科学校</a:t>
            </a:r>
          </a:p>
        </p:txBody>
      </p:sp>
    </p:spTree>
    <p:extLst>
      <p:ext uri="{BB962C8B-B14F-4D97-AF65-F5344CB8AC3E}">
        <p14:creationId xmlns:p14="http://schemas.microsoft.com/office/powerpoint/2010/main" val="840907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9" r:id="rId18"/>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等线 Light" charset="0"/>
        </a:defRPr>
      </a:lvl1pPr>
      <a:lvl2pPr algn="l"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cs typeface="等线 Light" charset="0"/>
        </a:defRPr>
      </a:lvl2pPr>
      <a:lvl3pPr algn="l"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cs typeface="等线 Light" charset="0"/>
        </a:defRPr>
      </a:lvl3pPr>
      <a:lvl4pPr algn="l"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cs typeface="等线 Light" charset="0"/>
        </a:defRPr>
      </a:lvl4pPr>
      <a:lvl5pPr algn="l"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cs typeface="等线 Light" charset="0"/>
        </a:defRPr>
      </a:lvl5pPr>
      <a:lvl6pPr marL="342900" algn="l" rtl="0" fontAlgn="base">
        <a:lnSpc>
          <a:spcPct val="90000"/>
        </a:lnSpc>
        <a:spcBef>
          <a:spcPct val="0"/>
        </a:spcBef>
        <a:spcAft>
          <a:spcPct val="0"/>
        </a:spcAft>
        <a:defRPr kumimoji="1" sz="3300">
          <a:solidFill>
            <a:schemeClr val="tx1"/>
          </a:solidFill>
          <a:latin typeface="等线 Light" charset="0"/>
          <a:ea typeface="等线 Light" charset="0"/>
          <a:cs typeface="等线 Light" charset="0"/>
        </a:defRPr>
      </a:lvl6pPr>
      <a:lvl7pPr marL="685800" algn="l" rtl="0" fontAlgn="base">
        <a:lnSpc>
          <a:spcPct val="90000"/>
        </a:lnSpc>
        <a:spcBef>
          <a:spcPct val="0"/>
        </a:spcBef>
        <a:spcAft>
          <a:spcPct val="0"/>
        </a:spcAft>
        <a:defRPr kumimoji="1" sz="3300">
          <a:solidFill>
            <a:schemeClr val="tx1"/>
          </a:solidFill>
          <a:latin typeface="等线 Light" charset="0"/>
          <a:ea typeface="等线 Light" charset="0"/>
          <a:cs typeface="等线 Light" charset="0"/>
        </a:defRPr>
      </a:lvl7pPr>
      <a:lvl8pPr marL="1028700" algn="l" rtl="0" fontAlgn="base">
        <a:lnSpc>
          <a:spcPct val="90000"/>
        </a:lnSpc>
        <a:spcBef>
          <a:spcPct val="0"/>
        </a:spcBef>
        <a:spcAft>
          <a:spcPct val="0"/>
        </a:spcAft>
        <a:defRPr kumimoji="1" sz="3300">
          <a:solidFill>
            <a:schemeClr val="tx1"/>
          </a:solidFill>
          <a:latin typeface="等线 Light" charset="0"/>
          <a:ea typeface="等线 Light" charset="0"/>
          <a:cs typeface="等线 Light" charset="0"/>
        </a:defRPr>
      </a:lvl8pPr>
      <a:lvl9pPr marL="1371600" algn="l" rtl="0" fontAlgn="base">
        <a:lnSpc>
          <a:spcPct val="90000"/>
        </a:lnSpc>
        <a:spcBef>
          <a:spcPct val="0"/>
        </a:spcBef>
        <a:spcAft>
          <a:spcPct val="0"/>
        </a:spcAft>
        <a:defRPr kumimoji="1" sz="3300">
          <a:solidFill>
            <a:schemeClr val="tx1"/>
          </a:solidFill>
          <a:latin typeface="等线 Light" charset="0"/>
          <a:ea typeface="等线 Light" charset="0"/>
          <a:cs typeface="等线 Light"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jpg"/><Relationship Id="rId1" Type="http://schemas.openxmlformats.org/officeDocument/2006/relationships/slideLayout" Target="../slideLayouts/slideLayout9.xml"/><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23.jpeg"/><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china.findlaw.cn/yiliao/yiliaozhishi/ywry/" TargetMode="Externa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jp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1.jp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Layout" Target="../slideLayouts/slideLayout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s>
</file>

<file path=ppt/slides/_rels/slide1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image" Target="../media/image22.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slideLayout" Target="../slideLayouts/slideLayout9.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3" Type="http://schemas.openxmlformats.org/officeDocument/2006/relationships/tags" Target="../tags/tag48.xml"/><Relationship Id="rId21" Type="http://schemas.openxmlformats.org/officeDocument/2006/relationships/tags" Target="../tags/tag66.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image" Target="../media/image29.jpg"/><Relationship Id="rId10" Type="http://schemas.openxmlformats.org/officeDocument/2006/relationships/tags" Target="../tags/tag55.xml"/><Relationship Id="rId19" Type="http://schemas.openxmlformats.org/officeDocument/2006/relationships/tags" Target="../tags/tag64.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image" Target="../media/image30.jpg"/><Relationship Id="rId4" Type="http://schemas.openxmlformats.org/officeDocument/2006/relationships/tags" Target="../tags/tag70.xml"/><Relationship Id="rId9"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39.jpg"/><Relationship Id="rId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tags" Target="../tags/tag92.xml"/><Relationship Id="rId7" Type="http://schemas.openxmlformats.org/officeDocument/2006/relationships/image" Target="../media/image40.jp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9.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tags" Target="../tags/tag97.xml"/><Relationship Id="rId7" Type="http://schemas.openxmlformats.org/officeDocument/2006/relationships/image" Target="../media/image43.jp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9.xml"/><Relationship Id="rId5" Type="http://schemas.openxmlformats.org/officeDocument/2006/relationships/tags" Target="../tags/tag99.xml"/><Relationship Id="rId4" Type="http://schemas.openxmlformats.org/officeDocument/2006/relationships/tags" Target="../tags/tag98.xml"/></Relationships>
</file>

<file path=ppt/slides/_rels/slide2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Layout" Target="../slideLayouts/slideLayout9.xml"/><Relationship Id="rId5" Type="http://schemas.openxmlformats.org/officeDocument/2006/relationships/tags" Target="../tags/tag104.xml"/><Relationship Id="rId4" Type="http://schemas.openxmlformats.org/officeDocument/2006/relationships/tags" Target="../tags/tag10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slideLayout" Target="../slideLayouts/slideLayout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s>
</file>

<file path=ppt/slides/_rels/slide31.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slideLayout" Target="../slideLayouts/slideLayout9.xml"/><Relationship Id="rId3" Type="http://schemas.openxmlformats.org/officeDocument/2006/relationships/tags" Target="../tags/tag121.xml"/><Relationship Id="rId21" Type="http://schemas.openxmlformats.org/officeDocument/2006/relationships/tags" Target="../tags/tag139.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image" Target="../media/image49.jpg"/><Relationship Id="rId10" Type="http://schemas.openxmlformats.org/officeDocument/2006/relationships/tags" Target="../tags/tag128.xml"/><Relationship Id="rId19" Type="http://schemas.openxmlformats.org/officeDocument/2006/relationships/tags" Target="../tags/tag137.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image" Target="../media/image48.jpg"/></Relationships>
</file>

<file path=ppt/slides/_rels/slide32.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slideLayout" Target="../slideLayouts/slideLayout9.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tags" Target="../tags/tag160.xml"/><Relationship Id="rId2" Type="http://schemas.openxmlformats.org/officeDocument/2006/relationships/tags" Target="../tags/tag145.xml"/><Relationship Id="rId16" Type="http://schemas.openxmlformats.org/officeDocument/2006/relationships/tags" Target="../tags/tag159.xml"/><Relationship Id="rId20" Type="http://schemas.openxmlformats.org/officeDocument/2006/relationships/image" Target="../media/image51.jpg"/><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5" Type="http://schemas.openxmlformats.org/officeDocument/2006/relationships/tags" Target="../tags/tag158.xml"/><Relationship Id="rId10" Type="http://schemas.openxmlformats.org/officeDocument/2006/relationships/tags" Target="../tags/tag153.xml"/><Relationship Id="rId19" Type="http://schemas.openxmlformats.org/officeDocument/2006/relationships/image" Target="../media/image50.jpg"/><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9.xml"/><Relationship Id="rId1" Type="http://schemas.openxmlformats.org/officeDocument/2006/relationships/tags" Target="../tags/tag16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9.xml"/><Relationship Id="rId1" Type="http://schemas.openxmlformats.org/officeDocument/2006/relationships/tags" Target="../tags/tag1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5" Type="http://schemas.openxmlformats.org/officeDocument/2006/relationships/image" Target="../media/image58.jp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5.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9.xml"/><Relationship Id="rId1" Type="http://schemas.openxmlformats.org/officeDocument/2006/relationships/tags" Target="../tags/tag166.xml"/><Relationship Id="rId5" Type="http://schemas.openxmlformats.org/officeDocument/2006/relationships/image" Target="../media/image73.png"/><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9.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tttt.foodqs.com/trade/tradepage/trade_view_518845.html" TargetMode="External"/><Relationship Id="rId2" Type="http://schemas.openxmlformats.org/officeDocument/2006/relationships/slideLayout" Target="../slideLayouts/slideLayout9.xml"/><Relationship Id="rId1" Type="http://schemas.openxmlformats.org/officeDocument/2006/relationships/tags" Target="../tags/tag170.xml"/><Relationship Id="rId6" Type="http://schemas.openxmlformats.org/officeDocument/2006/relationships/image" Target="../media/image82.jpeg"/><Relationship Id="rId5" Type="http://schemas.openxmlformats.org/officeDocument/2006/relationships/hyperlink" Target="http://www.fish3000.com/viewthread.php?tid=573490" TargetMode="Externa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71.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9.xml"/><Relationship Id="rId1" Type="http://schemas.openxmlformats.org/officeDocument/2006/relationships/tags" Target="../tags/tag172.xml"/><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9.xml"/><Relationship Id="rId1" Type="http://schemas.openxmlformats.org/officeDocument/2006/relationships/tags" Target="../tags/tag1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tags" Target="../tags/tag191.xml"/><Relationship Id="rId26" Type="http://schemas.openxmlformats.org/officeDocument/2006/relationships/slideLayout" Target="../slideLayouts/slideLayout9.xml"/><Relationship Id="rId3" Type="http://schemas.openxmlformats.org/officeDocument/2006/relationships/tags" Target="../tags/tag176.xml"/><Relationship Id="rId21" Type="http://schemas.openxmlformats.org/officeDocument/2006/relationships/tags" Target="../tags/tag194.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tags" Target="../tags/tag190.xml"/><Relationship Id="rId25" Type="http://schemas.openxmlformats.org/officeDocument/2006/relationships/tags" Target="../tags/tag198.xml"/><Relationship Id="rId2" Type="http://schemas.openxmlformats.org/officeDocument/2006/relationships/tags" Target="../tags/tag175.xml"/><Relationship Id="rId16" Type="http://schemas.openxmlformats.org/officeDocument/2006/relationships/tags" Target="../tags/tag189.xml"/><Relationship Id="rId20" Type="http://schemas.openxmlformats.org/officeDocument/2006/relationships/tags" Target="../tags/tag193.xml"/><Relationship Id="rId29" Type="http://schemas.openxmlformats.org/officeDocument/2006/relationships/image" Target="../media/image49.jp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24" Type="http://schemas.openxmlformats.org/officeDocument/2006/relationships/tags" Target="../tags/tag197.xml"/><Relationship Id="rId5" Type="http://schemas.openxmlformats.org/officeDocument/2006/relationships/tags" Target="../tags/tag178.xml"/><Relationship Id="rId15" Type="http://schemas.openxmlformats.org/officeDocument/2006/relationships/tags" Target="../tags/tag188.xml"/><Relationship Id="rId23" Type="http://schemas.openxmlformats.org/officeDocument/2006/relationships/tags" Target="../tags/tag196.xml"/><Relationship Id="rId28" Type="http://schemas.openxmlformats.org/officeDocument/2006/relationships/image" Target="../media/image48.jpg"/><Relationship Id="rId10" Type="http://schemas.openxmlformats.org/officeDocument/2006/relationships/tags" Target="../tags/tag183.xml"/><Relationship Id="rId19" Type="http://schemas.openxmlformats.org/officeDocument/2006/relationships/tags" Target="../tags/tag192.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 Id="rId22" Type="http://schemas.openxmlformats.org/officeDocument/2006/relationships/tags" Target="../tags/tag195.xml"/><Relationship Id="rId27" Type="http://schemas.openxmlformats.org/officeDocument/2006/relationships/notesSlide" Target="../notesSlides/notesSlide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86.jpg"/><Relationship Id="rId4" Type="http://schemas.openxmlformats.org/officeDocument/2006/relationships/notesSlide" Target="../notesSlides/notes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4" Type="http://schemas.openxmlformats.org/officeDocument/2006/relationships/notesSlide" Target="../notesSlides/notesSlide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4" Type="http://schemas.openxmlformats.org/officeDocument/2006/relationships/notesSlide" Target="../notesSlides/notesSlide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09.xml"/><Relationship Id="rId7" Type="http://schemas.openxmlformats.org/officeDocument/2006/relationships/slideLayout" Target="../slideLayouts/slideLayout9.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9" Type="http://schemas.openxmlformats.org/officeDocument/2006/relationships/image" Target="../media/image94.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21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1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1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21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9.xml"/><Relationship Id="rId5" Type="http://schemas.openxmlformats.org/officeDocument/2006/relationships/image" Target="../media/image107.jpg"/><Relationship Id="rId4" Type="http://schemas.openxmlformats.org/officeDocument/2006/relationships/image" Target="../media/image106.jpg"/></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 Id="rId4" Type="http://schemas.openxmlformats.org/officeDocument/2006/relationships/image" Target="../media/image11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xml"/><Relationship Id="rId4" Type="http://schemas.openxmlformats.org/officeDocument/2006/relationships/image" Target="../media/image115.jpe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hidden="1">
            <a:extLst>
              <a:ext uri="{FF2B5EF4-FFF2-40B4-BE49-F238E27FC236}">
                <a16:creationId xmlns:a16="http://schemas.microsoft.com/office/drawing/2014/main" id="{6145E5F2-D7C9-4F2F-BFB8-B550B5A09983}"/>
              </a:ext>
            </a:extLst>
          </p:cNvPr>
          <p:cNvGrpSpPr>
            <a:grpSpLocks/>
          </p:cNvGrpSpPr>
          <p:nvPr/>
        </p:nvGrpSpPr>
        <p:grpSpPr bwMode="auto">
          <a:xfrm rot="16200000" flipH="1">
            <a:off x="1635125" y="3873500"/>
            <a:ext cx="2014538" cy="2236788"/>
            <a:chOff x="6025662" y="-1"/>
            <a:chExt cx="6166338" cy="6846945"/>
          </a:xfrm>
        </p:grpSpPr>
        <p:sp>
          <p:nvSpPr>
            <p:cNvPr id="125" name="Freeform 215">
              <a:extLst>
                <a:ext uri="{FF2B5EF4-FFF2-40B4-BE49-F238E27FC236}">
                  <a16:creationId xmlns:a16="http://schemas.microsoft.com/office/drawing/2014/main" id="{7F22DE4D-217C-4DC4-82D6-E1CCDD7D39F7}"/>
                </a:ext>
              </a:extLst>
            </p:cNvPr>
            <p:cNvSpPr/>
            <p:nvPr/>
          </p:nvSpPr>
          <p:spPr bwMode="auto">
            <a:xfrm>
              <a:off x="8071392" y="3430758"/>
              <a:ext cx="1326563" cy="1151688"/>
            </a:xfrm>
            <a:custGeom>
              <a:avLst/>
              <a:gdLst>
                <a:gd name="T0" fmla="*/ 416 w 1657"/>
                <a:gd name="T1" fmla="*/ 1434 h 1434"/>
                <a:gd name="T2" fmla="*/ 0 w 1657"/>
                <a:gd name="T3" fmla="*/ 718 h 1434"/>
                <a:gd name="T4" fmla="*/ 416 w 1657"/>
                <a:gd name="T5" fmla="*/ 0 h 1434"/>
                <a:gd name="T6" fmla="*/ 1244 w 1657"/>
                <a:gd name="T7" fmla="*/ 0 h 1434"/>
                <a:gd name="T8" fmla="*/ 1657 w 1657"/>
                <a:gd name="T9" fmla="*/ 718 h 1434"/>
                <a:gd name="T10" fmla="*/ 1244 w 1657"/>
                <a:gd name="T11" fmla="*/ 1434 h 1434"/>
                <a:gd name="T12" fmla="*/ 416 w 1657"/>
                <a:gd name="T13" fmla="*/ 1434 h 1434"/>
              </a:gdLst>
              <a:ahLst/>
              <a:cxnLst>
                <a:cxn ang="0">
                  <a:pos x="T0" y="T1"/>
                </a:cxn>
                <a:cxn ang="0">
                  <a:pos x="T2" y="T3"/>
                </a:cxn>
                <a:cxn ang="0">
                  <a:pos x="T4" y="T5"/>
                </a:cxn>
                <a:cxn ang="0">
                  <a:pos x="T6" y="T7"/>
                </a:cxn>
                <a:cxn ang="0">
                  <a:pos x="T8" y="T9"/>
                </a:cxn>
                <a:cxn ang="0">
                  <a:pos x="T10" y="T11"/>
                </a:cxn>
                <a:cxn ang="0">
                  <a:pos x="T12" y="T13"/>
                </a:cxn>
              </a:cxnLst>
              <a:rect l="0" t="0" r="r" b="b"/>
              <a:pathLst>
                <a:path w="1657" h="1434">
                  <a:moveTo>
                    <a:pt x="416" y="1434"/>
                  </a:moveTo>
                  <a:lnTo>
                    <a:pt x="0" y="718"/>
                  </a:lnTo>
                  <a:lnTo>
                    <a:pt x="416" y="0"/>
                  </a:lnTo>
                  <a:lnTo>
                    <a:pt x="1244" y="0"/>
                  </a:lnTo>
                  <a:lnTo>
                    <a:pt x="1657" y="718"/>
                  </a:lnTo>
                  <a:lnTo>
                    <a:pt x="1244" y="1434"/>
                  </a:lnTo>
                  <a:lnTo>
                    <a:pt x="416" y="1434"/>
                  </a:lnTo>
                  <a:close/>
                </a:path>
              </a:pathLst>
            </a:custGeom>
            <a:solidFill>
              <a:srgbClr val="127FB8"/>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26" name="Freeform 216">
              <a:extLst>
                <a:ext uri="{FF2B5EF4-FFF2-40B4-BE49-F238E27FC236}">
                  <a16:creationId xmlns:a16="http://schemas.microsoft.com/office/drawing/2014/main" id="{0DF37250-A7D6-4891-9D93-89DBEC7A225F}"/>
                </a:ext>
              </a:extLst>
            </p:cNvPr>
            <p:cNvSpPr/>
            <p:nvPr/>
          </p:nvSpPr>
          <p:spPr bwMode="auto">
            <a:xfrm>
              <a:off x="8071392" y="3430758"/>
              <a:ext cx="1326563" cy="1151688"/>
            </a:xfrm>
            <a:custGeom>
              <a:avLst/>
              <a:gdLst>
                <a:gd name="T0" fmla="*/ 416 w 1657"/>
                <a:gd name="T1" fmla="*/ 1434 h 1434"/>
                <a:gd name="T2" fmla="*/ 0 w 1657"/>
                <a:gd name="T3" fmla="*/ 718 h 1434"/>
                <a:gd name="T4" fmla="*/ 416 w 1657"/>
                <a:gd name="T5" fmla="*/ 0 h 1434"/>
                <a:gd name="T6" fmla="*/ 1244 w 1657"/>
                <a:gd name="T7" fmla="*/ 0 h 1434"/>
                <a:gd name="T8" fmla="*/ 1657 w 1657"/>
                <a:gd name="T9" fmla="*/ 718 h 1434"/>
                <a:gd name="T10" fmla="*/ 1244 w 1657"/>
                <a:gd name="T11" fmla="*/ 1434 h 1434"/>
                <a:gd name="T12" fmla="*/ 416 w 1657"/>
                <a:gd name="T13" fmla="*/ 1434 h 1434"/>
              </a:gdLst>
              <a:ahLst/>
              <a:cxnLst>
                <a:cxn ang="0">
                  <a:pos x="T0" y="T1"/>
                </a:cxn>
                <a:cxn ang="0">
                  <a:pos x="T2" y="T3"/>
                </a:cxn>
                <a:cxn ang="0">
                  <a:pos x="T4" y="T5"/>
                </a:cxn>
                <a:cxn ang="0">
                  <a:pos x="T6" y="T7"/>
                </a:cxn>
                <a:cxn ang="0">
                  <a:pos x="T8" y="T9"/>
                </a:cxn>
                <a:cxn ang="0">
                  <a:pos x="T10" y="T11"/>
                </a:cxn>
                <a:cxn ang="0">
                  <a:pos x="T12" y="T13"/>
                </a:cxn>
              </a:cxnLst>
              <a:rect l="0" t="0" r="r" b="b"/>
              <a:pathLst>
                <a:path w="1657" h="1434">
                  <a:moveTo>
                    <a:pt x="416" y="1434"/>
                  </a:moveTo>
                  <a:lnTo>
                    <a:pt x="0" y="718"/>
                  </a:lnTo>
                  <a:lnTo>
                    <a:pt x="416" y="0"/>
                  </a:lnTo>
                  <a:lnTo>
                    <a:pt x="1244" y="0"/>
                  </a:lnTo>
                  <a:lnTo>
                    <a:pt x="1657" y="718"/>
                  </a:lnTo>
                  <a:lnTo>
                    <a:pt x="1244" y="1434"/>
                  </a:lnTo>
                  <a:lnTo>
                    <a:pt x="416" y="1434"/>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27" name="Freeform 217">
              <a:extLst>
                <a:ext uri="{FF2B5EF4-FFF2-40B4-BE49-F238E27FC236}">
                  <a16:creationId xmlns:a16="http://schemas.microsoft.com/office/drawing/2014/main" id="{BF9D16F5-DAA6-474B-8ABD-EF368E6B5C98}"/>
                </a:ext>
              </a:extLst>
            </p:cNvPr>
            <p:cNvSpPr/>
            <p:nvPr/>
          </p:nvSpPr>
          <p:spPr bwMode="auto">
            <a:xfrm>
              <a:off x="8071392" y="2283932"/>
              <a:ext cx="1326563" cy="1151688"/>
            </a:xfrm>
            <a:custGeom>
              <a:avLst/>
              <a:gdLst>
                <a:gd name="T0" fmla="*/ 416 w 1657"/>
                <a:gd name="T1" fmla="*/ 1436 h 1436"/>
                <a:gd name="T2" fmla="*/ 0 w 1657"/>
                <a:gd name="T3" fmla="*/ 718 h 1436"/>
                <a:gd name="T4" fmla="*/ 416 w 1657"/>
                <a:gd name="T5" fmla="*/ 0 h 1436"/>
                <a:gd name="T6" fmla="*/ 1244 w 1657"/>
                <a:gd name="T7" fmla="*/ 0 h 1436"/>
                <a:gd name="T8" fmla="*/ 1657 w 1657"/>
                <a:gd name="T9" fmla="*/ 718 h 1436"/>
                <a:gd name="T10" fmla="*/ 1244 w 1657"/>
                <a:gd name="T11" fmla="*/ 1436 h 1436"/>
                <a:gd name="T12" fmla="*/ 416 w 1657"/>
                <a:gd name="T13" fmla="*/ 1436 h 1436"/>
              </a:gdLst>
              <a:ahLst/>
              <a:cxnLst>
                <a:cxn ang="0">
                  <a:pos x="T0" y="T1"/>
                </a:cxn>
                <a:cxn ang="0">
                  <a:pos x="T2" y="T3"/>
                </a:cxn>
                <a:cxn ang="0">
                  <a:pos x="T4" y="T5"/>
                </a:cxn>
                <a:cxn ang="0">
                  <a:pos x="T6" y="T7"/>
                </a:cxn>
                <a:cxn ang="0">
                  <a:pos x="T8" y="T9"/>
                </a:cxn>
                <a:cxn ang="0">
                  <a:pos x="T10" y="T11"/>
                </a:cxn>
                <a:cxn ang="0">
                  <a:pos x="T12" y="T13"/>
                </a:cxn>
              </a:cxnLst>
              <a:rect l="0" t="0" r="r" b="b"/>
              <a:pathLst>
                <a:path w="1657" h="1436">
                  <a:moveTo>
                    <a:pt x="416" y="1436"/>
                  </a:moveTo>
                  <a:lnTo>
                    <a:pt x="0" y="718"/>
                  </a:lnTo>
                  <a:lnTo>
                    <a:pt x="416" y="0"/>
                  </a:lnTo>
                  <a:lnTo>
                    <a:pt x="1244" y="0"/>
                  </a:lnTo>
                  <a:lnTo>
                    <a:pt x="1657" y="718"/>
                  </a:lnTo>
                  <a:lnTo>
                    <a:pt x="1244" y="1436"/>
                  </a:lnTo>
                  <a:lnTo>
                    <a:pt x="416" y="1436"/>
                  </a:lnTo>
                  <a:close/>
                </a:path>
              </a:pathLst>
            </a:custGeom>
            <a:solidFill>
              <a:sysClr val="window" lastClr="FFFFFF">
                <a:lumMod val="95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28" name="Freeform 218">
              <a:extLst>
                <a:ext uri="{FF2B5EF4-FFF2-40B4-BE49-F238E27FC236}">
                  <a16:creationId xmlns:a16="http://schemas.microsoft.com/office/drawing/2014/main" id="{775D74D7-56DC-4B30-9C7F-ED5892F91269}"/>
                </a:ext>
              </a:extLst>
            </p:cNvPr>
            <p:cNvSpPr/>
            <p:nvPr/>
          </p:nvSpPr>
          <p:spPr bwMode="auto">
            <a:xfrm>
              <a:off x="8071392" y="1127386"/>
              <a:ext cx="1326563" cy="1151688"/>
            </a:xfrm>
            <a:custGeom>
              <a:avLst/>
              <a:gdLst>
                <a:gd name="T0" fmla="*/ 416 w 1657"/>
                <a:gd name="T1" fmla="*/ 1436 h 1436"/>
                <a:gd name="T2" fmla="*/ 0 w 1657"/>
                <a:gd name="T3" fmla="*/ 718 h 1436"/>
                <a:gd name="T4" fmla="*/ 416 w 1657"/>
                <a:gd name="T5" fmla="*/ 0 h 1436"/>
                <a:gd name="T6" fmla="*/ 1244 w 1657"/>
                <a:gd name="T7" fmla="*/ 0 h 1436"/>
                <a:gd name="T8" fmla="*/ 1657 w 1657"/>
                <a:gd name="T9" fmla="*/ 718 h 1436"/>
                <a:gd name="T10" fmla="*/ 1244 w 1657"/>
                <a:gd name="T11" fmla="*/ 1436 h 1436"/>
                <a:gd name="T12" fmla="*/ 416 w 1657"/>
                <a:gd name="T13" fmla="*/ 1436 h 1436"/>
              </a:gdLst>
              <a:ahLst/>
              <a:cxnLst>
                <a:cxn ang="0">
                  <a:pos x="T0" y="T1"/>
                </a:cxn>
                <a:cxn ang="0">
                  <a:pos x="T2" y="T3"/>
                </a:cxn>
                <a:cxn ang="0">
                  <a:pos x="T4" y="T5"/>
                </a:cxn>
                <a:cxn ang="0">
                  <a:pos x="T6" y="T7"/>
                </a:cxn>
                <a:cxn ang="0">
                  <a:pos x="T8" y="T9"/>
                </a:cxn>
                <a:cxn ang="0">
                  <a:pos x="T10" y="T11"/>
                </a:cxn>
                <a:cxn ang="0">
                  <a:pos x="T12" y="T13"/>
                </a:cxn>
              </a:cxnLst>
              <a:rect l="0" t="0" r="r" b="b"/>
              <a:pathLst>
                <a:path w="1657" h="1436">
                  <a:moveTo>
                    <a:pt x="416" y="1436"/>
                  </a:moveTo>
                  <a:lnTo>
                    <a:pt x="0" y="718"/>
                  </a:lnTo>
                  <a:lnTo>
                    <a:pt x="416" y="0"/>
                  </a:lnTo>
                  <a:lnTo>
                    <a:pt x="1244" y="0"/>
                  </a:lnTo>
                  <a:lnTo>
                    <a:pt x="1657" y="718"/>
                  </a:lnTo>
                  <a:lnTo>
                    <a:pt x="1244" y="1436"/>
                  </a:lnTo>
                  <a:lnTo>
                    <a:pt x="416" y="1436"/>
                  </a:lnTo>
                  <a:close/>
                </a:path>
              </a:pathLst>
            </a:custGeom>
            <a:solidFill>
              <a:sysClr val="window" lastClr="FFFFFF">
                <a:lumMod val="85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29" name="Freeform 219">
              <a:extLst>
                <a:ext uri="{FF2B5EF4-FFF2-40B4-BE49-F238E27FC236}">
                  <a16:creationId xmlns:a16="http://schemas.microsoft.com/office/drawing/2014/main" id="{7F901E41-65CC-4717-8167-D4563CB2C3C4}"/>
                </a:ext>
              </a:extLst>
            </p:cNvPr>
            <p:cNvSpPr/>
            <p:nvPr/>
          </p:nvSpPr>
          <p:spPr bwMode="auto">
            <a:xfrm>
              <a:off x="8071392" y="1127386"/>
              <a:ext cx="1326563" cy="1151688"/>
            </a:xfrm>
            <a:custGeom>
              <a:avLst/>
              <a:gdLst>
                <a:gd name="T0" fmla="*/ 416 w 1657"/>
                <a:gd name="T1" fmla="*/ 1436 h 1436"/>
                <a:gd name="T2" fmla="*/ 0 w 1657"/>
                <a:gd name="T3" fmla="*/ 718 h 1436"/>
                <a:gd name="T4" fmla="*/ 416 w 1657"/>
                <a:gd name="T5" fmla="*/ 0 h 1436"/>
                <a:gd name="T6" fmla="*/ 1244 w 1657"/>
                <a:gd name="T7" fmla="*/ 0 h 1436"/>
                <a:gd name="T8" fmla="*/ 1657 w 1657"/>
                <a:gd name="T9" fmla="*/ 718 h 1436"/>
                <a:gd name="T10" fmla="*/ 1244 w 1657"/>
                <a:gd name="T11" fmla="*/ 1436 h 1436"/>
                <a:gd name="T12" fmla="*/ 416 w 1657"/>
                <a:gd name="T13" fmla="*/ 1436 h 1436"/>
              </a:gdLst>
              <a:ahLst/>
              <a:cxnLst>
                <a:cxn ang="0">
                  <a:pos x="T0" y="T1"/>
                </a:cxn>
                <a:cxn ang="0">
                  <a:pos x="T2" y="T3"/>
                </a:cxn>
                <a:cxn ang="0">
                  <a:pos x="T4" y="T5"/>
                </a:cxn>
                <a:cxn ang="0">
                  <a:pos x="T6" y="T7"/>
                </a:cxn>
                <a:cxn ang="0">
                  <a:pos x="T8" y="T9"/>
                </a:cxn>
                <a:cxn ang="0">
                  <a:pos x="T10" y="T11"/>
                </a:cxn>
                <a:cxn ang="0">
                  <a:pos x="T12" y="T13"/>
                </a:cxn>
              </a:cxnLst>
              <a:rect l="0" t="0" r="r" b="b"/>
              <a:pathLst>
                <a:path w="1657" h="1436">
                  <a:moveTo>
                    <a:pt x="416" y="1436"/>
                  </a:moveTo>
                  <a:lnTo>
                    <a:pt x="0" y="718"/>
                  </a:lnTo>
                  <a:lnTo>
                    <a:pt x="416" y="0"/>
                  </a:lnTo>
                  <a:lnTo>
                    <a:pt x="1244" y="0"/>
                  </a:lnTo>
                  <a:lnTo>
                    <a:pt x="1657" y="718"/>
                  </a:lnTo>
                  <a:lnTo>
                    <a:pt x="1244" y="1436"/>
                  </a:lnTo>
                  <a:lnTo>
                    <a:pt x="416" y="1436"/>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0" name="Freeform 220">
              <a:extLst>
                <a:ext uri="{FF2B5EF4-FFF2-40B4-BE49-F238E27FC236}">
                  <a16:creationId xmlns:a16="http://schemas.microsoft.com/office/drawing/2014/main" id="{D4C49666-F2E5-4A4B-8205-3E77273BC8C5}"/>
                </a:ext>
              </a:extLst>
            </p:cNvPr>
            <p:cNvSpPr/>
            <p:nvPr/>
          </p:nvSpPr>
          <p:spPr bwMode="auto">
            <a:xfrm>
              <a:off x="8440691" y="-4859"/>
              <a:ext cx="3420883" cy="2483170"/>
            </a:xfrm>
            <a:custGeom>
              <a:avLst/>
              <a:gdLst>
                <a:gd name="T0" fmla="*/ 4269 w 4269"/>
                <a:gd name="T1" fmla="*/ 0 h 3099"/>
                <a:gd name="T2" fmla="*/ 395 w 4269"/>
                <a:gd name="T3" fmla="*/ 0 h 3099"/>
                <a:gd name="T4" fmla="*/ 0 w 4269"/>
                <a:gd name="T5" fmla="*/ 680 h 3099"/>
                <a:gd name="T6" fmla="*/ 427 w 4269"/>
                <a:gd name="T7" fmla="*/ 1417 h 3099"/>
                <a:gd name="T8" fmla="*/ 785 w 4269"/>
                <a:gd name="T9" fmla="*/ 1417 h 3099"/>
                <a:gd name="T10" fmla="*/ 1198 w 4269"/>
                <a:gd name="T11" fmla="*/ 2135 h 3099"/>
                <a:gd name="T12" fmla="*/ 1019 w 4269"/>
                <a:gd name="T13" fmla="*/ 2447 h 3099"/>
                <a:gd name="T14" fmla="*/ 1396 w 4269"/>
                <a:gd name="T15" fmla="*/ 3099 h 3099"/>
                <a:gd name="T16" fmla="*/ 3402 w 4269"/>
                <a:gd name="T17" fmla="*/ 3099 h 3099"/>
                <a:gd name="T18" fmla="*/ 2940 w 4269"/>
                <a:gd name="T19" fmla="*/ 2300 h 3099"/>
                <a:gd name="T20" fmla="*/ 4269 w 4269"/>
                <a:gd name="T21" fmla="*/ 0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9" h="3099">
                  <a:moveTo>
                    <a:pt x="4269" y="0"/>
                  </a:moveTo>
                  <a:lnTo>
                    <a:pt x="395" y="0"/>
                  </a:lnTo>
                  <a:lnTo>
                    <a:pt x="0" y="680"/>
                  </a:lnTo>
                  <a:lnTo>
                    <a:pt x="427" y="1417"/>
                  </a:lnTo>
                  <a:lnTo>
                    <a:pt x="785" y="1417"/>
                  </a:lnTo>
                  <a:lnTo>
                    <a:pt x="1198" y="2135"/>
                  </a:lnTo>
                  <a:lnTo>
                    <a:pt x="1019" y="2447"/>
                  </a:lnTo>
                  <a:lnTo>
                    <a:pt x="1396" y="3099"/>
                  </a:lnTo>
                  <a:lnTo>
                    <a:pt x="3402" y="3099"/>
                  </a:lnTo>
                  <a:lnTo>
                    <a:pt x="2940" y="2300"/>
                  </a:lnTo>
                  <a:lnTo>
                    <a:pt x="4269" y="0"/>
                  </a:lnTo>
                  <a:close/>
                </a:path>
              </a:pathLst>
            </a:custGeom>
            <a:solidFill>
              <a:srgbClr val="127FB8"/>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1" name="Freeform 221">
              <a:extLst>
                <a:ext uri="{FF2B5EF4-FFF2-40B4-BE49-F238E27FC236}">
                  <a16:creationId xmlns:a16="http://schemas.microsoft.com/office/drawing/2014/main" id="{7663BF09-1525-4AF6-95A1-940899D74DC7}"/>
                </a:ext>
              </a:extLst>
            </p:cNvPr>
            <p:cNvSpPr/>
            <p:nvPr/>
          </p:nvSpPr>
          <p:spPr bwMode="auto">
            <a:xfrm>
              <a:off x="8440691" y="-4859"/>
              <a:ext cx="3420883" cy="2483170"/>
            </a:xfrm>
            <a:custGeom>
              <a:avLst/>
              <a:gdLst>
                <a:gd name="T0" fmla="*/ 4269 w 4269"/>
                <a:gd name="T1" fmla="*/ 0 h 3099"/>
                <a:gd name="T2" fmla="*/ 395 w 4269"/>
                <a:gd name="T3" fmla="*/ 0 h 3099"/>
                <a:gd name="T4" fmla="*/ 0 w 4269"/>
                <a:gd name="T5" fmla="*/ 680 h 3099"/>
                <a:gd name="T6" fmla="*/ 427 w 4269"/>
                <a:gd name="T7" fmla="*/ 1417 h 3099"/>
                <a:gd name="T8" fmla="*/ 785 w 4269"/>
                <a:gd name="T9" fmla="*/ 1417 h 3099"/>
                <a:gd name="T10" fmla="*/ 1198 w 4269"/>
                <a:gd name="T11" fmla="*/ 2135 h 3099"/>
                <a:gd name="T12" fmla="*/ 1019 w 4269"/>
                <a:gd name="T13" fmla="*/ 2447 h 3099"/>
                <a:gd name="T14" fmla="*/ 1396 w 4269"/>
                <a:gd name="T15" fmla="*/ 3099 h 3099"/>
                <a:gd name="T16" fmla="*/ 3402 w 4269"/>
                <a:gd name="T17" fmla="*/ 3099 h 3099"/>
                <a:gd name="T18" fmla="*/ 2940 w 4269"/>
                <a:gd name="T19" fmla="*/ 2300 h 3099"/>
                <a:gd name="T20" fmla="*/ 4269 w 4269"/>
                <a:gd name="T21" fmla="*/ 0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9" h="3099">
                  <a:moveTo>
                    <a:pt x="4269" y="0"/>
                  </a:moveTo>
                  <a:lnTo>
                    <a:pt x="395" y="0"/>
                  </a:lnTo>
                  <a:lnTo>
                    <a:pt x="0" y="680"/>
                  </a:lnTo>
                  <a:lnTo>
                    <a:pt x="427" y="1417"/>
                  </a:lnTo>
                  <a:lnTo>
                    <a:pt x="785" y="1417"/>
                  </a:lnTo>
                  <a:lnTo>
                    <a:pt x="1198" y="2135"/>
                  </a:lnTo>
                  <a:lnTo>
                    <a:pt x="1019" y="2447"/>
                  </a:lnTo>
                  <a:lnTo>
                    <a:pt x="1396" y="3099"/>
                  </a:lnTo>
                  <a:lnTo>
                    <a:pt x="3402" y="3099"/>
                  </a:lnTo>
                  <a:lnTo>
                    <a:pt x="2940" y="2300"/>
                  </a:lnTo>
                  <a:lnTo>
                    <a:pt x="4269"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2" name="Freeform 222">
              <a:extLst>
                <a:ext uri="{FF2B5EF4-FFF2-40B4-BE49-F238E27FC236}">
                  <a16:creationId xmlns:a16="http://schemas.microsoft.com/office/drawing/2014/main" id="{5C8084BB-913A-4208-AF00-BF67CD75C4AE}"/>
                </a:ext>
              </a:extLst>
            </p:cNvPr>
            <p:cNvSpPr/>
            <p:nvPr/>
          </p:nvSpPr>
          <p:spPr bwMode="auto">
            <a:xfrm>
              <a:off x="8775974" y="1127388"/>
              <a:ext cx="612260" cy="826104"/>
            </a:xfrm>
            <a:custGeom>
              <a:avLst/>
              <a:gdLst>
                <a:gd name="T0" fmla="*/ 358 w 771"/>
                <a:gd name="T1" fmla="*/ 0 h 1030"/>
                <a:gd name="T2" fmla="*/ 0 w 771"/>
                <a:gd name="T3" fmla="*/ 0 h 1030"/>
                <a:gd name="T4" fmla="*/ 592 w 771"/>
                <a:gd name="T5" fmla="*/ 1030 h 1030"/>
                <a:gd name="T6" fmla="*/ 771 w 771"/>
                <a:gd name="T7" fmla="*/ 718 h 1030"/>
                <a:gd name="T8" fmla="*/ 358 w 771"/>
                <a:gd name="T9" fmla="*/ 0 h 1030"/>
              </a:gdLst>
              <a:ahLst/>
              <a:cxnLst>
                <a:cxn ang="0">
                  <a:pos x="T0" y="T1"/>
                </a:cxn>
                <a:cxn ang="0">
                  <a:pos x="T2" y="T3"/>
                </a:cxn>
                <a:cxn ang="0">
                  <a:pos x="T4" y="T5"/>
                </a:cxn>
                <a:cxn ang="0">
                  <a:pos x="T6" y="T7"/>
                </a:cxn>
                <a:cxn ang="0">
                  <a:pos x="T8" y="T9"/>
                </a:cxn>
              </a:cxnLst>
              <a:rect l="0" t="0" r="r" b="b"/>
              <a:pathLst>
                <a:path w="771" h="1030">
                  <a:moveTo>
                    <a:pt x="358" y="0"/>
                  </a:moveTo>
                  <a:lnTo>
                    <a:pt x="0" y="0"/>
                  </a:lnTo>
                  <a:lnTo>
                    <a:pt x="592" y="1030"/>
                  </a:lnTo>
                  <a:lnTo>
                    <a:pt x="771" y="718"/>
                  </a:lnTo>
                  <a:lnTo>
                    <a:pt x="358" y="0"/>
                  </a:lnTo>
                  <a:close/>
                </a:path>
              </a:pathLst>
            </a:custGeom>
            <a:solidFill>
              <a:sysClr val="window" lastClr="FFFFFF">
                <a:lumMod val="50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3" name="Freeform 223">
              <a:extLst>
                <a:ext uri="{FF2B5EF4-FFF2-40B4-BE49-F238E27FC236}">
                  <a16:creationId xmlns:a16="http://schemas.microsoft.com/office/drawing/2014/main" id="{6ACE5484-18F2-4968-89D2-2A0C74366364}"/>
                </a:ext>
              </a:extLst>
            </p:cNvPr>
            <p:cNvSpPr/>
            <p:nvPr/>
          </p:nvSpPr>
          <p:spPr bwMode="auto">
            <a:xfrm>
              <a:off x="8775974" y="1127388"/>
              <a:ext cx="612260" cy="826104"/>
            </a:xfrm>
            <a:custGeom>
              <a:avLst/>
              <a:gdLst>
                <a:gd name="T0" fmla="*/ 358 w 771"/>
                <a:gd name="T1" fmla="*/ 0 h 1030"/>
                <a:gd name="T2" fmla="*/ 0 w 771"/>
                <a:gd name="T3" fmla="*/ 0 h 1030"/>
                <a:gd name="T4" fmla="*/ 592 w 771"/>
                <a:gd name="T5" fmla="*/ 1030 h 1030"/>
                <a:gd name="T6" fmla="*/ 771 w 771"/>
                <a:gd name="T7" fmla="*/ 718 h 1030"/>
                <a:gd name="T8" fmla="*/ 358 w 771"/>
                <a:gd name="T9" fmla="*/ 0 h 1030"/>
              </a:gdLst>
              <a:ahLst/>
              <a:cxnLst>
                <a:cxn ang="0">
                  <a:pos x="T0" y="T1"/>
                </a:cxn>
                <a:cxn ang="0">
                  <a:pos x="T2" y="T3"/>
                </a:cxn>
                <a:cxn ang="0">
                  <a:pos x="T4" y="T5"/>
                </a:cxn>
                <a:cxn ang="0">
                  <a:pos x="T6" y="T7"/>
                </a:cxn>
                <a:cxn ang="0">
                  <a:pos x="T8" y="T9"/>
                </a:cxn>
              </a:cxnLst>
              <a:rect l="0" t="0" r="r" b="b"/>
              <a:pathLst>
                <a:path w="771" h="1030">
                  <a:moveTo>
                    <a:pt x="358" y="0"/>
                  </a:moveTo>
                  <a:lnTo>
                    <a:pt x="0" y="0"/>
                  </a:lnTo>
                  <a:lnTo>
                    <a:pt x="592" y="1030"/>
                  </a:lnTo>
                  <a:lnTo>
                    <a:pt x="771" y="718"/>
                  </a:lnTo>
                  <a:lnTo>
                    <a:pt x="358"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4" name="Freeform 224">
              <a:extLst>
                <a:ext uri="{FF2B5EF4-FFF2-40B4-BE49-F238E27FC236}">
                  <a16:creationId xmlns:a16="http://schemas.microsoft.com/office/drawing/2014/main" id="{06127865-F745-4C58-B4E1-05B4E0FB343A}"/>
                </a:ext>
              </a:extLst>
            </p:cNvPr>
            <p:cNvSpPr/>
            <p:nvPr/>
          </p:nvSpPr>
          <p:spPr bwMode="auto">
            <a:xfrm>
              <a:off x="11220160" y="-4860"/>
              <a:ext cx="1020434" cy="3770921"/>
            </a:xfrm>
            <a:custGeom>
              <a:avLst/>
              <a:gdLst>
                <a:gd name="T0" fmla="*/ 1273 w 1273"/>
                <a:gd name="T1" fmla="*/ 0 h 4711"/>
                <a:gd name="T2" fmla="*/ 867 w 1273"/>
                <a:gd name="T3" fmla="*/ 0 h 4711"/>
                <a:gd name="T4" fmla="*/ 1273 w 1273"/>
                <a:gd name="T5" fmla="*/ 0 h 4711"/>
                <a:gd name="T6" fmla="*/ 1273 w 1273"/>
                <a:gd name="T7" fmla="*/ 2247 h 4711"/>
                <a:gd name="T8" fmla="*/ 782 w 1273"/>
                <a:gd name="T9" fmla="*/ 3099 h 4711"/>
                <a:gd name="T10" fmla="*/ 0 w 1273"/>
                <a:gd name="T11" fmla="*/ 3099 h 4711"/>
                <a:gd name="T12" fmla="*/ 931 w 1273"/>
                <a:gd name="T13" fmla="*/ 4711 h 4711"/>
                <a:gd name="T14" fmla="*/ 1273 w 1273"/>
                <a:gd name="T15" fmla="*/ 4711 h 4711"/>
                <a:gd name="T16" fmla="*/ 1273 w 1273"/>
                <a:gd name="T17" fmla="*/ 0 h 4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3" h="4711">
                  <a:moveTo>
                    <a:pt x="1273" y="0"/>
                  </a:moveTo>
                  <a:lnTo>
                    <a:pt x="867" y="0"/>
                  </a:lnTo>
                  <a:lnTo>
                    <a:pt x="1273" y="0"/>
                  </a:lnTo>
                  <a:lnTo>
                    <a:pt x="1273" y="2247"/>
                  </a:lnTo>
                  <a:lnTo>
                    <a:pt x="782" y="3099"/>
                  </a:lnTo>
                  <a:lnTo>
                    <a:pt x="0" y="3099"/>
                  </a:lnTo>
                  <a:lnTo>
                    <a:pt x="931" y="4711"/>
                  </a:lnTo>
                  <a:lnTo>
                    <a:pt x="1273" y="4711"/>
                  </a:lnTo>
                  <a:lnTo>
                    <a:pt x="1273" y="0"/>
                  </a:lnTo>
                  <a:close/>
                </a:path>
              </a:pathLst>
            </a:custGeom>
            <a:solidFill>
              <a:srgbClr val="5B9BD5">
                <a:lumMod val="75000"/>
              </a:srgb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5" name="Freeform 225">
              <a:extLst>
                <a:ext uri="{FF2B5EF4-FFF2-40B4-BE49-F238E27FC236}">
                  <a16:creationId xmlns:a16="http://schemas.microsoft.com/office/drawing/2014/main" id="{1AE8A045-4300-4CD7-9369-60650243AC53}"/>
                </a:ext>
              </a:extLst>
            </p:cNvPr>
            <p:cNvSpPr/>
            <p:nvPr/>
          </p:nvSpPr>
          <p:spPr bwMode="auto">
            <a:xfrm>
              <a:off x="11220160" y="-4860"/>
              <a:ext cx="1020434" cy="3770921"/>
            </a:xfrm>
            <a:custGeom>
              <a:avLst/>
              <a:gdLst>
                <a:gd name="T0" fmla="*/ 1273 w 1273"/>
                <a:gd name="T1" fmla="*/ 0 h 4711"/>
                <a:gd name="T2" fmla="*/ 867 w 1273"/>
                <a:gd name="T3" fmla="*/ 0 h 4711"/>
                <a:gd name="T4" fmla="*/ 1273 w 1273"/>
                <a:gd name="T5" fmla="*/ 0 h 4711"/>
                <a:gd name="T6" fmla="*/ 1273 w 1273"/>
                <a:gd name="T7" fmla="*/ 2247 h 4711"/>
                <a:gd name="T8" fmla="*/ 782 w 1273"/>
                <a:gd name="T9" fmla="*/ 3099 h 4711"/>
                <a:gd name="T10" fmla="*/ 0 w 1273"/>
                <a:gd name="T11" fmla="*/ 3099 h 4711"/>
                <a:gd name="T12" fmla="*/ 931 w 1273"/>
                <a:gd name="T13" fmla="*/ 4711 h 4711"/>
                <a:gd name="T14" fmla="*/ 1273 w 1273"/>
                <a:gd name="T15" fmla="*/ 4711 h 4711"/>
                <a:gd name="T16" fmla="*/ 1273 w 1273"/>
                <a:gd name="T17" fmla="*/ 0 h 4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3" h="4711">
                  <a:moveTo>
                    <a:pt x="1273" y="0"/>
                  </a:moveTo>
                  <a:lnTo>
                    <a:pt x="867" y="0"/>
                  </a:lnTo>
                  <a:lnTo>
                    <a:pt x="1273" y="0"/>
                  </a:lnTo>
                  <a:lnTo>
                    <a:pt x="1273" y="2247"/>
                  </a:lnTo>
                  <a:lnTo>
                    <a:pt x="782" y="3099"/>
                  </a:lnTo>
                  <a:lnTo>
                    <a:pt x="0" y="3099"/>
                  </a:lnTo>
                  <a:lnTo>
                    <a:pt x="931" y="4711"/>
                  </a:lnTo>
                  <a:lnTo>
                    <a:pt x="1273" y="4711"/>
                  </a:lnTo>
                  <a:lnTo>
                    <a:pt x="1273"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6" name="Freeform 226">
              <a:extLst>
                <a:ext uri="{FF2B5EF4-FFF2-40B4-BE49-F238E27FC236}">
                  <a16:creationId xmlns:a16="http://schemas.microsoft.com/office/drawing/2014/main" id="{F7885AED-DA34-442B-94AC-E2BDBBBA761B}"/>
                </a:ext>
              </a:extLst>
            </p:cNvPr>
            <p:cNvSpPr/>
            <p:nvPr/>
          </p:nvSpPr>
          <p:spPr bwMode="auto">
            <a:xfrm>
              <a:off x="10850860" y="-4860"/>
              <a:ext cx="1389734" cy="2483170"/>
            </a:xfrm>
            <a:custGeom>
              <a:avLst/>
              <a:gdLst>
                <a:gd name="T0" fmla="*/ 1735 w 1735"/>
                <a:gd name="T1" fmla="*/ 0 h 3099"/>
                <a:gd name="T2" fmla="*/ 1329 w 1735"/>
                <a:gd name="T3" fmla="*/ 0 h 3099"/>
                <a:gd name="T4" fmla="*/ 0 w 1735"/>
                <a:gd name="T5" fmla="*/ 2300 h 3099"/>
                <a:gd name="T6" fmla="*/ 462 w 1735"/>
                <a:gd name="T7" fmla="*/ 3099 h 3099"/>
                <a:gd name="T8" fmla="*/ 1244 w 1735"/>
                <a:gd name="T9" fmla="*/ 3099 h 3099"/>
                <a:gd name="T10" fmla="*/ 1735 w 1735"/>
                <a:gd name="T11" fmla="*/ 2247 h 3099"/>
                <a:gd name="T12" fmla="*/ 1735 w 1735"/>
                <a:gd name="T13" fmla="*/ 0 h 3099"/>
              </a:gdLst>
              <a:ahLst/>
              <a:cxnLst>
                <a:cxn ang="0">
                  <a:pos x="T0" y="T1"/>
                </a:cxn>
                <a:cxn ang="0">
                  <a:pos x="T2" y="T3"/>
                </a:cxn>
                <a:cxn ang="0">
                  <a:pos x="T4" y="T5"/>
                </a:cxn>
                <a:cxn ang="0">
                  <a:pos x="T6" y="T7"/>
                </a:cxn>
                <a:cxn ang="0">
                  <a:pos x="T8" y="T9"/>
                </a:cxn>
                <a:cxn ang="0">
                  <a:pos x="T10" y="T11"/>
                </a:cxn>
                <a:cxn ang="0">
                  <a:pos x="T12" y="T13"/>
                </a:cxn>
              </a:cxnLst>
              <a:rect l="0" t="0" r="r" b="b"/>
              <a:pathLst>
                <a:path w="1735" h="3099">
                  <a:moveTo>
                    <a:pt x="1735" y="0"/>
                  </a:moveTo>
                  <a:lnTo>
                    <a:pt x="1329" y="0"/>
                  </a:lnTo>
                  <a:lnTo>
                    <a:pt x="0" y="2300"/>
                  </a:lnTo>
                  <a:lnTo>
                    <a:pt x="462" y="3099"/>
                  </a:lnTo>
                  <a:lnTo>
                    <a:pt x="1244" y="3099"/>
                  </a:lnTo>
                  <a:lnTo>
                    <a:pt x="1735" y="2247"/>
                  </a:lnTo>
                  <a:lnTo>
                    <a:pt x="1735" y="0"/>
                  </a:lnTo>
                  <a:close/>
                </a:path>
              </a:pathLst>
            </a:custGeom>
            <a:solidFill>
              <a:srgbClr val="244368"/>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7" name="Freeform 227">
              <a:extLst>
                <a:ext uri="{FF2B5EF4-FFF2-40B4-BE49-F238E27FC236}">
                  <a16:creationId xmlns:a16="http://schemas.microsoft.com/office/drawing/2014/main" id="{0CA2DEA9-0D3A-4B07-896D-07599DC4D3E8}"/>
                </a:ext>
              </a:extLst>
            </p:cNvPr>
            <p:cNvSpPr/>
            <p:nvPr/>
          </p:nvSpPr>
          <p:spPr bwMode="auto">
            <a:xfrm>
              <a:off x="10850860" y="-4860"/>
              <a:ext cx="1389734" cy="2483170"/>
            </a:xfrm>
            <a:custGeom>
              <a:avLst/>
              <a:gdLst>
                <a:gd name="T0" fmla="*/ 1735 w 1735"/>
                <a:gd name="T1" fmla="*/ 0 h 3099"/>
                <a:gd name="T2" fmla="*/ 1329 w 1735"/>
                <a:gd name="T3" fmla="*/ 0 h 3099"/>
                <a:gd name="T4" fmla="*/ 0 w 1735"/>
                <a:gd name="T5" fmla="*/ 2300 h 3099"/>
                <a:gd name="T6" fmla="*/ 462 w 1735"/>
                <a:gd name="T7" fmla="*/ 3099 h 3099"/>
                <a:gd name="T8" fmla="*/ 1244 w 1735"/>
                <a:gd name="T9" fmla="*/ 3099 h 3099"/>
                <a:gd name="T10" fmla="*/ 1735 w 1735"/>
                <a:gd name="T11" fmla="*/ 2247 h 3099"/>
                <a:gd name="T12" fmla="*/ 1735 w 1735"/>
                <a:gd name="T13" fmla="*/ 0 h 3099"/>
              </a:gdLst>
              <a:ahLst/>
              <a:cxnLst>
                <a:cxn ang="0">
                  <a:pos x="T0" y="T1"/>
                </a:cxn>
                <a:cxn ang="0">
                  <a:pos x="T2" y="T3"/>
                </a:cxn>
                <a:cxn ang="0">
                  <a:pos x="T4" y="T5"/>
                </a:cxn>
                <a:cxn ang="0">
                  <a:pos x="T6" y="T7"/>
                </a:cxn>
                <a:cxn ang="0">
                  <a:pos x="T8" y="T9"/>
                </a:cxn>
                <a:cxn ang="0">
                  <a:pos x="T10" y="T11"/>
                </a:cxn>
                <a:cxn ang="0">
                  <a:pos x="T12" y="T13"/>
                </a:cxn>
              </a:cxnLst>
              <a:rect l="0" t="0" r="r" b="b"/>
              <a:pathLst>
                <a:path w="1735" h="3099">
                  <a:moveTo>
                    <a:pt x="1735" y="0"/>
                  </a:moveTo>
                  <a:lnTo>
                    <a:pt x="1329" y="0"/>
                  </a:lnTo>
                  <a:lnTo>
                    <a:pt x="0" y="2300"/>
                  </a:lnTo>
                  <a:lnTo>
                    <a:pt x="462" y="3099"/>
                  </a:lnTo>
                  <a:lnTo>
                    <a:pt x="1244" y="3099"/>
                  </a:lnTo>
                  <a:lnTo>
                    <a:pt x="1735" y="2247"/>
                  </a:lnTo>
                  <a:lnTo>
                    <a:pt x="1735"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8" name="Freeform 228">
              <a:extLst>
                <a:ext uri="{FF2B5EF4-FFF2-40B4-BE49-F238E27FC236}">
                  <a16:creationId xmlns:a16="http://schemas.microsoft.com/office/drawing/2014/main" id="{C4E3F989-09CE-495C-BDAF-09BC228C6827}"/>
                </a:ext>
              </a:extLst>
            </p:cNvPr>
            <p:cNvSpPr/>
            <p:nvPr/>
          </p:nvSpPr>
          <p:spPr bwMode="auto">
            <a:xfrm>
              <a:off x="7080112" y="-4859"/>
              <a:ext cx="1326563" cy="573413"/>
            </a:xfrm>
            <a:custGeom>
              <a:avLst/>
              <a:gdLst>
                <a:gd name="T0" fmla="*/ 1656 w 1656"/>
                <a:gd name="T1" fmla="*/ 0 h 718"/>
                <a:gd name="T2" fmla="*/ 0 w 1656"/>
                <a:gd name="T3" fmla="*/ 0 h 718"/>
                <a:gd name="T4" fmla="*/ 413 w 1656"/>
                <a:gd name="T5" fmla="*/ 718 h 718"/>
                <a:gd name="T6" fmla="*/ 1243 w 1656"/>
                <a:gd name="T7" fmla="*/ 718 h 718"/>
                <a:gd name="T8" fmla="*/ 1656 w 1656"/>
                <a:gd name="T9" fmla="*/ 0 h 718"/>
              </a:gdLst>
              <a:ahLst/>
              <a:cxnLst>
                <a:cxn ang="0">
                  <a:pos x="T0" y="T1"/>
                </a:cxn>
                <a:cxn ang="0">
                  <a:pos x="T2" y="T3"/>
                </a:cxn>
                <a:cxn ang="0">
                  <a:pos x="T4" y="T5"/>
                </a:cxn>
                <a:cxn ang="0">
                  <a:pos x="T6" y="T7"/>
                </a:cxn>
                <a:cxn ang="0">
                  <a:pos x="T8" y="T9"/>
                </a:cxn>
              </a:cxnLst>
              <a:rect l="0" t="0" r="r" b="b"/>
              <a:pathLst>
                <a:path w="1656" h="718">
                  <a:moveTo>
                    <a:pt x="1656" y="0"/>
                  </a:moveTo>
                  <a:lnTo>
                    <a:pt x="0" y="0"/>
                  </a:lnTo>
                  <a:lnTo>
                    <a:pt x="413" y="718"/>
                  </a:lnTo>
                  <a:lnTo>
                    <a:pt x="1243" y="718"/>
                  </a:lnTo>
                  <a:lnTo>
                    <a:pt x="1656" y="0"/>
                  </a:lnTo>
                  <a:close/>
                </a:path>
              </a:pathLst>
            </a:custGeom>
            <a:solidFill>
              <a:sysClr val="window" lastClr="FFFFFF">
                <a:lumMod val="75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39" name="Freeform 229">
              <a:extLst>
                <a:ext uri="{FF2B5EF4-FFF2-40B4-BE49-F238E27FC236}">
                  <a16:creationId xmlns:a16="http://schemas.microsoft.com/office/drawing/2014/main" id="{8BBF4EA9-16EC-45DE-A487-635F4E9F5521}"/>
                </a:ext>
              </a:extLst>
            </p:cNvPr>
            <p:cNvSpPr/>
            <p:nvPr/>
          </p:nvSpPr>
          <p:spPr bwMode="auto">
            <a:xfrm>
              <a:off x="7080112" y="-4859"/>
              <a:ext cx="1326563" cy="573413"/>
            </a:xfrm>
            <a:custGeom>
              <a:avLst/>
              <a:gdLst>
                <a:gd name="T0" fmla="*/ 1656 w 1656"/>
                <a:gd name="T1" fmla="*/ 0 h 718"/>
                <a:gd name="T2" fmla="*/ 0 w 1656"/>
                <a:gd name="T3" fmla="*/ 0 h 718"/>
                <a:gd name="T4" fmla="*/ 413 w 1656"/>
                <a:gd name="T5" fmla="*/ 718 h 718"/>
                <a:gd name="T6" fmla="*/ 1243 w 1656"/>
                <a:gd name="T7" fmla="*/ 718 h 718"/>
                <a:gd name="T8" fmla="*/ 1656 w 1656"/>
                <a:gd name="T9" fmla="*/ 0 h 718"/>
              </a:gdLst>
              <a:ahLst/>
              <a:cxnLst>
                <a:cxn ang="0">
                  <a:pos x="T0" y="T1"/>
                </a:cxn>
                <a:cxn ang="0">
                  <a:pos x="T2" y="T3"/>
                </a:cxn>
                <a:cxn ang="0">
                  <a:pos x="T4" y="T5"/>
                </a:cxn>
                <a:cxn ang="0">
                  <a:pos x="T6" y="T7"/>
                </a:cxn>
                <a:cxn ang="0">
                  <a:pos x="T8" y="T9"/>
                </a:cxn>
              </a:cxnLst>
              <a:rect l="0" t="0" r="r" b="b"/>
              <a:pathLst>
                <a:path w="1656" h="718">
                  <a:moveTo>
                    <a:pt x="1656" y="0"/>
                  </a:moveTo>
                  <a:lnTo>
                    <a:pt x="0" y="0"/>
                  </a:lnTo>
                  <a:lnTo>
                    <a:pt x="413" y="718"/>
                  </a:lnTo>
                  <a:lnTo>
                    <a:pt x="1243" y="718"/>
                  </a:lnTo>
                  <a:lnTo>
                    <a:pt x="1656"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0" name="Freeform 230">
              <a:extLst>
                <a:ext uri="{FF2B5EF4-FFF2-40B4-BE49-F238E27FC236}">
                  <a16:creationId xmlns:a16="http://schemas.microsoft.com/office/drawing/2014/main" id="{F34AB56F-70F9-45B9-A6D6-372D79D779CD}"/>
                </a:ext>
              </a:extLst>
            </p:cNvPr>
            <p:cNvSpPr/>
            <p:nvPr/>
          </p:nvSpPr>
          <p:spPr bwMode="auto">
            <a:xfrm>
              <a:off x="6088835" y="2293651"/>
              <a:ext cx="1326563" cy="1151688"/>
            </a:xfrm>
            <a:custGeom>
              <a:avLst/>
              <a:gdLst>
                <a:gd name="T0" fmla="*/ 413 w 1657"/>
                <a:gd name="T1" fmla="*/ 1433 h 1433"/>
                <a:gd name="T2" fmla="*/ 0 w 1657"/>
                <a:gd name="T3" fmla="*/ 715 h 1433"/>
                <a:gd name="T4" fmla="*/ 413 w 1657"/>
                <a:gd name="T5" fmla="*/ 0 h 1433"/>
                <a:gd name="T6" fmla="*/ 1243 w 1657"/>
                <a:gd name="T7" fmla="*/ 0 h 1433"/>
                <a:gd name="T8" fmla="*/ 1657 w 1657"/>
                <a:gd name="T9" fmla="*/ 715 h 1433"/>
                <a:gd name="T10" fmla="*/ 1243 w 1657"/>
                <a:gd name="T11" fmla="*/ 1433 h 1433"/>
                <a:gd name="T12" fmla="*/ 413 w 1657"/>
                <a:gd name="T13" fmla="*/ 1433 h 1433"/>
              </a:gdLst>
              <a:ahLst/>
              <a:cxnLst>
                <a:cxn ang="0">
                  <a:pos x="T0" y="T1"/>
                </a:cxn>
                <a:cxn ang="0">
                  <a:pos x="T2" y="T3"/>
                </a:cxn>
                <a:cxn ang="0">
                  <a:pos x="T4" y="T5"/>
                </a:cxn>
                <a:cxn ang="0">
                  <a:pos x="T6" y="T7"/>
                </a:cxn>
                <a:cxn ang="0">
                  <a:pos x="T8" y="T9"/>
                </a:cxn>
                <a:cxn ang="0">
                  <a:pos x="T10" y="T11"/>
                </a:cxn>
                <a:cxn ang="0">
                  <a:pos x="T12" y="T13"/>
                </a:cxn>
              </a:cxnLst>
              <a:rect l="0" t="0" r="r" b="b"/>
              <a:pathLst>
                <a:path w="1657" h="1433">
                  <a:moveTo>
                    <a:pt x="413" y="1433"/>
                  </a:moveTo>
                  <a:lnTo>
                    <a:pt x="0" y="715"/>
                  </a:lnTo>
                  <a:lnTo>
                    <a:pt x="413" y="0"/>
                  </a:lnTo>
                  <a:lnTo>
                    <a:pt x="1243" y="0"/>
                  </a:lnTo>
                  <a:lnTo>
                    <a:pt x="1657" y="715"/>
                  </a:lnTo>
                  <a:lnTo>
                    <a:pt x="1243" y="1433"/>
                  </a:lnTo>
                  <a:lnTo>
                    <a:pt x="413" y="1433"/>
                  </a:lnTo>
                  <a:close/>
                </a:path>
              </a:pathLst>
            </a:custGeom>
            <a:solidFill>
              <a:sysClr val="window" lastClr="FFFFFF">
                <a:lumMod val="95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1" name="Freeform 231">
              <a:extLst>
                <a:ext uri="{FF2B5EF4-FFF2-40B4-BE49-F238E27FC236}">
                  <a16:creationId xmlns:a16="http://schemas.microsoft.com/office/drawing/2014/main" id="{7DAFDBED-8814-4241-914C-9C48E594E723}"/>
                </a:ext>
              </a:extLst>
            </p:cNvPr>
            <p:cNvSpPr/>
            <p:nvPr/>
          </p:nvSpPr>
          <p:spPr bwMode="auto">
            <a:xfrm>
              <a:off x="9067527" y="4009034"/>
              <a:ext cx="1331423" cy="1151684"/>
            </a:xfrm>
            <a:custGeom>
              <a:avLst/>
              <a:gdLst>
                <a:gd name="T0" fmla="*/ 413 w 1656"/>
                <a:gd name="T1" fmla="*/ 1436 h 1436"/>
                <a:gd name="T2" fmla="*/ 0 w 1656"/>
                <a:gd name="T3" fmla="*/ 718 h 1436"/>
                <a:gd name="T4" fmla="*/ 413 w 1656"/>
                <a:gd name="T5" fmla="*/ 0 h 1436"/>
                <a:gd name="T6" fmla="*/ 1240 w 1656"/>
                <a:gd name="T7" fmla="*/ 0 h 1436"/>
                <a:gd name="T8" fmla="*/ 1656 w 1656"/>
                <a:gd name="T9" fmla="*/ 718 h 1436"/>
                <a:gd name="T10" fmla="*/ 1240 w 1656"/>
                <a:gd name="T11" fmla="*/ 1436 h 1436"/>
                <a:gd name="T12" fmla="*/ 413 w 1656"/>
                <a:gd name="T13" fmla="*/ 1436 h 1436"/>
              </a:gdLst>
              <a:ahLst/>
              <a:cxnLst>
                <a:cxn ang="0">
                  <a:pos x="T0" y="T1"/>
                </a:cxn>
                <a:cxn ang="0">
                  <a:pos x="T2" y="T3"/>
                </a:cxn>
                <a:cxn ang="0">
                  <a:pos x="T4" y="T5"/>
                </a:cxn>
                <a:cxn ang="0">
                  <a:pos x="T6" y="T7"/>
                </a:cxn>
                <a:cxn ang="0">
                  <a:pos x="T8" y="T9"/>
                </a:cxn>
                <a:cxn ang="0">
                  <a:pos x="T10" y="T11"/>
                </a:cxn>
                <a:cxn ang="0">
                  <a:pos x="T12" y="T13"/>
                </a:cxn>
              </a:cxnLst>
              <a:rect l="0" t="0" r="r" b="b"/>
              <a:pathLst>
                <a:path w="1656" h="1436">
                  <a:moveTo>
                    <a:pt x="413" y="1436"/>
                  </a:moveTo>
                  <a:lnTo>
                    <a:pt x="0" y="718"/>
                  </a:lnTo>
                  <a:lnTo>
                    <a:pt x="413" y="0"/>
                  </a:lnTo>
                  <a:lnTo>
                    <a:pt x="1240" y="0"/>
                  </a:lnTo>
                  <a:lnTo>
                    <a:pt x="1656" y="718"/>
                  </a:lnTo>
                  <a:lnTo>
                    <a:pt x="1240" y="1436"/>
                  </a:lnTo>
                  <a:lnTo>
                    <a:pt x="413" y="1436"/>
                  </a:lnTo>
                  <a:close/>
                </a:path>
              </a:pathLst>
            </a:custGeom>
            <a:solidFill>
              <a:sysClr val="window" lastClr="FFFFFF">
                <a:lumMod val="50000"/>
              </a:sysClr>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2" name="Freeform 232">
              <a:extLst>
                <a:ext uri="{FF2B5EF4-FFF2-40B4-BE49-F238E27FC236}">
                  <a16:creationId xmlns:a16="http://schemas.microsoft.com/office/drawing/2014/main" id="{E497D228-EEF3-4EC2-A996-BA5261A716FB}"/>
                </a:ext>
              </a:extLst>
            </p:cNvPr>
            <p:cNvSpPr/>
            <p:nvPr/>
          </p:nvSpPr>
          <p:spPr bwMode="auto">
            <a:xfrm>
              <a:off x="9067527" y="4009034"/>
              <a:ext cx="1331423" cy="1151684"/>
            </a:xfrm>
            <a:custGeom>
              <a:avLst/>
              <a:gdLst>
                <a:gd name="T0" fmla="*/ 413 w 1656"/>
                <a:gd name="T1" fmla="*/ 1436 h 1436"/>
                <a:gd name="T2" fmla="*/ 0 w 1656"/>
                <a:gd name="T3" fmla="*/ 718 h 1436"/>
                <a:gd name="T4" fmla="*/ 413 w 1656"/>
                <a:gd name="T5" fmla="*/ 0 h 1436"/>
                <a:gd name="T6" fmla="*/ 1240 w 1656"/>
                <a:gd name="T7" fmla="*/ 0 h 1436"/>
                <a:gd name="T8" fmla="*/ 1656 w 1656"/>
                <a:gd name="T9" fmla="*/ 718 h 1436"/>
                <a:gd name="T10" fmla="*/ 1240 w 1656"/>
                <a:gd name="T11" fmla="*/ 1436 h 1436"/>
                <a:gd name="T12" fmla="*/ 413 w 1656"/>
                <a:gd name="T13" fmla="*/ 1436 h 1436"/>
              </a:gdLst>
              <a:ahLst/>
              <a:cxnLst>
                <a:cxn ang="0">
                  <a:pos x="T0" y="T1"/>
                </a:cxn>
                <a:cxn ang="0">
                  <a:pos x="T2" y="T3"/>
                </a:cxn>
                <a:cxn ang="0">
                  <a:pos x="T4" y="T5"/>
                </a:cxn>
                <a:cxn ang="0">
                  <a:pos x="T6" y="T7"/>
                </a:cxn>
                <a:cxn ang="0">
                  <a:pos x="T8" y="T9"/>
                </a:cxn>
                <a:cxn ang="0">
                  <a:pos x="T10" y="T11"/>
                </a:cxn>
                <a:cxn ang="0">
                  <a:pos x="T12" y="T13"/>
                </a:cxn>
              </a:cxnLst>
              <a:rect l="0" t="0" r="r" b="b"/>
              <a:pathLst>
                <a:path w="1656" h="1436">
                  <a:moveTo>
                    <a:pt x="413" y="1436"/>
                  </a:moveTo>
                  <a:lnTo>
                    <a:pt x="0" y="718"/>
                  </a:lnTo>
                  <a:lnTo>
                    <a:pt x="413" y="0"/>
                  </a:lnTo>
                  <a:lnTo>
                    <a:pt x="1240" y="0"/>
                  </a:lnTo>
                  <a:lnTo>
                    <a:pt x="1656" y="718"/>
                  </a:lnTo>
                  <a:lnTo>
                    <a:pt x="1240" y="1436"/>
                  </a:lnTo>
                  <a:lnTo>
                    <a:pt x="413" y="1436"/>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3" name="Freeform 233">
              <a:extLst>
                <a:ext uri="{FF2B5EF4-FFF2-40B4-BE49-F238E27FC236}">
                  <a16:creationId xmlns:a16="http://schemas.microsoft.com/office/drawing/2014/main" id="{E8D46C12-4790-44DA-88E4-DC5569D988DF}"/>
                </a:ext>
              </a:extLst>
            </p:cNvPr>
            <p:cNvSpPr/>
            <p:nvPr/>
          </p:nvSpPr>
          <p:spPr bwMode="auto">
            <a:xfrm>
              <a:off x="10058806" y="3430760"/>
              <a:ext cx="1326566" cy="1151688"/>
            </a:xfrm>
            <a:custGeom>
              <a:avLst/>
              <a:gdLst>
                <a:gd name="T0" fmla="*/ 414 w 1654"/>
                <a:gd name="T1" fmla="*/ 1434 h 1434"/>
                <a:gd name="T2" fmla="*/ 0 w 1654"/>
                <a:gd name="T3" fmla="*/ 718 h 1434"/>
                <a:gd name="T4" fmla="*/ 414 w 1654"/>
                <a:gd name="T5" fmla="*/ 0 h 1434"/>
                <a:gd name="T6" fmla="*/ 1241 w 1654"/>
                <a:gd name="T7" fmla="*/ 0 h 1434"/>
                <a:gd name="T8" fmla="*/ 1654 w 1654"/>
                <a:gd name="T9" fmla="*/ 718 h 1434"/>
                <a:gd name="T10" fmla="*/ 1241 w 1654"/>
                <a:gd name="T11" fmla="*/ 1434 h 1434"/>
                <a:gd name="T12" fmla="*/ 414 w 1654"/>
                <a:gd name="T13" fmla="*/ 1434 h 1434"/>
              </a:gdLst>
              <a:ahLst/>
              <a:cxnLst>
                <a:cxn ang="0">
                  <a:pos x="T0" y="T1"/>
                </a:cxn>
                <a:cxn ang="0">
                  <a:pos x="T2" y="T3"/>
                </a:cxn>
                <a:cxn ang="0">
                  <a:pos x="T4" y="T5"/>
                </a:cxn>
                <a:cxn ang="0">
                  <a:pos x="T6" y="T7"/>
                </a:cxn>
                <a:cxn ang="0">
                  <a:pos x="T8" y="T9"/>
                </a:cxn>
                <a:cxn ang="0">
                  <a:pos x="T10" y="T11"/>
                </a:cxn>
                <a:cxn ang="0">
                  <a:pos x="T12" y="T13"/>
                </a:cxn>
              </a:cxnLst>
              <a:rect l="0" t="0" r="r" b="b"/>
              <a:pathLst>
                <a:path w="1654" h="1434">
                  <a:moveTo>
                    <a:pt x="414" y="1434"/>
                  </a:moveTo>
                  <a:lnTo>
                    <a:pt x="0" y="718"/>
                  </a:lnTo>
                  <a:lnTo>
                    <a:pt x="414" y="0"/>
                  </a:lnTo>
                  <a:lnTo>
                    <a:pt x="1241" y="0"/>
                  </a:lnTo>
                  <a:lnTo>
                    <a:pt x="1654" y="718"/>
                  </a:lnTo>
                  <a:lnTo>
                    <a:pt x="1241" y="1434"/>
                  </a:lnTo>
                  <a:lnTo>
                    <a:pt x="414" y="1434"/>
                  </a:lnTo>
                  <a:close/>
                </a:path>
              </a:pathLst>
            </a:custGeom>
            <a:solidFill>
              <a:srgbClr val="127FB8"/>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4" name="Freeform 234">
              <a:extLst>
                <a:ext uri="{FF2B5EF4-FFF2-40B4-BE49-F238E27FC236}">
                  <a16:creationId xmlns:a16="http://schemas.microsoft.com/office/drawing/2014/main" id="{E754B55C-63DF-44F1-BE8C-3054818F16B0}"/>
                </a:ext>
              </a:extLst>
            </p:cNvPr>
            <p:cNvSpPr/>
            <p:nvPr/>
          </p:nvSpPr>
          <p:spPr bwMode="auto">
            <a:xfrm>
              <a:off x="10058806" y="3430760"/>
              <a:ext cx="1326566" cy="1151688"/>
            </a:xfrm>
            <a:custGeom>
              <a:avLst/>
              <a:gdLst>
                <a:gd name="T0" fmla="*/ 414 w 1654"/>
                <a:gd name="T1" fmla="*/ 1434 h 1434"/>
                <a:gd name="T2" fmla="*/ 0 w 1654"/>
                <a:gd name="T3" fmla="*/ 718 h 1434"/>
                <a:gd name="T4" fmla="*/ 414 w 1654"/>
                <a:gd name="T5" fmla="*/ 0 h 1434"/>
                <a:gd name="T6" fmla="*/ 1241 w 1654"/>
                <a:gd name="T7" fmla="*/ 0 h 1434"/>
                <a:gd name="T8" fmla="*/ 1654 w 1654"/>
                <a:gd name="T9" fmla="*/ 718 h 1434"/>
                <a:gd name="T10" fmla="*/ 1241 w 1654"/>
                <a:gd name="T11" fmla="*/ 1434 h 1434"/>
                <a:gd name="T12" fmla="*/ 414 w 1654"/>
                <a:gd name="T13" fmla="*/ 1434 h 1434"/>
              </a:gdLst>
              <a:ahLst/>
              <a:cxnLst>
                <a:cxn ang="0">
                  <a:pos x="T0" y="T1"/>
                </a:cxn>
                <a:cxn ang="0">
                  <a:pos x="T2" y="T3"/>
                </a:cxn>
                <a:cxn ang="0">
                  <a:pos x="T4" y="T5"/>
                </a:cxn>
                <a:cxn ang="0">
                  <a:pos x="T6" y="T7"/>
                </a:cxn>
                <a:cxn ang="0">
                  <a:pos x="T8" y="T9"/>
                </a:cxn>
                <a:cxn ang="0">
                  <a:pos x="T10" y="T11"/>
                </a:cxn>
                <a:cxn ang="0">
                  <a:pos x="T12" y="T13"/>
                </a:cxn>
              </a:cxnLst>
              <a:rect l="0" t="0" r="r" b="b"/>
              <a:pathLst>
                <a:path w="1654" h="1434">
                  <a:moveTo>
                    <a:pt x="414" y="1434"/>
                  </a:moveTo>
                  <a:lnTo>
                    <a:pt x="0" y="718"/>
                  </a:lnTo>
                  <a:lnTo>
                    <a:pt x="414" y="0"/>
                  </a:lnTo>
                  <a:lnTo>
                    <a:pt x="1241" y="0"/>
                  </a:lnTo>
                  <a:lnTo>
                    <a:pt x="1654" y="718"/>
                  </a:lnTo>
                  <a:lnTo>
                    <a:pt x="1241" y="1434"/>
                  </a:lnTo>
                  <a:lnTo>
                    <a:pt x="414" y="1434"/>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5" name="Freeform 235">
              <a:extLst>
                <a:ext uri="{FF2B5EF4-FFF2-40B4-BE49-F238E27FC236}">
                  <a16:creationId xmlns:a16="http://schemas.microsoft.com/office/drawing/2014/main" id="{41AB133B-E018-4B5E-A3F1-ADF552C37457}"/>
                </a:ext>
              </a:extLst>
            </p:cNvPr>
            <p:cNvSpPr>
              <a:spLocks noEditPoints="1"/>
            </p:cNvSpPr>
            <p:nvPr/>
          </p:nvSpPr>
          <p:spPr bwMode="auto">
            <a:xfrm>
              <a:off x="10117116" y="3872970"/>
              <a:ext cx="1234239" cy="82609"/>
            </a:xfrm>
            <a:custGeom>
              <a:avLst/>
              <a:gdLst>
                <a:gd name="T0" fmla="*/ 1526 w 1542"/>
                <a:gd name="T1" fmla="*/ 72 h 99"/>
                <a:gd name="T2" fmla="*/ 1526 w 1542"/>
                <a:gd name="T3" fmla="*/ 72 h 99"/>
                <a:gd name="T4" fmla="*/ 1542 w 1542"/>
                <a:gd name="T5" fmla="*/ 99 h 99"/>
                <a:gd name="T6" fmla="*/ 1526 w 1542"/>
                <a:gd name="T7" fmla="*/ 72 h 99"/>
                <a:gd name="T8" fmla="*/ 19 w 1542"/>
                <a:gd name="T9" fmla="*/ 0 h 99"/>
                <a:gd name="T10" fmla="*/ 0 w 1542"/>
                <a:gd name="T11" fmla="*/ 35 h 99"/>
                <a:gd name="T12" fmla="*/ 19 w 1542"/>
                <a:gd name="T13" fmla="*/ 0 h 99"/>
                <a:gd name="T14" fmla="*/ 19 w 1542"/>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2" h="99">
                  <a:moveTo>
                    <a:pt x="1526" y="72"/>
                  </a:moveTo>
                  <a:lnTo>
                    <a:pt x="1526" y="72"/>
                  </a:lnTo>
                  <a:lnTo>
                    <a:pt x="1542" y="99"/>
                  </a:lnTo>
                  <a:lnTo>
                    <a:pt x="1526" y="72"/>
                  </a:lnTo>
                  <a:close/>
                  <a:moveTo>
                    <a:pt x="19" y="0"/>
                  </a:moveTo>
                  <a:lnTo>
                    <a:pt x="0" y="35"/>
                  </a:lnTo>
                  <a:lnTo>
                    <a:pt x="19" y="0"/>
                  </a:lnTo>
                  <a:lnTo>
                    <a:pt x="19" y="0"/>
                  </a:lnTo>
                  <a:close/>
                </a:path>
              </a:pathLst>
            </a:custGeom>
            <a:solidFill>
              <a:srgbClr val="FFC4B3"/>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6" name="Freeform 236">
              <a:extLst>
                <a:ext uri="{FF2B5EF4-FFF2-40B4-BE49-F238E27FC236}">
                  <a16:creationId xmlns:a16="http://schemas.microsoft.com/office/drawing/2014/main" id="{8C8FB445-36A7-4F17-BCC4-863750D12E87}"/>
                </a:ext>
              </a:extLst>
            </p:cNvPr>
            <p:cNvSpPr>
              <a:spLocks noEditPoints="1"/>
            </p:cNvSpPr>
            <p:nvPr/>
          </p:nvSpPr>
          <p:spPr bwMode="auto">
            <a:xfrm>
              <a:off x="10117116" y="3872970"/>
              <a:ext cx="1234239" cy="82609"/>
            </a:xfrm>
            <a:custGeom>
              <a:avLst/>
              <a:gdLst>
                <a:gd name="T0" fmla="*/ 1526 w 1542"/>
                <a:gd name="T1" fmla="*/ 72 h 99"/>
                <a:gd name="T2" fmla="*/ 1526 w 1542"/>
                <a:gd name="T3" fmla="*/ 72 h 99"/>
                <a:gd name="T4" fmla="*/ 1542 w 1542"/>
                <a:gd name="T5" fmla="*/ 99 h 99"/>
                <a:gd name="T6" fmla="*/ 1526 w 1542"/>
                <a:gd name="T7" fmla="*/ 72 h 99"/>
                <a:gd name="T8" fmla="*/ 19 w 1542"/>
                <a:gd name="T9" fmla="*/ 0 h 99"/>
                <a:gd name="T10" fmla="*/ 0 w 1542"/>
                <a:gd name="T11" fmla="*/ 35 h 99"/>
                <a:gd name="T12" fmla="*/ 19 w 1542"/>
                <a:gd name="T13" fmla="*/ 0 h 99"/>
                <a:gd name="T14" fmla="*/ 19 w 1542"/>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2" h="99">
                  <a:moveTo>
                    <a:pt x="1526" y="72"/>
                  </a:moveTo>
                  <a:lnTo>
                    <a:pt x="1526" y="72"/>
                  </a:lnTo>
                  <a:lnTo>
                    <a:pt x="1542" y="99"/>
                  </a:lnTo>
                  <a:lnTo>
                    <a:pt x="1526" y="72"/>
                  </a:lnTo>
                  <a:moveTo>
                    <a:pt x="19" y="0"/>
                  </a:moveTo>
                  <a:lnTo>
                    <a:pt x="0" y="35"/>
                  </a:lnTo>
                  <a:lnTo>
                    <a:pt x="19" y="0"/>
                  </a:lnTo>
                  <a:lnTo>
                    <a:pt x="19"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7" name="Freeform 237">
              <a:extLst>
                <a:ext uri="{FF2B5EF4-FFF2-40B4-BE49-F238E27FC236}">
                  <a16:creationId xmlns:a16="http://schemas.microsoft.com/office/drawing/2014/main" id="{2E8FD0ED-7F6B-4692-A53F-DCED6C855FC8}"/>
                </a:ext>
              </a:extLst>
            </p:cNvPr>
            <p:cNvSpPr/>
            <p:nvPr/>
          </p:nvSpPr>
          <p:spPr bwMode="auto">
            <a:xfrm>
              <a:off x="10112258" y="3620279"/>
              <a:ext cx="1243958" cy="656022"/>
            </a:xfrm>
            <a:custGeom>
              <a:avLst/>
              <a:gdLst>
                <a:gd name="T0" fmla="*/ 1054 w 1550"/>
                <a:gd name="T1" fmla="*/ 0 h 819"/>
                <a:gd name="T2" fmla="*/ 985 w 1550"/>
                <a:gd name="T3" fmla="*/ 475 h 819"/>
                <a:gd name="T4" fmla="*/ 755 w 1550"/>
                <a:gd name="T5" fmla="*/ 475 h 819"/>
                <a:gd name="T6" fmla="*/ 683 w 1550"/>
                <a:gd name="T7" fmla="*/ 243 h 819"/>
                <a:gd name="T8" fmla="*/ 593 w 1550"/>
                <a:gd name="T9" fmla="*/ 659 h 819"/>
                <a:gd name="T10" fmla="*/ 521 w 1550"/>
                <a:gd name="T11" fmla="*/ 0 h 819"/>
                <a:gd name="T12" fmla="*/ 451 w 1550"/>
                <a:gd name="T13" fmla="*/ 475 h 819"/>
                <a:gd name="T14" fmla="*/ 222 w 1550"/>
                <a:gd name="T15" fmla="*/ 475 h 819"/>
                <a:gd name="T16" fmla="*/ 152 w 1550"/>
                <a:gd name="T17" fmla="*/ 243 h 819"/>
                <a:gd name="T18" fmla="*/ 59 w 1550"/>
                <a:gd name="T19" fmla="*/ 659 h 819"/>
                <a:gd name="T20" fmla="*/ 22 w 1550"/>
                <a:gd name="T21" fmla="*/ 315 h 819"/>
                <a:gd name="T22" fmla="*/ 3 w 1550"/>
                <a:gd name="T23" fmla="*/ 350 h 819"/>
                <a:gd name="T24" fmla="*/ 0 w 1550"/>
                <a:gd name="T25" fmla="*/ 352 h 819"/>
                <a:gd name="T26" fmla="*/ 35 w 1550"/>
                <a:gd name="T27" fmla="*/ 665 h 819"/>
                <a:gd name="T28" fmla="*/ 62 w 1550"/>
                <a:gd name="T29" fmla="*/ 710 h 819"/>
                <a:gd name="T30" fmla="*/ 72 w 1550"/>
                <a:gd name="T31" fmla="*/ 729 h 819"/>
                <a:gd name="T32" fmla="*/ 155 w 1550"/>
                <a:gd name="T33" fmla="*/ 347 h 819"/>
                <a:gd name="T34" fmla="*/ 203 w 1550"/>
                <a:gd name="T35" fmla="*/ 499 h 819"/>
                <a:gd name="T36" fmla="*/ 473 w 1550"/>
                <a:gd name="T37" fmla="*/ 499 h 819"/>
                <a:gd name="T38" fmla="*/ 518 w 1550"/>
                <a:gd name="T39" fmla="*/ 205 h 819"/>
                <a:gd name="T40" fmla="*/ 585 w 1550"/>
                <a:gd name="T41" fmla="*/ 819 h 819"/>
                <a:gd name="T42" fmla="*/ 689 w 1550"/>
                <a:gd name="T43" fmla="*/ 347 h 819"/>
                <a:gd name="T44" fmla="*/ 737 w 1550"/>
                <a:gd name="T45" fmla="*/ 499 h 819"/>
                <a:gd name="T46" fmla="*/ 1006 w 1550"/>
                <a:gd name="T47" fmla="*/ 499 h 819"/>
                <a:gd name="T48" fmla="*/ 1051 w 1550"/>
                <a:gd name="T49" fmla="*/ 205 h 819"/>
                <a:gd name="T50" fmla="*/ 1118 w 1550"/>
                <a:gd name="T51" fmla="*/ 819 h 819"/>
                <a:gd name="T52" fmla="*/ 1222 w 1550"/>
                <a:gd name="T53" fmla="*/ 347 h 819"/>
                <a:gd name="T54" fmla="*/ 1270 w 1550"/>
                <a:gd name="T55" fmla="*/ 499 h 819"/>
                <a:gd name="T56" fmla="*/ 1540 w 1550"/>
                <a:gd name="T57" fmla="*/ 499 h 819"/>
                <a:gd name="T58" fmla="*/ 1550 w 1550"/>
                <a:gd name="T59" fmla="*/ 424 h 819"/>
                <a:gd name="T60" fmla="*/ 1545 w 1550"/>
                <a:gd name="T61" fmla="*/ 414 h 819"/>
                <a:gd name="T62" fmla="*/ 1529 w 1550"/>
                <a:gd name="T63" fmla="*/ 387 h 819"/>
                <a:gd name="T64" fmla="*/ 1518 w 1550"/>
                <a:gd name="T65" fmla="*/ 475 h 819"/>
                <a:gd name="T66" fmla="*/ 1289 w 1550"/>
                <a:gd name="T67" fmla="*/ 475 h 819"/>
                <a:gd name="T68" fmla="*/ 1217 w 1550"/>
                <a:gd name="T69" fmla="*/ 243 h 819"/>
                <a:gd name="T70" fmla="*/ 1126 w 1550"/>
                <a:gd name="T71" fmla="*/ 659 h 819"/>
                <a:gd name="T72" fmla="*/ 1054 w 1550"/>
                <a:gd name="T73"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0" h="819">
                  <a:moveTo>
                    <a:pt x="1054" y="0"/>
                  </a:moveTo>
                  <a:lnTo>
                    <a:pt x="985" y="475"/>
                  </a:lnTo>
                  <a:lnTo>
                    <a:pt x="755" y="475"/>
                  </a:lnTo>
                  <a:lnTo>
                    <a:pt x="683" y="243"/>
                  </a:lnTo>
                  <a:lnTo>
                    <a:pt x="593" y="659"/>
                  </a:lnTo>
                  <a:lnTo>
                    <a:pt x="521" y="0"/>
                  </a:lnTo>
                  <a:lnTo>
                    <a:pt x="451" y="475"/>
                  </a:lnTo>
                  <a:lnTo>
                    <a:pt x="222" y="475"/>
                  </a:lnTo>
                  <a:lnTo>
                    <a:pt x="152" y="243"/>
                  </a:lnTo>
                  <a:lnTo>
                    <a:pt x="59" y="659"/>
                  </a:lnTo>
                  <a:lnTo>
                    <a:pt x="22" y="315"/>
                  </a:lnTo>
                  <a:lnTo>
                    <a:pt x="3" y="350"/>
                  </a:lnTo>
                  <a:lnTo>
                    <a:pt x="0" y="352"/>
                  </a:lnTo>
                  <a:lnTo>
                    <a:pt x="35" y="665"/>
                  </a:lnTo>
                  <a:lnTo>
                    <a:pt x="62" y="710"/>
                  </a:lnTo>
                  <a:lnTo>
                    <a:pt x="72" y="729"/>
                  </a:lnTo>
                  <a:lnTo>
                    <a:pt x="155" y="347"/>
                  </a:lnTo>
                  <a:lnTo>
                    <a:pt x="203" y="499"/>
                  </a:lnTo>
                  <a:lnTo>
                    <a:pt x="473" y="499"/>
                  </a:lnTo>
                  <a:lnTo>
                    <a:pt x="518" y="205"/>
                  </a:lnTo>
                  <a:lnTo>
                    <a:pt x="585" y="819"/>
                  </a:lnTo>
                  <a:lnTo>
                    <a:pt x="689" y="347"/>
                  </a:lnTo>
                  <a:lnTo>
                    <a:pt x="737" y="499"/>
                  </a:lnTo>
                  <a:lnTo>
                    <a:pt x="1006" y="499"/>
                  </a:lnTo>
                  <a:lnTo>
                    <a:pt x="1051" y="205"/>
                  </a:lnTo>
                  <a:lnTo>
                    <a:pt x="1118" y="819"/>
                  </a:lnTo>
                  <a:lnTo>
                    <a:pt x="1222" y="347"/>
                  </a:lnTo>
                  <a:lnTo>
                    <a:pt x="1270" y="499"/>
                  </a:lnTo>
                  <a:lnTo>
                    <a:pt x="1540" y="499"/>
                  </a:lnTo>
                  <a:lnTo>
                    <a:pt x="1550" y="424"/>
                  </a:lnTo>
                  <a:lnTo>
                    <a:pt x="1545" y="414"/>
                  </a:lnTo>
                  <a:lnTo>
                    <a:pt x="1529" y="387"/>
                  </a:lnTo>
                  <a:lnTo>
                    <a:pt x="1518" y="475"/>
                  </a:lnTo>
                  <a:lnTo>
                    <a:pt x="1289" y="475"/>
                  </a:lnTo>
                  <a:lnTo>
                    <a:pt x="1217" y="243"/>
                  </a:lnTo>
                  <a:lnTo>
                    <a:pt x="1126" y="659"/>
                  </a:lnTo>
                  <a:lnTo>
                    <a:pt x="1054" y="0"/>
                  </a:lnTo>
                  <a:close/>
                </a:path>
              </a:pathLst>
            </a:custGeom>
            <a:solidFill>
              <a:sysClr val="window" lastClr="FFFFFF"/>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8" name="Freeform 238">
              <a:extLst>
                <a:ext uri="{FF2B5EF4-FFF2-40B4-BE49-F238E27FC236}">
                  <a16:creationId xmlns:a16="http://schemas.microsoft.com/office/drawing/2014/main" id="{0884BEF9-EFD6-49EF-A4A2-0BC41FF30899}"/>
                </a:ext>
              </a:extLst>
            </p:cNvPr>
            <p:cNvSpPr/>
            <p:nvPr/>
          </p:nvSpPr>
          <p:spPr bwMode="auto">
            <a:xfrm>
              <a:off x="10112258" y="3620279"/>
              <a:ext cx="1243958" cy="656022"/>
            </a:xfrm>
            <a:custGeom>
              <a:avLst/>
              <a:gdLst>
                <a:gd name="T0" fmla="*/ 1054 w 1550"/>
                <a:gd name="T1" fmla="*/ 0 h 819"/>
                <a:gd name="T2" fmla="*/ 985 w 1550"/>
                <a:gd name="T3" fmla="*/ 475 h 819"/>
                <a:gd name="T4" fmla="*/ 755 w 1550"/>
                <a:gd name="T5" fmla="*/ 475 h 819"/>
                <a:gd name="T6" fmla="*/ 683 w 1550"/>
                <a:gd name="T7" fmla="*/ 243 h 819"/>
                <a:gd name="T8" fmla="*/ 593 w 1550"/>
                <a:gd name="T9" fmla="*/ 659 h 819"/>
                <a:gd name="T10" fmla="*/ 521 w 1550"/>
                <a:gd name="T11" fmla="*/ 0 h 819"/>
                <a:gd name="T12" fmla="*/ 451 w 1550"/>
                <a:gd name="T13" fmla="*/ 475 h 819"/>
                <a:gd name="T14" fmla="*/ 222 w 1550"/>
                <a:gd name="T15" fmla="*/ 475 h 819"/>
                <a:gd name="T16" fmla="*/ 152 w 1550"/>
                <a:gd name="T17" fmla="*/ 243 h 819"/>
                <a:gd name="T18" fmla="*/ 59 w 1550"/>
                <a:gd name="T19" fmla="*/ 659 h 819"/>
                <a:gd name="T20" fmla="*/ 22 w 1550"/>
                <a:gd name="T21" fmla="*/ 315 h 819"/>
                <a:gd name="T22" fmla="*/ 3 w 1550"/>
                <a:gd name="T23" fmla="*/ 350 h 819"/>
                <a:gd name="T24" fmla="*/ 0 w 1550"/>
                <a:gd name="T25" fmla="*/ 352 h 819"/>
                <a:gd name="T26" fmla="*/ 35 w 1550"/>
                <a:gd name="T27" fmla="*/ 665 h 819"/>
                <a:gd name="T28" fmla="*/ 62 w 1550"/>
                <a:gd name="T29" fmla="*/ 710 h 819"/>
                <a:gd name="T30" fmla="*/ 72 w 1550"/>
                <a:gd name="T31" fmla="*/ 729 h 819"/>
                <a:gd name="T32" fmla="*/ 155 w 1550"/>
                <a:gd name="T33" fmla="*/ 347 h 819"/>
                <a:gd name="T34" fmla="*/ 203 w 1550"/>
                <a:gd name="T35" fmla="*/ 499 h 819"/>
                <a:gd name="T36" fmla="*/ 473 w 1550"/>
                <a:gd name="T37" fmla="*/ 499 h 819"/>
                <a:gd name="T38" fmla="*/ 518 w 1550"/>
                <a:gd name="T39" fmla="*/ 205 h 819"/>
                <a:gd name="T40" fmla="*/ 585 w 1550"/>
                <a:gd name="T41" fmla="*/ 819 h 819"/>
                <a:gd name="T42" fmla="*/ 689 w 1550"/>
                <a:gd name="T43" fmla="*/ 347 h 819"/>
                <a:gd name="T44" fmla="*/ 737 w 1550"/>
                <a:gd name="T45" fmla="*/ 499 h 819"/>
                <a:gd name="T46" fmla="*/ 1006 w 1550"/>
                <a:gd name="T47" fmla="*/ 499 h 819"/>
                <a:gd name="T48" fmla="*/ 1051 w 1550"/>
                <a:gd name="T49" fmla="*/ 205 h 819"/>
                <a:gd name="T50" fmla="*/ 1118 w 1550"/>
                <a:gd name="T51" fmla="*/ 819 h 819"/>
                <a:gd name="T52" fmla="*/ 1222 w 1550"/>
                <a:gd name="T53" fmla="*/ 347 h 819"/>
                <a:gd name="T54" fmla="*/ 1270 w 1550"/>
                <a:gd name="T55" fmla="*/ 499 h 819"/>
                <a:gd name="T56" fmla="*/ 1540 w 1550"/>
                <a:gd name="T57" fmla="*/ 499 h 819"/>
                <a:gd name="T58" fmla="*/ 1550 w 1550"/>
                <a:gd name="T59" fmla="*/ 424 h 819"/>
                <a:gd name="T60" fmla="*/ 1545 w 1550"/>
                <a:gd name="T61" fmla="*/ 414 h 819"/>
                <a:gd name="T62" fmla="*/ 1529 w 1550"/>
                <a:gd name="T63" fmla="*/ 387 h 819"/>
                <a:gd name="T64" fmla="*/ 1518 w 1550"/>
                <a:gd name="T65" fmla="*/ 475 h 819"/>
                <a:gd name="T66" fmla="*/ 1289 w 1550"/>
                <a:gd name="T67" fmla="*/ 475 h 819"/>
                <a:gd name="T68" fmla="*/ 1217 w 1550"/>
                <a:gd name="T69" fmla="*/ 243 h 819"/>
                <a:gd name="T70" fmla="*/ 1126 w 1550"/>
                <a:gd name="T71" fmla="*/ 659 h 819"/>
                <a:gd name="T72" fmla="*/ 1054 w 1550"/>
                <a:gd name="T73"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0" h="819">
                  <a:moveTo>
                    <a:pt x="1054" y="0"/>
                  </a:moveTo>
                  <a:lnTo>
                    <a:pt x="985" y="475"/>
                  </a:lnTo>
                  <a:lnTo>
                    <a:pt x="755" y="475"/>
                  </a:lnTo>
                  <a:lnTo>
                    <a:pt x="683" y="243"/>
                  </a:lnTo>
                  <a:lnTo>
                    <a:pt x="593" y="659"/>
                  </a:lnTo>
                  <a:lnTo>
                    <a:pt x="521" y="0"/>
                  </a:lnTo>
                  <a:lnTo>
                    <a:pt x="451" y="475"/>
                  </a:lnTo>
                  <a:lnTo>
                    <a:pt x="222" y="475"/>
                  </a:lnTo>
                  <a:lnTo>
                    <a:pt x="152" y="243"/>
                  </a:lnTo>
                  <a:lnTo>
                    <a:pt x="59" y="659"/>
                  </a:lnTo>
                  <a:lnTo>
                    <a:pt x="22" y="315"/>
                  </a:lnTo>
                  <a:lnTo>
                    <a:pt x="3" y="350"/>
                  </a:lnTo>
                  <a:lnTo>
                    <a:pt x="0" y="352"/>
                  </a:lnTo>
                  <a:lnTo>
                    <a:pt x="35" y="665"/>
                  </a:lnTo>
                  <a:lnTo>
                    <a:pt x="62" y="710"/>
                  </a:lnTo>
                  <a:lnTo>
                    <a:pt x="72" y="729"/>
                  </a:lnTo>
                  <a:lnTo>
                    <a:pt x="155" y="347"/>
                  </a:lnTo>
                  <a:lnTo>
                    <a:pt x="203" y="499"/>
                  </a:lnTo>
                  <a:lnTo>
                    <a:pt x="473" y="499"/>
                  </a:lnTo>
                  <a:lnTo>
                    <a:pt x="518" y="205"/>
                  </a:lnTo>
                  <a:lnTo>
                    <a:pt x="585" y="819"/>
                  </a:lnTo>
                  <a:lnTo>
                    <a:pt x="689" y="347"/>
                  </a:lnTo>
                  <a:lnTo>
                    <a:pt x="737" y="499"/>
                  </a:lnTo>
                  <a:lnTo>
                    <a:pt x="1006" y="499"/>
                  </a:lnTo>
                  <a:lnTo>
                    <a:pt x="1051" y="205"/>
                  </a:lnTo>
                  <a:lnTo>
                    <a:pt x="1118" y="819"/>
                  </a:lnTo>
                  <a:lnTo>
                    <a:pt x="1222" y="347"/>
                  </a:lnTo>
                  <a:lnTo>
                    <a:pt x="1270" y="499"/>
                  </a:lnTo>
                  <a:lnTo>
                    <a:pt x="1540" y="499"/>
                  </a:lnTo>
                  <a:lnTo>
                    <a:pt x="1550" y="424"/>
                  </a:lnTo>
                  <a:lnTo>
                    <a:pt x="1545" y="414"/>
                  </a:lnTo>
                  <a:lnTo>
                    <a:pt x="1529" y="387"/>
                  </a:lnTo>
                  <a:lnTo>
                    <a:pt x="1518" y="475"/>
                  </a:lnTo>
                  <a:lnTo>
                    <a:pt x="1289" y="475"/>
                  </a:lnTo>
                  <a:lnTo>
                    <a:pt x="1217" y="243"/>
                  </a:lnTo>
                  <a:lnTo>
                    <a:pt x="1126" y="659"/>
                  </a:lnTo>
                  <a:lnTo>
                    <a:pt x="1054"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49" name="Freeform 239">
              <a:extLst>
                <a:ext uri="{FF2B5EF4-FFF2-40B4-BE49-F238E27FC236}">
                  <a16:creationId xmlns:a16="http://schemas.microsoft.com/office/drawing/2014/main" id="{EB69E841-F74F-4A96-82BE-1CBA35AE8F73}"/>
                </a:ext>
              </a:extLst>
            </p:cNvPr>
            <p:cNvSpPr>
              <a:spLocks noEditPoints="1"/>
            </p:cNvSpPr>
            <p:nvPr/>
          </p:nvSpPr>
          <p:spPr bwMode="auto">
            <a:xfrm>
              <a:off x="9184148" y="3717468"/>
              <a:ext cx="131200" cy="476225"/>
            </a:xfrm>
            <a:custGeom>
              <a:avLst/>
              <a:gdLst>
                <a:gd name="T0" fmla="*/ 125 w 157"/>
                <a:gd name="T1" fmla="*/ 499 h 595"/>
                <a:gd name="T2" fmla="*/ 69 w 157"/>
                <a:gd name="T3" fmla="*/ 595 h 595"/>
                <a:gd name="T4" fmla="*/ 69 w 157"/>
                <a:gd name="T5" fmla="*/ 595 h 595"/>
                <a:gd name="T6" fmla="*/ 125 w 157"/>
                <a:gd name="T7" fmla="*/ 499 h 595"/>
                <a:gd name="T8" fmla="*/ 149 w 157"/>
                <a:gd name="T9" fmla="*/ 262 h 595"/>
                <a:gd name="T10" fmla="*/ 149 w 157"/>
                <a:gd name="T11" fmla="*/ 262 h 595"/>
                <a:gd name="T12" fmla="*/ 157 w 157"/>
                <a:gd name="T13" fmla="*/ 275 h 595"/>
                <a:gd name="T14" fmla="*/ 149 w 157"/>
                <a:gd name="T15" fmla="*/ 262 h 595"/>
                <a:gd name="T16" fmla="*/ 0 w 157"/>
                <a:gd name="T17" fmla="*/ 0 h 595"/>
                <a:gd name="T18" fmla="*/ 0 w 157"/>
                <a:gd name="T19" fmla="*/ 0 h 595"/>
                <a:gd name="T20" fmla="*/ 18 w 157"/>
                <a:gd name="T21" fmla="*/ 35 h 595"/>
                <a:gd name="T22" fmla="*/ 0 w 157"/>
                <a:gd name="T23"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595">
                  <a:moveTo>
                    <a:pt x="125" y="499"/>
                  </a:moveTo>
                  <a:lnTo>
                    <a:pt x="69" y="595"/>
                  </a:lnTo>
                  <a:lnTo>
                    <a:pt x="69" y="595"/>
                  </a:lnTo>
                  <a:lnTo>
                    <a:pt x="125" y="499"/>
                  </a:lnTo>
                  <a:close/>
                  <a:moveTo>
                    <a:pt x="149" y="262"/>
                  </a:moveTo>
                  <a:lnTo>
                    <a:pt x="149" y="262"/>
                  </a:lnTo>
                  <a:lnTo>
                    <a:pt x="157" y="275"/>
                  </a:lnTo>
                  <a:lnTo>
                    <a:pt x="149" y="262"/>
                  </a:lnTo>
                  <a:close/>
                  <a:moveTo>
                    <a:pt x="0" y="0"/>
                  </a:moveTo>
                  <a:lnTo>
                    <a:pt x="0" y="0"/>
                  </a:lnTo>
                  <a:lnTo>
                    <a:pt x="18" y="35"/>
                  </a:lnTo>
                  <a:lnTo>
                    <a:pt x="0" y="0"/>
                  </a:lnTo>
                  <a:close/>
                </a:path>
              </a:pathLst>
            </a:custGeom>
            <a:solidFill>
              <a:srgbClr val="FFC4B3"/>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0" name="Freeform 240">
              <a:extLst>
                <a:ext uri="{FF2B5EF4-FFF2-40B4-BE49-F238E27FC236}">
                  <a16:creationId xmlns:a16="http://schemas.microsoft.com/office/drawing/2014/main" id="{62F155A6-A3D6-449B-9B11-B2E6BF29AAEC}"/>
                </a:ext>
              </a:extLst>
            </p:cNvPr>
            <p:cNvSpPr>
              <a:spLocks noEditPoints="1"/>
            </p:cNvSpPr>
            <p:nvPr/>
          </p:nvSpPr>
          <p:spPr bwMode="auto">
            <a:xfrm>
              <a:off x="9184148" y="3717468"/>
              <a:ext cx="131200" cy="476225"/>
            </a:xfrm>
            <a:custGeom>
              <a:avLst/>
              <a:gdLst>
                <a:gd name="T0" fmla="*/ 125 w 157"/>
                <a:gd name="T1" fmla="*/ 499 h 595"/>
                <a:gd name="T2" fmla="*/ 69 w 157"/>
                <a:gd name="T3" fmla="*/ 595 h 595"/>
                <a:gd name="T4" fmla="*/ 69 w 157"/>
                <a:gd name="T5" fmla="*/ 595 h 595"/>
                <a:gd name="T6" fmla="*/ 125 w 157"/>
                <a:gd name="T7" fmla="*/ 499 h 595"/>
                <a:gd name="T8" fmla="*/ 149 w 157"/>
                <a:gd name="T9" fmla="*/ 262 h 595"/>
                <a:gd name="T10" fmla="*/ 149 w 157"/>
                <a:gd name="T11" fmla="*/ 262 h 595"/>
                <a:gd name="T12" fmla="*/ 157 w 157"/>
                <a:gd name="T13" fmla="*/ 275 h 595"/>
                <a:gd name="T14" fmla="*/ 149 w 157"/>
                <a:gd name="T15" fmla="*/ 262 h 595"/>
                <a:gd name="T16" fmla="*/ 0 w 157"/>
                <a:gd name="T17" fmla="*/ 0 h 595"/>
                <a:gd name="T18" fmla="*/ 0 w 157"/>
                <a:gd name="T19" fmla="*/ 0 h 595"/>
                <a:gd name="T20" fmla="*/ 18 w 157"/>
                <a:gd name="T21" fmla="*/ 35 h 595"/>
                <a:gd name="T22" fmla="*/ 0 w 157"/>
                <a:gd name="T23"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595">
                  <a:moveTo>
                    <a:pt x="125" y="499"/>
                  </a:moveTo>
                  <a:lnTo>
                    <a:pt x="69" y="595"/>
                  </a:lnTo>
                  <a:lnTo>
                    <a:pt x="69" y="595"/>
                  </a:lnTo>
                  <a:lnTo>
                    <a:pt x="125" y="499"/>
                  </a:lnTo>
                  <a:moveTo>
                    <a:pt x="149" y="262"/>
                  </a:moveTo>
                  <a:lnTo>
                    <a:pt x="149" y="262"/>
                  </a:lnTo>
                  <a:lnTo>
                    <a:pt x="157" y="275"/>
                  </a:lnTo>
                  <a:lnTo>
                    <a:pt x="149" y="262"/>
                  </a:lnTo>
                  <a:moveTo>
                    <a:pt x="0" y="0"/>
                  </a:moveTo>
                  <a:lnTo>
                    <a:pt x="0" y="0"/>
                  </a:lnTo>
                  <a:lnTo>
                    <a:pt x="18" y="35"/>
                  </a:lnTo>
                  <a:lnTo>
                    <a:pt x="0"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1" name="Freeform 241">
              <a:extLst>
                <a:ext uri="{FF2B5EF4-FFF2-40B4-BE49-F238E27FC236}">
                  <a16:creationId xmlns:a16="http://schemas.microsoft.com/office/drawing/2014/main" id="{B9706B50-4543-4545-A6B3-EBA7604DF2F0}"/>
                </a:ext>
              </a:extLst>
            </p:cNvPr>
            <p:cNvSpPr/>
            <p:nvPr/>
          </p:nvSpPr>
          <p:spPr bwMode="auto">
            <a:xfrm>
              <a:off x="8017939" y="3620278"/>
              <a:ext cx="1297410" cy="656022"/>
            </a:xfrm>
            <a:custGeom>
              <a:avLst/>
              <a:gdLst>
                <a:gd name="T0" fmla="*/ 928 w 1614"/>
                <a:gd name="T1" fmla="*/ 0 h 819"/>
                <a:gd name="T2" fmla="*/ 859 w 1614"/>
                <a:gd name="T3" fmla="*/ 475 h 819"/>
                <a:gd name="T4" fmla="*/ 629 w 1614"/>
                <a:gd name="T5" fmla="*/ 475 h 819"/>
                <a:gd name="T6" fmla="*/ 560 w 1614"/>
                <a:gd name="T7" fmla="*/ 243 h 819"/>
                <a:gd name="T8" fmla="*/ 469 w 1614"/>
                <a:gd name="T9" fmla="*/ 659 h 819"/>
                <a:gd name="T10" fmla="*/ 394 w 1614"/>
                <a:gd name="T11" fmla="*/ 0 h 819"/>
                <a:gd name="T12" fmla="*/ 325 w 1614"/>
                <a:gd name="T13" fmla="*/ 475 h 819"/>
                <a:gd name="T14" fmla="*/ 0 w 1614"/>
                <a:gd name="T15" fmla="*/ 475 h 819"/>
                <a:gd name="T16" fmla="*/ 0 w 1614"/>
                <a:gd name="T17" fmla="*/ 488 h 819"/>
                <a:gd name="T18" fmla="*/ 8 w 1614"/>
                <a:gd name="T19" fmla="*/ 499 h 819"/>
                <a:gd name="T20" fmla="*/ 349 w 1614"/>
                <a:gd name="T21" fmla="*/ 499 h 819"/>
                <a:gd name="T22" fmla="*/ 392 w 1614"/>
                <a:gd name="T23" fmla="*/ 205 h 819"/>
                <a:gd name="T24" fmla="*/ 458 w 1614"/>
                <a:gd name="T25" fmla="*/ 819 h 819"/>
                <a:gd name="T26" fmla="*/ 563 w 1614"/>
                <a:gd name="T27" fmla="*/ 347 h 819"/>
                <a:gd name="T28" fmla="*/ 611 w 1614"/>
                <a:gd name="T29" fmla="*/ 499 h 819"/>
                <a:gd name="T30" fmla="*/ 883 w 1614"/>
                <a:gd name="T31" fmla="*/ 499 h 819"/>
                <a:gd name="T32" fmla="*/ 925 w 1614"/>
                <a:gd name="T33" fmla="*/ 205 h 819"/>
                <a:gd name="T34" fmla="*/ 992 w 1614"/>
                <a:gd name="T35" fmla="*/ 819 h 819"/>
                <a:gd name="T36" fmla="*/ 1096 w 1614"/>
                <a:gd name="T37" fmla="*/ 347 h 819"/>
                <a:gd name="T38" fmla="*/ 1144 w 1614"/>
                <a:gd name="T39" fmla="*/ 499 h 819"/>
                <a:gd name="T40" fmla="*/ 1416 w 1614"/>
                <a:gd name="T41" fmla="*/ 499 h 819"/>
                <a:gd name="T42" fmla="*/ 1459 w 1614"/>
                <a:gd name="T43" fmla="*/ 205 h 819"/>
                <a:gd name="T44" fmla="*/ 1515 w 1614"/>
                <a:gd name="T45" fmla="*/ 715 h 819"/>
                <a:gd name="T46" fmla="*/ 1571 w 1614"/>
                <a:gd name="T47" fmla="*/ 619 h 819"/>
                <a:gd name="T48" fmla="*/ 1614 w 1614"/>
                <a:gd name="T49" fmla="*/ 416 h 819"/>
                <a:gd name="T50" fmla="*/ 1603 w 1614"/>
                <a:gd name="T51" fmla="*/ 395 h 819"/>
                <a:gd name="T52" fmla="*/ 1595 w 1614"/>
                <a:gd name="T53" fmla="*/ 382 h 819"/>
                <a:gd name="T54" fmla="*/ 1536 w 1614"/>
                <a:gd name="T55" fmla="*/ 659 h 819"/>
                <a:gd name="T56" fmla="*/ 1483 w 1614"/>
                <a:gd name="T57" fmla="*/ 187 h 819"/>
                <a:gd name="T58" fmla="*/ 1464 w 1614"/>
                <a:gd name="T59" fmla="*/ 155 h 819"/>
                <a:gd name="T60" fmla="*/ 1446 w 1614"/>
                <a:gd name="T61" fmla="*/ 120 h 819"/>
                <a:gd name="T62" fmla="*/ 1392 w 1614"/>
                <a:gd name="T63" fmla="*/ 475 h 819"/>
                <a:gd name="T64" fmla="*/ 1163 w 1614"/>
                <a:gd name="T65" fmla="*/ 475 h 819"/>
                <a:gd name="T66" fmla="*/ 1094 w 1614"/>
                <a:gd name="T67" fmla="*/ 243 h 819"/>
                <a:gd name="T68" fmla="*/ 1003 w 1614"/>
                <a:gd name="T69" fmla="*/ 659 h 819"/>
                <a:gd name="T70" fmla="*/ 928 w 1614"/>
                <a:gd name="T71"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4" h="819">
                  <a:moveTo>
                    <a:pt x="928" y="0"/>
                  </a:moveTo>
                  <a:lnTo>
                    <a:pt x="859" y="475"/>
                  </a:lnTo>
                  <a:lnTo>
                    <a:pt x="629" y="475"/>
                  </a:lnTo>
                  <a:lnTo>
                    <a:pt x="560" y="243"/>
                  </a:lnTo>
                  <a:lnTo>
                    <a:pt x="469" y="659"/>
                  </a:lnTo>
                  <a:lnTo>
                    <a:pt x="394" y="0"/>
                  </a:lnTo>
                  <a:lnTo>
                    <a:pt x="325" y="475"/>
                  </a:lnTo>
                  <a:lnTo>
                    <a:pt x="0" y="475"/>
                  </a:lnTo>
                  <a:lnTo>
                    <a:pt x="0" y="488"/>
                  </a:lnTo>
                  <a:lnTo>
                    <a:pt x="8" y="499"/>
                  </a:lnTo>
                  <a:lnTo>
                    <a:pt x="349" y="499"/>
                  </a:lnTo>
                  <a:lnTo>
                    <a:pt x="392" y="205"/>
                  </a:lnTo>
                  <a:lnTo>
                    <a:pt x="458" y="819"/>
                  </a:lnTo>
                  <a:lnTo>
                    <a:pt x="563" y="347"/>
                  </a:lnTo>
                  <a:lnTo>
                    <a:pt x="611" y="499"/>
                  </a:lnTo>
                  <a:lnTo>
                    <a:pt x="883" y="499"/>
                  </a:lnTo>
                  <a:lnTo>
                    <a:pt x="925" y="205"/>
                  </a:lnTo>
                  <a:lnTo>
                    <a:pt x="992" y="819"/>
                  </a:lnTo>
                  <a:lnTo>
                    <a:pt x="1096" y="347"/>
                  </a:lnTo>
                  <a:lnTo>
                    <a:pt x="1144" y="499"/>
                  </a:lnTo>
                  <a:lnTo>
                    <a:pt x="1416" y="499"/>
                  </a:lnTo>
                  <a:lnTo>
                    <a:pt x="1459" y="205"/>
                  </a:lnTo>
                  <a:lnTo>
                    <a:pt x="1515" y="715"/>
                  </a:lnTo>
                  <a:lnTo>
                    <a:pt x="1571" y="619"/>
                  </a:lnTo>
                  <a:lnTo>
                    <a:pt x="1614" y="416"/>
                  </a:lnTo>
                  <a:lnTo>
                    <a:pt x="1603" y="395"/>
                  </a:lnTo>
                  <a:lnTo>
                    <a:pt x="1595" y="382"/>
                  </a:lnTo>
                  <a:lnTo>
                    <a:pt x="1536" y="659"/>
                  </a:lnTo>
                  <a:lnTo>
                    <a:pt x="1483" y="187"/>
                  </a:lnTo>
                  <a:lnTo>
                    <a:pt x="1464" y="155"/>
                  </a:lnTo>
                  <a:lnTo>
                    <a:pt x="1446" y="120"/>
                  </a:lnTo>
                  <a:lnTo>
                    <a:pt x="1392" y="475"/>
                  </a:lnTo>
                  <a:lnTo>
                    <a:pt x="1163" y="475"/>
                  </a:lnTo>
                  <a:lnTo>
                    <a:pt x="1094" y="243"/>
                  </a:lnTo>
                  <a:lnTo>
                    <a:pt x="1003" y="659"/>
                  </a:lnTo>
                  <a:lnTo>
                    <a:pt x="928" y="0"/>
                  </a:lnTo>
                  <a:close/>
                </a:path>
              </a:pathLst>
            </a:custGeom>
            <a:solidFill>
              <a:sysClr val="window" lastClr="FFFFFF"/>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2" name="Freeform 242">
              <a:extLst>
                <a:ext uri="{FF2B5EF4-FFF2-40B4-BE49-F238E27FC236}">
                  <a16:creationId xmlns:a16="http://schemas.microsoft.com/office/drawing/2014/main" id="{87AC80FB-8C44-494D-BCBC-25305C7A8624}"/>
                </a:ext>
              </a:extLst>
            </p:cNvPr>
            <p:cNvSpPr/>
            <p:nvPr/>
          </p:nvSpPr>
          <p:spPr bwMode="auto">
            <a:xfrm>
              <a:off x="8017939" y="3620278"/>
              <a:ext cx="1297410" cy="656022"/>
            </a:xfrm>
            <a:custGeom>
              <a:avLst/>
              <a:gdLst>
                <a:gd name="T0" fmla="*/ 928 w 1614"/>
                <a:gd name="T1" fmla="*/ 0 h 819"/>
                <a:gd name="T2" fmla="*/ 859 w 1614"/>
                <a:gd name="T3" fmla="*/ 475 h 819"/>
                <a:gd name="T4" fmla="*/ 629 w 1614"/>
                <a:gd name="T5" fmla="*/ 475 h 819"/>
                <a:gd name="T6" fmla="*/ 560 w 1614"/>
                <a:gd name="T7" fmla="*/ 243 h 819"/>
                <a:gd name="T8" fmla="*/ 469 w 1614"/>
                <a:gd name="T9" fmla="*/ 659 h 819"/>
                <a:gd name="T10" fmla="*/ 394 w 1614"/>
                <a:gd name="T11" fmla="*/ 0 h 819"/>
                <a:gd name="T12" fmla="*/ 325 w 1614"/>
                <a:gd name="T13" fmla="*/ 475 h 819"/>
                <a:gd name="T14" fmla="*/ 0 w 1614"/>
                <a:gd name="T15" fmla="*/ 475 h 819"/>
                <a:gd name="T16" fmla="*/ 0 w 1614"/>
                <a:gd name="T17" fmla="*/ 488 h 819"/>
                <a:gd name="T18" fmla="*/ 8 w 1614"/>
                <a:gd name="T19" fmla="*/ 499 h 819"/>
                <a:gd name="T20" fmla="*/ 349 w 1614"/>
                <a:gd name="T21" fmla="*/ 499 h 819"/>
                <a:gd name="T22" fmla="*/ 392 w 1614"/>
                <a:gd name="T23" fmla="*/ 205 h 819"/>
                <a:gd name="T24" fmla="*/ 458 w 1614"/>
                <a:gd name="T25" fmla="*/ 819 h 819"/>
                <a:gd name="T26" fmla="*/ 563 w 1614"/>
                <a:gd name="T27" fmla="*/ 347 h 819"/>
                <a:gd name="T28" fmla="*/ 611 w 1614"/>
                <a:gd name="T29" fmla="*/ 499 h 819"/>
                <a:gd name="T30" fmla="*/ 883 w 1614"/>
                <a:gd name="T31" fmla="*/ 499 h 819"/>
                <a:gd name="T32" fmla="*/ 925 w 1614"/>
                <a:gd name="T33" fmla="*/ 205 h 819"/>
                <a:gd name="T34" fmla="*/ 992 w 1614"/>
                <a:gd name="T35" fmla="*/ 819 h 819"/>
                <a:gd name="T36" fmla="*/ 1096 w 1614"/>
                <a:gd name="T37" fmla="*/ 347 h 819"/>
                <a:gd name="T38" fmla="*/ 1144 w 1614"/>
                <a:gd name="T39" fmla="*/ 499 h 819"/>
                <a:gd name="T40" fmla="*/ 1416 w 1614"/>
                <a:gd name="T41" fmla="*/ 499 h 819"/>
                <a:gd name="T42" fmla="*/ 1459 w 1614"/>
                <a:gd name="T43" fmla="*/ 205 h 819"/>
                <a:gd name="T44" fmla="*/ 1515 w 1614"/>
                <a:gd name="T45" fmla="*/ 715 h 819"/>
                <a:gd name="T46" fmla="*/ 1571 w 1614"/>
                <a:gd name="T47" fmla="*/ 619 h 819"/>
                <a:gd name="T48" fmla="*/ 1614 w 1614"/>
                <a:gd name="T49" fmla="*/ 416 h 819"/>
                <a:gd name="T50" fmla="*/ 1603 w 1614"/>
                <a:gd name="T51" fmla="*/ 395 h 819"/>
                <a:gd name="T52" fmla="*/ 1595 w 1614"/>
                <a:gd name="T53" fmla="*/ 382 h 819"/>
                <a:gd name="T54" fmla="*/ 1536 w 1614"/>
                <a:gd name="T55" fmla="*/ 659 h 819"/>
                <a:gd name="T56" fmla="*/ 1483 w 1614"/>
                <a:gd name="T57" fmla="*/ 187 h 819"/>
                <a:gd name="T58" fmla="*/ 1464 w 1614"/>
                <a:gd name="T59" fmla="*/ 155 h 819"/>
                <a:gd name="T60" fmla="*/ 1446 w 1614"/>
                <a:gd name="T61" fmla="*/ 120 h 819"/>
                <a:gd name="T62" fmla="*/ 1392 w 1614"/>
                <a:gd name="T63" fmla="*/ 475 h 819"/>
                <a:gd name="T64" fmla="*/ 1163 w 1614"/>
                <a:gd name="T65" fmla="*/ 475 h 819"/>
                <a:gd name="T66" fmla="*/ 1094 w 1614"/>
                <a:gd name="T67" fmla="*/ 243 h 819"/>
                <a:gd name="T68" fmla="*/ 1003 w 1614"/>
                <a:gd name="T69" fmla="*/ 659 h 819"/>
                <a:gd name="T70" fmla="*/ 928 w 1614"/>
                <a:gd name="T71"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4" h="819">
                  <a:moveTo>
                    <a:pt x="928" y="0"/>
                  </a:moveTo>
                  <a:lnTo>
                    <a:pt x="859" y="475"/>
                  </a:lnTo>
                  <a:lnTo>
                    <a:pt x="629" y="475"/>
                  </a:lnTo>
                  <a:lnTo>
                    <a:pt x="560" y="243"/>
                  </a:lnTo>
                  <a:lnTo>
                    <a:pt x="469" y="659"/>
                  </a:lnTo>
                  <a:lnTo>
                    <a:pt x="394" y="0"/>
                  </a:lnTo>
                  <a:lnTo>
                    <a:pt x="325" y="475"/>
                  </a:lnTo>
                  <a:lnTo>
                    <a:pt x="0" y="475"/>
                  </a:lnTo>
                  <a:lnTo>
                    <a:pt x="0" y="488"/>
                  </a:lnTo>
                  <a:lnTo>
                    <a:pt x="8" y="499"/>
                  </a:lnTo>
                  <a:lnTo>
                    <a:pt x="349" y="499"/>
                  </a:lnTo>
                  <a:lnTo>
                    <a:pt x="392" y="205"/>
                  </a:lnTo>
                  <a:lnTo>
                    <a:pt x="458" y="819"/>
                  </a:lnTo>
                  <a:lnTo>
                    <a:pt x="563" y="347"/>
                  </a:lnTo>
                  <a:lnTo>
                    <a:pt x="611" y="499"/>
                  </a:lnTo>
                  <a:lnTo>
                    <a:pt x="883" y="499"/>
                  </a:lnTo>
                  <a:lnTo>
                    <a:pt x="925" y="205"/>
                  </a:lnTo>
                  <a:lnTo>
                    <a:pt x="992" y="819"/>
                  </a:lnTo>
                  <a:lnTo>
                    <a:pt x="1096" y="347"/>
                  </a:lnTo>
                  <a:lnTo>
                    <a:pt x="1144" y="499"/>
                  </a:lnTo>
                  <a:lnTo>
                    <a:pt x="1416" y="499"/>
                  </a:lnTo>
                  <a:lnTo>
                    <a:pt x="1459" y="205"/>
                  </a:lnTo>
                  <a:lnTo>
                    <a:pt x="1515" y="715"/>
                  </a:lnTo>
                  <a:lnTo>
                    <a:pt x="1571" y="619"/>
                  </a:lnTo>
                  <a:lnTo>
                    <a:pt x="1614" y="416"/>
                  </a:lnTo>
                  <a:lnTo>
                    <a:pt x="1603" y="395"/>
                  </a:lnTo>
                  <a:lnTo>
                    <a:pt x="1595" y="382"/>
                  </a:lnTo>
                  <a:lnTo>
                    <a:pt x="1536" y="659"/>
                  </a:lnTo>
                  <a:lnTo>
                    <a:pt x="1483" y="187"/>
                  </a:lnTo>
                  <a:lnTo>
                    <a:pt x="1464" y="155"/>
                  </a:lnTo>
                  <a:lnTo>
                    <a:pt x="1446" y="120"/>
                  </a:lnTo>
                  <a:lnTo>
                    <a:pt x="1392" y="475"/>
                  </a:lnTo>
                  <a:lnTo>
                    <a:pt x="1163" y="475"/>
                  </a:lnTo>
                  <a:lnTo>
                    <a:pt x="1094" y="243"/>
                  </a:lnTo>
                  <a:lnTo>
                    <a:pt x="1003" y="659"/>
                  </a:lnTo>
                  <a:lnTo>
                    <a:pt x="928"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3" name="Freeform 243">
              <a:extLst>
                <a:ext uri="{FF2B5EF4-FFF2-40B4-BE49-F238E27FC236}">
                  <a16:creationId xmlns:a16="http://schemas.microsoft.com/office/drawing/2014/main" id="{B65FA88A-78CD-4F01-94C4-D0139DB1CDCC}"/>
                </a:ext>
              </a:extLst>
            </p:cNvPr>
            <p:cNvSpPr/>
            <p:nvPr/>
          </p:nvSpPr>
          <p:spPr bwMode="auto">
            <a:xfrm>
              <a:off x="7084968" y="2862209"/>
              <a:ext cx="1326566" cy="1151684"/>
            </a:xfrm>
            <a:custGeom>
              <a:avLst/>
              <a:gdLst>
                <a:gd name="T0" fmla="*/ 413 w 1656"/>
                <a:gd name="T1" fmla="*/ 1433 h 1433"/>
                <a:gd name="T2" fmla="*/ 0 w 1656"/>
                <a:gd name="T3" fmla="*/ 718 h 1433"/>
                <a:gd name="T4" fmla="*/ 413 w 1656"/>
                <a:gd name="T5" fmla="*/ 0 h 1433"/>
                <a:gd name="T6" fmla="*/ 1240 w 1656"/>
                <a:gd name="T7" fmla="*/ 0 h 1433"/>
                <a:gd name="T8" fmla="*/ 1656 w 1656"/>
                <a:gd name="T9" fmla="*/ 718 h 1433"/>
                <a:gd name="T10" fmla="*/ 1240 w 1656"/>
                <a:gd name="T11" fmla="*/ 1433 h 1433"/>
                <a:gd name="T12" fmla="*/ 413 w 1656"/>
                <a:gd name="T13" fmla="*/ 1433 h 1433"/>
              </a:gdLst>
              <a:ahLst/>
              <a:cxnLst>
                <a:cxn ang="0">
                  <a:pos x="T0" y="T1"/>
                </a:cxn>
                <a:cxn ang="0">
                  <a:pos x="T2" y="T3"/>
                </a:cxn>
                <a:cxn ang="0">
                  <a:pos x="T4" y="T5"/>
                </a:cxn>
                <a:cxn ang="0">
                  <a:pos x="T6" y="T7"/>
                </a:cxn>
                <a:cxn ang="0">
                  <a:pos x="T8" y="T9"/>
                </a:cxn>
                <a:cxn ang="0">
                  <a:pos x="T10" y="T11"/>
                </a:cxn>
                <a:cxn ang="0">
                  <a:pos x="T12" y="T13"/>
                </a:cxn>
              </a:cxnLst>
              <a:rect l="0" t="0" r="r" b="b"/>
              <a:pathLst>
                <a:path w="1656" h="1433">
                  <a:moveTo>
                    <a:pt x="413" y="1433"/>
                  </a:moveTo>
                  <a:lnTo>
                    <a:pt x="0" y="718"/>
                  </a:lnTo>
                  <a:lnTo>
                    <a:pt x="413" y="0"/>
                  </a:lnTo>
                  <a:lnTo>
                    <a:pt x="1240" y="0"/>
                  </a:lnTo>
                  <a:lnTo>
                    <a:pt x="1656" y="718"/>
                  </a:lnTo>
                  <a:lnTo>
                    <a:pt x="1240" y="1433"/>
                  </a:lnTo>
                  <a:lnTo>
                    <a:pt x="413" y="1433"/>
                  </a:lnTo>
                  <a:close/>
                </a:path>
              </a:pathLst>
            </a:custGeom>
            <a:solidFill>
              <a:srgbClr val="244368"/>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4" name="Freeform 244">
              <a:extLst>
                <a:ext uri="{FF2B5EF4-FFF2-40B4-BE49-F238E27FC236}">
                  <a16:creationId xmlns:a16="http://schemas.microsoft.com/office/drawing/2014/main" id="{FEED6743-7CB6-4AEA-A315-6C5BEB0B2339}"/>
                </a:ext>
              </a:extLst>
            </p:cNvPr>
            <p:cNvSpPr/>
            <p:nvPr/>
          </p:nvSpPr>
          <p:spPr bwMode="auto">
            <a:xfrm>
              <a:off x="7366802" y="3114900"/>
              <a:ext cx="646276" cy="651164"/>
            </a:xfrm>
            <a:custGeom>
              <a:avLst/>
              <a:gdLst>
                <a:gd name="T0" fmla="*/ 806 w 806"/>
                <a:gd name="T1" fmla="*/ 555 h 809"/>
                <a:gd name="T2" fmla="*/ 555 w 806"/>
                <a:gd name="T3" fmla="*/ 555 h 809"/>
                <a:gd name="T4" fmla="*/ 555 w 806"/>
                <a:gd name="T5" fmla="*/ 809 h 809"/>
                <a:gd name="T6" fmla="*/ 251 w 806"/>
                <a:gd name="T7" fmla="*/ 809 h 809"/>
                <a:gd name="T8" fmla="*/ 251 w 806"/>
                <a:gd name="T9" fmla="*/ 555 h 809"/>
                <a:gd name="T10" fmla="*/ 0 w 806"/>
                <a:gd name="T11" fmla="*/ 555 h 809"/>
                <a:gd name="T12" fmla="*/ 0 w 806"/>
                <a:gd name="T13" fmla="*/ 254 h 809"/>
                <a:gd name="T14" fmla="*/ 251 w 806"/>
                <a:gd name="T15" fmla="*/ 254 h 809"/>
                <a:gd name="T16" fmla="*/ 251 w 806"/>
                <a:gd name="T17" fmla="*/ 0 h 809"/>
                <a:gd name="T18" fmla="*/ 555 w 806"/>
                <a:gd name="T19" fmla="*/ 0 h 809"/>
                <a:gd name="T20" fmla="*/ 555 w 806"/>
                <a:gd name="T21" fmla="*/ 254 h 809"/>
                <a:gd name="T22" fmla="*/ 806 w 806"/>
                <a:gd name="T23" fmla="*/ 254 h 809"/>
                <a:gd name="T24" fmla="*/ 806 w 806"/>
                <a:gd name="T25" fmla="*/ 555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6" h="809">
                  <a:moveTo>
                    <a:pt x="806" y="555"/>
                  </a:moveTo>
                  <a:lnTo>
                    <a:pt x="555" y="555"/>
                  </a:lnTo>
                  <a:lnTo>
                    <a:pt x="555" y="809"/>
                  </a:lnTo>
                  <a:lnTo>
                    <a:pt x="251" y="809"/>
                  </a:lnTo>
                  <a:lnTo>
                    <a:pt x="251" y="555"/>
                  </a:lnTo>
                  <a:lnTo>
                    <a:pt x="0" y="555"/>
                  </a:lnTo>
                  <a:lnTo>
                    <a:pt x="0" y="254"/>
                  </a:lnTo>
                  <a:lnTo>
                    <a:pt x="251" y="254"/>
                  </a:lnTo>
                  <a:lnTo>
                    <a:pt x="251" y="0"/>
                  </a:lnTo>
                  <a:lnTo>
                    <a:pt x="555" y="0"/>
                  </a:lnTo>
                  <a:lnTo>
                    <a:pt x="555" y="254"/>
                  </a:lnTo>
                  <a:lnTo>
                    <a:pt x="806" y="254"/>
                  </a:lnTo>
                  <a:lnTo>
                    <a:pt x="806" y="555"/>
                  </a:lnTo>
                  <a:close/>
                </a:path>
              </a:pathLst>
            </a:custGeom>
            <a:solidFill>
              <a:srgbClr val="FFFBEF"/>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5" name="Freeform 245">
              <a:extLst>
                <a:ext uri="{FF2B5EF4-FFF2-40B4-BE49-F238E27FC236}">
                  <a16:creationId xmlns:a16="http://schemas.microsoft.com/office/drawing/2014/main" id="{1127AF60-735A-431E-BAA7-97F34EC085AA}"/>
                </a:ext>
              </a:extLst>
            </p:cNvPr>
            <p:cNvSpPr/>
            <p:nvPr/>
          </p:nvSpPr>
          <p:spPr bwMode="auto">
            <a:xfrm>
              <a:off x="8003360" y="3425904"/>
              <a:ext cx="1355718" cy="1171122"/>
            </a:xfrm>
            <a:custGeom>
              <a:avLst/>
              <a:gdLst>
                <a:gd name="T0" fmla="*/ 1259 w 1686"/>
                <a:gd name="T1" fmla="*/ 1463 h 1463"/>
                <a:gd name="T2" fmla="*/ 424 w 1686"/>
                <a:gd name="T3" fmla="*/ 1463 h 1463"/>
                <a:gd name="T4" fmla="*/ 0 w 1686"/>
                <a:gd name="T5" fmla="*/ 731 h 1463"/>
                <a:gd name="T6" fmla="*/ 424 w 1686"/>
                <a:gd name="T7" fmla="*/ 0 h 1463"/>
                <a:gd name="T8" fmla="*/ 1267 w 1686"/>
                <a:gd name="T9" fmla="*/ 0 h 1463"/>
                <a:gd name="T10" fmla="*/ 1686 w 1686"/>
                <a:gd name="T11" fmla="*/ 723 h 1463"/>
                <a:gd name="T12" fmla="*/ 1657 w 1686"/>
                <a:gd name="T13" fmla="*/ 739 h 1463"/>
                <a:gd name="T14" fmla="*/ 1249 w 1686"/>
                <a:gd name="T15" fmla="*/ 32 h 1463"/>
                <a:gd name="T16" fmla="*/ 443 w 1686"/>
                <a:gd name="T17" fmla="*/ 32 h 1463"/>
                <a:gd name="T18" fmla="*/ 37 w 1686"/>
                <a:gd name="T19" fmla="*/ 731 h 1463"/>
                <a:gd name="T20" fmla="*/ 443 w 1686"/>
                <a:gd name="T21" fmla="*/ 1431 h 1463"/>
                <a:gd name="T22" fmla="*/ 1259 w 1686"/>
                <a:gd name="T23" fmla="*/ 1431 h 1463"/>
                <a:gd name="T24" fmla="*/ 1259 w 1686"/>
                <a:gd name="T25" fmla="*/ 1463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6" h="1463">
                  <a:moveTo>
                    <a:pt x="1259" y="1463"/>
                  </a:moveTo>
                  <a:lnTo>
                    <a:pt x="424" y="1463"/>
                  </a:lnTo>
                  <a:lnTo>
                    <a:pt x="0" y="731"/>
                  </a:lnTo>
                  <a:lnTo>
                    <a:pt x="424" y="0"/>
                  </a:lnTo>
                  <a:lnTo>
                    <a:pt x="1267" y="0"/>
                  </a:lnTo>
                  <a:lnTo>
                    <a:pt x="1686" y="723"/>
                  </a:lnTo>
                  <a:lnTo>
                    <a:pt x="1657" y="739"/>
                  </a:lnTo>
                  <a:lnTo>
                    <a:pt x="1249" y="32"/>
                  </a:lnTo>
                  <a:lnTo>
                    <a:pt x="443" y="32"/>
                  </a:lnTo>
                  <a:lnTo>
                    <a:pt x="37" y="731"/>
                  </a:lnTo>
                  <a:lnTo>
                    <a:pt x="443" y="1431"/>
                  </a:lnTo>
                  <a:lnTo>
                    <a:pt x="1259" y="1431"/>
                  </a:lnTo>
                  <a:lnTo>
                    <a:pt x="1259" y="1463"/>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6" name="Oval 246">
              <a:extLst>
                <a:ext uri="{FF2B5EF4-FFF2-40B4-BE49-F238E27FC236}">
                  <a16:creationId xmlns:a16="http://schemas.microsoft.com/office/drawing/2014/main" id="{27C61DFF-6805-420F-AE9A-88B202559439}"/>
                </a:ext>
              </a:extLst>
            </p:cNvPr>
            <p:cNvSpPr>
              <a:spLocks noChangeArrowheads="1"/>
            </p:cNvSpPr>
            <p:nvPr/>
          </p:nvSpPr>
          <p:spPr bwMode="auto">
            <a:xfrm>
              <a:off x="7949907" y="3941004"/>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7" name="Oval 247">
              <a:extLst>
                <a:ext uri="{FF2B5EF4-FFF2-40B4-BE49-F238E27FC236}">
                  <a16:creationId xmlns:a16="http://schemas.microsoft.com/office/drawing/2014/main" id="{77D31FBE-E478-4D20-A13C-5B6EDBD696BE}"/>
                </a:ext>
              </a:extLst>
            </p:cNvPr>
            <p:cNvSpPr>
              <a:spLocks noChangeArrowheads="1"/>
            </p:cNvSpPr>
            <p:nvPr/>
          </p:nvSpPr>
          <p:spPr bwMode="auto">
            <a:xfrm>
              <a:off x="9281331" y="3941004"/>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8" name="Oval 248">
              <a:extLst>
                <a:ext uri="{FF2B5EF4-FFF2-40B4-BE49-F238E27FC236}">
                  <a16:creationId xmlns:a16="http://schemas.microsoft.com/office/drawing/2014/main" id="{5E0A176E-3B87-4EC2-B30A-2C15BD908087}"/>
                </a:ext>
              </a:extLst>
            </p:cNvPr>
            <p:cNvSpPr>
              <a:spLocks noChangeArrowheads="1"/>
            </p:cNvSpPr>
            <p:nvPr/>
          </p:nvSpPr>
          <p:spPr bwMode="auto">
            <a:xfrm>
              <a:off x="8382380" y="3367589"/>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59" name="Oval 249">
              <a:extLst>
                <a:ext uri="{FF2B5EF4-FFF2-40B4-BE49-F238E27FC236}">
                  <a16:creationId xmlns:a16="http://schemas.microsoft.com/office/drawing/2014/main" id="{2512A805-661F-4323-89C3-BF7F1BB466F1}"/>
                </a:ext>
              </a:extLst>
            </p:cNvPr>
            <p:cNvSpPr>
              <a:spLocks noChangeArrowheads="1"/>
            </p:cNvSpPr>
            <p:nvPr/>
          </p:nvSpPr>
          <p:spPr bwMode="auto">
            <a:xfrm>
              <a:off x="8382380" y="4509554"/>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0" name="Oval 250">
              <a:extLst>
                <a:ext uri="{FF2B5EF4-FFF2-40B4-BE49-F238E27FC236}">
                  <a16:creationId xmlns:a16="http://schemas.microsoft.com/office/drawing/2014/main" id="{B2E34D2F-5908-4F35-B28C-46F0C2AAB05B}"/>
                </a:ext>
              </a:extLst>
            </p:cNvPr>
            <p:cNvSpPr>
              <a:spLocks noChangeArrowheads="1"/>
            </p:cNvSpPr>
            <p:nvPr/>
          </p:nvSpPr>
          <p:spPr bwMode="auto">
            <a:xfrm>
              <a:off x="8941186" y="3367590"/>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1" name="Oval 251">
              <a:extLst>
                <a:ext uri="{FF2B5EF4-FFF2-40B4-BE49-F238E27FC236}">
                  <a16:creationId xmlns:a16="http://schemas.microsoft.com/office/drawing/2014/main" id="{130E76A5-33F1-4FB0-A88C-64917C68893B}"/>
                </a:ext>
              </a:extLst>
            </p:cNvPr>
            <p:cNvSpPr>
              <a:spLocks noChangeArrowheads="1"/>
            </p:cNvSpPr>
            <p:nvPr/>
          </p:nvSpPr>
          <p:spPr bwMode="auto">
            <a:xfrm>
              <a:off x="8950904" y="4509556"/>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2" name="Freeform 252">
              <a:extLst>
                <a:ext uri="{FF2B5EF4-FFF2-40B4-BE49-F238E27FC236}">
                  <a16:creationId xmlns:a16="http://schemas.microsoft.com/office/drawing/2014/main" id="{2330B498-E099-44B2-A482-05FD342C4E7E}"/>
                </a:ext>
              </a:extLst>
            </p:cNvPr>
            <p:cNvSpPr/>
            <p:nvPr/>
          </p:nvSpPr>
          <p:spPr bwMode="auto">
            <a:xfrm>
              <a:off x="9062669" y="1700801"/>
              <a:ext cx="1345999" cy="592851"/>
            </a:xfrm>
            <a:custGeom>
              <a:avLst/>
              <a:gdLst>
                <a:gd name="T0" fmla="*/ 1652 w 1681"/>
                <a:gd name="T1" fmla="*/ 739 h 739"/>
                <a:gd name="T2" fmla="*/ 1244 w 1681"/>
                <a:gd name="T3" fmla="*/ 29 h 739"/>
                <a:gd name="T4" fmla="*/ 438 w 1681"/>
                <a:gd name="T5" fmla="*/ 29 h 739"/>
                <a:gd name="T6" fmla="*/ 27 w 1681"/>
                <a:gd name="T7" fmla="*/ 739 h 739"/>
                <a:gd name="T8" fmla="*/ 0 w 1681"/>
                <a:gd name="T9" fmla="*/ 723 h 739"/>
                <a:gd name="T10" fmla="*/ 419 w 1681"/>
                <a:gd name="T11" fmla="*/ 0 h 739"/>
                <a:gd name="T12" fmla="*/ 1262 w 1681"/>
                <a:gd name="T13" fmla="*/ 0 h 739"/>
                <a:gd name="T14" fmla="*/ 1681 w 1681"/>
                <a:gd name="T15" fmla="*/ 723 h 739"/>
                <a:gd name="T16" fmla="*/ 1652 w 1681"/>
                <a:gd name="T17" fmla="*/ 7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1" h="739">
                  <a:moveTo>
                    <a:pt x="1652" y="739"/>
                  </a:moveTo>
                  <a:lnTo>
                    <a:pt x="1244" y="29"/>
                  </a:lnTo>
                  <a:lnTo>
                    <a:pt x="438" y="29"/>
                  </a:lnTo>
                  <a:lnTo>
                    <a:pt x="27" y="739"/>
                  </a:lnTo>
                  <a:lnTo>
                    <a:pt x="0" y="723"/>
                  </a:lnTo>
                  <a:lnTo>
                    <a:pt x="419" y="0"/>
                  </a:lnTo>
                  <a:lnTo>
                    <a:pt x="1262" y="0"/>
                  </a:lnTo>
                  <a:lnTo>
                    <a:pt x="1681" y="723"/>
                  </a:lnTo>
                  <a:lnTo>
                    <a:pt x="1652" y="739"/>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3" name="Oval 253">
              <a:extLst>
                <a:ext uri="{FF2B5EF4-FFF2-40B4-BE49-F238E27FC236}">
                  <a16:creationId xmlns:a16="http://schemas.microsoft.com/office/drawing/2014/main" id="{B8497D77-95A0-4A9B-BAF1-7B8EFEC4D79E}"/>
                </a:ext>
              </a:extLst>
            </p:cNvPr>
            <p:cNvSpPr>
              <a:spLocks noChangeArrowheads="1"/>
            </p:cNvSpPr>
            <p:nvPr/>
          </p:nvSpPr>
          <p:spPr bwMode="auto">
            <a:xfrm>
              <a:off x="8941188" y="2215901"/>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4" name="Oval 254">
              <a:extLst>
                <a:ext uri="{FF2B5EF4-FFF2-40B4-BE49-F238E27FC236}">
                  <a16:creationId xmlns:a16="http://schemas.microsoft.com/office/drawing/2014/main" id="{BBF4A3E1-6BA2-4B05-9A13-9A825DFDEAF7}"/>
                </a:ext>
              </a:extLst>
            </p:cNvPr>
            <p:cNvSpPr>
              <a:spLocks noChangeArrowheads="1"/>
            </p:cNvSpPr>
            <p:nvPr/>
          </p:nvSpPr>
          <p:spPr bwMode="auto">
            <a:xfrm>
              <a:off x="10374657" y="2215900"/>
              <a:ext cx="145776"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5" name="Oval 255">
              <a:extLst>
                <a:ext uri="{FF2B5EF4-FFF2-40B4-BE49-F238E27FC236}">
                  <a16:creationId xmlns:a16="http://schemas.microsoft.com/office/drawing/2014/main" id="{895F6BA0-EB84-4E4B-8849-DAEABC762D1B}"/>
                </a:ext>
              </a:extLst>
            </p:cNvPr>
            <p:cNvSpPr>
              <a:spLocks noChangeArrowheads="1"/>
            </p:cNvSpPr>
            <p:nvPr/>
          </p:nvSpPr>
          <p:spPr bwMode="auto">
            <a:xfrm>
              <a:off x="9281332" y="1642488"/>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6" name="Oval 256">
              <a:extLst>
                <a:ext uri="{FF2B5EF4-FFF2-40B4-BE49-F238E27FC236}">
                  <a16:creationId xmlns:a16="http://schemas.microsoft.com/office/drawing/2014/main" id="{51AAD51B-D10D-4700-9D58-91ABF364A46C}"/>
                </a:ext>
              </a:extLst>
            </p:cNvPr>
            <p:cNvSpPr>
              <a:spLocks noChangeArrowheads="1"/>
            </p:cNvSpPr>
            <p:nvPr/>
          </p:nvSpPr>
          <p:spPr bwMode="auto">
            <a:xfrm>
              <a:off x="9281332" y="2789315"/>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7" name="Oval 257">
              <a:extLst>
                <a:ext uri="{FF2B5EF4-FFF2-40B4-BE49-F238E27FC236}">
                  <a16:creationId xmlns:a16="http://schemas.microsoft.com/office/drawing/2014/main" id="{A2B5D617-662B-4BC6-A1FB-3A9BD52FA583}"/>
                </a:ext>
              </a:extLst>
            </p:cNvPr>
            <p:cNvSpPr>
              <a:spLocks noChangeArrowheads="1"/>
            </p:cNvSpPr>
            <p:nvPr/>
          </p:nvSpPr>
          <p:spPr bwMode="auto">
            <a:xfrm>
              <a:off x="9942185" y="1642488"/>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8" name="Oval 258">
              <a:extLst>
                <a:ext uri="{FF2B5EF4-FFF2-40B4-BE49-F238E27FC236}">
                  <a16:creationId xmlns:a16="http://schemas.microsoft.com/office/drawing/2014/main" id="{0EE1BE2A-B37C-4F08-B0F5-15A5660D29E2}"/>
                </a:ext>
              </a:extLst>
            </p:cNvPr>
            <p:cNvSpPr>
              <a:spLocks noChangeArrowheads="1"/>
            </p:cNvSpPr>
            <p:nvPr/>
          </p:nvSpPr>
          <p:spPr bwMode="auto">
            <a:xfrm>
              <a:off x="9942185" y="2789315"/>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69" name="Freeform 259">
              <a:extLst>
                <a:ext uri="{FF2B5EF4-FFF2-40B4-BE49-F238E27FC236}">
                  <a16:creationId xmlns:a16="http://schemas.microsoft.com/office/drawing/2014/main" id="{E2CC15A8-ABEE-49E8-BE71-02CE93B07404}"/>
                </a:ext>
              </a:extLst>
            </p:cNvPr>
            <p:cNvSpPr/>
            <p:nvPr/>
          </p:nvSpPr>
          <p:spPr bwMode="auto">
            <a:xfrm>
              <a:off x="10107398" y="1127388"/>
              <a:ext cx="349863" cy="587993"/>
            </a:xfrm>
            <a:custGeom>
              <a:avLst/>
              <a:gdLst>
                <a:gd name="T0" fmla="*/ 27 w 440"/>
                <a:gd name="T1" fmla="*/ 731 h 731"/>
                <a:gd name="T2" fmla="*/ 0 w 440"/>
                <a:gd name="T3" fmla="*/ 715 h 731"/>
                <a:gd name="T4" fmla="*/ 414 w 440"/>
                <a:gd name="T5" fmla="*/ 0 h 731"/>
                <a:gd name="T6" fmla="*/ 440 w 440"/>
                <a:gd name="T7" fmla="*/ 16 h 731"/>
                <a:gd name="T8" fmla="*/ 27 w 440"/>
                <a:gd name="T9" fmla="*/ 731 h 731"/>
              </a:gdLst>
              <a:ahLst/>
              <a:cxnLst>
                <a:cxn ang="0">
                  <a:pos x="T0" y="T1"/>
                </a:cxn>
                <a:cxn ang="0">
                  <a:pos x="T2" y="T3"/>
                </a:cxn>
                <a:cxn ang="0">
                  <a:pos x="T4" y="T5"/>
                </a:cxn>
                <a:cxn ang="0">
                  <a:pos x="T6" y="T7"/>
                </a:cxn>
                <a:cxn ang="0">
                  <a:pos x="T8" y="T9"/>
                </a:cxn>
              </a:cxnLst>
              <a:rect l="0" t="0" r="r" b="b"/>
              <a:pathLst>
                <a:path w="440" h="731">
                  <a:moveTo>
                    <a:pt x="27" y="731"/>
                  </a:moveTo>
                  <a:lnTo>
                    <a:pt x="0" y="715"/>
                  </a:lnTo>
                  <a:lnTo>
                    <a:pt x="414" y="0"/>
                  </a:lnTo>
                  <a:lnTo>
                    <a:pt x="440" y="16"/>
                  </a:lnTo>
                  <a:lnTo>
                    <a:pt x="27" y="731"/>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0" name="Oval 260">
              <a:extLst>
                <a:ext uri="{FF2B5EF4-FFF2-40B4-BE49-F238E27FC236}">
                  <a16:creationId xmlns:a16="http://schemas.microsoft.com/office/drawing/2014/main" id="{DE94F930-1F46-4784-83DF-022396D96FC0}"/>
                </a:ext>
              </a:extLst>
            </p:cNvPr>
            <p:cNvSpPr>
              <a:spLocks noChangeArrowheads="1"/>
            </p:cNvSpPr>
            <p:nvPr/>
          </p:nvSpPr>
          <p:spPr bwMode="auto">
            <a:xfrm>
              <a:off x="10374657" y="1069073"/>
              <a:ext cx="145776"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1" name="Freeform 261">
              <a:extLst>
                <a:ext uri="{FF2B5EF4-FFF2-40B4-BE49-F238E27FC236}">
                  <a16:creationId xmlns:a16="http://schemas.microsoft.com/office/drawing/2014/main" id="{C2FB91FA-3A9E-431F-AFAA-D3A8DB39C965}"/>
                </a:ext>
              </a:extLst>
            </p:cNvPr>
            <p:cNvSpPr/>
            <p:nvPr/>
          </p:nvSpPr>
          <p:spPr bwMode="auto">
            <a:xfrm>
              <a:off x="6025660" y="3435622"/>
              <a:ext cx="354724" cy="587990"/>
            </a:xfrm>
            <a:custGeom>
              <a:avLst/>
              <a:gdLst>
                <a:gd name="T0" fmla="*/ 27 w 440"/>
                <a:gd name="T1" fmla="*/ 732 h 732"/>
                <a:gd name="T2" fmla="*/ 0 w 440"/>
                <a:gd name="T3" fmla="*/ 716 h 732"/>
                <a:gd name="T4" fmla="*/ 411 w 440"/>
                <a:gd name="T5" fmla="*/ 0 h 732"/>
                <a:gd name="T6" fmla="*/ 440 w 440"/>
                <a:gd name="T7" fmla="*/ 16 h 732"/>
                <a:gd name="T8" fmla="*/ 27 w 440"/>
                <a:gd name="T9" fmla="*/ 732 h 732"/>
              </a:gdLst>
              <a:ahLst/>
              <a:cxnLst>
                <a:cxn ang="0">
                  <a:pos x="T0" y="T1"/>
                </a:cxn>
                <a:cxn ang="0">
                  <a:pos x="T2" y="T3"/>
                </a:cxn>
                <a:cxn ang="0">
                  <a:pos x="T4" y="T5"/>
                </a:cxn>
                <a:cxn ang="0">
                  <a:pos x="T6" y="T7"/>
                </a:cxn>
                <a:cxn ang="0">
                  <a:pos x="T8" y="T9"/>
                </a:cxn>
              </a:cxnLst>
              <a:rect l="0" t="0" r="r" b="b"/>
              <a:pathLst>
                <a:path w="440" h="732">
                  <a:moveTo>
                    <a:pt x="27" y="732"/>
                  </a:moveTo>
                  <a:lnTo>
                    <a:pt x="0" y="716"/>
                  </a:lnTo>
                  <a:lnTo>
                    <a:pt x="411" y="0"/>
                  </a:lnTo>
                  <a:lnTo>
                    <a:pt x="440" y="16"/>
                  </a:lnTo>
                  <a:lnTo>
                    <a:pt x="27" y="732"/>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2" name="Oval 262">
              <a:extLst>
                <a:ext uri="{FF2B5EF4-FFF2-40B4-BE49-F238E27FC236}">
                  <a16:creationId xmlns:a16="http://schemas.microsoft.com/office/drawing/2014/main" id="{A3E82866-772B-4D1F-916D-871725BB2087}"/>
                </a:ext>
              </a:extLst>
            </p:cNvPr>
            <p:cNvSpPr>
              <a:spLocks noChangeArrowheads="1"/>
            </p:cNvSpPr>
            <p:nvPr/>
          </p:nvSpPr>
          <p:spPr bwMode="auto">
            <a:xfrm>
              <a:off x="6011086" y="3945860"/>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3" name="Oval 263">
              <a:extLst>
                <a:ext uri="{FF2B5EF4-FFF2-40B4-BE49-F238E27FC236}">
                  <a16:creationId xmlns:a16="http://schemas.microsoft.com/office/drawing/2014/main" id="{28092C9E-DF5D-4C3A-B637-1B90973D49CF}"/>
                </a:ext>
              </a:extLst>
            </p:cNvPr>
            <p:cNvSpPr>
              <a:spLocks noChangeArrowheads="1"/>
            </p:cNvSpPr>
            <p:nvPr/>
          </p:nvSpPr>
          <p:spPr bwMode="auto">
            <a:xfrm>
              <a:off x="6404679" y="3372448"/>
              <a:ext cx="136058"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4" name="Freeform 264">
              <a:extLst>
                <a:ext uri="{FF2B5EF4-FFF2-40B4-BE49-F238E27FC236}">
                  <a16:creationId xmlns:a16="http://schemas.microsoft.com/office/drawing/2014/main" id="{0B2A4FFD-7D8C-465F-9FF1-FD6EDC570BE4}"/>
                </a:ext>
              </a:extLst>
            </p:cNvPr>
            <p:cNvSpPr/>
            <p:nvPr/>
          </p:nvSpPr>
          <p:spPr bwMode="auto">
            <a:xfrm>
              <a:off x="10991774" y="2847628"/>
              <a:ext cx="354724" cy="587993"/>
            </a:xfrm>
            <a:custGeom>
              <a:avLst/>
              <a:gdLst>
                <a:gd name="T0" fmla="*/ 27 w 440"/>
                <a:gd name="T1" fmla="*/ 731 h 731"/>
                <a:gd name="T2" fmla="*/ 0 w 440"/>
                <a:gd name="T3" fmla="*/ 715 h 731"/>
                <a:gd name="T4" fmla="*/ 411 w 440"/>
                <a:gd name="T5" fmla="*/ 0 h 731"/>
                <a:gd name="T6" fmla="*/ 440 w 440"/>
                <a:gd name="T7" fmla="*/ 16 h 731"/>
                <a:gd name="T8" fmla="*/ 27 w 440"/>
                <a:gd name="T9" fmla="*/ 731 h 731"/>
              </a:gdLst>
              <a:ahLst/>
              <a:cxnLst>
                <a:cxn ang="0">
                  <a:pos x="T0" y="T1"/>
                </a:cxn>
                <a:cxn ang="0">
                  <a:pos x="T2" y="T3"/>
                </a:cxn>
                <a:cxn ang="0">
                  <a:pos x="T4" y="T5"/>
                </a:cxn>
                <a:cxn ang="0">
                  <a:pos x="T6" y="T7"/>
                </a:cxn>
                <a:cxn ang="0">
                  <a:pos x="T8" y="T9"/>
                </a:cxn>
              </a:cxnLst>
              <a:rect l="0" t="0" r="r" b="b"/>
              <a:pathLst>
                <a:path w="440" h="731">
                  <a:moveTo>
                    <a:pt x="27" y="731"/>
                  </a:moveTo>
                  <a:lnTo>
                    <a:pt x="0" y="715"/>
                  </a:lnTo>
                  <a:lnTo>
                    <a:pt x="411" y="0"/>
                  </a:lnTo>
                  <a:lnTo>
                    <a:pt x="440" y="16"/>
                  </a:lnTo>
                  <a:lnTo>
                    <a:pt x="27" y="731"/>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5" name="Oval 265">
              <a:extLst>
                <a:ext uri="{FF2B5EF4-FFF2-40B4-BE49-F238E27FC236}">
                  <a16:creationId xmlns:a16="http://schemas.microsoft.com/office/drawing/2014/main" id="{ACCB1E9D-3FB6-4F1C-9E09-7E4C749AF9F7}"/>
                </a:ext>
              </a:extLst>
            </p:cNvPr>
            <p:cNvSpPr>
              <a:spLocks noChangeArrowheads="1"/>
            </p:cNvSpPr>
            <p:nvPr/>
          </p:nvSpPr>
          <p:spPr bwMode="auto">
            <a:xfrm>
              <a:off x="10933462" y="3357871"/>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6" name="Oval 266">
              <a:extLst>
                <a:ext uri="{FF2B5EF4-FFF2-40B4-BE49-F238E27FC236}">
                  <a16:creationId xmlns:a16="http://schemas.microsoft.com/office/drawing/2014/main" id="{EC3820F7-4578-4BD2-93C3-5B4A6EB8BB1D}"/>
                </a:ext>
              </a:extLst>
            </p:cNvPr>
            <p:cNvSpPr>
              <a:spLocks noChangeArrowheads="1"/>
            </p:cNvSpPr>
            <p:nvPr/>
          </p:nvSpPr>
          <p:spPr bwMode="auto">
            <a:xfrm>
              <a:off x="11263890" y="2789315"/>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7" name="Freeform 267">
              <a:extLst>
                <a:ext uri="{FF2B5EF4-FFF2-40B4-BE49-F238E27FC236}">
                  <a16:creationId xmlns:a16="http://schemas.microsoft.com/office/drawing/2014/main" id="{BE4B32D7-4044-41C1-A84A-FE18CD3A2800}"/>
                </a:ext>
              </a:extLst>
            </p:cNvPr>
            <p:cNvSpPr/>
            <p:nvPr/>
          </p:nvSpPr>
          <p:spPr bwMode="auto">
            <a:xfrm>
              <a:off x="8115122" y="1127388"/>
              <a:ext cx="349863" cy="587993"/>
            </a:xfrm>
            <a:custGeom>
              <a:avLst/>
              <a:gdLst>
                <a:gd name="T0" fmla="*/ 27 w 440"/>
                <a:gd name="T1" fmla="*/ 731 h 731"/>
                <a:gd name="T2" fmla="*/ 0 w 440"/>
                <a:gd name="T3" fmla="*/ 715 h 731"/>
                <a:gd name="T4" fmla="*/ 411 w 440"/>
                <a:gd name="T5" fmla="*/ 0 h 731"/>
                <a:gd name="T6" fmla="*/ 440 w 440"/>
                <a:gd name="T7" fmla="*/ 16 h 731"/>
                <a:gd name="T8" fmla="*/ 27 w 440"/>
                <a:gd name="T9" fmla="*/ 731 h 731"/>
              </a:gdLst>
              <a:ahLst/>
              <a:cxnLst>
                <a:cxn ang="0">
                  <a:pos x="T0" y="T1"/>
                </a:cxn>
                <a:cxn ang="0">
                  <a:pos x="T2" y="T3"/>
                </a:cxn>
                <a:cxn ang="0">
                  <a:pos x="T4" y="T5"/>
                </a:cxn>
                <a:cxn ang="0">
                  <a:pos x="T6" y="T7"/>
                </a:cxn>
                <a:cxn ang="0">
                  <a:pos x="T8" y="T9"/>
                </a:cxn>
              </a:cxnLst>
              <a:rect l="0" t="0" r="r" b="b"/>
              <a:pathLst>
                <a:path w="440" h="731">
                  <a:moveTo>
                    <a:pt x="27" y="731"/>
                  </a:moveTo>
                  <a:lnTo>
                    <a:pt x="0" y="715"/>
                  </a:lnTo>
                  <a:lnTo>
                    <a:pt x="411" y="0"/>
                  </a:lnTo>
                  <a:lnTo>
                    <a:pt x="440" y="16"/>
                  </a:lnTo>
                  <a:lnTo>
                    <a:pt x="27" y="731"/>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8" name="Oval 268">
              <a:extLst>
                <a:ext uri="{FF2B5EF4-FFF2-40B4-BE49-F238E27FC236}">
                  <a16:creationId xmlns:a16="http://schemas.microsoft.com/office/drawing/2014/main" id="{6A974A61-C566-4305-8A7A-E2AC5E8AB4A2}"/>
                </a:ext>
              </a:extLst>
            </p:cNvPr>
            <p:cNvSpPr>
              <a:spLocks noChangeArrowheads="1"/>
            </p:cNvSpPr>
            <p:nvPr/>
          </p:nvSpPr>
          <p:spPr bwMode="auto">
            <a:xfrm>
              <a:off x="7949909" y="1642488"/>
              <a:ext cx="140919"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79" name="Oval 269">
              <a:extLst>
                <a:ext uri="{FF2B5EF4-FFF2-40B4-BE49-F238E27FC236}">
                  <a16:creationId xmlns:a16="http://schemas.microsoft.com/office/drawing/2014/main" id="{759F1154-520E-4B91-A440-AA9A7CD37156}"/>
                </a:ext>
              </a:extLst>
            </p:cNvPr>
            <p:cNvSpPr>
              <a:spLocks noChangeArrowheads="1"/>
            </p:cNvSpPr>
            <p:nvPr/>
          </p:nvSpPr>
          <p:spPr bwMode="auto">
            <a:xfrm>
              <a:off x="8328929" y="1069073"/>
              <a:ext cx="145776"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0" name="Freeform 270">
              <a:extLst>
                <a:ext uri="{FF2B5EF4-FFF2-40B4-BE49-F238E27FC236}">
                  <a16:creationId xmlns:a16="http://schemas.microsoft.com/office/drawing/2014/main" id="{B5C4848A-C19A-4FBE-A262-E905EA937395}"/>
                </a:ext>
              </a:extLst>
            </p:cNvPr>
            <p:cNvSpPr/>
            <p:nvPr/>
          </p:nvSpPr>
          <p:spPr bwMode="auto">
            <a:xfrm>
              <a:off x="8115122" y="553975"/>
              <a:ext cx="349863" cy="587993"/>
            </a:xfrm>
            <a:custGeom>
              <a:avLst/>
              <a:gdLst>
                <a:gd name="T0" fmla="*/ 413 w 440"/>
                <a:gd name="T1" fmla="*/ 731 h 731"/>
                <a:gd name="T2" fmla="*/ 0 w 440"/>
                <a:gd name="T3" fmla="*/ 16 h 731"/>
                <a:gd name="T4" fmla="*/ 27 w 440"/>
                <a:gd name="T5" fmla="*/ 0 h 731"/>
                <a:gd name="T6" fmla="*/ 440 w 440"/>
                <a:gd name="T7" fmla="*/ 715 h 731"/>
                <a:gd name="T8" fmla="*/ 413 w 440"/>
                <a:gd name="T9" fmla="*/ 731 h 731"/>
              </a:gdLst>
              <a:ahLst/>
              <a:cxnLst>
                <a:cxn ang="0">
                  <a:pos x="T0" y="T1"/>
                </a:cxn>
                <a:cxn ang="0">
                  <a:pos x="T2" y="T3"/>
                </a:cxn>
                <a:cxn ang="0">
                  <a:pos x="T4" y="T5"/>
                </a:cxn>
                <a:cxn ang="0">
                  <a:pos x="T6" y="T7"/>
                </a:cxn>
                <a:cxn ang="0">
                  <a:pos x="T8" y="T9"/>
                </a:cxn>
              </a:cxnLst>
              <a:rect l="0" t="0" r="r" b="b"/>
              <a:pathLst>
                <a:path w="440" h="731">
                  <a:moveTo>
                    <a:pt x="413" y="731"/>
                  </a:moveTo>
                  <a:lnTo>
                    <a:pt x="0" y="16"/>
                  </a:lnTo>
                  <a:lnTo>
                    <a:pt x="27" y="0"/>
                  </a:lnTo>
                  <a:lnTo>
                    <a:pt x="440" y="715"/>
                  </a:lnTo>
                  <a:lnTo>
                    <a:pt x="413" y="731"/>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1" name="Oval 271">
              <a:extLst>
                <a:ext uri="{FF2B5EF4-FFF2-40B4-BE49-F238E27FC236}">
                  <a16:creationId xmlns:a16="http://schemas.microsoft.com/office/drawing/2014/main" id="{71E60EA8-2384-4FBA-AEF2-6B4A7FB40E7A}"/>
                </a:ext>
              </a:extLst>
            </p:cNvPr>
            <p:cNvSpPr>
              <a:spLocks noChangeArrowheads="1"/>
            </p:cNvSpPr>
            <p:nvPr/>
          </p:nvSpPr>
          <p:spPr bwMode="auto">
            <a:xfrm>
              <a:off x="7949907" y="490805"/>
              <a:ext cx="140919" cy="140922"/>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2" name="Freeform 272">
              <a:extLst>
                <a:ext uri="{FF2B5EF4-FFF2-40B4-BE49-F238E27FC236}">
                  <a16:creationId xmlns:a16="http://schemas.microsoft.com/office/drawing/2014/main" id="{E994EC1C-8760-4D39-8360-445832F4E6F1}"/>
                </a:ext>
              </a:extLst>
            </p:cNvPr>
            <p:cNvSpPr/>
            <p:nvPr/>
          </p:nvSpPr>
          <p:spPr bwMode="auto">
            <a:xfrm>
              <a:off x="6025662" y="1710520"/>
              <a:ext cx="354724" cy="583132"/>
            </a:xfrm>
            <a:custGeom>
              <a:avLst/>
              <a:gdLst>
                <a:gd name="T0" fmla="*/ 413 w 440"/>
                <a:gd name="T1" fmla="*/ 731 h 731"/>
                <a:gd name="T2" fmla="*/ 0 w 440"/>
                <a:gd name="T3" fmla="*/ 16 h 731"/>
                <a:gd name="T4" fmla="*/ 27 w 440"/>
                <a:gd name="T5" fmla="*/ 0 h 731"/>
                <a:gd name="T6" fmla="*/ 440 w 440"/>
                <a:gd name="T7" fmla="*/ 715 h 731"/>
                <a:gd name="T8" fmla="*/ 413 w 440"/>
                <a:gd name="T9" fmla="*/ 731 h 731"/>
              </a:gdLst>
              <a:ahLst/>
              <a:cxnLst>
                <a:cxn ang="0">
                  <a:pos x="T0" y="T1"/>
                </a:cxn>
                <a:cxn ang="0">
                  <a:pos x="T2" y="T3"/>
                </a:cxn>
                <a:cxn ang="0">
                  <a:pos x="T4" y="T5"/>
                </a:cxn>
                <a:cxn ang="0">
                  <a:pos x="T6" y="T7"/>
                </a:cxn>
                <a:cxn ang="0">
                  <a:pos x="T8" y="T9"/>
                </a:cxn>
              </a:cxnLst>
              <a:rect l="0" t="0" r="r" b="b"/>
              <a:pathLst>
                <a:path w="440" h="731">
                  <a:moveTo>
                    <a:pt x="413" y="731"/>
                  </a:moveTo>
                  <a:lnTo>
                    <a:pt x="0" y="16"/>
                  </a:lnTo>
                  <a:lnTo>
                    <a:pt x="27" y="0"/>
                  </a:lnTo>
                  <a:lnTo>
                    <a:pt x="440" y="715"/>
                  </a:lnTo>
                  <a:lnTo>
                    <a:pt x="413" y="731"/>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3" name="Oval 273">
              <a:extLst>
                <a:ext uri="{FF2B5EF4-FFF2-40B4-BE49-F238E27FC236}">
                  <a16:creationId xmlns:a16="http://schemas.microsoft.com/office/drawing/2014/main" id="{62315CD9-3087-4AB3-BD40-FAD74711E636}"/>
                </a:ext>
              </a:extLst>
            </p:cNvPr>
            <p:cNvSpPr>
              <a:spLocks noChangeArrowheads="1"/>
            </p:cNvSpPr>
            <p:nvPr/>
          </p:nvSpPr>
          <p:spPr bwMode="auto">
            <a:xfrm>
              <a:off x="6404679" y="2220764"/>
              <a:ext cx="136058"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4" name="Oval 274">
              <a:extLst>
                <a:ext uri="{FF2B5EF4-FFF2-40B4-BE49-F238E27FC236}">
                  <a16:creationId xmlns:a16="http://schemas.microsoft.com/office/drawing/2014/main" id="{0EBBBDEA-66A5-4916-8AA7-2EAA8AA9B83C}"/>
                </a:ext>
              </a:extLst>
            </p:cNvPr>
            <p:cNvSpPr>
              <a:spLocks noChangeArrowheads="1"/>
            </p:cNvSpPr>
            <p:nvPr/>
          </p:nvSpPr>
          <p:spPr bwMode="auto">
            <a:xfrm>
              <a:off x="6011086" y="1647349"/>
              <a:ext cx="145776" cy="140922"/>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5" name="Freeform 275">
              <a:extLst>
                <a:ext uri="{FF2B5EF4-FFF2-40B4-BE49-F238E27FC236}">
                  <a16:creationId xmlns:a16="http://schemas.microsoft.com/office/drawing/2014/main" id="{A2E158C8-2D02-47E3-95FF-DD591C33E284}"/>
                </a:ext>
              </a:extLst>
            </p:cNvPr>
            <p:cNvSpPr/>
            <p:nvPr/>
          </p:nvSpPr>
          <p:spPr bwMode="auto">
            <a:xfrm>
              <a:off x="7070394" y="2857347"/>
              <a:ext cx="1005855" cy="1171125"/>
            </a:xfrm>
            <a:custGeom>
              <a:avLst/>
              <a:gdLst>
                <a:gd name="T0" fmla="*/ 1256 w 1256"/>
                <a:gd name="T1" fmla="*/ 1463 h 1463"/>
                <a:gd name="T2" fmla="*/ 421 w 1256"/>
                <a:gd name="T3" fmla="*/ 1463 h 1463"/>
                <a:gd name="T4" fmla="*/ 0 w 1256"/>
                <a:gd name="T5" fmla="*/ 731 h 1463"/>
                <a:gd name="T6" fmla="*/ 421 w 1256"/>
                <a:gd name="T7" fmla="*/ 0 h 1463"/>
                <a:gd name="T8" fmla="*/ 1256 w 1256"/>
                <a:gd name="T9" fmla="*/ 0 h 1463"/>
                <a:gd name="T10" fmla="*/ 1256 w 1256"/>
                <a:gd name="T11" fmla="*/ 32 h 1463"/>
                <a:gd name="T12" fmla="*/ 440 w 1256"/>
                <a:gd name="T13" fmla="*/ 32 h 1463"/>
                <a:gd name="T14" fmla="*/ 37 w 1256"/>
                <a:gd name="T15" fmla="*/ 731 h 1463"/>
                <a:gd name="T16" fmla="*/ 440 w 1256"/>
                <a:gd name="T17" fmla="*/ 1431 h 1463"/>
                <a:gd name="T18" fmla="*/ 1256 w 1256"/>
                <a:gd name="T19" fmla="*/ 1431 h 1463"/>
                <a:gd name="T20" fmla="*/ 1256 w 1256"/>
                <a:gd name="T21" fmla="*/ 1463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6" h="1463">
                  <a:moveTo>
                    <a:pt x="1256" y="1463"/>
                  </a:moveTo>
                  <a:lnTo>
                    <a:pt x="421" y="1463"/>
                  </a:lnTo>
                  <a:lnTo>
                    <a:pt x="0" y="731"/>
                  </a:lnTo>
                  <a:lnTo>
                    <a:pt x="421" y="0"/>
                  </a:lnTo>
                  <a:lnTo>
                    <a:pt x="1256" y="0"/>
                  </a:lnTo>
                  <a:lnTo>
                    <a:pt x="1256" y="32"/>
                  </a:lnTo>
                  <a:lnTo>
                    <a:pt x="440" y="32"/>
                  </a:lnTo>
                  <a:lnTo>
                    <a:pt x="37" y="731"/>
                  </a:lnTo>
                  <a:lnTo>
                    <a:pt x="440" y="1431"/>
                  </a:lnTo>
                  <a:lnTo>
                    <a:pt x="1256" y="1431"/>
                  </a:lnTo>
                  <a:lnTo>
                    <a:pt x="1256" y="1463"/>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6" name="Oval 276">
              <a:extLst>
                <a:ext uri="{FF2B5EF4-FFF2-40B4-BE49-F238E27FC236}">
                  <a16:creationId xmlns:a16="http://schemas.microsoft.com/office/drawing/2014/main" id="{FF055BF5-7B82-49E3-BC78-42FAA7E373EB}"/>
                </a:ext>
              </a:extLst>
            </p:cNvPr>
            <p:cNvSpPr>
              <a:spLocks noChangeArrowheads="1"/>
            </p:cNvSpPr>
            <p:nvPr/>
          </p:nvSpPr>
          <p:spPr bwMode="auto">
            <a:xfrm>
              <a:off x="7002365" y="3372447"/>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7" name="Oval 277">
              <a:extLst>
                <a:ext uri="{FF2B5EF4-FFF2-40B4-BE49-F238E27FC236}">
                  <a16:creationId xmlns:a16="http://schemas.microsoft.com/office/drawing/2014/main" id="{4C13F427-FF71-4F09-8FF2-65DE79649B29}"/>
                </a:ext>
              </a:extLst>
            </p:cNvPr>
            <p:cNvSpPr>
              <a:spLocks noChangeArrowheads="1"/>
            </p:cNvSpPr>
            <p:nvPr/>
          </p:nvSpPr>
          <p:spPr bwMode="auto">
            <a:xfrm>
              <a:off x="7337648" y="2789315"/>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8" name="Oval 278">
              <a:extLst>
                <a:ext uri="{FF2B5EF4-FFF2-40B4-BE49-F238E27FC236}">
                  <a16:creationId xmlns:a16="http://schemas.microsoft.com/office/drawing/2014/main" id="{162B2BAA-762C-424D-848A-7986DFA99177}"/>
                </a:ext>
              </a:extLst>
            </p:cNvPr>
            <p:cNvSpPr>
              <a:spLocks noChangeArrowheads="1"/>
            </p:cNvSpPr>
            <p:nvPr/>
          </p:nvSpPr>
          <p:spPr bwMode="auto">
            <a:xfrm>
              <a:off x="7337648" y="3941002"/>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89" name="Oval 279">
              <a:extLst>
                <a:ext uri="{FF2B5EF4-FFF2-40B4-BE49-F238E27FC236}">
                  <a16:creationId xmlns:a16="http://schemas.microsoft.com/office/drawing/2014/main" id="{5088B114-3760-4B86-A8C7-3F79ED8813AD}"/>
                </a:ext>
              </a:extLst>
            </p:cNvPr>
            <p:cNvSpPr>
              <a:spLocks noChangeArrowheads="1"/>
            </p:cNvSpPr>
            <p:nvPr/>
          </p:nvSpPr>
          <p:spPr bwMode="auto">
            <a:xfrm>
              <a:off x="7949907" y="2789316"/>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0" name="Freeform 280">
              <a:extLst>
                <a:ext uri="{FF2B5EF4-FFF2-40B4-BE49-F238E27FC236}">
                  <a16:creationId xmlns:a16="http://schemas.microsoft.com/office/drawing/2014/main" id="{23CACB73-D82F-4743-8A65-3C638C0B0F7C}"/>
                </a:ext>
              </a:extLst>
            </p:cNvPr>
            <p:cNvSpPr/>
            <p:nvPr/>
          </p:nvSpPr>
          <p:spPr bwMode="auto">
            <a:xfrm>
              <a:off x="8003362" y="2274214"/>
              <a:ext cx="1355718" cy="1166264"/>
            </a:xfrm>
            <a:custGeom>
              <a:avLst/>
              <a:gdLst>
                <a:gd name="T0" fmla="*/ 416 w 1683"/>
                <a:gd name="T1" fmla="*/ 1455 h 1455"/>
                <a:gd name="T2" fmla="*/ 0 w 1683"/>
                <a:gd name="T3" fmla="*/ 731 h 1455"/>
                <a:gd name="T4" fmla="*/ 421 w 1683"/>
                <a:gd name="T5" fmla="*/ 0 h 1455"/>
                <a:gd name="T6" fmla="*/ 1264 w 1683"/>
                <a:gd name="T7" fmla="*/ 0 h 1455"/>
                <a:gd name="T8" fmla="*/ 1683 w 1683"/>
                <a:gd name="T9" fmla="*/ 723 h 1455"/>
                <a:gd name="T10" fmla="*/ 1654 w 1683"/>
                <a:gd name="T11" fmla="*/ 739 h 1455"/>
                <a:gd name="T12" fmla="*/ 1246 w 1683"/>
                <a:gd name="T13" fmla="*/ 32 h 1455"/>
                <a:gd name="T14" fmla="*/ 440 w 1683"/>
                <a:gd name="T15" fmla="*/ 32 h 1455"/>
                <a:gd name="T16" fmla="*/ 34 w 1683"/>
                <a:gd name="T17" fmla="*/ 731 h 1455"/>
                <a:gd name="T18" fmla="*/ 442 w 1683"/>
                <a:gd name="T19" fmla="*/ 1439 h 1455"/>
                <a:gd name="T20" fmla="*/ 416 w 1683"/>
                <a:gd name="T21" fmla="*/ 145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3" h="1455">
                  <a:moveTo>
                    <a:pt x="416" y="1455"/>
                  </a:moveTo>
                  <a:lnTo>
                    <a:pt x="0" y="731"/>
                  </a:lnTo>
                  <a:lnTo>
                    <a:pt x="421" y="0"/>
                  </a:lnTo>
                  <a:lnTo>
                    <a:pt x="1264" y="0"/>
                  </a:lnTo>
                  <a:lnTo>
                    <a:pt x="1683" y="723"/>
                  </a:lnTo>
                  <a:lnTo>
                    <a:pt x="1654" y="739"/>
                  </a:lnTo>
                  <a:lnTo>
                    <a:pt x="1246" y="32"/>
                  </a:lnTo>
                  <a:lnTo>
                    <a:pt x="440" y="32"/>
                  </a:lnTo>
                  <a:lnTo>
                    <a:pt x="34" y="731"/>
                  </a:lnTo>
                  <a:lnTo>
                    <a:pt x="442" y="1439"/>
                  </a:lnTo>
                  <a:lnTo>
                    <a:pt x="416" y="1455"/>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1" name="Oval 281">
              <a:extLst>
                <a:ext uri="{FF2B5EF4-FFF2-40B4-BE49-F238E27FC236}">
                  <a16:creationId xmlns:a16="http://schemas.microsoft.com/office/drawing/2014/main" id="{E7872FF6-1FF6-46A1-B638-8E51E42A44D3}"/>
                </a:ext>
              </a:extLst>
            </p:cNvPr>
            <p:cNvSpPr>
              <a:spLocks noChangeArrowheads="1"/>
            </p:cNvSpPr>
            <p:nvPr/>
          </p:nvSpPr>
          <p:spPr bwMode="auto">
            <a:xfrm>
              <a:off x="8382382" y="2215900"/>
              <a:ext cx="145776"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2" name="Freeform 282">
              <a:extLst>
                <a:ext uri="{FF2B5EF4-FFF2-40B4-BE49-F238E27FC236}">
                  <a16:creationId xmlns:a16="http://schemas.microsoft.com/office/drawing/2014/main" id="{7DE4EB00-4AB8-4135-8991-E25EB3DC020E}"/>
                </a:ext>
              </a:extLst>
            </p:cNvPr>
            <p:cNvSpPr/>
            <p:nvPr/>
          </p:nvSpPr>
          <p:spPr bwMode="auto">
            <a:xfrm>
              <a:off x="7065534" y="1695942"/>
              <a:ext cx="1000997" cy="597709"/>
            </a:xfrm>
            <a:custGeom>
              <a:avLst/>
              <a:gdLst>
                <a:gd name="T0" fmla="*/ 27 w 1251"/>
                <a:gd name="T1" fmla="*/ 739 h 739"/>
                <a:gd name="T2" fmla="*/ 0 w 1251"/>
                <a:gd name="T3" fmla="*/ 723 h 739"/>
                <a:gd name="T4" fmla="*/ 416 w 1251"/>
                <a:gd name="T5" fmla="*/ 0 h 739"/>
                <a:gd name="T6" fmla="*/ 1251 w 1251"/>
                <a:gd name="T7" fmla="*/ 0 h 739"/>
                <a:gd name="T8" fmla="*/ 1251 w 1251"/>
                <a:gd name="T9" fmla="*/ 32 h 739"/>
                <a:gd name="T10" fmla="*/ 435 w 1251"/>
                <a:gd name="T11" fmla="*/ 32 h 739"/>
                <a:gd name="T12" fmla="*/ 27 w 1251"/>
                <a:gd name="T13" fmla="*/ 739 h 739"/>
              </a:gdLst>
              <a:ahLst/>
              <a:cxnLst>
                <a:cxn ang="0">
                  <a:pos x="T0" y="T1"/>
                </a:cxn>
                <a:cxn ang="0">
                  <a:pos x="T2" y="T3"/>
                </a:cxn>
                <a:cxn ang="0">
                  <a:pos x="T4" y="T5"/>
                </a:cxn>
                <a:cxn ang="0">
                  <a:pos x="T6" y="T7"/>
                </a:cxn>
                <a:cxn ang="0">
                  <a:pos x="T8" y="T9"/>
                </a:cxn>
                <a:cxn ang="0">
                  <a:pos x="T10" y="T11"/>
                </a:cxn>
                <a:cxn ang="0">
                  <a:pos x="T12" y="T13"/>
                </a:cxn>
              </a:cxnLst>
              <a:rect l="0" t="0" r="r" b="b"/>
              <a:pathLst>
                <a:path w="1251" h="739">
                  <a:moveTo>
                    <a:pt x="27" y="739"/>
                  </a:moveTo>
                  <a:lnTo>
                    <a:pt x="0" y="723"/>
                  </a:lnTo>
                  <a:lnTo>
                    <a:pt x="416" y="0"/>
                  </a:lnTo>
                  <a:lnTo>
                    <a:pt x="1251" y="0"/>
                  </a:lnTo>
                  <a:lnTo>
                    <a:pt x="1251" y="32"/>
                  </a:lnTo>
                  <a:lnTo>
                    <a:pt x="435" y="32"/>
                  </a:lnTo>
                  <a:lnTo>
                    <a:pt x="27" y="739"/>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3" name="Oval 283">
              <a:extLst>
                <a:ext uri="{FF2B5EF4-FFF2-40B4-BE49-F238E27FC236}">
                  <a16:creationId xmlns:a16="http://schemas.microsoft.com/office/drawing/2014/main" id="{35AD713E-5006-4FE8-8F6D-AE5D53BFE584}"/>
                </a:ext>
              </a:extLst>
            </p:cNvPr>
            <p:cNvSpPr>
              <a:spLocks noChangeArrowheads="1"/>
            </p:cNvSpPr>
            <p:nvPr/>
          </p:nvSpPr>
          <p:spPr bwMode="auto">
            <a:xfrm>
              <a:off x="7337650" y="1642486"/>
              <a:ext cx="145776" cy="140925"/>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4" name="Freeform 284">
              <a:extLst>
                <a:ext uri="{FF2B5EF4-FFF2-40B4-BE49-F238E27FC236}">
                  <a16:creationId xmlns:a16="http://schemas.microsoft.com/office/drawing/2014/main" id="{C43C5949-BF7F-49E1-9D1D-31398C20958B}"/>
                </a:ext>
              </a:extLst>
            </p:cNvPr>
            <p:cNvSpPr/>
            <p:nvPr/>
          </p:nvSpPr>
          <p:spPr bwMode="auto">
            <a:xfrm>
              <a:off x="10044230" y="3425902"/>
              <a:ext cx="1350860" cy="1171122"/>
            </a:xfrm>
            <a:custGeom>
              <a:avLst/>
              <a:gdLst>
                <a:gd name="T0" fmla="*/ 1257 w 1683"/>
                <a:gd name="T1" fmla="*/ 1463 h 1463"/>
                <a:gd name="T2" fmla="*/ 421 w 1683"/>
                <a:gd name="T3" fmla="*/ 1463 h 1463"/>
                <a:gd name="T4" fmla="*/ 0 w 1683"/>
                <a:gd name="T5" fmla="*/ 731 h 1463"/>
                <a:gd name="T6" fmla="*/ 421 w 1683"/>
                <a:gd name="T7" fmla="*/ 0 h 1463"/>
                <a:gd name="T8" fmla="*/ 1267 w 1683"/>
                <a:gd name="T9" fmla="*/ 0 h 1463"/>
                <a:gd name="T10" fmla="*/ 1683 w 1683"/>
                <a:gd name="T11" fmla="*/ 723 h 1463"/>
                <a:gd name="T12" fmla="*/ 1657 w 1683"/>
                <a:gd name="T13" fmla="*/ 739 h 1463"/>
                <a:gd name="T14" fmla="*/ 1249 w 1683"/>
                <a:gd name="T15" fmla="*/ 32 h 1463"/>
                <a:gd name="T16" fmla="*/ 440 w 1683"/>
                <a:gd name="T17" fmla="*/ 32 h 1463"/>
                <a:gd name="T18" fmla="*/ 37 w 1683"/>
                <a:gd name="T19" fmla="*/ 731 h 1463"/>
                <a:gd name="T20" fmla="*/ 440 w 1683"/>
                <a:gd name="T21" fmla="*/ 1431 h 1463"/>
                <a:gd name="T22" fmla="*/ 1257 w 1683"/>
                <a:gd name="T23" fmla="*/ 1431 h 1463"/>
                <a:gd name="T24" fmla="*/ 1257 w 1683"/>
                <a:gd name="T25" fmla="*/ 1463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3" h="1463">
                  <a:moveTo>
                    <a:pt x="1257" y="1463"/>
                  </a:moveTo>
                  <a:lnTo>
                    <a:pt x="421" y="1463"/>
                  </a:lnTo>
                  <a:lnTo>
                    <a:pt x="0" y="731"/>
                  </a:lnTo>
                  <a:lnTo>
                    <a:pt x="421" y="0"/>
                  </a:lnTo>
                  <a:lnTo>
                    <a:pt x="1267" y="0"/>
                  </a:lnTo>
                  <a:lnTo>
                    <a:pt x="1683" y="723"/>
                  </a:lnTo>
                  <a:lnTo>
                    <a:pt x="1657" y="739"/>
                  </a:lnTo>
                  <a:lnTo>
                    <a:pt x="1249" y="32"/>
                  </a:lnTo>
                  <a:lnTo>
                    <a:pt x="440" y="32"/>
                  </a:lnTo>
                  <a:lnTo>
                    <a:pt x="37" y="731"/>
                  </a:lnTo>
                  <a:lnTo>
                    <a:pt x="440" y="1431"/>
                  </a:lnTo>
                  <a:lnTo>
                    <a:pt x="1257" y="1431"/>
                  </a:lnTo>
                  <a:lnTo>
                    <a:pt x="1257" y="1463"/>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5" name="Oval 285">
              <a:extLst>
                <a:ext uri="{FF2B5EF4-FFF2-40B4-BE49-F238E27FC236}">
                  <a16:creationId xmlns:a16="http://schemas.microsoft.com/office/drawing/2014/main" id="{86E71E05-9B42-42C0-A0D4-A13ACF0D0894}"/>
                </a:ext>
              </a:extLst>
            </p:cNvPr>
            <p:cNvSpPr>
              <a:spLocks noChangeArrowheads="1"/>
            </p:cNvSpPr>
            <p:nvPr/>
          </p:nvSpPr>
          <p:spPr bwMode="auto">
            <a:xfrm>
              <a:off x="9942183" y="3941004"/>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6" name="Oval 286">
              <a:extLst>
                <a:ext uri="{FF2B5EF4-FFF2-40B4-BE49-F238E27FC236}">
                  <a16:creationId xmlns:a16="http://schemas.microsoft.com/office/drawing/2014/main" id="{3B136298-45D0-44B2-B492-65EB41F9458A}"/>
                </a:ext>
              </a:extLst>
            </p:cNvPr>
            <p:cNvSpPr>
              <a:spLocks noChangeArrowheads="1"/>
            </p:cNvSpPr>
            <p:nvPr/>
          </p:nvSpPr>
          <p:spPr bwMode="auto">
            <a:xfrm>
              <a:off x="11263888" y="3941004"/>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7" name="Oval 287">
              <a:extLst>
                <a:ext uri="{FF2B5EF4-FFF2-40B4-BE49-F238E27FC236}">
                  <a16:creationId xmlns:a16="http://schemas.microsoft.com/office/drawing/2014/main" id="{0831E3B1-5813-492C-881A-5D4AB7AF3FEE}"/>
                </a:ext>
              </a:extLst>
            </p:cNvPr>
            <p:cNvSpPr>
              <a:spLocks noChangeArrowheads="1"/>
            </p:cNvSpPr>
            <p:nvPr/>
          </p:nvSpPr>
          <p:spPr bwMode="auto">
            <a:xfrm>
              <a:off x="10272609" y="3357871"/>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8" name="Oval 288">
              <a:extLst>
                <a:ext uri="{FF2B5EF4-FFF2-40B4-BE49-F238E27FC236}">
                  <a16:creationId xmlns:a16="http://schemas.microsoft.com/office/drawing/2014/main" id="{006B7C95-2124-4552-85A4-3E71B7C497A2}"/>
                </a:ext>
              </a:extLst>
            </p:cNvPr>
            <p:cNvSpPr>
              <a:spLocks noChangeArrowheads="1"/>
            </p:cNvSpPr>
            <p:nvPr/>
          </p:nvSpPr>
          <p:spPr bwMode="auto">
            <a:xfrm>
              <a:off x="10272609" y="4509556"/>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199" name="Oval 289">
              <a:extLst>
                <a:ext uri="{FF2B5EF4-FFF2-40B4-BE49-F238E27FC236}">
                  <a16:creationId xmlns:a16="http://schemas.microsoft.com/office/drawing/2014/main" id="{5D4D546E-9A73-402F-B2F9-E3A1098C84CF}"/>
                </a:ext>
              </a:extLst>
            </p:cNvPr>
            <p:cNvSpPr>
              <a:spLocks noChangeArrowheads="1"/>
            </p:cNvSpPr>
            <p:nvPr/>
          </p:nvSpPr>
          <p:spPr bwMode="auto">
            <a:xfrm>
              <a:off x="10933462" y="4509556"/>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0" name="Freeform 290">
              <a:extLst>
                <a:ext uri="{FF2B5EF4-FFF2-40B4-BE49-F238E27FC236}">
                  <a16:creationId xmlns:a16="http://schemas.microsoft.com/office/drawing/2014/main" id="{E9052824-0146-47DB-A4ED-EEB7D1CC39A1}"/>
                </a:ext>
              </a:extLst>
            </p:cNvPr>
            <p:cNvSpPr/>
            <p:nvPr/>
          </p:nvSpPr>
          <p:spPr bwMode="auto">
            <a:xfrm>
              <a:off x="6025660" y="2279077"/>
              <a:ext cx="1346002" cy="592851"/>
            </a:xfrm>
            <a:custGeom>
              <a:avLst/>
              <a:gdLst>
                <a:gd name="T0" fmla="*/ 27 w 1678"/>
                <a:gd name="T1" fmla="*/ 740 h 740"/>
                <a:gd name="T2" fmla="*/ 0 w 1678"/>
                <a:gd name="T3" fmla="*/ 724 h 740"/>
                <a:gd name="T4" fmla="*/ 416 w 1678"/>
                <a:gd name="T5" fmla="*/ 0 h 740"/>
                <a:gd name="T6" fmla="*/ 1262 w 1678"/>
                <a:gd name="T7" fmla="*/ 0 h 740"/>
                <a:gd name="T8" fmla="*/ 1678 w 1678"/>
                <a:gd name="T9" fmla="*/ 724 h 740"/>
                <a:gd name="T10" fmla="*/ 1651 w 1678"/>
                <a:gd name="T11" fmla="*/ 740 h 740"/>
                <a:gd name="T12" fmla="*/ 1243 w 1678"/>
                <a:gd name="T13" fmla="*/ 32 h 740"/>
                <a:gd name="T14" fmla="*/ 435 w 1678"/>
                <a:gd name="T15" fmla="*/ 32 h 740"/>
                <a:gd name="T16" fmla="*/ 27 w 1678"/>
                <a:gd name="T17"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8" h="740">
                  <a:moveTo>
                    <a:pt x="27" y="740"/>
                  </a:moveTo>
                  <a:lnTo>
                    <a:pt x="0" y="724"/>
                  </a:lnTo>
                  <a:lnTo>
                    <a:pt x="416" y="0"/>
                  </a:lnTo>
                  <a:lnTo>
                    <a:pt x="1262" y="0"/>
                  </a:lnTo>
                  <a:lnTo>
                    <a:pt x="1678" y="724"/>
                  </a:lnTo>
                  <a:lnTo>
                    <a:pt x="1651" y="740"/>
                  </a:lnTo>
                  <a:lnTo>
                    <a:pt x="1243" y="32"/>
                  </a:lnTo>
                  <a:lnTo>
                    <a:pt x="435" y="32"/>
                  </a:lnTo>
                  <a:lnTo>
                    <a:pt x="27" y="740"/>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1" name="Rectangle 291">
              <a:extLst>
                <a:ext uri="{FF2B5EF4-FFF2-40B4-BE49-F238E27FC236}">
                  <a16:creationId xmlns:a16="http://schemas.microsoft.com/office/drawing/2014/main" id="{99ECC68F-1653-4CF8-9E93-F7AED575F7D2}"/>
                </a:ext>
              </a:extLst>
            </p:cNvPr>
            <p:cNvSpPr>
              <a:spLocks noChangeArrowheads="1"/>
            </p:cNvSpPr>
            <p:nvPr/>
          </p:nvSpPr>
          <p:spPr bwMode="auto">
            <a:xfrm>
              <a:off x="6370666" y="3430761"/>
              <a:ext cx="655992" cy="29157"/>
            </a:xfrm>
            <a:prstGeom prst="rect">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2" name="Oval 292">
              <a:extLst>
                <a:ext uri="{FF2B5EF4-FFF2-40B4-BE49-F238E27FC236}">
                  <a16:creationId xmlns:a16="http://schemas.microsoft.com/office/drawing/2014/main" id="{E32B8FE3-0DC2-401E-A345-1E8B4E54F1BF}"/>
                </a:ext>
              </a:extLst>
            </p:cNvPr>
            <p:cNvSpPr>
              <a:spLocks noChangeArrowheads="1"/>
            </p:cNvSpPr>
            <p:nvPr/>
          </p:nvSpPr>
          <p:spPr bwMode="auto">
            <a:xfrm>
              <a:off x="6011086" y="2794175"/>
              <a:ext cx="145776" cy="140922"/>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3" name="Oval 293">
              <a:extLst>
                <a:ext uri="{FF2B5EF4-FFF2-40B4-BE49-F238E27FC236}">
                  <a16:creationId xmlns:a16="http://schemas.microsoft.com/office/drawing/2014/main" id="{7BFCD70F-B166-48C9-9AA0-9D352AA95AC1}"/>
                </a:ext>
              </a:extLst>
            </p:cNvPr>
            <p:cNvSpPr>
              <a:spLocks noChangeArrowheads="1"/>
            </p:cNvSpPr>
            <p:nvPr/>
          </p:nvSpPr>
          <p:spPr bwMode="auto">
            <a:xfrm>
              <a:off x="7002365" y="2220762"/>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4" name="Freeform 294">
              <a:extLst>
                <a:ext uri="{FF2B5EF4-FFF2-40B4-BE49-F238E27FC236}">
                  <a16:creationId xmlns:a16="http://schemas.microsoft.com/office/drawing/2014/main" id="{3B844343-8655-441A-BFE6-D18B6EB66921}"/>
                </a:ext>
              </a:extLst>
            </p:cNvPr>
            <p:cNvSpPr/>
            <p:nvPr/>
          </p:nvSpPr>
          <p:spPr bwMode="auto">
            <a:xfrm>
              <a:off x="9062669" y="2842770"/>
              <a:ext cx="1345999" cy="592851"/>
            </a:xfrm>
            <a:custGeom>
              <a:avLst/>
              <a:gdLst>
                <a:gd name="T0" fmla="*/ 1652 w 1681"/>
                <a:gd name="T1" fmla="*/ 739 h 739"/>
                <a:gd name="T2" fmla="*/ 1244 w 1681"/>
                <a:gd name="T3" fmla="*/ 32 h 739"/>
                <a:gd name="T4" fmla="*/ 435 w 1681"/>
                <a:gd name="T5" fmla="*/ 32 h 739"/>
                <a:gd name="T6" fmla="*/ 27 w 1681"/>
                <a:gd name="T7" fmla="*/ 739 h 739"/>
                <a:gd name="T8" fmla="*/ 0 w 1681"/>
                <a:gd name="T9" fmla="*/ 723 h 739"/>
                <a:gd name="T10" fmla="*/ 416 w 1681"/>
                <a:gd name="T11" fmla="*/ 0 h 739"/>
                <a:gd name="T12" fmla="*/ 1262 w 1681"/>
                <a:gd name="T13" fmla="*/ 0 h 739"/>
                <a:gd name="T14" fmla="*/ 1681 w 1681"/>
                <a:gd name="T15" fmla="*/ 723 h 739"/>
                <a:gd name="T16" fmla="*/ 1652 w 1681"/>
                <a:gd name="T17" fmla="*/ 7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1" h="739">
                  <a:moveTo>
                    <a:pt x="1652" y="739"/>
                  </a:moveTo>
                  <a:lnTo>
                    <a:pt x="1244" y="32"/>
                  </a:lnTo>
                  <a:lnTo>
                    <a:pt x="435" y="32"/>
                  </a:lnTo>
                  <a:lnTo>
                    <a:pt x="27" y="739"/>
                  </a:lnTo>
                  <a:lnTo>
                    <a:pt x="0" y="723"/>
                  </a:lnTo>
                  <a:lnTo>
                    <a:pt x="416" y="0"/>
                  </a:lnTo>
                  <a:lnTo>
                    <a:pt x="1262" y="0"/>
                  </a:lnTo>
                  <a:lnTo>
                    <a:pt x="1681" y="723"/>
                  </a:lnTo>
                  <a:lnTo>
                    <a:pt x="1652" y="739"/>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5" name="Freeform 295">
              <a:extLst>
                <a:ext uri="{FF2B5EF4-FFF2-40B4-BE49-F238E27FC236}">
                  <a16:creationId xmlns:a16="http://schemas.microsoft.com/office/drawing/2014/main" id="{A8633757-D5B8-4F6B-8BDB-C50388B907D2}"/>
                </a:ext>
              </a:extLst>
            </p:cNvPr>
            <p:cNvSpPr/>
            <p:nvPr/>
          </p:nvSpPr>
          <p:spPr bwMode="auto">
            <a:xfrm>
              <a:off x="9106402" y="5146140"/>
              <a:ext cx="1350860" cy="1166264"/>
            </a:xfrm>
            <a:custGeom>
              <a:avLst/>
              <a:gdLst>
                <a:gd name="T0" fmla="*/ 419 w 1683"/>
                <a:gd name="T1" fmla="*/ 1455 h 1455"/>
                <a:gd name="T2" fmla="*/ 0 w 1683"/>
                <a:gd name="T3" fmla="*/ 732 h 1455"/>
                <a:gd name="T4" fmla="*/ 421 w 1683"/>
                <a:gd name="T5" fmla="*/ 0 h 1455"/>
                <a:gd name="T6" fmla="*/ 1267 w 1683"/>
                <a:gd name="T7" fmla="*/ 0 h 1455"/>
                <a:gd name="T8" fmla="*/ 1683 w 1683"/>
                <a:gd name="T9" fmla="*/ 724 h 1455"/>
                <a:gd name="T10" fmla="*/ 1657 w 1683"/>
                <a:gd name="T11" fmla="*/ 740 h 1455"/>
                <a:gd name="T12" fmla="*/ 1249 w 1683"/>
                <a:gd name="T13" fmla="*/ 32 h 1455"/>
                <a:gd name="T14" fmla="*/ 440 w 1683"/>
                <a:gd name="T15" fmla="*/ 32 h 1455"/>
                <a:gd name="T16" fmla="*/ 37 w 1683"/>
                <a:gd name="T17" fmla="*/ 732 h 1455"/>
                <a:gd name="T18" fmla="*/ 445 w 1683"/>
                <a:gd name="T19" fmla="*/ 1439 h 1455"/>
                <a:gd name="T20" fmla="*/ 419 w 1683"/>
                <a:gd name="T21" fmla="*/ 145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3" h="1455">
                  <a:moveTo>
                    <a:pt x="419" y="1455"/>
                  </a:moveTo>
                  <a:lnTo>
                    <a:pt x="0" y="732"/>
                  </a:lnTo>
                  <a:lnTo>
                    <a:pt x="421" y="0"/>
                  </a:lnTo>
                  <a:lnTo>
                    <a:pt x="1267" y="0"/>
                  </a:lnTo>
                  <a:lnTo>
                    <a:pt x="1683" y="724"/>
                  </a:lnTo>
                  <a:lnTo>
                    <a:pt x="1657" y="740"/>
                  </a:lnTo>
                  <a:lnTo>
                    <a:pt x="1249" y="32"/>
                  </a:lnTo>
                  <a:lnTo>
                    <a:pt x="440" y="32"/>
                  </a:lnTo>
                  <a:lnTo>
                    <a:pt x="37" y="732"/>
                  </a:lnTo>
                  <a:lnTo>
                    <a:pt x="445" y="1439"/>
                  </a:lnTo>
                  <a:lnTo>
                    <a:pt x="419" y="1455"/>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6" name="Oval 296">
              <a:extLst>
                <a:ext uri="{FF2B5EF4-FFF2-40B4-BE49-F238E27FC236}">
                  <a16:creationId xmlns:a16="http://schemas.microsoft.com/office/drawing/2014/main" id="{244B6D9B-5DCE-47A7-A2B7-CA4F150AD27D}"/>
                </a:ext>
              </a:extLst>
            </p:cNvPr>
            <p:cNvSpPr>
              <a:spLocks noChangeArrowheads="1"/>
            </p:cNvSpPr>
            <p:nvPr/>
          </p:nvSpPr>
          <p:spPr bwMode="auto">
            <a:xfrm>
              <a:off x="8994640" y="5661242"/>
              <a:ext cx="145776"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7" name="Oval 297">
              <a:extLst>
                <a:ext uri="{FF2B5EF4-FFF2-40B4-BE49-F238E27FC236}">
                  <a16:creationId xmlns:a16="http://schemas.microsoft.com/office/drawing/2014/main" id="{2A5EDE72-64CE-46EB-8605-E279F359B52C}"/>
                </a:ext>
              </a:extLst>
            </p:cNvPr>
            <p:cNvSpPr>
              <a:spLocks noChangeArrowheads="1"/>
            </p:cNvSpPr>
            <p:nvPr/>
          </p:nvSpPr>
          <p:spPr bwMode="auto">
            <a:xfrm>
              <a:off x="10272609" y="5661243"/>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8" name="Oval 298">
              <a:extLst>
                <a:ext uri="{FF2B5EF4-FFF2-40B4-BE49-F238E27FC236}">
                  <a16:creationId xmlns:a16="http://schemas.microsoft.com/office/drawing/2014/main" id="{CCD772B3-E559-447E-9858-E4F9FEC9D758}"/>
                </a:ext>
              </a:extLst>
            </p:cNvPr>
            <p:cNvSpPr>
              <a:spLocks noChangeArrowheads="1"/>
            </p:cNvSpPr>
            <p:nvPr/>
          </p:nvSpPr>
          <p:spPr bwMode="auto">
            <a:xfrm>
              <a:off x="9281331" y="5087830"/>
              <a:ext cx="140919" cy="140922"/>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09" name="Oval 299">
              <a:extLst>
                <a:ext uri="{FF2B5EF4-FFF2-40B4-BE49-F238E27FC236}">
                  <a16:creationId xmlns:a16="http://schemas.microsoft.com/office/drawing/2014/main" id="{4D2C6A2F-BA9A-494B-8840-27B2DA79BF4A}"/>
                </a:ext>
              </a:extLst>
            </p:cNvPr>
            <p:cNvSpPr>
              <a:spLocks noChangeArrowheads="1"/>
            </p:cNvSpPr>
            <p:nvPr/>
          </p:nvSpPr>
          <p:spPr bwMode="auto">
            <a:xfrm>
              <a:off x="9281331" y="6229796"/>
              <a:ext cx="140919" cy="145783"/>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10" name="Oval 300">
              <a:extLst>
                <a:ext uri="{FF2B5EF4-FFF2-40B4-BE49-F238E27FC236}">
                  <a16:creationId xmlns:a16="http://schemas.microsoft.com/office/drawing/2014/main" id="{0EC5D7E6-2F1E-4493-9301-957719D1E05D}"/>
                </a:ext>
              </a:extLst>
            </p:cNvPr>
            <p:cNvSpPr>
              <a:spLocks noChangeArrowheads="1"/>
            </p:cNvSpPr>
            <p:nvPr/>
          </p:nvSpPr>
          <p:spPr bwMode="auto">
            <a:xfrm>
              <a:off x="9942183" y="5087830"/>
              <a:ext cx="140919" cy="140922"/>
            </a:xfrm>
            <a:prstGeom prst="ellipse">
              <a:avLst/>
            </a:pr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11" name="Freeform 301">
              <a:extLst>
                <a:ext uri="{FF2B5EF4-FFF2-40B4-BE49-F238E27FC236}">
                  <a16:creationId xmlns:a16="http://schemas.microsoft.com/office/drawing/2014/main" id="{318177B4-BED5-490D-8279-9ABBEBD418DD}"/>
                </a:ext>
              </a:extLst>
            </p:cNvPr>
            <p:cNvSpPr/>
            <p:nvPr/>
          </p:nvSpPr>
          <p:spPr bwMode="auto">
            <a:xfrm>
              <a:off x="10000495" y="4582447"/>
              <a:ext cx="354724" cy="583132"/>
            </a:xfrm>
            <a:custGeom>
              <a:avLst/>
              <a:gdLst>
                <a:gd name="T0" fmla="*/ 30 w 443"/>
                <a:gd name="T1" fmla="*/ 734 h 734"/>
                <a:gd name="T2" fmla="*/ 0 w 443"/>
                <a:gd name="T3" fmla="*/ 718 h 734"/>
                <a:gd name="T4" fmla="*/ 414 w 443"/>
                <a:gd name="T5" fmla="*/ 0 h 734"/>
                <a:gd name="T6" fmla="*/ 443 w 443"/>
                <a:gd name="T7" fmla="*/ 16 h 734"/>
                <a:gd name="T8" fmla="*/ 30 w 443"/>
                <a:gd name="T9" fmla="*/ 734 h 734"/>
              </a:gdLst>
              <a:ahLst/>
              <a:cxnLst>
                <a:cxn ang="0">
                  <a:pos x="T0" y="T1"/>
                </a:cxn>
                <a:cxn ang="0">
                  <a:pos x="T2" y="T3"/>
                </a:cxn>
                <a:cxn ang="0">
                  <a:pos x="T4" y="T5"/>
                </a:cxn>
                <a:cxn ang="0">
                  <a:pos x="T6" y="T7"/>
                </a:cxn>
                <a:cxn ang="0">
                  <a:pos x="T8" y="T9"/>
                </a:cxn>
              </a:cxnLst>
              <a:rect l="0" t="0" r="r" b="b"/>
              <a:pathLst>
                <a:path w="443" h="734">
                  <a:moveTo>
                    <a:pt x="30" y="734"/>
                  </a:moveTo>
                  <a:lnTo>
                    <a:pt x="0" y="718"/>
                  </a:lnTo>
                  <a:lnTo>
                    <a:pt x="414" y="0"/>
                  </a:lnTo>
                  <a:lnTo>
                    <a:pt x="443" y="16"/>
                  </a:lnTo>
                  <a:lnTo>
                    <a:pt x="30" y="734"/>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12" name="Freeform 302">
              <a:extLst>
                <a:ext uri="{FF2B5EF4-FFF2-40B4-BE49-F238E27FC236}">
                  <a16:creationId xmlns:a16="http://schemas.microsoft.com/office/drawing/2014/main" id="{3F996717-C881-4442-A0FD-4ECD926215D6}"/>
                </a:ext>
              </a:extLst>
            </p:cNvPr>
            <p:cNvSpPr/>
            <p:nvPr/>
          </p:nvSpPr>
          <p:spPr bwMode="auto">
            <a:xfrm>
              <a:off x="9004359" y="3999315"/>
              <a:ext cx="1005855" cy="1166264"/>
            </a:xfrm>
            <a:custGeom>
              <a:avLst/>
              <a:gdLst>
                <a:gd name="T0" fmla="*/ 419 w 1259"/>
                <a:gd name="T1" fmla="*/ 1458 h 1458"/>
                <a:gd name="T2" fmla="*/ 0 w 1259"/>
                <a:gd name="T3" fmla="*/ 732 h 1458"/>
                <a:gd name="T4" fmla="*/ 421 w 1259"/>
                <a:gd name="T5" fmla="*/ 0 h 1458"/>
                <a:gd name="T6" fmla="*/ 1259 w 1259"/>
                <a:gd name="T7" fmla="*/ 0 h 1458"/>
                <a:gd name="T8" fmla="*/ 1259 w 1259"/>
                <a:gd name="T9" fmla="*/ 32 h 1458"/>
                <a:gd name="T10" fmla="*/ 440 w 1259"/>
                <a:gd name="T11" fmla="*/ 32 h 1458"/>
                <a:gd name="T12" fmla="*/ 37 w 1259"/>
                <a:gd name="T13" fmla="*/ 732 h 1458"/>
                <a:gd name="T14" fmla="*/ 445 w 1259"/>
                <a:gd name="T15" fmla="*/ 1442 h 1458"/>
                <a:gd name="T16" fmla="*/ 419 w 1259"/>
                <a:gd name="T17" fmla="*/ 1458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9" h="1458">
                  <a:moveTo>
                    <a:pt x="419" y="1458"/>
                  </a:moveTo>
                  <a:lnTo>
                    <a:pt x="0" y="732"/>
                  </a:lnTo>
                  <a:lnTo>
                    <a:pt x="421" y="0"/>
                  </a:lnTo>
                  <a:lnTo>
                    <a:pt x="1259" y="0"/>
                  </a:lnTo>
                  <a:lnTo>
                    <a:pt x="1259" y="32"/>
                  </a:lnTo>
                  <a:lnTo>
                    <a:pt x="440" y="32"/>
                  </a:lnTo>
                  <a:lnTo>
                    <a:pt x="37" y="732"/>
                  </a:lnTo>
                  <a:lnTo>
                    <a:pt x="445" y="1442"/>
                  </a:lnTo>
                  <a:lnTo>
                    <a:pt x="419" y="1458"/>
                  </a:lnTo>
                  <a:close/>
                </a:path>
              </a:pathLst>
            </a:custGeom>
            <a:solidFill>
              <a:srgbClr val="1CBDE0"/>
            </a:solid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sp>
          <p:nvSpPr>
            <p:cNvPr id="213" name="Freeform 304">
              <a:extLst>
                <a:ext uri="{FF2B5EF4-FFF2-40B4-BE49-F238E27FC236}">
                  <a16:creationId xmlns:a16="http://schemas.microsoft.com/office/drawing/2014/main" id="{6CC36DD6-9CAF-4A22-B39C-B29DCB6AAAC6}"/>
                </a:ext>
              </a:extLst>
            </p:cNvPr>
            <p:cNvSpPr/>
            <p:nvPr/>
          </p:nvSpPr>
          <p:spPr bwMode="auto">
            <a:xfrm>
              <a:off x="10000497" y="4626179"/>
              <a:ext cx="2191505" cy="2220763"/>
            </a:xfrm>
            <a:custGeom>
              <a:avLst/>
              <a:gdLst>
                <a:gd name="T0" fmla="*/ 2735 w 2735"/>
                <a:gd name="T1" fmla="*/ 0 h 2771"/>
                <a:gd name="T2" fmla="*/ 1598 w 2735"/>
                <a:gd name="T3" fmla="*/ 0 h 2771"/>
                <a:gd name="T4" fmla="*/ 0 w 2735"/>
                <a:gd name="T5" fmla="*/ 2771 h 2771"/>
                <a:gd name="T6" fmla="*/ 2735 w 2735"/>
                <a:gd name="T7" fmla="*/ 2771 h 2771"/>
                <a:gd name="T8" fmla="*/ 2735 w 2735"/>
                <a:gd name="T9" fmla="*/ 0 h 2771"/>
              </a:gdLst>
              <a:ahLst/>
              <a:cxnLst>
                <a:cxn ang="0">
                  <a:pos x="T0" y="T1"/>
                </a:cxn>
                <a:cxn ang="0">
                  <a:pos x="T2" y="T3"/>
                </a:cxn>
                <a:cxn ang="0">
                  <a:pos x="T4" y="T5"/>
                </a:cxn>
                <a:cxn ang="0">
                  <a:pos x="T6" y="T7"/>
                </a:cxn>
                <a:cxn ang="0">
                  <a:pos x="T8" y="T9"/>
                </a:cxn>
              </a:cxnLst>
              <a:rect l="0" t="0" r="r" b="b"/>
              <a:pathLst>
                <a:path w="2735" h="2771">
                  <a:moveTo>
                    <a:pt x="2735" y="0"/>
                  </a:moveTo>
                  <a:lnTo>
                    <a:pt x="1598" y="0"/>
                  </a:lnTo>
                  <a:lnTo>
                    <a:pt x="0" y="2771"/>
                  </a:lnTo>
                  <a:lnTo>
                    <a:pt x="2735" y="2771"/>
                  </a:lnTo>
                  <a:lnTo>
                    <a:pt x="2735" y="0"/>
                  </a:lnTo>
                </a:path>
              </a:pathLst>
            </a:custGeom>
            <a:noFill/>
            <a:ln>
              <a:noFill/>
            </a:ln>
          </p:spPr>
          <p:txBody>
            <a:bodyPr/>
            <a:lstStyle/>
            <a:p>
              <a:pPr eaLnBrk="1" fontAlgn="auto" hangingPunct="1">
                <a:spcBef>
                  <a:spcPts val="0"/>
                </a:spcBef>
                <a:spcAft>
                  <a:spcPts val="0"/>
                </a:spcAft>
                <a:buFont typeface="Arial" panose="020B0604020202020204" pitchFamily="34" charset="0"/>
                <a:buNone/>
                <a:defRPr/>
              </a:pPr>
              <a:endParaRPr lang="en-US" kern="0">
                <a:solidFill>
                  <a:prstClr val="black"/>
                </a:solidFill>
                <a:latin typeface="微软雅黑" panose="020B0503020204020204" charset="-122"/>
                <a:ea typeface="微软雅黑" panose="020B0503020204020204" charset="-122"/>
              </a:endParaRPr>
            </a:p>
          </p:txBody>
        </p:sp>
      </p:grpSp>
      <p:sp>
        <p:nvSpPr>
          <p:cNvPr id="18435" name="矩形 102">
            <a:extLst>
              <a:ext uri="{FF2B5EF4-FFF2-40B4-BE49-F238E27FC236}">
                <a16:creationId xmlns:a16="http://schemas.microsoft.com/office/drawing/2014/main" id="{EEB31D48-11C4-4D52-8D02-EDD371AFBC32}"/>
              </a:ext>
            </a:extLst>
          </p:cNvPr>
          <p:cNvSpPr>
            <a:spLocks noChangeArrowheads="1"/>
          </p:cNvSpPr>
          <p:nvPr/>
        </p:nvSpPr>
        <p:spPr bwMode="auto">
          <a:xfrm>
            <a:off x="5345113" y="2619375"/>
            <a:ext cx="1501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2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第四章</a:t>
            </a:r>
            <a:r>
              <a:rPr lang="en-US" altLang="zh-CN" sz="2800" b="1" dirty="0">
                <a:solidFill>
                  <a:schemeClr val="bg1"/>
                </a:solidFill>
                <a:latin typeface="微软雅黑" panose="020B0503020204020204" pitchFamily="34" charset="-122"/>
                <a:ea typeface="微软雅黑" panose="020B0503020204020204" pitchFamily="34" charset="-122"/>
              </a:rPr>
              <a:t>  </a:t>
            </a:r>
          </a:p>
        </p:txBody>
      </p:sp>
      <p:sp>
        <p:nvSpPr>
          <p:cNvPr id="18436" name="文本框 39">
            <a:extLst>
              <a:ext uri="{FF2B5EF4-FFF2-40B4-BE49-F238E27FC236}">
                <a16:creationId xmlns:a16="http://schemas.microsoft.com/office/drawing/2014/main" id="{D3098951-FA5B-45C8-8361-DBFDF7AC48BE}"/>
              </a:ext>
            </a:extLst>
          </p:cNvPr>
          <p:cNvSpPr txBox="1">
            <a:spLocks noChangeArrowheads="1"/>
          </p:cNvSpPr>
          <p:nvPr/>
        </p:nvSpPr>
        <p:spPr bwMode="auto">
          <a:xfrm>
            <a:off x="2276442" y="4614458"/>
            <a:ext cx="2212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600" b="1" dirty="0">
                <a:solidFill>
                  <a:srgbClr val="3B3838"/>
                </a:solidFill>
                <a:latin typeface="微软雅黑" panose="020B0503020204020204" pitchFamily="34" charset="-122"/>
                <a:ea typeface="微软雅黑" panose="020B0503020204020204" pitchFamily="34" charset="-122"/>
              </a:rPr>
              <a:t>主讲人：陈亚静</a:t>
            </a:r>
          </a:p>
        </p:txBody>
      </p:sp>
      <p:sp>
        <p:nvSpPr>
          <p:cNvPr id="106" name="任意多边形 22">
            <a:extLst>
              <a:ext uri="{FF2B5EF4-FFF2-40B4-BE49-F238E27FC236}">
                <a16:creationId xmlns:a16="http://schemas.microsoft.com/office/drawing/2014/main" id="{17AE53EC-324F-47D4-B332-3714B47A5857}"/>
              </a:ext>
            </a:extLst>
          </p:cNvPr>
          <p:cNvSpPr>
            <a:spLocks noChangeAspect="1"/>
          </p:cNvSpPr>
          <p:nvPr/>
        </p:nvSpPr>
        <p:spPr bwMode="auto">
          <a:xfrm>
            <a:off x="6846888" y="4632325"/>
            <a:ext cx="277812" cy="25876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 typeface="Arial" panose="020B0604020202020204" pitchFamily="34" charset="0"/>
              <a:buNone/>
              <a:defRPr/>
            </a:pPr>
            <a:endParaRPr lang="zh-CN" altLang="en-US" sz="1069"/>
          </a:p>
        </p:txBody>
      </p:sp>
      <p:sp>
        <p:nvSpPr>
          <p:cNvPr id="18438" name="文本框 37">
            <a:extLst>
              <a:ext uri="{FF2B5EF4-FFF2-40B4-BE49-F238E27FC236}">
                <a16:creationId xmlns:a16="http://schemas.microsoft.com/office/drawing/2014/main" id="{7129DAD2-7367-4D15-9514-F877ABD50BA0}"/>
              </a:ext>
            </a:extLst>
          </p:cNvPr>
          <p:cNvSpPr txBox="1">
            <a:spLocks noChangeArrowheads="1"/>
          </p:cNvSpPr>
          <p:nvPr/>
        </p:nvSpPr>
        <p:spPr bwMode="auto">
          <a:xfrm>
            <a:off x="7158038" y="4591636"/>
            <a:ext cx="35115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600" b="1" dirty="0">
                <a:solidFill>
                  <a:srgbClr val="3B3838"/>
                </a:solidFill>
                <a:latin typeface="微软雅黑" panose="020B0503020204020204" pitchFamily="34" charset="-122"/>
                <a:ea typeface="微软雅黑" panose="020B0503020204020204" pitchFamily="34" charset="-122"/>
              </a:rPr>
              <a:t>单位：郑州澍青医学高等专科学校</a:t>
            </a:r>
          </a:p>
        </p:txBody>
      </p:sp>
      <p:sp>
        <p:nvSpPr>
          <p:cNvPr id="18439" name="文本框 107">
            <a:extLst>
              <a:ext uri="{FF2B5EF4-FFF2-40B4-BE49-F238E27FC236}">
                <a16:creationId xmlns:a16="http://schemas.microsoft.com/office/drawing/2014/main" id="{0BCAD8C1-2AD1-41DD-B455-FBB911220365}"/>
              </a:ext>
            </a:extLst>
          </p:cNvPr>
          <p:cNvSpPr txBox="1">
            <a:spLocks noChangeArrowheads="1"/>
          </p:cNvSpPr>
          <p:nvPr/>
        </p:nvSpPr>
        <p:spPr bwMode="auto">
          <a:xfrm>
            <a:off x="2807411" y="3385345"/>
            <a:ext cx="6568297" cy="8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20000"/>
              </a:lnSpc>
              <a:spcBef>
                <a:spcPct val="0"/>
              </a:spcBef>
              <a:buFont typeface="Arial" panose="020B0604020202020204" pitchFamily="34" charset="0"/>
              <a:buNone/>
            </a:pPr>
            <a:r>
              <a:rPr lang="zh-CN" altLang="en-US" sz="4400" b="1" spc="3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医院感染的预防和控制</a:t>
            </a:r>
            <a:endParaRPr lang="en-US" altLang="zh-CN" sz="4400" b="1" spc="3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8440" name="图形 2" descr="女学生">
            <a:extLst>
              <a:ext uri="{FF2B5EF4-FFF2-40B4-BE49-F238E27FC236}">
                <a16:creationId xmlns:a16="http://schemas.microsoft.com/office/drawing/2014/main" id="{44D1250F-E1DA-431E-9DD9-B11A7F5D4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454" y="4548188"/>
            <a:ext cx="3857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EC67B46-704F-46A0-8074-30A95622960C}"/>
              </a:ext>
            </a:extLst>
          </p:cNvPr>
          <p:cNvSpPr txBox="1"/>
          <p:nvPr/>
        </p:nvSpPr>
        <p:spPr>
          <a:xfrm>
            <a:off x="3926463" y="1879863"/>
            <a:ext cx="8051529" cy="3256341"/>
          </a:xfrm>
          <a:prstGeom prst="rect">
            <a:avLst/>
          </a:prstGeom>
          <a:noFill/>
        </p:spPr>
        <p:txBody>
          <a:bodyPr wrap="square">
            <a:spAutoFit/>
          </a:bodyPr>
          <a:lstStyle/>
          <a:p>
            <a:pPr marL="285750" indent="-285750" algn="l" fontAlgn="base">
              <a:lnSpc>
                <a:spcPct val="150000"/>
              </a:lnSpc>
              <a:spcAft>
                <a:spcPts val="1200"/>
              </a:spcAft>
              <a:buFont typeface="Wingdings" panose="05000000000000000000" pitchFamily="2" charset="2"/>
              <a:buChar char="u"/>
            </a:pPr>
            <a:r>
              <a:rPr lang="zh-CN" altLang="en-US" sz="2800" b="0" i="0" dirty="0">
                <a:effectLst/>
                <a:latin typeface="STHeiti"/>
              </a:rPr>
              <a:t>无明确潜伏期的感染，规定</a:t>
            </a:r>
            <a:r>
              <a:rPr lang="zh-CN" altLang="en-US" sz="2800" b="1" i="0" u="sng" dirty="0">
                <a:solidFill>
                  <a:srgbClr val="7030A0"/>
                </a:solidFill>
                <a:effectLst/>
                <a:latin typeface="STHeiti"/>
              </a:rPr>
              <a:t>入院</a:t>
            </a:r>
            <a:r>
              <a:rPr lang="en-US" altLang="zh-CN" sz="2800" b="1" i="0" u="sng" dirty="0">
                <a:solidFill>
                  <a:srgbClr val="7030A0"/>
                </a:solidFill>
                <a:effectLst/>
                <a:latin typeface="STHeiti"/>
              </a:rPr>
              <a:t>48</a:t>
            </a:r>
            <a:r>
              <a:rPr lang="zh-CN" altLang="en-US" sz="2800" b="1" i="0" u="sng" dirty="0">
                <a:solidFill>
                  <a:srgbClr val="7030A0"/>
                </a:solidFill>
                <a:effectLst/>
                <a:latin typeface="STHeiti"/>
              </a:rPr>
              <a:t>小时后</a:t>
            </a:r>
            <a:r>
              <a:rPr lang="zh-CN" altLang="en-US" sz="2800" b="0" i="0" dirty="0">
                <a:effectLst/>
                <a:latin typeface="STHeiti"/>
              </a:rPr>
              <a:t>发生的感染为医院感染</a:t>
            </a:r>
            <a:r>
              <a:rPr lang="zh-CN" altLang="en-US" sz="2800" dirty="0">
                <a:latin typeface="STHeiti"/>
              </a:rPr>
              <a:t>；</a:t>
            </a:r>
            <a:r>
              <a:rPr lang="zh-CN" altLang="en-US" sz="2800" b="0" i="0" dirty="0">
                <a:effectLst/>
                <a:latin typeface="STHeiti"/>
              </a:rPr>
              <a:t>有明确潜伏期的感染，自入院时起</a:t>
            </a:r>
            <a:r>
              <a:rPr lang="zh-CN" altLang="en-US" sz="2800" b="1" i="0" u="sng" dirty="0">
                <a:solidFill>
                  <a:srgbClr val="7030A0"/>
                </a:solidFill>
                <a:effectLst/>
                <a:latin typeface="STHeiti"/>
              </a:rPr>
              <a:t>超过平均潜伏期</a:t>
            </a:r>
            <a:r>
              <a:rPr lang="zh-CN" altLang="en-US" sz="2800" b="0" i="0" dirty="0">
                <a:effectLst/>
                <a:latin typeface="STHeiti"/>
              </a:rPr>
              <a:t>后发生的感染为医院感染。</a:t>
            </a:r>
          </a:p>
          <a:p>
            <a:pPr marL="285750" indent="-285750" algn="l" fontAlgn="base">
              <a:lnSpc>
                <a:spcPct val="110000"/>
              </a:lnSpc>
              <a:spcAft>
                <a:spcPts val="1200"/>
              </a:spcAft>
              <a:buFont typeface="Wingdings" panose="05000000000000000000" pitchFamily="2" charset="2"/>
              <a:buChar char="u"/>
            </a:pPr>
            <a:r>
              <a:rPr lang="zh-CN" altLang="en-US" sz="2800" b="0" i="0" dirty="0">
                <a:effectLst/>
                <a:latin typeface="STHeiti"/>
              </a:rPr>
              <a:t>本次感染</a:t>
            </a:r>
            <a:r>
              <a:rPr lang="zh-CN" altLang="en-US" sz="2800" b="1" i="0" u="sng" dirty="0">
                <a:solidFill>
                  <a:srgbClr val="7030A0"/>
                </a:solidFill>
                <a:effectLst/>
                <a:latin typeface="STHeiti"/>
              </a:rPr>
              <a:t>直接与上次住院有关</a:t>
            </a:r>
            <a:r>
              <a:rPr lang="zh-CN" altLang="en-US" sz="2800" b="0" i="0" dirty="0">
                <a:effectLst/>
                <a:latin typeface="STHeiti"/>
              </a:rPr>
              <a:t>。</a:t>
            </a:r>
            <a:endParaRPr lang="en-US" altLang="zh-CN" sz="2800" b="0" i="0" dirty="0">
              <a:effectLst/>
              <a:latin typeface="STHeiti"/>
            </a:endParaRPr>
          </a:p>
          <a:p>
            <a:pPr marL="285750" indent="-285750" fontAlgn="base">
              <a:lnSpc>
                <a:spcPct val="110000"/>
              </a:lnSpc>
              <a:spcAft>
                <a:spcPts val="1200"/>
              </a:spcAft>
              <a:buFont typeface="Wingdings" panose="05000000000000000000" pitchFamily="2" charset="2"/>
              <a:buChar char="u"/>
            </a:pPr>
            <a:r>
              <a:rPr lang="zh-CN" altLang="en-US" sz="2800" b="0" i="0" dirty="0">
                <a:effectLst/>
                <a:latin typeface="STHeiti"/>
              </a:rPr>
              <a:t>新生儿在</a:t>
            </a:r>
            <a:r>
              <a:rPr lang="zh-CN" altLang="en-US" sz="2800" b="1" i="0" u="sng" dirty="0">
                <a:solidFill>
                  <a:srgbClr val="7030A0"/>
                </a:solidFill>
                <a:effectLst/>
                <a:latin typeface="STHeiti"/>
              </a:rPr>
              <a:t>分娩过程中和产后</a:t>
            </a:r>
            <a:r>
              <a:rPr lang="zh-CN" altLang="en-US" sz="2800" b="0" i="0" dirty="0">
                <a:effectLst/>
                <a:latin typeface="STHeiti"/>
              </a:rPr>
              <a:t>获得的感染。</a:t>
            </a:r>
            <a:endParaRPr lang="en-US" altLang="zh-CN" sz="2800" b="0" i="0" dirty="0">
              <a:effectLst/>
              <a:latin typeface="STHeiti"/>
            </a:endParaRPr>
          </a:p>
        </p:txBody>
      </p:sp>
      <p:sp>
        <p:nvSpPr>
          <p:cNvPr id="12" name="文本占位符 1">
            <a:extLst>
              <a:ext uri="{FF2B5EF4-FFF2-40B4-BE49-F238E27FC236}">
                <a16:creationId xmlns:a16="http://schemas.microsoft.com/office/drawing/2014/main" id="{D48AC68D-7547-4ED9-98AF-697FD127FFD0}"/>
              </a:ext>
            </a:extLst>
          </p:cNvPr>
          <p:cNvSpPr txBox="1">
            <a:spLocks/>
          </p:cNvSpPr>
          <p:nvPr/>
        </p:nvSpPr>
        <p:spPr bwMode="auto">
          <a:xfrm>
            <a:off x="718772" y="524347"/>
            <a:ext cx="98186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哪些属于“</a:t>
            </a:r>
            <a:r>
              <a:rPr lang="zh-CN" altLang="en-US" sz="4000" b="1" dirty="0">
                <a:solidFill>
                  <a:srgbClr val="C00000"/>
                </a:solidFill>
                <a:effectLst>
                  <a:outerShdw blurRad="38100" dist="38100" dir="2700000" algn="tl">
                    <a:srgbClr val="000000">
                      <a:alpha val="43137"/>
                    </a:srgbClr>
                  </a:outerShdw>
                </a:effectLst>
                <a:latin typeface="+mj-ea"/>
                <a:ea typeface="+mj-ea"/>
              </a:rPr>
              <a:t>医院感染</a:t>
            </a: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”呢？</a:t>
            </a:r>
          </a:p>
        </p:txBody>
      </p:sp>
      <p:pic>
        <p:nvPicPr>
          <p:cNvPr id="5" name="图片 4">
            <a:extLst>
              <a:ext uri="{FF2B5EF4-FFF2-40B4-BE49-F238E27FC236}">
                <a16:creationId xmlns:a16="http://schemas.microsoft.com/office/drawing/2014/main" id="{C7044906-E455-413C-8003-EEA8A5EBAEB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60" y="1721795"/>
            <a:ext cx="4052711" cy="3414409"/>
          </a:xfrm>
          <a:prstGeom prst="rect">
            <a:avLst/>
          </a:prstGeom>
        </p:spPr>
      </p:pic>
      <p:sp>
        <p:nvSpPr>
          <p:cNvPr id="6" name="灯片编号占位符 68">
            <a:extLst>
              <a:ext uri="{FF2B5EF4-FFF2-40B4-BE49-F238E27FC236}">
                <a16:creationId xmlns:a16="http://schemas.microsoft.com/office/drawing/2014/main" id="{A40CA06C-F9E4-4334-A900-6587F1BF389C}"/>
              </a:ext>
            </a:extLst>
          </p:cNvPr>
          <p:cNvSpPr>
            <a:spLocks noGrp="1"/>
          </p:cNvSpPr>
          <p:nvPr>
            <p:ph type="sldNum" sz="quarter" idx="10"/>
          </p:nvPr>
        </p:nvSpPr>
        <p:spPr>
          <a:xfrm>
            <a:off x="8728075" y="6381750"/>
            <a:ext cx="3463925" cy="417513"/>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Tree>
    <p:extLst>
      <p:ext uri="{BB962C8B-B14F-4D97-AF65-F5344CB8AC3E}">
        <p14:creationId xmlns:p14="http://schemas.microsoft.com/office/powerpoint/2010/main" val="2670662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2138627" y="1258354"/>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取无菌溶液法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3</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a:extLst>
              <a:ext uri="{FF2B5EF4-FFF2-40B4-BE49-F238E27FC236}">
                <a16:creationId xmlns:a16="http://schemas.microsoft.com/office/drawing/2014/main" id="{1A5264EB-0C07-4E3E-8AA2-3B020F35696C}"/>
              </a:ext>
            </a:extLst>
          </p:cNvPr>
          <p:cNvGrpSpPr/>
          <p:nvPr/>
        </p:nvGrpSpPr>
        <p:grpSpPr>
          <a:xfrm>
            <a:off x="850915" y="1928677"/>
            <a:ext cx="1874777" cy="545945"/>
            <a:chOff x="889961" y="1928677"/>
            <a:chExt cx="1874777" cy="545945"/>
          </a:xfrm>
        </p:grpSpPr>
        <p:pic>
          <p:nvPicPr>
            <p:cNvPr id="18" name="图片 17" descr="图片包含 游戏机, 画&#10;&#10;描述已自动生成">
              <a:extLst>
                <a:ext uri="{FF2B5EF4-FFF2-40B4-BE49-F238E27FC236}">
                  <a16:creationId xmlns:a16="http://schemas.microsoft.com/office/drawing/2014/main" id="{5D3F33FC-7AD6-4BD7-A85F-F4E8D70933C9}"/>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19" name="矩形 18">
              <a:extLst>
                <a:ext uri="{FF2B5EF4-FFF2-40B4-BE49-F238E27FC236}">
                  <a16:creationId xmlns:a16="http://schemas.microsoft.com/office/drawing/2014/main" id="{D8A44493-52A7-4567-A72A-7793CF844754}"/>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0" name="文本框 19">
            <a:extLst>
              <a:ext uri="{FF2B5EF4-FFF2-40B4-BE49-F238E27FC236}">
                <a16:creationId xmlns:a16="http://schemas.microsoft.com/office/drawing/2014/main" id="{195A07E1-492B-498A-B96B-B9ADFD19B9BD}"/>
              </a:ext>
            </a:extLst>
          </p:cNvPr>
          <p:cNvSpPr txBox="1"/>
          <p:nvPr/>
        </p:nvSpPr>
        <p:spPr>
          <a:xfrm>
            <a:off x="2560969" y="1809353"/>
            <a:ext cx="8574041"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保持无菌溶液的无菌状态，供治疗护理用。</a:t>
            </a:r>
            <a:endParaRPr lang="en-US" altLang="zh-CN" sz="2400" dirty="0">
              <a:latin typeface="黑体" panose="02010609060101010101" pitchFamily="49" charset="-122"/>
              <a:ea typeface="黑体" panose="02010609060101010101" pitchFamily="49" charset="-122"/>
              <a:sym typeface="+mn-ea"/>
            </a:endParaRPr>
          </a:p>
        </p:txBody>
      </p:sp>
      <p:sp>
        <p:nvSpPr>
          <p:cNvPr id="21" name="矩形 20">
            <a:extLst>
              <a:ext uri="{FF2B5EF4-FFF2-40B4-BE49-F238E27FC236}">
                <a16:creationId xmlns:a16="http://schemas.microsoft.com/office/drawing/2014/main" id="{8C67D573-E32D-46D4-AB3D-75FF1042F832}"/>
              </a:ext>
            </a:extLst>
          </p:cNvPr>
          <p:cNvSpPr/>
          <p:nvPr/>
        </p:nvSpPr>
        <p:spPr>
          <a:xfrm>
            <a:off x="850915" y="2638917"/>
            <a:ext cx="11100016" cy="3544112"/>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开瓶   </a:t>
            </a:r>
            <a:r>
              <a:rPr lang="zh-CN" altLang="en-US" sz="2400" dirty="0">
                <a:latin typeface="+mj-ea"/>
                <a:ea typeface="+mj-ea"/>
              </a:rPr>
              <a:t>开启瓶盖，消毒瓶塞，待干后盖上无菌纱布，打开瓶塞。</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冲瓶   </a:t>
            </a:r>
            <a:r>
              <a:rPr lang="zh-CN" altLang="en-US" sz="2400" dirty="0">
                <a:latin typeface="+mj-ea"/>
                <a:ea typeface="+mj-ea"/>
              </a:rPr>
              <a:t>手握溶液瓶的标签面，倒出少量与弯盘，冲洗瓶口</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倒液   </a:t>
            </a:r>
            <a:r>
              <a:rPr lang="zh-CN" altLang="en-US" sz="2400" dirty="0">
                <a:latin typeface="+mj-ea"/>
                <a:ea typeface="+mj-ea"/>
              </a:rPr>
              <a:t>由原处倒出所需溶液于无菌容器中。</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盖塞   </a:t>
            </a:r>
            <a:r>
              <a:rPr lang="zh-CN" altLang="en-US" sz="2400" dirty="0">
                <a:latin typeface="+mj-ea"/>
                <a:ea typeface="+mj-ea"/>
              </a:rPr>
              <a:t>塞好瓶塞</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记录   </a:t>
            </a:r>
            <a:r>
              <a:rPr lang="zh-CN" altLang="en-US" sz="2400" dirty="0">
                <a:latin typeface="+mj-ea"/>
                <a:ea typeface="+mj-ea"/>
              </a:rPr>
              <a:t>注明开瓶日期、时间并签名。</a:t>
            </a:r>
            <a:endParaRPr lang="zh-CN" altLang="en-US" sz="3200" dirty="0">
              <a:latin typeface="+mj-ea"/>
              <a:ea typeface="+mj-ea"/>
            </a:endParaRPr>
          </a:p>
        </p:txBody>
      </p:sp>
      <p:pic>
        <p:nvPicPr>
          <p:cNvPr id="5" name="图片 4">
            <a:extLst>
              <a:ext uri="{FF2B5EF4-FFF2-40B4-BE49-F238E27FC236}">
                <a16:creationId xmlns:a16="http://schemas.microsoft.com/office/drawing/2014/main" id="{55CDC390-5495-4076-ACF3-7EB8673762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1625" y="813606"/>
            <a:ext cx="2547974" cy="2798812"/>
          </a:xfrm>
          <a:prstGeom prst="rect">
            <a:avLst/>
          </a:prstGeom>
        </p:spPr>
      </p:pic>
      <p:pic>
        <p:nvPicPr>
          <p:cNvPr id="8" name="图片 7">
            <a:extLst>
              <a:ext uri="{FF2B5EF4-FFF2-40B4-BE49-F238E27FC236}">
                <a16:creationId xmlns:a16="http://schemas.microsoft.com/office/drawing/2014/main" id="{964B5AB3-B3C3-49C5-9B73-5E27EAAF86AC}"/>
              </a:ext>
            </a:extLst>
          </p:cNvPr>
          <p:cNvPicPr>
            <a:picLocks noChangeAspect="1"/>
          </p:cNvPicPr>
          <p:nvPr/>
        </p:nvPicPr>
        <p:blipFill>
          <a:blip r:embed="rId4">
            <a:clrChange>
              <a:clrFrom>
                <a:srgbClr val="FDFEFD"/>
              </a:clrFrom>
              <a:clrTo>
                <a:srgbClr val="FDFEFD">
                  <a:alpha val="0"/>
                </a:srgbClr>
              </a:clrTo>
            </a:clrChange>
            <a:extLst>
              <a:ext uri="{28A0092B-C50C-407E-A947-70E740481C1C}">
                <a14:useLocalDpi xmlns:a14="http://schemas.microsoft.com/office/drawing/2010/main" val="0"/>
              </a:ext>
            </a:extLst>
          </a:blip>
          <a:stretch>
            <a:fillRect/>
          </a:stretch>
        </p:blipFill>
        <p:spPr>
          <a:xfrm>
            <a:off x="9579934" y="3626284"/>
            <a:ext cx="2538249" cy="2637013"/>
          </a:xfrm>
          <a:prstGeom prst="rect">
            <a:avLst/>
          </a:prstGeom>
        </p:spPr>
      </p:pic>
    </p:spTree>
    <p:extLst>
      <p:ext uri="{BB962C8B-B14F-4D97-AF65-F5344CB8AC3E}">
        <p14:creationId xmlns:p14="http://schemas.microsoft.com/office/powerpoint/2010/main" val="817617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697584" y="1872669"/>
            <a:ext cx="10305034" cy="271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1</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严格遵守无菌操作原则</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2</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不可将物品伸入无菌溶液瓶内蘸取溶液或直接接触瓶口倒液；已倒出的溶液不可再倒回瓶内</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3</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已开启的无菌溶液瓶内的</a:t>
            </a:r>
            <a:r>
              <a:rPr kumimoji="0" lang="zh-CN" altLang="en-US" sz="2800" b="0" i="0" u="none" strike="noStrike" cap="none" normalizeH="0" baseline="0" dirty="0">
                <a:ln>
                  <a:noFill/>
                </a:ln>
                <a:solidFill>
                  <a:srgbClr val="C00000"/>
                </a:solidFill>
                <a:effectLst/>
                <a:latin typeface="+mn-ea"/>
              </a:rPr>
              <a:t>溶液</a:t>
            </a:r>
            <a:r>
              <a:rPr kumimoji="0" lang="en-US" altLang="zh-CN" sz="2800" b="0" i="0" u="none" strike="noStrike" cap="none" normalizeH="0" baseline="0" dirty="0">
                <a:ln>
                  <a:noFill/>
                </a:ln>
                <a:solidFill>
                  <a:srgbClr val="C00000"/>
                </a:solidFill>
                <a:effectLst/>
                <a:latin typeface="+mn-ea"/>
              </a:rPr>
              <a:t>24H</a:t>
            </a:r>
            <a:r>
              <a:rPr kumimoji="0" lang="zh-CN" altLang="en-US" sz="2800" b="0" i="0" u="none" strike="noStrike" cap="none" normalizeH="0" baseline="0" dirty="0">
                <a:ln>
                  <a:noFill/>
                </a:ln>
                <a:solidFill>
                  <a:srgbClr val="C00000"/>
                </a:solidFill>
                <a:effectLst/>
                <a:latin typeface="+mn-ea"/>
              </a:rPr>
              <a:t>内有效</a:t>
            </a:r>
            <a:r>
              <a:rPr kumimoji="0" lang="zh-CN" altLang="en-US" sz="2800" b="0" i="0" u="none" strike="noStrike" cap="none" normalizeH="0" baseline="0" dirty="0">
                <a:ln>
                  <a:noFill/>
                </a:ln>
                <a:effectLst/>
                <a:latin typeface="+mn-ea"/>
              </a:rPr>
              <a:t>，剩余液体清洁操作用。</a:t>
            </a:r>
            <a:endParaRPr kumimoji="0" lang="en-US" altLang="zh-CN" sz="2800" b="0" i="0" u="none" strike="noStrike" cap="none" normalizeH="0" baseline="0" dirty="0">
              <a:ln>
                <a:noFill/>
              </a:ln>
              <a:effectLst/>
              <a:latin typeface="+mn-ea"/>
            </a:endParaRPr>
          </a:p>
        </p:txBody>
      </p:sp>
    </p:spTree>
    <p:extLst>
      <p:ext uri="{BB962C8B-B14F-4D97-AF65-F5344CB8AC3E}">
        <p14:creationId xmlns:p14="http://schemas.microsoft.com/office/powerpoint/2010/main" val="379578108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无菌包使用法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4</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 name="组合 17">
            <a:extLst>
              <a:ext uri="{FF2B5EF4-FFF2-40B4-BE49-F238E27FC236}">
                <a16:creationId xmlns:a16="http://schemas.microsoft.com/office/drawing/2014/main" id="{1DC4BE1E-FDA5-4A7E-9888-EC298543D9FD}"/>
              </a:ext>
            </a:extLst>
          </p:cNvPr>
          <p:cNvGrpSpPr/>
          <p:nvPr/>
        </p:nvGrpSpPr>
        <p:grpSpPr>
          <a:xfrm>
            <a:off x="850915" y="1928677"/>
            <a:ext cx="1874777" cy="545945"/>
            <a:chOff x="889961" y="1928677"/>
            <a:chExt cx="1874777" cy="545945"/>
          </a:xfrm>
        </p:grpSpPr>
        <p:pic>
          <p:nvPicPr>
            <p:cNvPr id="19" name="图片 18" descr="图片包含 游戏机, 画&#10;&#10;描述已自动生成">
              <a:extLst>
                <a:ext uri="{FF2B5EF4-FFF2-40B4-BE49-F238E27FC236}">
                  <a16:creationId xmlns:a16="http://schemas.microsoft.com/office/drawing/2014/main" id="{FE35E140-2B5C-4FEC-9C9C-988B5669D479}"/>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20" name="矩形 19">
              <a:extLst>
                <a:ext uri="{FF2B5EF4-FFF2-40B4-BE49-F238E27FC236}">
                  <a16:creationId xmlns:a16="http://schemas.microsoft.com/office/drawing/2014/main" id="{778D87E7-3094-4FCB-BB9C-B0C8865C0681}"/>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1" name="文本框 20">
            <a:extLst>
              <a:ext uri="{FF2B5EF4-FFF2-40B4-BE49-F238E27FC236}">
                <a16:creationId xmlns:a16="http://schemas.microsoft.com/office/drawing/2014/main" id="{1E3F6142-1B68-4173-A91B-61C09C53BC98}"/>
              </a:ext>
            </a:extLst>
          </p:cNvPr>
          <p:cNvSpPr txBox="1"/>
          <p:nvPr/>
        </p:nvSpPr>
        <p:spPr>
          <a:xfrm>
            <a:off x="2560969" y="1809353"/>
            <a:ext cx="8574041"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从无菌包内取出无菌物品，供无菌操作用。</a:t>
            </a:r>
            <a:endParaRPr lang="en-US" altLang="zh-CN" sz="2400" dirty="0">
              <a:latin typeface="黑体" panose="02010609060101010101" pitchFamily="49" charset="-122"/>
              <a:ea typeface="黑体" panose="02010609060101010101" pitchFamily="49" charset="-122"/>
              <a:sym typeface="+mn-ea"/>
            </a:endParaRPr>
          </a:p>
        </p:txBody>
      </p:sp>
      <p:sp>
        <p:nvSpPr>
          <p:cNvPr id="22" name="矩形 21">
            <a:extLst>
              <a:ext uri="{FF2B5EF4-FFF2-40B4-BE49-F238E27FC236}">
                <a16:creationId xmlns:a16="http://schemas.microsoft.com/office/drawing/2014/main" id="{FB0FFEDD-45CF-40DA-9B3C-90490B170DA0}"/>
              </a:ext>
            </a:extLst>
          </p:cNvPr>
          <p:cNvSpPr/>
          <p:nvPr/>
        </p:nvSpPr>
        <p:spPr>
          <a:xfrm>
            <a:off x="850915" y="2919585"/>
            <a:ext cx="11100016" cy="2466894"/>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核对无菌包名称、灭菌日期、有效期、灭菌标识，无潮湿或破损。</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取物   </a:t>
            </a:r>
            <a:r>
              <a:rPr lang="zh-CN" altLang="en-US" sz="2400" dirty="0">
                <a:latin typeface="+mj-ea"/>
                <a:ea typeface="+mj-ea"/>
              </a:rPr>
              <a:t>桌上开包法、手上开包法、</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整理   </a:t>
            </a:r>
            <a:r>
              <a:rPr lang="zh-CN" altLang="en-US" sz="2400" dirty="0">
                <a:latin typeface="+mj-ea"/>
                <a:ea typeface="+mj-ea"/>
              </a:rPr>
              <a:t>如包内用物未用完按原折痕包好，注明开包日期及时间并签名。</a:t>
            </a:r>
            <a:endParaRPr lang="en-US" altLang="zh-CN" sz="2400" dirty="0">
              <a:latin typeface="+mj-ea"/>
              <a:ea typeface="+mj-ea"/>
            </a:endParaRPr>
          </a:p>
        </p:txBody>
      </p:sp>
    </p:spTree>
    <p:extLst>
      <p:ext uri="{BB962C8B-B14F-4D97-AF65-F5344CB8AC3E}">
        <p14:creationId xmlns:p14="http://schemas.microsoft.com/office/powerpoint/2010/main" val="39500905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无菌包使用法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4</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7" name="文本框 16">
            <a:extLst>
              <a:ext uri="{FF2B5EF4-FFF2-40B4-BE49-F238E27FC236}">
                <a16:creationId xmlns:a16="http://schemas.microsoft.com/office/drawing/2014/main" id="{7A6ABF6F-F53A-4361-96F8-4924F1AC2964}"/>
              </a:ext>
            </a:extLst>
          </p:cNvPr>
          <p:cNvSpPr txBox="1"/>
          <p:nvPr/>
        </p:nvSpPr>
        <p:spPr>
          <a:xfrm>
            <a:off x="1062485" y="2359106"/>
            <a:ext cx="2452460" cy="584775"/>
          </a:xfrm>
          <a:prstGeom prst="rect">
            <a:avLst/>
          </a:prstGeom>
          <a:noFill/>
        </p:spPr>
        <p:txBody>
          <a:bodyPr wrap="square">
            <a:spAutoFit/>
          </a:bodyPr>
          <a:lstStyle/>
          <a:p>
            <a:r>
              <a:rPr lang="zh-CN" altLang="en-US" sz="3200" b="1" dirty="0">
                <a:solidFill>
                  <a:srgbClr val="7030A0"/>
                </a:solidFill>
                <a:latin typeface="黑体" panose="02010609060101010101" pitchFamily="49" charset="-122"/>
                <a:ea typeface="黑体" panose="02010609060101010101" pitchFamily="49" charset="-122"/>
              </a:rPr>
              <a:t>桌上开包法</a:t>
            </a:r>
          </a:p>
        </p:txBody>
      </p:sp>
      <p:grpSp>
        <p:nvGrpSpPr>
          <p:cNvPr id="40" name="组合 39">
            <a:extLst>
              <a:ext uri="{FF2B5EF4-FFF2-40B4-BE49-F238E27FC236}">
                <a16:creationId xmlns:a16="http://schemas.microsoft.com/office/drawing/2014/main" id="{575F4EBF-4A9F-4AB4-8447-5EDC346AA922}"/>
              </a:ext>
            </a:extLst>
          </p:cNvPr>
          <p:cNvGrpSpPr/>
          <p:nvPr/>
        </p:nvGrpSpPr>
        <p:grpSpPr>
          <a:xfrm>
            <a:off x="389979" y="3486138"/>
            <a:ext cx="11412041" cy="2687706"/>
            <a:chOff x="591891" y="3171075"/>
            <a:chExt cx="11412041" cy="2687706"/>
          </a:xfrm>
        </p:grpSpPr>
        <p:sp>
          <p:nvSpPr>
            <p:cNvPr id="26" name="文本框 25">
              <a:extLst>
                <a:ext uri="{FF2B5EF4-FFF2-40B4-BE49-F238E27FC236}">
                  <a16:creationId xmlns:a16="http://schemas.microsoft.com/office/drawing/2014/main" id="{FCA39E2C-308B-4F39-B08F-5A54C58A7E57}"/>
                </a:ext>
              </a:extLst>
            </p:cNvPr>
            <p:cNvSpPr txBox="1"/>
            <p:nvPr/>
          </p:nvSpPr>
          <p:spPr>
            <a:xfrm>
              <a:off x="591891" y="3198167"/>
              <a:ext cx="6094378" cy="461665"/>
            </a:xfrm>
            <a:prstGeom prst="rect">
              <a:avLst/>
            </a:prstGeom>
            <a:noFill/>
          </p:spPr>
          <p:txBody>
            <a:bodyPr wrap="square">
              <a:spAutoFit/>
            </a:bodyPr>
            <a:lstStyle/>
            <a:p>
              <a:r>
                <a:rPr lang="zh-CN" altLang="en-US" sz="2400" b="0" i="0" dirty="0">
                  <a:effectLst/>
                  <a:latin typeface="黑体" panose="02010609060101010101" pitchFamily="49" charset="-122"/>
                  <a:ea typeface="黑体" panose="02010609060101010101" pitchFamily="49" charset="-122"/>
                </a:rPr>
                <a:t>将无菌包平放于清洁、干燥、平坦处</a:t>
              </a:r>
              <a:endParaRPr lang="zh-CN" altLang="en-US" sz="2400" dirty="0">
                <a:latin typeface="黑体" panose="02010609060101010101" pitchFamily="49" charset="-122"/>
                <a:ea typeface="黑体" panose="02010609060101010101" pitchFamily="49" charset="-122"/>
              </a:endParaRPr>
            </a:p>
          </p:txBody>
        </p:sp>
        <p:sp>
          <p:nvSpPr>
            <p:cNvPr id="27" name="文本框 26">
              <a:extLst>
                <a:ext uri="{FF2B5EF4-FFF2-40B4-BE49-F238E27FC236}">
                  <a16:creationId xmlns:a16="http://schemas.microsoft.com/office/drawing/2014/main" id="{7B59ADF4-7EC4-4508-90E5-33C7771A6066}"/>
                </a:ext>
              </a:extLst>
            </p:cNvPr>
            <p:cNvSpPr txBox="1"/>
            <p:nvPr/>
          </p:nvSpPr>
          <p:spPr>
            <a:xfrm>
              <a:off x="6329856" y="3171075"/>
              <a:ext cx="5674076" cy="461665"/>
            </a:xfrm>
            <a:prstGeom prst="rect">
              <a:avLst/>
            </a:prstGeom>
            <a:noFill/>
          </p:spPr>
          <p:txBody>
            <a:bodyPr wrap="square">
              <a:spAutoFit/>
            </a:bodyPr>
            <a:lstStyle/>
            <a:p>
              <a:r>
                <a:rPr lang="zh-CN" altLang="en-US" sz="2400" b="0" i="0" dirty="0">
                  <a:effectLst/>
                  <a:latin typeface="黑体" panose="02010609060101010101" pitchFamily="49" charset="-122"/>
                  <a:ea typeface="黑体" panose="02010609060101010101" pitchFamily="49" charset="-122"/>
                </a:rPr>
                <a:t>依次揭开包布四角，手不可触及包布内面</a:t>
              </a:r>
              <a:endParaRPr lang="zh-CN" altLang="en-US" sz="2400" dirty="0">
                <a:latin typeface="黑体" panose="02010609060101010101" pitchFamily="49" charset="-122"/>
                <a:ea typeface="黑体" panose="02010609060101010101" pitchFamily="49" charset="-122"/>
              </a:endParaRPr>
            </a:p>
          </p:txBody>
        </p:sp>
        <p:sp>
          <p:nvSpPr>
            <p:cNvPr id="28" name="文本框 27">
              <a:extLst>
                <a:ext uri="{FF2B5EF4-FFF2-40B4-BE49-F238E27FC236}">
                  <a16:creationId xmlns:a16="http://schemas.microsoft.com/office/drawing/2014/main" id="{4B430072-62BD-4B1A-910F-335385E9D8CF}"/>
                </a:ext>
              </a:extLst>
            </p:cNvPr>
            <p:cNvSpPr txBox="1"/>
            <p:nvPr/>
          </p:nvSpPr>
          <p:spPr>
            <a:xfrm>
              <a:off x="1062485" y="4366102"/>
              <a:ext cx="6094378" cy="461665"/>
            </a:xfrm>
            <a:prstGeom prst="rect">
              <a:avLst/>
            </a:prstGeom>
            <a:noFill/>
          </p:spPr>
          <p:txBody>
            <a:bodyPr wrap="square">
              <a:spAutoFit/>
            </a:bodyPr>
            <a:lstStyle/>
            <a:p>
              <a:r>
                <a:rPr lang="zh-CN" altLang="en-US" sz="2400" b="0" i="0" dirty="0">
                  <a:effectLst/>
                  <a:latin typeface="黑体" panose="02010609060101010101" pitchFamily="49" charset="-122"/>
                  <a:ea typeface="黑体" panose="02010609060101010101" pitchFamily="49" charset="-122"/>
                </a:rPr>
                <a:t>用无菌持物钳夹取，置于无菌区内</a:t>
              </a:r>
              <a:endParaRPr lang="zh-CN" altLang="en-US" sz="2400" dirty="0">
                <a:latin typeface="黑体" panose="02010609060101010101" pitchFamily="49" charset="-122"/>
                <a:ea typeface="黑体" panose="02010609060101010101" pitchFamily="49" charset="-122"/>
              </a:endParaRPr>
            </a:p>
          </p:txBody>
        </p:sp>
        <p:sp>
          <p:nvSpPr>
            <p:cNvPr id="30" name="文本框 29">
              <a:extLst>
                <a:ext uri="{FF2B5EF4-FFF2-40B4-BE49-F238E27FC236}">
                  <a16:creationId xmlns:a16="http://schemas.microsoft.com/office/drawing/2014/main" id="{5F94A9AA-CE07-4F99-BF0A-899D073E070B}"/>
                </a:ext>
              </a:extLst>
            </p:cNvPr>
            <p:cNvSpPr txBox="1"/>
            <p:nvPr/>
          </p:nvSpPr>
          <p:spPr>
            <a:xfrm>
              <a:off x="6329856" y="4356119"/>
              <a:ext cx="2487849" cy="461665"/>
            </a:xfrm>
            <a:prstGeom prst="rect">
              <a:avLst/>
            </a:prstGeom>
            <a:noFill/>
          </p:spPr>
          <p:txBody>
            <a:bodyPr wrap="square">
              <a:spAutoFit/>
            </a:bodyPr>
            <a:lstStyle/>
            <a:p>
              <a:r>
                <a:rPr lang="zh-CN" altLang="en-US" sz="2400" dirty="0"/>
                <a:t>按原折痕包扎</a:t>
              </a:r>
            </a:p>
          </p:txBody>
        </p:sp>
        <p:sp>
          <p:nvSpPr>
            <p:cNvPr id="32" name="文本框 31">
              <a:extLst>
                <a:ext uri="{FF2B5EF4-FFF2-40B4-BE49-F238E27FC236}">
                  <a16:creationId xmlns:a16="http://schemas.microsoft.com/office/drawing/2014/main" id="{708B264F-DD64-4E71-9CB6-51C23865BEA3}"/>
                </a:ext>
              </a:extLst>
            </p:cNvPr>
            <p:cNvSpPr txBox="1"/>
            <p:nvPr/>
          </p:nvSpPr>
          <p:spPr>
            <a:xfrm>
              <a:off x="618015" y="5397116"/>
              <a:ext cx="6094378" cy="461665"/>
            </a:xfrm>
            <a:prstGeom prst="rect">
              <a:avLst/>
            </a:prstGeom>
            <a:noFill/>
          </p:spPr>
          <p:txBody>
            <a:bodyPr wrap="square">
              <a:spAutoFit/>
            </a:bodyPr>
            <a:lstStyle/>
            <a:p>
              <a:r>
                <a:rPr lang="zh-CN" altLang="en-US" sz="2400" b="0" i="0" dirty="0">
                  <a:effectLst/>
                  <a:latin typeface="黑体" panose="02010609060101010101" pitchFamily="49" charset="-122"/>
                  <a:ea typeface="黑体" panose="02010609060101010101" pitchFamily="49" charset="-122"/>
                </a:rPr>
                <a:t>注明开包日期、时间，并签名</a:t>
              </a:r>
              <a:r>
                <a:rPr lang="zh-CN" altLang="en-US" sz="2400" dirty="0">
                  <a:latin typeface="黑体" panose="02010609060101010101" pitchFamily="49" charset="-122"/>
                  <a:ea typeface="黑体" panose="02010609060101010101" pitchFamily="49" charset="-122"/>
                </a:rPr>
                <a:t>。</a:t>
              </a:r>
            </a:p>
          </p:txBody>
        </p:sp>
        <p:sp>
          <p:nvSpPr>
            <p:cNvPr id="34" name="文本框 33">
              <a:extLst>
                <a:ext uri="{FF2B5EF4-FFF2-40B4-BE49-F238E27FC236}">
                  <a16:creationId xmlns:a16="http://schemas.microsoft.com/office/drawing/2014/main" id="{AF9C3257-79D9-4B21-9DDF-C7531ACC2101}"/>
                </a:ext>
              </a:extLst>
            </p:cNvPr>
            <p:cNvSpPr txBox="1"/>
            <p:nvPr/>
          </p:nvSpPr>
          <p:spPr>
            <a:xfrm>
              <a:off x="5770516" y="3263408"/>
              <a:ext cx="416275" cy="400110"/>
            </a:xfrm>
            <a:prstGeom prst="rect">
              <a:avLst/>
            </a:prstGeom>
            <a:noFill/>
          </p:spPr>
          <p:txBody>
            <a:bodyPr wrap="square">
              <a:spAutoFit/>
            </a:bodyPr>
            <a:lstStyle/>
            <a:p>
              <a:r>
                <a:rPr lang="zh-CN" altLang="en-US" sz="2000" b="1" dirty="0">
                  <a:effectLst>
                    <a:outerShdw blurRad="38100" dist="38100" dir="2700000" algn="tl">
                      <a:srgbClr val="000000">
                        <a:alpha val="43137"/>
                      </a:srgbClr>
                    </a:outerShdw>
                  </a:effectLst>
                </a:rPr>
                <a:t>→</a:t>
              </a:r>
            </a:p>
          </p:txBody>
        </p:sp>
        <p:sp>
          <p:nvSpPr>
            <p:cNvPr id="35" name="文本框 34">
              <a:extLst>
                <a:ext uri="{FF2B5EF4-FFF2-40B4-BE49-F238E27FC236}">
                  <a16:creationId xmlns:a16="http://schemas.microsoft.com/office/drawing/2014/main" id="{4E795D5C-96B6-4A4E-ADB0-210275212A41}"/>
                </a:ext>
              </a:extLst>
            </p:cNvPr>
            <p:cNvSpPr txBox="1"/>
            <p:nvPr/>
          </p:nvSpPr>
          <p:spPr>
            <a:xfrm>
              <a:off x="5770516" y="4386896"/>
              <a:ext cx="416275" cy="400110"/>
            </a:xfrm>
            <a:prstGeom prst="rect">
              <a:avLst/>
            </a:prstGeom>
            <a:noFill/>
          </p:spPr>
          <p:txBody>
            <a:bodyPr wrap="square">
              <a:spAutoFit/>
            </a:bodyPr>
            <a:lstStyle/>
            <a:p>
              <a:r>
                <a:rPr lang="zh-CN" altLang="en-US" sz="2000" b="1" dirty="0">
                  <a:effectLst>
                    <a:outerShdw blurRad="38100" dist="38100" dir="2700000" algn="tl">
                      <a:srgbClr val="000000">
                        <a:alpha val="43137"/>
                      </a:srgbClr>
                    </a:outerShdw>
                  </a:effectLst>
                </a:rPr>
                <a:t>→</a:t>
              </a:r>
            </a:p>
          </p:txBody>
        </p:sp>
        <p:sp>
          <p:nvSpPr>
            <p:cNvPr id="36" name="文本框 35">
              <a:extLst>
                <a:ext uri="{FF2B5EF4-FFF2-40B4-BE49-F238E27FC236}">
                  <a16:creationId xmlns:a16="http://schemas.microsoft.com/office/drawing/2014/main" id="{81999A40-C03C-45A8-BD6B-4A2D306FE359}"/>
                </a:ext>
              </a:extLst>
            </p:cNvPr>
            <p:cNvSpPr txBox="1"/>
            <p:nvPr/>
          </p:nvSpPr>
          <p:spPr>
            <a:xfrm>
              <a:off x="618015" y="4431434"/>
              <a:ext cx="416275" cy="400110"/>
            </a:xfrm>
            <a:prstGeom prst="rect">
              <a:avLst/>
            </a:prstGeom>
            <a:noFill/>
          </p:spPr>
          <p:txBody>
            <a:bodyPr wrap="square">
              <a:spAutoFit/>
            </a:bodyPr>
            <a:lstStyle/>
            <a:p>
              <a:r>
                <a:rPr lang="zh-CN" altLang="en-US" sz="2000" b="1" dirty="0">
                  <a:effectLst>
                    <a:outerShdw blurRad="38100" dist="38100" dir="2700000" algn="tl">
                      <a:srgbClr val="000000">
                        <a:alpha val="43137"/>
                      </a:srgbClr>
                    </a:outerShdw>
                  </a:effectLst>
                </a:rPr>
                <a:t>→</a:t>
              </a:r>
            </a:p>
          </p:txBody>
        </p:sp>
        <p:sp>
          <p:nvSpPr>
            <p:cNvPr id="37" name="文本框 36">
              <a:extLst>
                <a:ext uri="{FF2B5EF4-FFF2-40B4-BE49-F238E27FC236}">
                  <a16:creationId xmlns:a16="http://schemas.microsoft.com/office/drawing/2014/main" id="{E9842069-0D93-4FA2-A5FC-EAC3EC682C68}"/>
                </a:ext>
              </a:extLst>
            </p:cNvPr>
            <p:cNvSpPr txBox="1"/>
            <p:nvPr/>
          </p:nvSpPr>
          <p:spPr>
            <a:xfrm>
              <a:off x="8378117" y="4346136"/>
              <a:ext cx="416275" cy="400110"/>
            </a:xfrm>
            <a:prstGeom prst="rect">
              <a:avLst/>
            </a:prstGeom>
            <a:noFill/>
          </p:spPr>
          <p:txBody>
            <a:bodyPr wrap="square">
              <a:spAutoFit/>
            </a:bodyPr>
            <a:lstStyle/>
            <a:p>
              <a:r>
                <a:rPr lang="zh-CN" altLang="en-US" sz="2000" b="1" dirty="0">
                  <a:effectLst>
                    <a:outerShdw blurRad="38100" dist="38100" dir="2700000" algn="tl">
                      <a:srgbClr val="000000">
                        <a:alpha val="43137"/>
                      </a:srgbClr>
                    </a:outerShdw>
                  </a:effectLst>
                </a:rPr>
                <a:t>→</a:t>
              </a:r>
            </a:p>
          </p:txBody>
        </p:sp>
      </p:grpSp>
      <p:pic>
        <p:nvPicPr>
          <p:cNvPr id="39" name="图片 38">
            <a:extLst>
              <a:ext uri="{FF2B5EF4-FFF2-40B4-BE49-F238E27FC236}">
                <a16:creationId xmlns:a16="http://schemas.microsoft.com/office/drawing/2014/main" id="{12AED734-6B76-4EBA-A5D6-C6C4624D7F47}"/>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76741" y="712857"/>
            <a:ext cx="5674077" cy="2812024"/>
          </a:xfrm>
          <a:prstGeom prst="rect">
            <a:avLst/>
          </a:prstGeom>
        </p:spPr>
      </p:pic>
    </p:spTree>
    <p:extLst>
      <p:ext uri="{BB962C8B-B14F-4D97-AF65-F5344CB8AC3E}">
        <p14:creationId xmlns:p14="http://schemas.microsoft.com/office/powerpoint/2010/main" val="41622614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无菌包使用法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4</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3" name="文本框 22">
            <a:extLst>
              <a:ext uri="{FF2B5EF4-FFF2-40B4-BE49-F238E27FC236}">
                <a16:creationId xmlns:a16="http://schemas.microsoft.com/office/drawing/2014/main" id="{B54C6AF7-21B2-41DC-9BF6-56A08F220574}"/>
              </a:ext>
            </a:extLst>
          </p:cNvPr>
          <p:cNvSpPr txBox="1"/>
          <p:nvPr/>
        </p:nvSpPr>
        <p:spPr>
          <a:xfrm>
            <a:off x="859686" y="2390045"/>
            <a:ext cx="712034" cy="2554545"/>
          </a:xfrm>
          <a:prstGeom prst="rect">
            <a:avLst/>
          </a:prstGeom>
          <a:noFill/>
        </p:spPr>
        <p:txBody>
          <a:bodyPr wrap="square">
            <a:spAutoFit/>
          </a:bodyPr>
          <a:lstStyle/>
          <a:p>
            <a:r>
              <a:rPr lang="zh-CN" altLang="en-US" sz="3200" b="1" dirty="0">
                <a:solidFill>
                  <a:srgbClr val="7030A0"/>
                </a:solidFill>
                <a:latin typeface="黑体" panose="02010609060101010101" pitchFamily="49" charset="-122"/>
                <a:ea typeface="黑体" panose="02010609060101010101" pitchFamily="49" charset="-122"/>
              </a:rPr>
              <a:t>手</a:t>
            </a:r>
            <a:endParaRPr lang="en-US" altLang="zh-CN" sz="3200" b="1" dirty="0">
              <a:solidFill>
                <a:srgbClr val="7030A0"/>
              </a:solidFill>
              <a:latin typeface="黑体" panose="02010609060101010101" pitchFamily="49" charset="-122"/>
              <a:ea typeface="黑体" panose="02010609060101010101" pitchFamily="49" charset="-122"/>
            </a:endParaRPr>
          </a:p>
          <a:p>
            <a:r>
              <a:rPr lang="zh-CN" altLang="en-US" sz="3200" b="1" dirty="0">
                <a:solidFill>
                  <a:srgbClr val="7030A0"/>
                </a:solidFill>
                <a:latin typeface="黑体" panose="02010609060101010101" pitchFamily="49" charset="-122"/>
                <a:ea typeface="黑体" panose="02010609060101010101" pitchFamily="49" charset="-122"/>
              </a:rPr>
              <a:t>上</a:t>
            </a:r>
            <a:endParaRPr lang="en-US" altLang="zh-CN" sz="3200" b="1" dirty="0">
              <a:solidFill>
                <a:srgbClr val="7030A0"/>
              </a:solidFill>
              <a:latin typeface="黑体" panose="02010609060101010101" pitchFamily="49" charset="-122"/>
              <a:ea typeface="黑体" panose="02010609060101010101" pitchFamily="49" charset="-122"/>
            </a:endParaRPr>
          </a:p>
          <a:p>
            <a:r>
              <a:rPr lang="zh-CN" altLang="en-US" sz="3200" b="1" dirty="0">
                <a:solidFill>
                  <a:srgbClr val="7030A0"/>
                </a:solidFill>
                <a:latin typeface="黑体" panose="02010609060101010101" pitchFamily="49" charset="-122"/>
                <a:ea typeface="黑体" panose="02010609060101010101" pitchFamily="49" charset="-122"/>
              </a:rPr>
              <a:t>开</a:t>
            </a:r>
            <a:endParaRPr lang="en-US" altLang="zh-CN" sz="3200" b="1" dirty="0">
              <a:solidFill>
                <a:srgbClr val="7030A0"/>
              </a:solidFill>
              <a:latin typeface="黑体" panose="02010609060101010101" pitchFamily="49" charset="-122"/>
              <a:ea typeface="黑体" panose="02010609060101010101" pitchFamily="49" charset="-122"/>
            </a:endParaRPr>
          </a:p>
          <a:p>
            <a:r>
              <a:rPr lang="zh-CN" altLang="en-US" sz="3200" b="1" dirty="0">
                <a:solidFill>
                  <a:srgbClr val="7030A0"/>
                </a:solidFill>
                <a:latin typeface="黑体" panose="02010609060101010101" pitchFamily="49" charset="-122"/>
                <a:ea typeface="黑体" panose="02010609060101010101" pitchFamily="49" charset="-122"/>
              </a:rPr>
              <a:t>包</a:t>
            </a:r>
            <a:endParaRPr lang="en-US" altLang="zh-CN" sz="3200" b="1" dirty="0">
              <a:solidFill>
                <a:srgbClr val="7030A0"/>
              </a:solidFill>
              <a:latin typeface="黑体" panose="02010609060101010101" pitchFamily="49" charset="-122"/>
              <a:ea typeface="黑体" panose="02010609060101010101" pitchFamily="49" charset="-122"/>
            </a:endParaRPr>
          </a:p>
          <a:p>
            <a:r>
              <a:rPr lang="zh-CN" altLang="en-US" sz="3200" b="1" dirty="0">
                <a:solidFill>
                  <a:srgbClr val="7030A0"/>
                </a:solidFill>
                <a:latin typeface="黑体" panose="02010609060101010101" pitchFamily="49" charset="-122"/>
                <a:ea typeface="黑体" panose="02010609060101010101" pitchFamily="49" charset="-122"/>
              </a:rPr>
              <a:t>法</a:t>
            </a:r>
          </a:p>
        </p:txBody>
      </p:sp>
      <p:pic>
        <p:nvPicPr>
          <p:cNvPr id="24" name="Picture 5" descr="200873104858728">
            <a:extLst>
              <a:ext uri="{FF2B5EF4-FFF2-40B4-BE49-F238E27FC236}">
                <a16:creationId xmlns:a16="http://schemas.microsoft.com/office/drawing/2014/main" id="{3A5C95CD-A497-4B71-91AA-FBEC79F02407}"/>
              </a:ext>
            </a:extLst>
          </p:cNvPr>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1394" y="928881"/>
            <a:ext cx="4895850" cy="273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Rectangle 3">
            <a:extLst>
              <a:ext uri="{FF2B5EF4-FFF2-40B4-BE49-F238E27FC236}">
                <a16:creationId xmlns:a16="http://schemas.microsoft.com/office/drawing/2014/main" id="{22FB23C4-72CE-426D-9BA3-2BAF9657E5E1}"/>
              </a:ext>
            </a:extLst>
          </p:cNvPr>
          <p:cNvSpPr>
            <a:spLocks noChangeArrowheads="1"/>
          </p:cNvSpPr>
          <p:nvPr/>
        </p:nvSpPr>
        <p:spPr bwMode="auto">
          <a:xfrm>
            <a:off x="6244358" y="3429000"/>
            <a:ext cx="5674252" cy="271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lr>
                <a:schemeClr val="hlink"/>
              </a:buClr>
              <a:buBlip>
                <a:blip r:embed="rId4"/>
              </a:buBlip>
              <a:defRPr sz="3200" b="1">
                <a:solidFill>
                  <a:schemeClr val="tx1"/>
                </a:solidFill>
                <a:latin typeface="Arial" pitchFamily="34" charset="0"/>
                <a:ea typeface="宋体" pitchFamily="2" charset="-122"/>
              </a:defRPr>
            </a:lvl1pPr>
            <a:lvl2pPr marL="742950" indent="-285750" algn="l" eaLnBrk="0" hangingPunct="0">
              <a:spcBef>
                <a:spcPct val="20000"/>
              </a:spcBef>
              <a:buClr>
                <a:schemeClr val="hlink"/>
              </a:buClr>
              <a:buFont typeface="Wingdings" pitchFamily="2" charset="2"/>
              <a:buChar char="§"/>
              <a:defRPr sz="2800" b="1">
                <a:solidFill>
                  <a:schemeClr val="tx1"/>
                </a:solidFill>
                <a:latin typeface="Arial" pitchFamily="34" charset="0"/>
                <a:ea typeface="宋体" pitchFamily="2" charset="-122"/>
              </a:defRPr>
            </a:lvl2pPr>
            <a:lvl3pPr marL="1143000" indent="-228600" algn="l" eaLnBrk="0" hangingPunct="0">
              <a:spcBef>
                <a:spcPct val="20000"/>
              </a:spcBef>
              <a:buClr>
                <a:schemeClr val="hlink"/>
              </a:buClr>
              <a:buFont typeface="Wingdings" pitchFamily="2" charset="2"/>
              <a:buChar char="•"/>
              <a:defRPr sz="2600" b="1">
                <a:solidFill>
                  <a:schemeClr val="tx1"/>
                </a:solidFill>
                <a:latin typeface="Arial" pitchFamily="34" charset="0"/>
                <a:ea typeface="宋体" pitchFamily="2" charset="-122"/>
              </a:defRPr>
            </a:lvl3pPr>
            <a:lvl4pPr marL="1600200" indent="-228600" algn="l" eaLnBrk="0" hangingPunct="0">
              <a:spcBef>
                <a:spcPct val="20000"/>
              </a:spcBef>
              <a:buFont typeface="Wingdings" pitchFamily="2" charset="2"/>
              <a:buChar char="–"/>
              <a:defRPr sz="2400" b="1">
                <a:solidFill>
                  <a:schemeClr val="tx1"/>
                </a:solidFill>
                <a:latin typeface="Arial" pitchFamily="34" charset="0"/>
                <a:ea typeface="宋体" pitchFamily="2" charset="-122"/>
              </a:defRPr>
            </a:lvl4pPr>
            <a:lvl5pPr marL="2057400" indent="-228600" algn="l" eaLnBrk="0" hangingPunct="0">
              <a:spcBef>
                <a:spcPct val="20000"/>
              </a:spcBef>
              <a:buFont typeface="Wingdings" pitchFamily="2" charset="2"/>
              <a:buChar char="»"/>
              <a:defRPr sz="2400" b="1">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9pPr>
          </a:lstStyle>
          <a:p>
            <a:pPr fontAlgn="base">
              <a:lnSpc>
                <a:spcPct val="125000"/>
              </a:lnSpc>
              <a:spcBef>
                <a:spcPct val="50000"/>
              </a:spcBef>
              <a:spcAft>
                <a:spcPct val="0"/>
              </a:spcAft>
              <a:buClrTx/>
              <a:buFontTx/>
              <a:buNone/>
            </a:pPr>
            <a:r>
              <a:rPr kumimoji="1" lang="zh-CN" altLang="en-US" sz="2800" b="0" dirty="0">
                <a:latin typeface="黑体" panose="02010609060101010101" pitchFamily="49" charset="-122"/>
                <a:ea typeface="黑体" panose="02010609060101010101" pitchFamily="49" charset="-122"/>
              </a:rPr>
              <a:t>将小包内物品全部取出，经核对无误后，可将包扎在手上打开</a:t>
            </a:r>
            <a:r>
              <a:rPr kumimoji="1" lang="en-US" altLang="zh-CN" sz="2800" b="0" dirty="0">
                <a:latin typeface="黑体" panose="02010609060101010101" pitchFamily="49" charset="-122"/>
                <a:ea typeface="黑体" panose="02010609060101010101" pitchFamily="49" charset="-122"/>
              </a:rPr>
              <a:t>,</a:t>
            </a:r>
            <a:r>
              <a:rPr kumimoji="1" lang="zh-CN" altLang="en-US" sz="2800" b="0" dirty="0">
                <a:latin typeface="黑体" panose="02010609060101010101" pitchFamily="49" charset="-122"/>
                <a:ea typeface="黑体" panose="02010609060101010101" pitchFamily="49" charset="-122"/>
              </a:rPr>
              <a:t>另一手将包布四角抓住，使无菌面朝向无菌区域稳妥地将包内物品放入无菌区域内。</a:t>
            </a:r>
            <a:r>
              <a:rPr kumimoji="1" lang="zh-CN" altLang="en-US" sz="2400" b="0" dirty="0">
                <a:latin typeface="黑体" panose="02010609060101010101" pitchFamily="49" charset="-122"/>
                <a:ea typeface="黑体" panose="02010609060101010101" pitchFamily="49" charset="-122"/>
              </a:rPr>
              <a:t> </a:t>
            </a:r>
          </a:p>
        </p:txBody>
      </p:sp>
      <p:pic>
        <p:nvPicPr>
          <p:cNvPr id="18" name="Picture 4" descr="IMG_1497">
            <a:extLst>
              <a:ext uri="{FF2B5EF4-FFF2-40B4-BE49-F238E27FC236}">
                <a16:creationId xmlns:a16="http://schemas.microsoft.com/office/drawing/2014/main" id="{189F2D8D-A974-4DFD-BD9D-DE63D58FA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413" y="2067752"/>
            <a:ext cx="3107558" cy="41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0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775405" y="1781534"/>
            <a:ext cx="10305034" cy="378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1</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严格遵循无菌操作原则</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2</a:t>
            </a:r>
            <a:r>
              <a:rPr kumimoji="0" lang="zh-CN" altLang="zh-CN" sz="2800" b="0" i="0" u="none" strike="noStrike" cap="none" normalizeH="0" baseline="0" dirty="0">
                <a:ln>
                  <a:noFill/>
                </a:ln>
                <a:effectLst/>
                <a:latin typeface="+mn-ea"/>
              </a:rPr>
              <a:t>）</a:t>
            </a:r>
            <a:r>
              <a:rPr lang="zh-CN" altLang="en-US" sz="2800" dirty="0">
                <a:latin typeface="+mn-ea"/>
              </a:rPr>
              <a:t>打开无菌包时手只能接触包布四角的外面，</a:t>
            </a:r>
            <a:r>
              <a:rPr lang="zh-CN" altLang="en-US" sz="2800" dirty="0">
                <a:solidFill>
                  <a:srgbClr val="C00000"/>
                </a:solidFill>
                <a:latin typeface="+mn-ea"/>
              </a:rPr>
              <a:t>不可触及包布内面，不可跨越无菌区</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3</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包内物品未用完，应按原折痕包好，注明开包日期及时间，</a:t>
            </a:r>
            <a:r>
              <a:rPr kumimoji="0" lang="zh-CN" altLang="en-US" sz="2800" b="0" i="0" u="none" strike="noStrike" cap="none" normalizeH="0" baseline="0" dirty="0">
                <a:ln>
                  <a:noFill/>
                </a:ln>
                <a:solidFill>
                  <a:srgbClr val="C00000"/>
                </a:solidFill>
                <a:effectLst/>
                <a:latin typeface="+mn-ea"/>
              </a:rPr>
              <a:t>限</a:t>
            </a:r>
            <a:r>
              <a:rPr kumimoji="0" lang="en-US" altLang="zh-CN" sz="2800" b="0" i="0" u="none" strike="noStrike" cap="none" normalizeH="0" baseline="0" dirty="0">
                <a:ln>
                  <a:noFill/>
                </a:ln>
                <a:solidFill>
                  <a:srgbClr val="C00000"/>
                </a:solidFill>
                <a:effectLst/>
                <a:latin typeface="+mn-ea"/>
              </a:rPr>
              <a:t>24h</a:t>
            </a:r>
            <a:r>
              <a:rPr kumimoji="0" lang="zh-CN" altLang="en-US" sz="2800" b="0" i="0" u="none" strike="noStrike" cap="none" normalizeH="0" baseline="0" dirty="0">
                <a:ln>
                  <a:noFill/>
                </a:ln>
                <a:solidFill>
                  <a:srgbClr val="C00000"/>
                </a:solidFill>
                <a:effectLst/>
                <a:latin typeface="+mn-ea"/>
              </a:rPr>
              <a:t>内有效</a:t>
            </a:r>
            <a:r>
              <a:rPr kumimoji="0" lang="zh-CN" altLang="en-US" sz="2800" b="0" i="0" u="none" strike="noStrike" cap="none" normalizeH="0" baseline="0" dirty="0">
                <a:ln>
                  <a:noFill/>
                </a:ln>
                <a:effectLst/>
                <a:latin typeface="+mn-ea"/>
              </a:rPr>
              <a:t>。</a:t>
            </a:r>
            <a:endParaRPr kumimoji="0" lang="en-US" altLang="zh-CN" sz="2800" b="0" i="0" u="none" strike="noStrike" cap="none" normalizeH="0" baseline="0" dirty="0">
              <a:ln>
                <a:noFill/>
              </a:ln>
              <a:effectLst/>
              <a:latin typeface="+mn-ea"/>
            </a:endParaRP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4</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包内物品超过有效期、被污染或包布潮湿、破损，须重新灭菌。</a:t>
            </a:r>
            <a:endParaRPr kumimoji="0" lang="zh-CN" altLang="zh-CN" sz="2800" b="0" i="0" u="none" strike="noStrike" cap="none" normalizeH="0" baseline="0" dirty="0">
              <a:ln>
                <a:noFill/>
              </a:ln>
              <a:effectLst/>
              <a:latin typeface="+mn-ea"/>
            </a:endParaRPr>
          </a:p>
        </p:txBody>
      </p:sp>
    </p:spTree>
    <p:extLst>
      <p:ext uri="{BB962C8B-B14F-4D97-AF65-F5344CB8AC3E}">
        <p14:creationId xmlns:p14="http://schemas.microsoft.com/office/powerpoint/2010/main" val="3736383438"/>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1980029" cy="523220"/>
            </a:xfrm>
            <a:prstGeom prst="rect">
              <a:avLst/>
            </a:prstGeom>
          </p:spPr>
          <p:txBody>
            <a:bodyPr wrap="none">
              <a:spAutoFit/>
            </a:bodyPr>
            <a:lstStyle/>
            <a:p>
              <a:r>
                <a:rPr lang="zh-CN" altLang="en-US" sz="2800" b="1" dirty="0">
                  <a:solidFill>
                    <a:schemeClr val="accent1">
                      <a:lumMod val="50000"/>
                    </a:schemeClr>
                  </a:solidFill>
                  <a:latin typeface="+mj-ea"/>
                  <a:ea typeface="+mj-ea"/>
                </a:rPr>
                <a:t>铺无菌盘法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5</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a:extLst>
              <a:ext uri="{FF2B5EF4-FFF2-40B4-BE49-F238E27FC236}">
                <a16:creationId xmlns:a16="http://schemas.microsoft.com/office/drawing/2014/main" id="{0C7BE447-B32B-41E3-B63C-9DD575F7969B}"/>
              </a:ext>
            </a:extLst>
          </p:cNvPr>
          <p:cNvGrpSpPr/>
          <p:nvPr/>
        </p:nvGrpSpPr>
        <p:grpSpPr>
          <a:xfrm>
            <a:off x="850915" y="1928677"/>
            <a:ext cx="1874777" cy="545945"/>
            <a:chOff x="889961" y="1928677"/>
            <a:chExt cx="1874777" cy="545945"/>
          </a:xfrm>
        </p:grpSpPr>
        <p:pic>
          <p:nvPicPr>
            <p:cNvPr id="18" name="图片 17" descr="图片包含 游戏机, 画&#10;&#10;描述已自动生成">
              <a:extLst>
                <a:ext uri="{FF2B5EF4-FFF2-40B4-BE49-F238E27FC236}">
                  <a16:creationId xmlns:a16="http://schemas.microsoft.com/office/drawing/2014/main" id="{4925CC2D-E4C5-43D5-803B-F4D8265E04C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19" name="矩形 18">
              <a:extLst>
                <a:ext uri="{FF2B5EF4-FFF2-40B4-BE49-F238E27FC236}">
                  <a16:creationId xmlns:a16="http://schemas.microsoft.com/office/drawing/2014/main" id="{368757B2-5CA8-43AE-B43D-3DFBC253DB43}"/>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0" name="文本框 19">
            <a:extLst>
              <a:ext uri="{FF2B5EF4-FFF2-40B4-BE49-F238E27FC236}">
                <a16:creationId xmlns:a16="http://schemas.microsoft.com/office/drawing/2014/main" id="{439B4892-63CA-47C6-91AC-43A63FC3A312}"/>
              </a:ext>
            </a:extLst>
          </p:cNvPr>
          <p:cNvSpPr txBox="1"/>
          <p:nvPr/>
        </p:nvSpPr>
        <p:spPr>
          <a:xfrm>
            <a:off x="2659904" y="1821294"/>
            <a:ext cx="8574041" cy="1284006"/>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将无菌治疗巾铺在清洁、干燥的治疗盘内，形成一无菌区，放置无菌物品，以供检查、治疗、护理用。</a:t>
            </a:r>
            <a:endParaRPr lang="en-US" altLang="zh-CN" sz="2400" dirty="0">
              <a:latin typeface="黑体" panose="02010609060101010101" pitchFamily="49" charset="-122"/>
              <a:ea typeface="黑体" panose="02010609060101010101" pitchFamily="49" charset="-122"/>
              <a:sym typeface="+mn-ea"/>
            </a:endParaRPr>
          </a:p>
        </p:txBody>
      </p:sp>
      <p:pic>
        <p:nvPicPr>
          <p:cNvPr id="21" name="Picture 4" descr="110">
            <a:extLst>
              <a:ext uri="{FF2B5EF4-FFF2-40B4-BE49-F238E27FC236}">
                <a16:creationId xmlns:a16="http://schemas.microsoft.com/office/drawing/2014/main" id="{1A53A79B-46BD-43C4-8EE9-F5D3207BE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634" y="3549144"/>
            <a:ext cx="410527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B100DE0A-C023-4675-9CE8-F926E4D3AA0B}"/>
              </a:ext>
            </a:extLst>
          </p:cNvPr>
          <p:cNvSpPr txBox="1"/>
          <p:nvPr/>
        </p:nvSpPr>
        <p:spPr>
          <a:xfrm>
            <a:off x="5919251" y="5442785"/>
            <a:ext cx="3129667" cy="523220"/>
          </a:xfrm>
          <a:prstGeom prst="rect">
            <a:avLst/>
          </a:prstGeom>
          <a:noFill/>
        </p:spPr>
        <p:txBody>
          <a:bodyPr wrap="square">
            <a:spAutoFit/>
          </a:bodyPr>
          <a:lstStyle/>
          <a:p>
            <a:r>
              <a:rPr lang="zh-CN" altLang="en-US" sz="2800" dirty="0">
                <a:solidFill>
                  <a:srgbClr val="FF0000"/>
                </a:solidFill>
                <a:latin typeface="黑体" panose="02010609060101010101" pitchFamily="49" charset="-122"/>
                <a:ea typeface="黑体" panose="02010609060101010101" pitchFamily="49" charset="-122"/>
              </a:rPr>
              <a:t>有效期 </a:t>
            </a:r>
            <a:r>
              <a:rPr lang="en-US" altLang="zh-CN" sz="2800" dirty="0">
                <a:solidFill>
                  <a:srgbClr val="FF0000"/>
                </a:solidFill>
                <a:latin typeface="黑体" panose="02010609060101010101" pitchFamily="49" charset="-122"/>
                <a:ea typeface="黑体" panose="02010609060101010101" pitchFamily="49" charset="-122"/>
              </a:rPr>
              <a:t>4 </a:t>
            </a:r>
            <a:r>
              <a:rPr lang="zh-CN" altLang="en-US" sz="2800" dirty="0">
                <a:solidFill>
                  <a:srgbClr val="FF0000"/>
                </a:solidFill>
                <a:latin typeface="黑体" panose="02010609060101010101" pitchFamily="49" charset="-122"/>
                <a:ea typeface="黑体" panose="02010609060101010101" pitchFamily="49" charset="-122"/>
              </a:rPr>
              <a:t>小时。</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3971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1980029" cy="523220"/>
            </a:xfrm>
            <a:prstGeom prst="rect">
              <a:avLst/>
            </a:prstGeom>
          </p:spPr>
          <p:txBody>
            <a:bodyPr wrap="none">
              <a:spAutoFit/>
            </a:bodyPr>
            <a:lstStyle/>
            <a:p>
              <a:r>
                <a:rPr lang="zh-CN" altLang="en-US" sz="2800" b="1" dirty="0">
                  <a:solidFill>
                    <a:schemeClr val="accent1">
                      <a:lumMod val="50000"/>
                    </a:schemeClr>
                  </a:solidFill>
                  <a:latin typeface="+mj-ea"/>
                  <a:ea typeface="+mj-ea"/>
                </a:rPr>
                <a:t>铺无菌盘法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5</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3" name="矩形 22">
            <a:extLst>
              <a:ext uri="{FF2B5EF4-FFF2-40B4-BE49-F238E27FC236}">
                <a16:creationId xmlns:a16="http://schemas.microsoft.com/office/drawing/2014/main" id="{0EDC0722-2CF5-4707-A3F2-4490185EBFCB}"/>
              </a:ext>
            </a:extLst>
          </p:cNvPr>
          <p:cNvSpPr/>
          <p:nvPr/>
        </p:nvSpPr>
        <p:spPr>
          <a:xfrm>
            <a:off x="905916" y="1901506"/>
            <a:ext cx="11100016" cy="4544386"/>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核对无菌包名称、灭菌日期、有效期、灭菌标识，无潮湿或破损。</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取巾   </a:t>
            </a:r>
            <a:r>
              <a:rPr lang="zh-CN" altLang="en-US" sz="2400" dirty="0">
                <a:latin typeface="+mj-ea"/>
                <a:ea typeface="+mj-ea"/>
              </a:rPr>
              <a:t>打开无菌包，用无菌持物钳取一块治疗巾置于治疗盘内。</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铺盘   </a:t>
            </a:r>
            <a:r>
              <a:rPr lang="zh-CN" altLang="en-US" sz="2400" dirty="0">
                <a:latin typeface="+mj-ea"/>
                <a:ea typeface="+mj-ea"/>
              </a:rPr>
              <a:t>双手捏住治疗巾一边外面两角，轻轻抖开双折铺于治疗盘上，将上面扇形折至对侧，开口向外，治疗巾内面构成无菌区。</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放物   </a:t>
            </a:r>
            <a:r>
              <a:rPr lang="zh-CN" altLang="en-US" sz="2400" dirty="0">
                <a:latin typeface="+mj-ea"/>
                <a:ea typeface="+mj-ea"/>
              </a:rPr>
              <a:t>放置无菌物品</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盖巾   </a:t>
            </a:r>
            <a:r>
              <a:rPr lang="zh-CN" altLang="en-US" sz="2400" dirty="0">
                <a:latin typeface="+mj-ea"/>
                <a:ea typeface="+mj-ea"/>
              </a:rPr>
              <a:t>双手捏住扇形折叠层治疗巾的外面，对齐上下层边缘遮盖物品，</a:t>
            </a:r>
            <a:r>
              <a:rPr lang="zh-CN" altLang="en-US" sz="2400" dirty="0">
                <a:solidFill>
                  <a:srgbClr val="C00000"/>
                </a:solidFill>
                <a:latin typeface="+mj-ea"/>
                <a:ea typeface="+mj-ea"/>
              </a:rPr>
              <a:t>将开口处向上翻折</a:t>
            </a:r>
            <a:r>
              <a:rPr lang="en-US" altLang="zh-CN" sz="2400" dirty="0">
                <a:solidFill>
                  <a:srgbClr val="C00000"/>
                </a:solidFill>
                <a:latin typeface="+mj-ea"/>
                <a:ea typeface="+mj-ea"/>
              </a:rPr>
              <a:t>2</a:t>
            </a:r>
            <a:r>
              <a:rPr lang="zh-CN" altLang="en-US" sz="2400" dirty="0">
                <a:solidFill>
                  <a:srgbClr val="C00000"/>
                </a:solidFill>
                <a:latin typeface="+mj-ea"/>
                <a:ea typeface="+mj-ea"/>
              </a:rPr>
              <a:t>次，两侧边缘分别向下折</a:t>
            </a:r>
            <a:r>
              <a:rPr lang="en-US" altLang="zh-CN" sz="2400" dirty="0">
                <a:solidFill>
                  <a:srgbClr val="C00000"/>
                </a:solidFill>
                <a:latin typeface="+mj-ea"/>
                <a:ea typeface="+mj-ea"/>
              </a:rPr>
              <a:t>1</a:t>
            </a:r>
            <a:r>
              <a:rPr lang="zh-CN" altLang="en-US" sz="2400" dirty="0">
                <a:solidFill>
                  <a:srgbClr val="C00000"/>
                </a:solidFill>
                <a:latin typeface="+mj-ea"/>
                <a:ea typeface="+mj-ea"/>
              </a:rPr>
              <a:t>次</a:t>
            </a:r>
            <a:endParaRPr lang="en-US" altLang="zh-CN" sz="3200" dirty="0">
              <a:solidFill>
                <a:srgbClr val="C00000"/>
              </a:solidFill>
              <a:latin typeface="+mj-ea"/>
              <a:ea typeface="+mj-ea"/>
            </a:endParaRPr>
          </a:p>
        </p:txBody>
      </p:sp>
      <p:pic>
        <p:nvPicPr>
          <p:cNvPr id="5" name="图片 4">
            <a:extLst>
              <a:ext uri="{FF2B5EF4-FFF2-40B4-BE49-F238E27FC236}">
                <a16:creationId xmlns:a16="http://schemas.microsoft.com/office/drawing/2014/main" id="{2A806754-8515-4C99-ACA7-73929B400A8C}"/>
              </a:ext>
            </a:extLst>
          </p:cNvPr>
          <p:cNvPicPr>
            <a:picLocks noChangeAspect="1"/>
          </p:cNvPicPr>
          <p:nvPr/>
        </p:nvPicPr>
        <p:blipFill>
          <a:blip r:embed="rId2">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143556" y="416487"/>
            <a:ext cx="2444872" cy="2411149"/>
          </a:xfrm>
          <a:prstGeom prst="rect">
            <a:avLst/>
          </a:prstGeom>
        </p:spPr>
      </p:pic>
    </p:spTree>
    <p:extLst>
      <p:ext uri="{BB962C8B-B14F-4D97-AF65-F5344CB8AC3E}">
        <p14:creationId xmlns:p14="http://schemas.microsoft.com/office/powerpoint/2010/main" val="10835641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619762" y="1743140"/>
            <a:ext cx="10567046" cy="21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1</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严格遵循无菌操作原则</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2</a:t>
            </a:r>
            <a:r>
              <a:rPr kumimoji="0" lang="zh-CN" altLang="zh-CN" sz="2800" b="0" i="0" u="none" strike="noStrike" cap="none" normalizeH="0" baseline="0" dirty="0">
                <a:ln>
                  <a:noFill/>
                </a:ln>
                <a:effectLst/>
                <a:latin typeface="+mn-ea"/>
              </a:rPr>
              <a:t>）</a:t>
            </a:r>
            <a:r>
              <a:rPr lang="zh-CN" altLang="en-US" sz="2800" dirty="0">
                <a:latin typeface="+mn-ea"/>
              </a:rPr>
              <a:t>铺无菌盘的区域必须清洁、干燥，无菌巾避免潮湿、污染</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3</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手、衣物等非无菌物品</a:t>
            </a:r>
            <a:r>
              <a:rPr kumimoji="0" lang="zh-CN" altLang="en-US" sz="2800" b="0" i="0" u="none" strike="noStrike" cap="none" normalizeH="0" baseline="0" dirty="0">
                <a:ln>
                  <a:noFill/>
                </a:ln>
                <a:solidFill>
                  <a:srgbClr val="C00000"/>
                </a:solidFill>
                <a:effectLst/>
                <a:latin typeface="+mn-ea"/>
              </a:rPr>
              <a:t>不可触及</a:t>
            </a:r>
            <a:r>
              <a:rPr kumimoji="0" lang="zh-CN" altLang="en-US" sz="2800" b="0" i="0" u="none" strike="noStrike" cap="none" normalizeH="0" baseline="0" dirty="0">
                <a:ln>
                  <a:noFill/>
                </a:ln>
                <a:effectLst/>
                <a:latin typeface="+mn-ea"/>
              </a:rPr>
              <a:t>无菌面，</a:t>
            </a:r>
            <a:r>
              <a:rPr kumimoji="0" lang="zh-CN" altLang="en-US" sz="2800" b="0" i="0" u="none" strike="noStrike" cap="none" normalizeH="0" baseline="0" dirty="0">
                <a:ln>
                  <a:noFill/>
                </a:ln>
                <a:solidFill>
                  <a:srgbClr val="C00000"/>
                </a:solidFill>
                <a:effectLst/>
                <a:latin typeface="+mn-ea"/>
              </a:rPr>
              <a:t>不可跨越</a:t>
            </a:r>
            <a:r>
              <a:rPr kumimoji="0" lang="zh-CN" altLang="en-US" sz="2800" b="0" i="0" u="none" strike="noStrike" cap="none" normalizeH="0" baseline="0" dirty="0">
                <a:ln>
                  <a:noFill/>
                </a:ln>
                <a:effectLst/>
                <a:latin typeface="+mn-ea"/>
              </a:rPr>
              <a:t>无菌区。</a:t>
            </a:r>
            <a:endParaRPr kumimoji="0" lang="en-US" altLang="zh-CN" sz="2800" b="0" i="0" u="none" strike="noStrike" cap="none" normalizeH="0" baseline="0" dirty="0">
              <a:ln>
                <a:noFill/>
              </a:ln>
              <a:effectLst/>
              <a:latin typeface="+mn-ea"/>
            </a:endParaRP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4</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铺好的无菌盘尽早使用，有效期</a:t>
            </a:r>
            <a:r>
              <a:rPr kumimoji="0" lang="zh-CN" altLang="en-US" sz="2800" b="0" i="0" u="none" strike="noStrike" cap="none" normalizeH="0" baseline="0" dirty="0">
                <a:ln>
                  <a:noFill/>
                </a:ln>
                <a:solidFill>
                  <a:srgbClr val="C00000"/>
                </a:solidFill>
                <a:effectLst/>
                <a:latin typeface="+mn-ea"/>
              </a:rPr>
              <a:t>不超过</a:t>
            </a:r>
            <a:r>
              <a:rPr kumimoji="0" lang="en-US" altLang="zh-CN" sz="2800" b="0" i="0" u="none" strike="noStrike" cap="none" normalizeH="0" baseline="0" dirty="0">
                <a:ln>
                  <a:noFill/>
                </a:ln>
                <a:solidFill>
                  <a:srgbClr val="C00000"/>
                </a:solidFill>
                <a:effectLst/>
                <a:latin typeface="+mn-ea"/>
              </a:rPr>
              <a:t>4h</a:t>
            </a:r>
            <a:r>
              <a:rPr kumimoji="0" lang="zh-CN" altLang="en-US" sz="2800" b="0" i="0" u="none" strike="noStrike" cap="none" normalizeH="0" baseline="0" dirty="0">
                <a:ln>
                  <a:noFill/>
                </a:ln>
                <a:effectLst/>
                <a:latin typeface="+mn-ea"/>
              </a:rPr>
              <a:t>。</a:t>
            </a:r>
            <a:endParaRPr kumimoji="0" lang="zh-CN" altLang="zh-CN" sz="2800" b="0" i="0" u="none" strike="noStrike" cap="none" normalizeH="0" baseline="0" dirty="0">
              <a:ln>
                <a:noFill/>
              </a:ln>
              <a:effectLst/>
              <a:latin typeface="+mn-ea"/>
            </a:endParaRPr>
          </a:p>
        </p:txBody>
      </p:sp>
      <p:pic>
        <p:nvPicPr>
          <p:cNvPr id="2" name="图片 1">
            <a:extLst>
              <a:ext uri="{FF2B5EF4-FFF2-40B4-BE49-F238E27FC236}">
                <a16:creationId xmlns:a16="http://schemas.microsoft.com/office/drawing/2014/main" id="{24C5CB60-0BD3-4657-BE65-EED353EC3D3B}"/>
              </a:ext>
            </a:extLst>
          </p:cNvPr>
          <p:cNvPicPr>
            <a:picLocks noChangeAspect="1"/>
          </p:cNvPicPr>
          <p:nvPr/>
        </p:nvPicPr>
        <p:blipFill>
          <a:blip r:embed="rId2"/>
          <a:stretch>
            <a:fillRect/>
          </a:stretch>
        </p:blipFill>
        <p:spPr>
          <a:xfrm>
            <a:off x="2253777" y="4082070"/>
            <a:ext cx="2493321" cy="1784639"/>
          </a:xfrm>
          <a:prstGeom prst="rect">
            <a:avLst/>
          </a:prstGeom>
        </p:spPr>
      </p:pic>
      <p:pic>
        <p:nvPicPr>
          <p:cNvPr id="6" name="图片 5">
            <a:extLst>
              <a:ext uri="{FF2B5EF4-FFF2-40B4-BE49-F238E27FC236}">
                <a16:creationId xmlns:a16="http://schemas.microsoft.com/office/drawing/2014/main" id="{81E04ADF-B5AF-4C20-B95B-66311CB85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244" y="4082069"/>
            <a:ext cx="2290883" cy="1784639"/>
          </a:xfrm>
          <a:prstGeom prst="rect">
            <a:avLst/>
          </a:prstGeom>
        </p:spPr>
      </p:pic>
    </p:spTree>
    <p:extLst>
      <p:ext uri="{BB962C8B-B14F-4D97-AF65-F5344CB8AC3E}">
        <p14:creationId xmlns:p14="http://schemas.microsoft.com/office/powerpoint/2010/main" val="3746660064"/>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戴脱无菌手套法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6</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a:extLst>
              <a:ext uri="{FF2B5EF4-FFF2-40B4-BE49-F238E27FC236}">
                <a16:creationId xmlns:a16="http://schemas.microsoft.com/office/drawing/2014/main" id="{62EEFB5A-35EF-4254-A018-CBB7B61874B3}"/>
              </a:ext>
            </a:extLst>
          </p:cNvPr>
          <p:cNvGrpSpPr/>
          <p:nvPr/>
        </p:nvGrpSpPr>
        <p:grpSpPr>
          <a:xfrm>
            <a:off x="850915" y="1928677"/>
            <a:ext cx="1874777" cy="545945"/>
            <a:chOff x="889961" y="1928677"/>
            <a:chExt cx="1874777" cy="545945"/>
          </a:xfrm>
        </p:grpSpPr>
        <p:pic>
          <p:nvPicPr>
            <p:cNvPr id="18" name="图片 17" descr="图片包含 游戏机, 画&#10;&#10;描述已自动生成">
              <a:extLst>
                <a:ext uri="{FF2B5EF4-FFF2-40B4-BE49-F238E27FC236}">
                  <a16:creationId xmlns:a16="http://schemas.microsoft.com/office/drawing/2014/main" id="{DB735AF9-67EE-415B-9332-B2B4CEE7EDB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19" name="矩形 18">
              <a:extLst>
                <a:ext uri="{FF2B5EF4-FFF2-40B4-BE49-F238E27FC236}">
                  <a16:creationId xmlns:a16="http://schemas.microsoft.com/office/drawing/2014/main" id="{9BC6649B-D1B9-4231-A15D-339DB2F937CA}"/>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0" name="文本框 19">
            <a:extLst>
              <a:ext uri="{FF2B5EF4-FFF2-40B4-BE49-F238E27FC236}">
                <a16:creationId xmlns:a16="http://schemas.microsoft.com/office/drawing/2014/main" id="{B9BDA5C3-EC68-479C-8ED9-36E574C20F3A}"/>
              </a:ext>
            </a:extLst>
          </p:cNvPr>
          <p:cNvSpPr txBox="1"/>
          <p:nvPr/>
        </p:nvSpPr>
        <p:spPr>
          <a:xfrm>
            <a:off x="2659904" y="1821294"/>
            <a:ext cx="8828462"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预防病原微生物通过医务人员的手传播疾病和污染环境。</a:t>
            </a:r>
            <a:endParaRPr lang="en-US" altLang="zh-CN" sz="2400" dirty="0">
              <a:latin typeface="黑体" panose="02010609060101010101" pitchFamily="49" charset="-122"/>
              <a:ea typeface="黑体" panose="02010609060101010101" pitchFamily="49" charset="-122"/>
              <a:sym typeface="+mn-ea"/>
            </a:endParaRPr>
          </a:p>
        </p:txBody>
      </p:sp>
      <p:sp>
        <p:nvSpPr>
          <p:cNvPr id="21" name="矩形 20">
            <a:extLst>
              <a:ext uri="{FF2B5EF4-FFF2-40B4-BE49-F238E27FC236}">
                <a16:creationId xmlns:a16="http://schemas.microsoft.com/office/drawing/2014/main" id="{DB7A9CEB-8363-4169-962D-C2C6F370E308}"/>
              </a:ext>
            </a:extLst>
          </p:cNvPr>
          <p:cNvSpPr/>
          <p:nvPr/>
        </p:nvSpPr>
        <p:spPr>
          <a:xfrm>
            <a:off x="1051316" y="2697400"/>
            <a:ext cx="11100016" cy="3544112"/>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无菌手套外包装灭菌日期、有效期，无漏气。</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打开取出   </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戴手套   </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调整   </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脱手套   、处置</a:t>
            </a:r>
            <a:endParaRPr lang="en-US" altLang="zh-CN" sz="3200" dirty="0">
              <a:latin typeface="+mj-ea"/>
              <a:ea typeface="+mj-ea"/>
            </a:endParaRPr>
          </a:p>
        </p:txBody>
      </p:sp>
    </p:spTree>
    <p:extLst>
      <p:ext uri="{BB962C8B-B14F-4D97-AF65-F5344CB8AC3E}">
        <p14:creationId xmlns:p14="http://schemas.microsoft.com/office/powerpoint/2010/main" val="53857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EC67B46-704F-46A0-8074-30A95622960C}"/>
              </a:ext>
            </a:extLst>
          </p:cNvPr>
          <p:cNvSpPr txBox="1"/>
          <p:nvPr/>
        </p:nvSpPr>
        <p:spPr>
          <a:xfrm>
            <a:off x="4139147" y="1756295"/>
            <a:ext cx="7876431" cy="3416320"/>
          </a:xfrm>
          <a:prstGeom prst="rect">
            <a:avLst/>
          </a:prstGeom>
          <a:noFill/>
        </p:spPr>
        <p:txBody>
          <a:bodyPr wrap="square">
            <a:spAutoFit/>
          </a:bodyPr>
          <a:lstStyle/>
          <a:p>
            <a:pPr marL="285750" indent="-285750" algn="l" fontAlgn="base">
              <a:spcAft>
                <a:spcPts val="1200"/>
              </a:spcAft>
              <a:buFont typeface="Wingdings" panose="05000000000000000000" pitchFamily="2" charset="2"/>
              <a:buChar char="u"/>
            </a:pPr>
            <a:r>
              <a:rPr lang="zh-CN" altLang="en-US" sz="2800" b="0" i="0" dirty="0">
                <a:effectLst/>
                <a:latin typeface="STHeiti"/>
              </a:rPr>
              <a:t>在原有感染基础上出现其它部位新的感染</a:t>
            </a:r>
            <a:r>
              <a:rPr lang="en-US" altLang="zh-CN" sz="2800" b="0" i="0" dirty="0">
                <a:effectLst/>
                <a:latin typeface="STHeiti"/>
              </a:rPr>
              <a:t>(</a:t>
            </a:r>
            <a:r>
              <a:rPr lang="zh-CN" altLang="en-US" sz="2800" b="0" i="0" dirty="0">
                <a:effectLst/>
                <a:latin typeface="STHeiti"/>
              </a:rPr>
              <a:t>除外脓毒血症迁徙灶</a:t>
            </a:r>
            <a:r>
              <a:rPr lang="en-US" altLang="zh-CN" sz="2800" b="0" i="0" dirty="0">
                <a:effectLst/>
                <a:latin typeface="STHeiti"/>
              </a:rPr>
              <a:t>)</a:t>
            </a:r>
            <a:r>
              <a:rPr lang="zh-CN" altLang="en-US" sz="2800" b="0" i="0" dirty="0">
                <a:effectLst/>
                <a:latin typeface="STHeiti"/>
              </a:rPr>
              <a:t>，或在原感染已知病原体基础上又分离出新的病原体</a:t>
            </a:r>
            <a:r>
              <a:rPr lang="en-US" altLang="zh-CN" sz="2800" b="0" i="0" dirty="0">
                <a:effectLst/>
                <a:latin typeface="STHeiti"/>
              </a:rPr>
              <a:t>(</a:t>
            </a:r>
            <a:r>
              <a:rPr lang="zh-CN" altLang="en-US" sz="2800" b="0" i="0" dirty="0">
                <a:effectLst/>
                <a:latin typeface="STHeiti"/>
              </a:rPr>
              <a:t>排除污染和原来的混合感染</a:t>
            </a:r>
            <a:r>
              <a:rPr lang="en-US" altLang="zh-CN" sz="2800" b="0" i="0" dirty="0">
                <a:effectLst/>
                <a:latin typeface="STHeiti"/>
              </a:rPr>
              <a:t>)</a:t>
            </a:r>
            <a:r>
              <a:rPr lang="zh-CN" altLang="en-US" sz="2800" b="0" i="0" dirty="0">
                <a:effectLst/>
                <a:latin typeface="STHeiti"/>
              </a:rPr>
              <a:t>的感染。</a:t>
            </a:r>
          </a:p>
          <a:p>
            <a:pPr marL="285750" indent="-285750" algn="l" fontAlgn="base">
              <a:spcAft>
                <a:spcPts val="1200"/>
              </a:spcAft>
              <a:buFont typeface="Wingdings" panose="05000000000000000000" pitchFamily="2" charset="2"/>
              <a:buChar char="u"/>
            </a:pPr>
            <a:r>
              <a:rPr lang="zh-CN" altLang="en-US" sz="2800" b="0" i="0" dirty="0">
                <a:effectLst/>
                <a:latin typeface="STHeiti"/>
              </a:rPr>
              <a:t>由于诊疗措施</a:t>
            </a:r>
            <a:r>
              <a:rPr lang="zh-CN" altLang="en-US" sz="2800" b="1" i="0" u="sng" dirty="0">
                <a:solidFill>
                  <a:srgbClr val="7030A0"/>
                </a:solidFill>
                <a:effectLst/>
                <a:latin typeface="STHeiti"/>
              </a:rPr>
              <a:t>激活的潜在性感染</a:t>
            </a:r>
            <a:r>
              <a:rPr lang="zh-CN" altLang="en-US" sz="2800" b="0" i="0" dirty="0">
                <a:effectLst/>
                <a:latin typeface="STHeiti"/>
              </a:rPr>
              <a:t>，如疱疹病毒、结核杆菌等的感染。</a:t>
            </a:r>
          </a:p>
          <a:p>
            <a:pPr marL="285750" indent="-285750" algn="l" fontAlgn="base">
              <a:spcAft>
                <a:spcPts val="1200"/>
              </a:spcAft>
              <a:buFont typeface="Wingdings" panose="05000000000000000000" pitchFamily="2" charset="2"/>
              <a:buChar char="u"/>
            </a:pPr>
            <a:r>
              <a:rPr lang="zh-CN" altLang="en-US" sz="2800" b="1" i="0" u="sng" strike="noStrike" dirty="0">
                <a:solidFill>
                  <a:srgbClr val="7030A0"/>
                </a:solidFill>
                <a:effectLst/>
                <a:latin typeface="STHeiti"/>
                <a:hlinkClick r:id="rId2">
                  <a:extLst>
                    <a:ext uri="{A12FA001-AC4F-418D-AE19-62706E023703}">
                      <ahyp:hlinkClr xmlns:ahyp="http://schemas.microsoft.com/office/drawing/2018/hyperlinkcolor" val="tx"/>
                    </a:ext>
                  </a:extLst>
                </a:hlinkClick>
              </a:rPr>
              <a:t>医务人员</a:t>
            </a:r>
            <a:r>
              <a:rPr lang="zh-CN" altLang="en-US" sz="2800" b="0" i="0" dirty="0">
                <a:effectLst/>
                <a:latin typeface="STHeiti"/>
              </a:rPr>
              <a:t>在医院工作期间获得的感染。</a:t>
            </a:r>
          </a:p>
        </p:txBody>
      </p:sp>
      <p:sp>
        <p:nvSpPr>
          <p:cNvPr id="12" name="文本占位符 1">
            <a:extLst>
              <a:ext uri="{FF2B5EF4-FFF2-40B4-BE49-F238E27FC236}">
                <a16:creationId xmlns:a16="http://schemas.microsoft.com/office/drawing/2014/main" id="{D48AC68D-7547-4ED9-98AF-697FD127FFD0}"/>
              </a:ext>
            </a:extLst>
          </p:cNvPr>
          <p:cNvSpPr txBox="1">
            <a:spLocks/>
          </p:cNvSpPr>
          <p:nvPr/>
        </p:nvSpPr>
        <p:spPr bwMode="auto">
          <a:xfrm>
            <a:off x="641349" y="546172"/>
            <a:ext cx="98186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哪些属于“</a:t>
            </a:r>
            <a:r>
              <a:rPr lang="zh-CN" altLang="en-US" sz="4000" b="1" dirty="0">
                <a:solidFill>
                  <a:srgbClr val="C00000"/>
                </a:solidFill>
                <a:effectLst>
                  <a:outerShdw blurRad="38100" dist="38100" dir="2700000" algn="tl">
                    <a:srgbClr val="000000">
                      <a:alpha val="43137"/>
                    </a:srgbClr>
                  </a:outerShdw>
                </a:effectLst>
                <a:latin typeface="+mj-ea"/>
                <a:ea typeface="+mj-ea"/>
              </a:rPr>
              <a:t>医院感染</a:t>
            </a: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”呢？</a:t>
            </a:r>
          </a:p>
        </p:txBody>
      </p:sp>
      <p:pic>
        <p:nvPicPr>
          <p:cNvPr id="4" name="图片 3">
            <a:extLst>
              <a:ext uri="{FF2B5EF4-FFF2-40B4-BE49-F238E27FC236}">
                <a16:creationId xmlns:a16="http://schemas.microsoft.com/office/drawing/2014/main" id="{4DECF1F5-61BD-4F4E-A6CC-FADF8BA9A0B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85384"/>
            <a:ext cx="4139147" cy="3487231"/>
          </a:xfrm>
          <a:prstGeom prst="rect">
            <a:avLst/>
          </a:prstGeom>
        </p:spPr>
      </p:pic>
      <p:sp>
        <p:nvSpPr>
          <p:cNvPr id="5" name="灯片编号占位符 68">
            <a:extLst>
              <a:ext uri="{FF2B5EF4-FFF2-40B4-BE49-F238E27FC236}">
                <a16:creationId xmlns:a16="http://schemas.microsoft.com/office/drawing/2014/main" id="{C498B028-0B22-411D-A5B8-38FE4609F011}"/>
              </a:ext>
            </a:extLst>
          </p:cNvPr>
          <p:cNvSpPr>
            <a:spLocks noGrp="1"/>
          </p:cNvSpPr>
          <p:nvPr>
            <p:ph type="sldNum" sz="quarter" idx="10"/>
          </p:nvPr>
        </p:nvSpPr>
        <p:spPr>
          <a:xfrm>
            <a:off x="8728075" y="6381750"/>
            <a:ext cx="3463925" cy="417513"/>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Tree>
    <p:extLst>
      <p:ext uri="{BB962C8B-B14F-4D97-AF65-F5344CB8AC3E}">
        <p14:creationId xmlns:p14="http://schemas.microsoft.com/office/powerpoint/2010/main" val="14710212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戴脱无菌手套法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6</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1" name="矩形 20">
            <a:extLst>
              <a:ext uri="{FF2B5EF4-FFF2-40B4-BE49-F238E27FC236}">
                <a16:creationId xmlns:a16="http://schemas.microsoft.com/office/drawing/2014/main" id="{DB7A9CEB-8363-4169-962D-C2C6F370E308}"/>
              </a:ext>
            </a:extLst>
          </p:cNvPr>
          <p:cNvSpPr/>
          <p:nvPr/>
        </p:nvSpPr>
        <p:spPr>
          <a:xfrm>
            <a:off x="951626" y="1904804"/>
            <a:ext cx="1983199" cy="581762"/>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p:txBody>
      </p:sp>
      <p:sp>
        <p:nvSpPr>
          <p:cNvPr id="22" name="文本框 21">
            <a:extLst>
              <a:ext uri="{FF2B5EF4-FFF2-40B4-BE49-F238E27FC236}">
                <a16:creationId xmlns:a16="http://schemas.microsoft.com/office/drawing/2014/main" id="{167DDC36-DD61-454B-9BAC-BAF914352C4E}"/>
              </a:ext>
            </a:extLst>
          </p:cNvPr>
          <p:cNvSpPr txBox="1"/>
          <p:nvPr/>
        </p:nvSpPr>
        <p:spPr>
          <a:xfrm>
            <a:off x="7360965" y="2678122"/>
            <a:ext cx="3840494" cy="1284006"/>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未戴手套的手不能触手套外侧面</a:t>
            </a:r>
            <a:endParaRPr lang="en-US" altLang="zh-CN" sz="2400" dirty="0">
              <a:latin typeface="黑体" panose="02010609060101010101" pitchFamily="49" charset="-122"/>
              <a:ea typeface="黑体" panose="02010609060101010101" pitchFamily="49" charset="-122"/>
              <a:sym typeface="+mn-ea"/>
            </a:endParaRPr>
          </a:p>
        </p:txBody>
      </p:sp>
      <p:sp>
        <p:nvSpPr>
          <p:cNvPr id="23" name="文本框 22">
            <a:extLst>
              <a:ext uri="{FF2B5EF4-FFF2-40B4-BE49-F238E27FC236}">
                <a16:creationId xmlns:a16="http://schemas.microsoft.com/office/drawing/2014/main" id="{5D1CD3C1-4FCD-4D9C-A26C-C1A6B0AC81A2}"/>
              </a:ext>
            </a:extLst>
          </p:cNvPr>
          <p:cNvSpPr txBox="1"/>
          <p:nvPr/>
        </p:nvSpPr>
        <p:spPr>
          <a:xfrm>
            <a:off x="7360965" y="4710233"/>
            <a:ext cx="3840494" cy="1284006"/>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戴手套的手不能触手套内侧面</a:t>
            </a:r>
            <a:endParaRPr lang="en-US" altLang="zh-CN" sz="2400" dirty="0">
              <a:latin typeface="黑体" panose="02010609060101010101" pitchFamily="49" charset="-122"/>
              <a:ea typeface="黑体" panose="02010609060101010101" pitchFamily="49" charset="-122"/>
              <a:sym typeface="+mn-ea"/>
            </a:endParaRPr>
          </a:p>
        </p:txBody>
      </p:sp>
      <p:pic>
        <p:nvPicPr>
          <p:cNvPr id="7" name="图片 6">
            <a:extLst>
              <a:ext uri="{FF2B5EF4-FFF2-40B4-BE49-F238E27FC236}">
                <a16:creationId xmlns:a16="http://schemas.microsoft.com/office/drawing/2014/main" id="{4F98500A-4007-4D1B-8DB4-2CB2E14406AF}"/>
              </a:ext>
            </a:extLst>
          </p:cNvPr>
          <p:cNvPicPr>
            <a:picLocks noChangeAspect="1"/>
          </p:cNvPicPr>
          <p:nvPr/>
        </p:nvPicPr>
        <p:blipFill>
          <a:blip r:embed="rId2">
            <a:clrChange>
              <a:clrFrom>
                <a:srgbClr val="FBFFFB"/>
              </a:clrFrom>
              <a:clrTo>
                <a:srgbClr val="FBFFFB">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62485" y="2932892"/>
            <a:ext cx="5395436" cy="2897057"/>
          </a:xfrm>
          <a:prstGeom prst="rect">
            <a:avLst/>
          </a:prstGeom>
        </p:spPr>
      </p:pic>
    </p:spTree>
    <p:extLst>
      <p:ext uri="{BB962C8B-B14F-4D97-AF65-F5344CB8AC3E}">
        <p14:creationId xmlns:p14="http://schemas.microsoft.com/office/powerpoint/2010/main" val="18982033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882409" y="1913574"/>
            <a:ext cx="10858875" cy="327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（1）严格遵守无菌操作原则。</a:t>
            </a:r>
          </a:p>
          <a:p>
            <a:pPr lvl="0">
              <a:lnSpc>
                <a:spcPct val="125000"/>
              </a:lnSpc>
            </a:pPr>
            <a:r>
              <a:rPr lang="zh-CN" altLang="en-US" sz="2800" dirty="0">
                <a:latin typeface="+mn-ea"/>
              </a:rPr>
              <a:t>（</a:t>
            </a:r>
            <a:r>
              <a:rPr lang="en-US" altLang="zh-CN" sz="2800" dirty="0">
                <a:latin typeface="+mn-ea"/>
              </a:rPr>
              <a:t>2</a:t>
            </a:r>
            <a:r>
              <a:rPr lang="zh-CN" altLang="en-US" sz="2800" dirty="0">
                <a:latin typeface="+mn-ea"/>
              </a:rPr>
              <a:t>）手套大小合适；修剪指甲。</a:t>
            </a:r>
            <a:endParaRPr lang="en-US" altLang="zh-CN" sz="2800" dirty="0">
              <a:latin typeface="+mn-ea"/>
            </a:endParaRPr>
          </a:p>
          <a:p>
            <a:pPr lvl="0">
              <a:lnSpc>
                <a:spcPct val="125000"/>
              </a:lnSpc>
            </a:pPr>
            <a:r>
              <a:rPr lang="zh-CN" altLang="en-US" sz="2800" dirty="0">
                <a:latin typeface="+mn-ea"/>
              </a:rPr>
              <a:t>（</a:t>
            </a:r>
            <a:r>
              <a:rPr lang="en-US" altLang="zh-CN" sz="2800" dirty="0">
                <a:latin typeface="+mn-ea"/>
              </a:rPr>
              <a:t>3</a:t>
            </a:r>
            <a:r>
              <a:rPr lang="zh-CN" altLang="en-US" sz="2800" dirty="0">
                <a:latin typeface="+mn-ea"/>
              </a:rPr>
              <a:t>）戴手套时，手套外面不可触及非无菌物品和未戴手套的手；戴手套后双手始终保持在腰部或操作台面以上视线范围内。</a:t>
            </a:r>
            <a:endParaRPr lang="en-US" altLang="zh-CN" sz="2800" dirty="0">
              <a:latin typeface="+mn-ea"/>
            </a:endParaRPr>
          </a:p>
          <a:p>
            <a:pPr lvl="0">
              <a:lnSpc>
                <a:spcPct val="125000"/>
              </a:lnSpc>
            </a:pPr>
            <a:r>
              <a:rPr lang="zh-CN" altLang="en-US" sz="2800" dirty="0">
                <a:latin typeface="+mn-ea"/>
              </a:rPr>
              <a:t>（</a:t>
            </a:r>
            <a:r>
              <a:rPr lang="en-US" altLang="zh-CN" sz="2800" dirty="0">
                <a:latin typeface="+mn-ea"/>
              </a:rPr>
              <a:t>4</a:t>
            </a:r>
            <a:r>
              <a:rPr lang="zh-CN" altLang="en-US" sz="2800" dirty="0">
                <a:latin typeface="+mn-ea"/>
              </a:rPr>
              <a:t>）脱手套时，翻转脱下，避免强拉，手套外面勿触及皮肤；脱手套后应洗手。      </a:t>
            </a:r>
            <a:endParaRPr kumimoji="0" lang="zh-CN" altLang="zh-CN" sz="2800" b="0" i="0" u="none" strike="noStrike" cap="none" normalizeH="0" baseline="0" dirty="0">
              <a:ln>
                <a:noFill/>
              </a:ln>
              <a:effectLst/>
              <a:latin typeface="+mn-ea"/>
            </a:endParaRPr>
          </a:p>
        </p:txBody>
      </p:sp>
    </p:spTree>
    <p:extLst>
      <p:ext uri="{BB962C8B-B14F-4D97-AF65-F5344CB8AC3E}">
        <p14:creationId xmlns:p14="http://schemas.microsoft.com/office/powerpoint/2010/main" val="262188227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746222" y="2090266"/>
            <a:ext cx="10305034" cy="163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4</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诊疗护理不同</a:t>
            </a:r>
            <a:r>
              <a:rPr lang="zh-CN" altLang="en-US" sz="2800" dirty="0">
                <a:latin typeface="+mn-ea"/>
              </a:rPr>
              <a:t>病人之间应更换手套；一次性手套应一次性使用。</a:t>
            </a:r>
            <a:endParaRPr lang="en-US" altLang="zh-CN" sz="2800" dirty="0">
              <a:latin typeface="+mn-ea"/>
            </a:endParaRP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a:t>
            </a:r>
            <a:r>
              <a:rPr kumimoji="0" lang="en-US" altLang="zh-CN" sz="2800" b="0" i="0" u="none" strike="noStrike" cap="none" normalizeH="0" baseline="0" dirty="0">
                <a:ln>
                  <a:noFill/>
                </a:ln>
                <a:effectLst/>
                <a:latin typeface="+mn-ea"/>
              </a:rPr>
              <a:t>5</a:t>
            </a:r>
            <a:r>
              <a:rPr kumimoji="0" lang="zh-CN" altLang="zh-CN" sz="2800" b="0" i="0" u="none" strike="noStrike" cap="none" normalizeH="0" baseline="0" dirty="0">
                <a:ln>
                  <a:noFill/>
                </a:ln>
                <a:effectLst/>
                <a:latin typeface="+mn-ea"/>
              </a:rPr>
              <a:t>）</a:t>
            </a:r>
            <a:r>
              <a:rPr kumimoji="0" lang="zh-CN" altLang="en-US" sz="2800" b="0" i="0" u="none" strike="noStrike" cap="none" normalizeH="0" baseline="0" dirty="0">
                <a:ln>
                  <a:noFill/>
                </a:ln>
                <a:effectLst/>
                <a:latin typeface="+mn-ea"/>
              </a:rPr>
              <a:t>戴手套不能替代洗手，必要时进行手消毒。</a:t>
            </a:r>
            <a:endParaRPr kumimoji="0" lang="zh-CN" altLang="zh-CN" sz="2800" b="0" i="0" u="none" strike="noStrike" cap="none" normalizeH="0" baseline="0" dirty="0">
              <a:ln>
                <a:noFill/>
              </a:ln>
              <a:effectLst/>
              <a:latin typeface="+mn-ea"/>
            </a:endParaRPr>
          </a:p>
        </p:txBody>
      </p:sp>
      <p:pic>
        <p:nvPicPr>
          <p:cNvPr id="6" name="图片 5">
            <a:extLst>
              <a:ext uri="{FF2B5EF4-FFF2-40B4-BE49-F238E27FC236}">
                <a16:creationId xmlns:a16="http://schemas.microsoft.com/office/drawing/2014/main" id="{73F07C8C-5BC8-40A1-A87E-6DCB62A89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400" y="3854820"/>
            <a:ext cx="3309040" cy="1987505"/>
          </a:xfrm>
          <a:prstGeom prst="rect">
            <a:avLst/>
          </a:prstGeom>
        </p:spPr>
      </p:pic>
      <p:pic>
        <p:nvPicPr>
          <p:cNvPr id="8" name="图片 7">
            <a:extLst>
              <a:ext uri="{FF2B5EF4-FFF2-40B4-BE49-F238E27FC236}">
                <a16:creationId xmlns:a16="http://schemas.microsoft.com/office/drawing/2014/main" id="{C7C28168-750B-4EC6-AB8D-4F1C98C4C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230" y="3859684"/>
            <a:ext cx="2584310" cy="1982641"/>
          </a:xfrm>
          <a:prstGeom prst="rect">
            <a:avLst/>
          </a:prstGeom>
        </p:spPr>
      </p:pic>
    </p:spTree>
    <p:extLst>
      <p:ext uri="{BB962C8B-B14F-4D97-AF65-F5344CB8AC3E}">
        <p14:creationId xmlns:p14="http://schemas.microsoft.com/office/powerpoint/2010/main" val="3427076816"/>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卡通人物&#10;&#10;描述已自动生成">
            <a:extLst>
              <a:ext uri="{FF2B5EF4-FFF2-40B4-BE49-F238E27FC236}">
                <a16:creationId xmlns:a16="http://schemas.microsoft.com/office/drawing/2014/main" id="{3E88974D-42E8-4874-957F-54927041A067}"/>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110754" y="679922"/>
            <a:ext cx="2558995" cy="2727720"/>
          </a:xfrm>
          <a:prstGeom prst="rect">
            <a:avLst/>
          </a:prstGeom>
        </p:spPr>
      </p:pic>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一、概述</a:t>
            </a:r>
            <a:r>
              <a:rPr lang="en-US" altLang="zh-CN" dirty="0"/>
              <a:t>—</a:t>
            </a:r>
            <a:r>
              <a:rPr lang="zh-CN" altLang="en-US" dirty="0"/>
              <a:t>医院感染的分类</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5" name="矩形 4">
            <a:extLst>
              <a:ext uri="{FF2B5EF4-FFF2-40B4-BE49-F238E27FC236}">
                <a16:creationId xmlns:a16="http://schemas.microsoft.com/office/drawing/2014/main" id="{4512F0D6-F62B-42DA-92F9-A9EFCEBCEDDF}"/>
              </a:ext>
            </a:extLst>
          </p:cNvPr>
          <p:cNvSpPr/>
          <p:nvPr/>
        </p:nvSpPr>
        <p:spPr>
          <a:xfrm>
            <a:off x="890262" y="2246848"/>
            <a:ext cx="5570756" cy="553998"/>
          </a:xfrm>
          <a:prstGeom prst="rect">
            <a:avLst/>
          </a:prstGeom>
        </p:spPr>
        <p:txBody>
          <a:bodyPr wrap="none">
            <a:spAutoFit/>
          </a:bodyPr>
          <a:lstStyle/>
          <a:p>
            <a:r>
              <a:rPr lang="zh-CN" altLang="en-US" sz="3000" b="1" dirty="0">
                <a:solidFill>
                  <a:schemeClr val="accent1">
                    <a:lumMod val="50000"/>
                  </a:schemeClr>
                </a:solidFill>
                <a:latin typeface="+mj-ea"/>
                <a:ea typeface="+mj-ea"/>
              </a:rPr>
              <a:t>“</a:t>
            </a:r>
            <a:r>
              <a:rPr lang="zh-CN" altLang="en-US" sz="3000" b="1" dirty="0">
                <a:solidFill>
                  <a:schemeClr val="accent1">
                    <a:lumMod val="50000"/>
                  </a:schemeClr>
                </a:solidFill>
                <a:effectLst>
                  <a:outerShdw blurRad="38100" dist="38100" dir="2700000" algn="tl">
                    <a:srgbClr val="000000">
                      <a:alpha val="43137"/>
                    </a:srgbClr>
                  </a:outerShdw>
                </a:effectLst>
                <a:latin typeface="+mj-ea"/>
                <a:ea typeface="+mj-ea"/>
              </a:rPr>
              <a:t>外源性感染</a:t>
            </a:r>
            <a:r>
              <a:rPr lang="zh-CN" altLang="en-US" sz="3000" b="1" dirty="0">
                <a:solidFill>
                  <a:schemeClr val="accent1">
                    <a:lumMod val="50000"/>
                  </a:schemeClr>
                </a:solidFill>
                <a:latin typeface="+mj-ea"/>
                <a:ea typeface="+mj-ea"/>
              </a:rPr>
              <a:t>”</a:t>
            </a:r>
            <a:r>
              <a:rPr lang="zh-CN" altLang="en-US" sz="3000" b="1" dirty="0">
                <a:solidFill>
                  <a:schemeClr val="accent1">
                    <a:lumMod val="50000"/>
                  </a:schemeClr>
                </a:solidFill>
                <a:effectLst>
                  <a:outerShdw blurRad="38100" dist="38100" dir="2700000" algn="tl">
                    <a:srgbClr val="000000">
                      <a:alpha val="43137"/>
                    </a:srgbClr>
                  </a:outerShdw>
                </a:effectLst>
                <a:latin typeface="+mj-ea"/>
                <a:ea typeface="+mj-ea"/>
              </a:rPr>
              <a:t>又称：交叉感染</a:t>
            </a:r>
          </a:p>
        </p:txBody>
      </p:sp>
      <p:sp>
        <p:nvSpPr>
          <p:cNvPr id="6" name="矩形 5">
            <a:extLst>
              <a:ext uri="{FF2B5EF4-FFF2-40B4-BE49-F238E27FC236}">
                <a16:creationId xmlns:a16="http://schemas.microsoft.com/office/drawing/2014/main" id="{82EB52E4-BE2A-48E6-A9D7-441C3B98384E}"/>
              </a:ext>
            </a:extLst>
          </p:cNvPr>
          <p:cNvSpPr/>
          <p:nvPr/>
        </p:nvSpPr>
        <p:spPr>
          <a:xfrm>
            <a:off x="1048959" y="2800846"/>
            <a:ext cx="10341293" cy="461665"/>
          </a:xfrm>
          <a:prstGeom prst="rect">
            <a:avLst/>
          </a:prstGeom>
        </p:spPr>
        <p:txBody>
          <a:bodyPr wrap="none">
            <a:spAutoFit/>
          </a:bodyPr>
          <a:lstStyle/>
          <a:p>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感染病原体来自</a:t>
            </a:r>
            <a:r>
              <a:rPr lang="zh-CN" altLang="en-US" sz="2400" b="1" u="sng" dirty="0">
                <a:solidFill>
                  <a:srgbClr val="7030A0"/>
                </a:solidFill>
                <a:latin typeface="微软雅黑" panose="020B0503020204020204" pitchFamily="34" charset="-122"/>
                <a:ea typeface="微软雅黑" panose="020B0503020204020204" pitchFamily="34" charset="-122"/>
                <a:sym typeface="+mn-ea"/>
              </a:rPr>
              <a:t>病人体外</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，通过直接或间接的传播途径使病人遭受的感染。</a:t>
            </a:r>
            <a:endParaRPr lang="zh-CN" altLang="en-US" sz="2400" dirty="0"/>
          </a:p>
        </p:txBody>
      </p:sp>
      <p:grpSp>
        <p:nvGrpSpPr>
          <p:cNvPr id="8" name="组合 7">
            <a:extLst>
              <a:ext uri="{FF2B5EF4-FFF2-40B4-BE49-F238E27FC236}">
                <a16:creationId xmlns:a16="http://schemas.microsoft.com/office/drawing/2014/main" id="{58B1F810-EAEE-4686-BB09-713B46CB4FD0}"/>
              </a:ext>
            </a:extLst>
          </p:cNvPr>
          <p:cNvGrpSpPr/>
          <p:nvPr/>
        </p:nvGrpSpPr>
        <p:grpSpPr>
          <a:xfrm>
            <a:off x="1138716" y="1061056"/>
            <a:ext cx="5127449" cy="806655"/>
            <a:chOff x="4532138" y="2977855"/>
            <a:chExt cx="1564211" cy="379451"/>
          </a:xfrm>
          <a:solidFill>
            <a:schemeClr val="bg1">
              <a:lumMod val="95000"/>
            </a:schemeClr>
          </a:solidFill>
        </p:grpSpPr>
        <p:sp>
          <p:nvSpPr>
            <p:cNvPr id="9" name="MH_SubTitle_1">
              <a:extLst>
                <a:ext uri="{FF2B5EF4-FFF2-40B4-BE49-F238E27FC236}">
                  <a16:creationId xmlns:a16="http://schemas.microsoft.com/office/drawing/2014/main" id="{76A024FC-5ACE-4F31-9D51-2D54A3DFB4D8}"/>
                </a:ext>
              </a:extLst>
            </p:cNvPr>
            <p:cNvSpPr/>
            <p:nvPr>
              <p:custDataLst>
                <p:tags r:id="rId1"/>
              </p:custDataLst>
            </p:nvPr>
          </p:nvSpPr>
          <p:spPr>
            <a:xfrm>
              <a:off x="4532138" y="2977855"/>
              <a:ext cx="1564211" cy="379451"/>
            </a:xfrm>
            <a:prstGeom prst="roundRect">
              <a:avLst>
                <a:gd name="adj" fmla="val 21110"/>
              </a:avLst>
            </a:prstGeom>
            <a:grp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0" name="MH_SubTitle_1">
              <a:extLst>
                <a:ext uri="{FF2B5EF4-FFF2-40B4-BE49-F238E27FC236}">
                  <a16:creationId xmlns:a16="http://schemas.microsoft.com/office/drawing/2014/main" id="{8C010B2A-2D97-495B-A4EC-8ED9DFD7391A}"/>
                </a:ext>
              </a:extLst>
            </p:cNvPr>
            <p:cNvSpPr/>
            <p:nvPr>
              <p:custDataLst>
                <p:tags r:id="rId2"/>
              </p:custDataLst>
            </p:nvPr>
          </p:nvSpPr>
          <p:spPr>
            <a:xfrm>
              <a:off x="4561338" y="2995895"/>
              <a:ext cx="1507209" cy="343806"/>
            </a:xfrm>
            <a:prstGeom prst="roundRect">
              <a:avLst>
                <a:gd name="adj" fmla="val 21110"/>
              </a:avLst>
            </a:prstGeom>
            <a:grp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tx1">
                      <a:lumMod val="95000"/>
                      <a:lumOff val="5000"/>
                    </a:schemeClr>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 分类口径：获得病原体的</a:t>
              </a:r>
              <a:r>
                <a:rPr lang="zh-CN" altLang="en-US" sz="2800" b="1" dirty="0">
                  <a:solidFill>
                    <a:srgbClr val="C00000"/>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来源</a:t>
              </a:r>
              <a:endParaRPr lang="en-US" altLang="zh-CN" sz="2800" b="1" dirty="0">
                <a:solidFill>
                  <a:srgbClr val="C00000"/>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sp>
        <p:nvSpPr>
          <p:cNvPr id="11" name="矩形 10">
            <a:extLst>
              <a:ext uri="{FF2B5EF4-FFF2-40B4-BE49-F238E27FC236}">
                <a16:creationId xmlns:a16="http://schemas.microsoft.com/office/drawing/2014/main" id="{B495A813-B7AF-47CE-A12B-6390C21AF58E}"/>
              </a:ext>
            </a:extLst>
          </p:cNvPr>
          <p:cNvSpPr/>
          <p:nvPr/>
        </p:nvSpPr>
        <p:spPr>
          <a:xfrm>
            <a:off x="890262" y="3801814"/>
            <a:ext cx="5570756" cy="553998"/>
          </a:xfrm>
          <a:prstGeom prst="rect">
            <a:avLst/>
          </a:prstGeom>
        </p:spPr>
        <p:txBody>
          <a:bodyPr wrap="none">
            <a:spAutoFit/>
          </a:bodyPr>
          <a:lstStyle/>
          <a:p>
            <a:r>
              <a:rPr lang="zh-CN" altLang="en-US" sz="3000" b="1" dirty="0">
                <a:solidFill>
                  <a:schemeClr val="accent1">
                    <a:lumMod val="50000"/>
                  </a:schemeClr>
                </a:solidFill>
                <a:latin typeface="+mj-ea"/>
                <a:ea typeface="+mj-ea"/>
              </a:rPr>
              <a:t>“</a:t>
            </a:r>
            <a:r>
              <a:rPr lang="zh-CN" altLang="en-US" sz="3000" b="1" dirty="0">
                <a:solidFill>
                  <a:schemeClr val="accent1">
                    <a:lumMod val="50000"/>
                  </a:schemeClr>
                </a:solidFill>
                <a:effectLst>
                  <a:outerShdw blurRad="38100" dist="38100" dir="2700000" algn="tl">
                    <a:srgbClr val="000000">
                      <a:alpha val="43137"/>
                    </a:srgbClr>
                  </a:outerShdw>
                </a:effectLst>
                <a:latin typeface="+mj-ea"/>
                <a:ea typeface="+mj-ea"/>
              </a:rPr>
              <a:t>内源性感染</a:t>
            </a:r>
            <a:r>
              <a:rPr lang="zh-CN" altLang="en-US" sz="3000" b="1" dirty="0">
                <a:solidFill>
                  <a:schemeClr val="accent1">
                    <a:lumMod val="50000"/>
                  </a:schemeClr>
                </a:solidFill>
                <a:latin typeface="+mj-ea"/>
                <a:ea typeface="+mj-ea"/>
              </a:rPr>
              <a:t>”</a:t>
            </a:r>
            <a:r>
              <a:rPr lang="zh-CN" altLang="en-US" sz="3000" b="1" dirty="0">
                <a:solidFill>
                  <a:schemeClr val="accent1">
                    <a:lumMod val="50000"/>
                  </a:schemeClr>
                </a:solidFill>
                <a:effectLst>
                  <a:outerShdw blurRad="38100" dist="38100" dir="2700000" algn="tl">
                    <a:srgbClr val="000000">
                      <a:alpha val="43137"/>
                    </a:srgbClr>
                  </a:outerShdw>
                </a:effectLst>
                <a:latin typeface="+mj-ea"/>
                <a:ea typeface="+mj-ea"/>
              </a:rPr>
              <a:t>又称：自身感染</a:t>
            </a:r>
          </a:p>
        </p:txBody>
      </p:sp>
      <p:sp>
        <p:nvSpPr>
          <p:cNvPr id="13" name="矩形 12">
            <a:extLst>
              <a:ext uri="{FF2B5EF4-FFF2-40B4-BE49-F238E27FC236}">
                <a16:creationId xmlns:a16="http://schemas.microsoft.com/office/drawing/2014/main" id="{602927D8-3078-4F5C-8AC5-B7F9C967432D}"/>
              </a:ext>
            </a:extLst>
          </p:cNvPr>
          <p:cNvSpPr/>
          <p:nvPr/>
        </p:nvSpPr>
        <p:spPr>
          <a:xfrm>
            <a:off x="1138716" y="4355812"/>
            <a:ext cx="6647974" cy="461665"/>
          </a:xfrm>
          <a:prstGeom prst="rect">
            <a:avLst/>
          </a:prstGeom>
        </p:spPr>
        <p:txBody>
          <a:bodyPr wrap="none">
            <a:spAutoFit/>
          </a:bodyPr>
          <a:lstStyle/>
          <a:p>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病人遭受其</a:t>
            </a:r>
            <a:r>
              <a:rPr lang="zh-CN" altLang="en-US" sz="2400" b="1" u="sng" dirty="0">
                <a:solidFill>
                  <a:srgbClr val="7030A0"/>
                </a:solidFill>
                <a:latin typeface="微软雅黑" panose="020B0503020204020204" pitchFamily="34" charset="-122"/>
                <a:ea typeface="微软雅黑" panose="020B0503020204020204" pitchFamily="34" charset="-122"/>
                <a:sym typeface="+mn-ea"/>
              </a:rPr>
              <a:t>自身固有</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菌群的侵袭而发生的感染。</a:t>
            </a:r>
            <a:endParaRPr lang="zh-CN" altLang="en-US" sz="2400" dirty="0"/>
          </a:p>
        </p:txBody>
      </p:sp>
      <p:pic>
        <p:nvPicPr>
          <p:cNvPr id="7" name="图片 6" descr="图片包含 游戏机, 交通, 轮子&#10;&#10;描述已自动生成">
            <a:extLst>
              <a:ext uri="{FF2B5EF4-FFF2-40B4-BE49-F238E27FC236}">
                <a16:creationId xmlns:a16="http://schemas.microsoft.com/office/drawing/2014/main" id="{23A32882-6AED-4196-85A2-674F7F52C4D2}"/>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751386" y="1707545"/>
            <a:ext cx="1370934" cy="1233290"/>
          </a:xfrm>
          <a:prstGeom prst="rect">
            <a:avLst/>
          </a:prstGeom>
        </p:spPr>
      </p:pic>
      <p:pic>
        <p:nvPicPr>
          <p:cNvPr id="14" name="图片 13" descr="图片包含 脸, 看着, 粉色, 大象&#10;&#10;描述已自动生成">
            <a:extLst>
              <a:ext uri="{FF2B5EF4-FFF2-40B4-BE49-F238E27FC236}">
                <a16:creationId xmlns:a16="http://schemas.microsoft.com/office/drawing/2014/main" id="{6DFE8374-D21B-4889-9034-9F36B3FE2D94}"/>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475894" y="1283608"/>
            <a:ext cx="960959" cy="870668"/>
          </a:xfrm>
          <a:prstGeom prst="rect">
            <a:avLst/>
          </a:prstGeom>
        </p:spPr>
      </p:pic>
      <p:pic>
        <p:nvPicPr>
          <p:cNvPr id="16" name="图片 15" descr="图片包含 游戏机, 画, 伞&#10;&#10;描述已自动生成">
            <a:extLst>
              <a:ext uri="{FF2B5EF4-FFF2-40B4-BE49-F238E27FC236}">
                <a16:creationId xmlns:a16="http://schemas.microsoft.com/office/drawing/2014/main" id="{0D12A8A9-107C-4392-B392-1E473FC501E7}"/>
              </a:ext>
            </a:extLst>
          </p:cNvPr>
          <p:cNvPicPr>
            <a:picLocks noChangeAspect="1"/>
          </p:cNvPicPr>
          <p:nvPr/>
        </p:nvPicPr>
        <p:blipFill>
          <a:blip r:embed="rId7">
            <a:clrChange>
              <a:clrFrom>
                <a:srgbClr val="F5F3F8"/>
              </a:clrFrom>
              <a:clrTo>
                <a:srgbClr val="F5F3F8">
                  <a:alpha val="0"/>
                </a:srgbClr>
              </a:clrTo>
            </a:clrChange>
            <a:extLst>
              <a:ext uri="{28A0092B-C50C-407E-A947-70E740481C1C}">
                <a14:useLocalDpi xmlns:a14="http://schemas.microsoft.com/office/drawing/2010/main" val="0"/>
              </a:ext>
            </a:extLst>
          </a:blip>
          <a:stretch>
            <a:fillRect/>
          </a:stretch>
        </p:blipFill>
        <p:spPr>
          <a:xfrm>
            <a:off x="7642006" y="3262511"/>
            <a:ext cx="2833888" cy="2840243"/>
          </a:xfrm>
          <a:prstGeom prst="rect">
            <a:avLst/>
          </a:prstGeom>
        </p:spPr>
      </p:pic>
    </p:spTree>
    <p:extLst>
      <p:ext uri="{BB962C8B-B14F-4D97-AF65-F5344CB8AC3E}">
        <p14:creationId xmlns:p14="http://schemas.microsoft.com/office/powerpoint/2010/main" val="1163156574"/>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 name="组合 2">
            <a:extLst>
              <a:ext uri="{FF2B5EF4-FFF2-40B4-BE49-F238E27FC236}">
                <a16:creationId xmlns:a16="http://schemas.microsoft.com/office/drawing/2014/main" id="{4B609131-CBB0-44B3-9C3A-66C33A360A47}"/>
              </a:ext>
            </a:extLst>
          </p:cNvPr>
          <p:cNvGrpSpPr/>
          <p:nvPr/>
        </p:nvGrpSpPr>
        <p:grpSpPr>
          <a:xfrm>
            <a:off x="1331152" y="1496889"/>
            <a:ext cx="9063838" cy="1496291"/>
            <a:chOff x="1740668" y="1463230"/>
            <a:chExt cx="9063838" cy="1496291"/>
          </a:xfrm>
        </p:grpSpPr>
        <p:grpSp>
          <p:nvGrpSpPr>
            <p:cNvPr id="12" name="组合 11">
              <a:extLst>
                <a:ext uri="{FF2B5EF4-FFF2-40B4-BE49-F238E27FC236}">
                  <a16:creationId xmlns:a16="http://schemas.microsoft.com/office/drawing/2014/main" id="{91058F64-EE2F-4838-8F5D-1D7105042790}"/>
                </a:ext>
              </a:extLst>
            </p:cNvPr>
            <p:cNvGrpSpPr/>
            <p:nvPr/>
          </p:nvGrpSpPr>
          <p:grpSpPr>
            <a:xfrm>
              <a:off x="1740668" y="2093631"/>
              <a:ext cx="9063838" cy="340422"/>
              <a:chOff x="366264" y="2693948"/>
              <a:chExt cx="8503266" cy="340422"/>
            </a:xfrm>
            <a:solidFill>
              <a:schemeClr val="bg1">
                <a:lumMod val="85000"/>
              </a:schemeClr>
            </a:solidFill>
          </p:grpSpPr>
          <p:sp>
            <p:nvSpPr>
              <p:cNvPr id="14" name="矩形 13">
                <a:extLst>
                  <a:ext uri="{FF2B5EF4-FFF2-40B4-BE49-F238E27FC236}">
                    <a16:creationId xmlns:a16="http://schemas.microsoft.com/office/drawing/2014/main" id="{D3DB9F59-C078-42BE-A6E6-0E0F81E2C033}"/>
                  </a:ext>
                </a:extLst>
              </p:cNvPr>
              <p:cNvSpPr/>
              <p:nvPr/>
            </p:nvSpPr>
            <p:spPr>
              <a:xfrm>
                <a:off x="8536311" y="2798477"/>
                <a:ext cx="39157" cy="13136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grpSp>
            <p:nvGrpSpPr>
              <p:cNvPr id="15" name="组合 14">
                <a:extLst>
                  <a:ext uri="{FF2B5EF4-FFF2-40B4-BE49-F238E27FC236}">
                    <a16:creationId xmlns:a16="http://schemas.microsoft.com/office/drawing/2014/main" id="{9160CAF1-B37E-43A7-9411-939F4E14CB7A}"/>
                  </a:ext>
                </a:extLst>
              </p:cNvPr>
              <p:cNvGrpSpPr/>
              <p:nvPr/>
            </p:nvGrpSpPr>
            <p:grpSpPr>
              <a:xfrm>
                <a:off x="366264" y="2693948"/>
                <a:ext cx="8503266" cy="340422"/>
                <a:chOff x="623889" y="3209929"/>
                <a:chExt cx="10944224" cy="438144"/>
              </a:xfrm>
              <a:grpFill/>
            </p:grpSpPr>
            <p:sp>
              <p:nvSpPr>
                <p:cNvPr id="16" name="矩形 15">
                  <a:extLst>
                    <a:ext uri="{FF2B5EF4-FFF2-40B4-BE49-F238E27FC236}">
                      <a16:creationId xmlns:a16="http://schemas.microsoft.com/office/drawing/2014/main" id="{2B27838B-B3F7-46AB-9850-39953B879BAF}"/>
                    </a:ext>
                  </a:extLst>
                </p:cNvPr>
                <p:cNvSpPr/>
                <p:nvPr/>
              </p:nvSpPr>
              <p:spPr>
                <a:xfrm>
                  <a:off x="623889" y="3344465"/>
                  <a:ext cx="5039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17" name="矩形 16">
                  <a:extLst>
                    <a:ext uri="{FF2B5EF4-FFF2-40B4-BE49-F238E27FC236}">
                      <a16:creationId xmlns:a16="http://schemas.microsoft.com/office/drawing/2014/main" id="{8A716DAA-841C-44E1-BE7A-A16C43472148}"/>
                    </a:ext>
                  </a:extLst>
                </p:cNvPr>
                <p:cNvSpPr/>
                <p:nvPr/>
              </p:nvSpPr>
              <p:spPr>
                <a:xfrm>
                  <a:off x="717047"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19" name="矩形 18">
                  <a:extLst>
                    <a:ext uri="{FF2B5EF4-FFF2-40B4-BE49-F238E27FC236}">
                      <a16:creationId xmlns:a16="http://schemas.microsoft.com/office/drawing/2014/main" id="{C3B5FF78-10BF-4793-9EEE-9FD14E74CEEC}"/>
                    </a:ext>
                  </a:extLst>
                </p:cNvPr>
                <p:cNvSpPr/>
                <p:nvPr/>
              </p:nvSpPr>
              <p:spPr>
                <a:xfrm>
                  <a:off x="866901"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20" name="矩形 19">
                  <a:extLst>
                    <a:ext uri="{FF2B5EF4-FFF2-40B4-BE49-F238E27FC236}">
                      <a16:creationId xmlns:a16="http://schemas.microsoft.com/office/drawing/2014/main" id="{5D853082-EBC2-41A2-BDE5-544A85DCAEFA}"/>
                    </a:ext>
                  </a:extLst>
                </p:cNvPr>
                <p:cNvSpPr/>
                <p:nvPr/>
              </p:nvSpPr>
              <p:spPr>
                <a:xfrm>
                  <a:off x="1108099" y="3344465"/>
                  <a:ext cx="9613876"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50800" dir="8100000" algn="tr" rotWithShape="0">
                    <a:prstClr val="black">
                      <a:alpha val="40000"/>
                    </a:prst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21" name="矩形 20">
                  <a:extLst>
                    <a:ext uri="{FF2B5EF4-FFF2-40B4-BE49-F238E27FC236}">
                      <a16:creationId xmlns:a16="http://schemas.microsoft.com/office/drawing/2014/main" id="{409207A4-4AA5-4F78-87ED-53B30F74E7B8}"/>
                    </a:ext>
                  </a:extLst>
                </p:cNvPr>
                <p:cNvSpPr/>
                <p:nvPr/>
              </p:nvSpPr>
              <p:spPr>
                <a:xfrm>
                  <a:off x="10994902"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22" name="矩形 21">
                  <a:extLst>
                    <a:ext uri="{FF2B5EF4-FFF2-40B4-BE49-F238E27FC236}">
                      <a16:creationId xmlns:a16="http://schemas.microsoft.com/office/drawing/2014/main" id="{4EED6124-2B22-4378-BF44-0FC5ED8636AF}"/>
                    </a:ext>
                  </a:extLst>
                </p:cNvPr>
                <p:cNvSpPr/>
                <p:nvPr/>
              </p:nvSpPr>
              <p:spPr>
                <a:xfrm>
                  <a:off x="10759220"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sp>
              <p:nvSpPr>
                <p:cNvPr id="23" name="等腰三角形 22">
                  <a:extLst>
                    <a:ext uri="{FF2B5EF4-FFF2-40B4-BE49-F238E27FC236}">
                      <a16:creationId xmlns:a16="http://schemas.microsoft.com/office/drawing/2014/main" id="{AB44839D-ED78-481D-85F7-4C2FF97E1D20}"/>
                    </a:ext>
                  </a:extLst>
                </p:cNvPr>
                <p:cNvSpPr/>
                <p:nvPr/>
              </p:nvSpPr>
              <p:spPr>
                <a:xfrm rot="5400000">
                  <a:off x="11159803" y="3239763"/>
                  <a:ext cx="438144" cy="378476"/>
                </a:xfrm>
                <a:prstGeom prst="triangl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a:lnSpc>
                      <a:spcPct val="120000"/>
                    </a:lnSpc>
                  </a:pPr>
                  <a:endParaRPr lang="zh-CN" altLang="en-US" b="1" kern="0">
                    <a:solidFill>
                      <a:schemeClr val="tx1">
                        <a:lumMod val="50000"/>
                        <a:lumOff val="50000"/>
                      </a:schemeClr>
                    </a:solidFill>
                    <a:cs typeface="+mn-ea"/>
                  </a:endParaRPr>
                </a:p>
              </p:txBody>
            </p:sp>
          </p:grpSp>
        </p:grpSp>
        <p:grpSp>
          <p:nvGrpSpPr>
            <p:cNvPr id="24" name="组合 23">
              <a:extLst>
                <a:ext uri="{FF2B5EF4-FFF2-40B4-BE49-F238E27FC236}">
                  <a16:creationId xmlns:a16="http://schemas.microsoft.com/office/drawing/2014/main" id="{83018065-9BC8-42AB-A63C-BDFF1286D6F5}"/>
                </a:ext>
              </a:extLst>
            </p:cNvPr>
            <p:cNvGrpSpPr/>
            <p:nvPr/>
          </p:nvGrpSpPr>
          <p:grpSpPr>
            <a:xfrm>
              <a:off x="2974456" y="1633840"/>
              <a:ext cx="1260000" cy="1260000"/>
              <a:chOff x="1159499" y="4513500"/>
              <a:chExt cx="1260000" cy="1260000"/>
            </a:xfrm>
          </p:grpSpPr>
          <p:sp>
            <p:nvSpPr>
              <p:cNvPr id="25" name="MH_Other_8">
                <a:extLst>
                  <a:ext uri="{FF2B5EF4-FFF2-40B4-BE49-F238E27FC236}">
                    <a16:creationId xmlns:a16="http://schemas.microsoft.com/office/drawing/2014/main" id="{BD3C6374-8AF7-45DA-9B92-7438EA187FFA}"/>
                  </a:ext>
                </a:extLst>
              </p:cNvPr>
              <p:cNvSpPr/>
              <p:nvPr>
                <p:custDataLst>
                  <p:tags r:id="rId10"/>
                </p:custDataLst>
              </p:nvPr>
            </p:nvSpPr>
            <p:spPr>
              <a:xfrm>
                <a:off x="1159499" y="4513500"/>
                <a:ext cx="1260000" cy="1260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6" name="MH_Other_9">
                <a:extLst>
                  <a:ext uri="{FF2B5EF4-FFF2-40B4-BE49-F238E27FC236}">
                    <a16:creationId xmlns:a16="http://schemas.microsoft.com/office/drawing/2014/main" id="{DBE3171B-95C7-4900-B346-86650BCE12B2}"/>
                  </a:ext>
                </a:extLst>
              </p:cNvPr>
              <p:cNvSpPr/>
              <p:nvPr>
                <p:custDataLst>
                  <p:tags r:id="rId11"/>
                </p:custDataLst>
              </p:nvPr>
            </p:nvSpPr>
            <p:spPr>
              <a:xfrm>
                <a:off x="1345667" y="4689120"/>
                <a:ext cx="907200" cy="908758"/>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700">
                  <a:latin typeface="Calibri" panose="020F0502020204030204" pitchFamily="34" charset="0"/>
                  <a:ea typeface="微软雅黑" panose="020B0503020204020204" pitchFamily="34" charset="-122"/>
                </a:endParaRPr>
              </a:p>
            </p:txBody>
          </p:sp>
          <p:sp>
            <p:nvSpPr>
              <p:cNvPr id="27" name="KSO_Shape">
                <a:extLst>
                  <a:ext uri="{FF2B5EF4-FFF2-40B4-BE49-F238E27FC236}">
                    <a16:creationId xmlns:a16="http://schemas.microsoft.com/office/drawing/2014/main" id="{472BA843-6564-4169-A7FD-11643972AA6B}"/>
                  </a:ext>
                </a:extLst>
              </p:cNvPr>
              <p:cNvSpPr/>
              <p:nvPr/>
            </p:nvSpPr>
            <p:spPr bwMode="auto">
              <a:xfrm>
                <a:off x="1573247" y="4917480"/>
                <a:ext cx="452039" cy="452039"/>
              </a:xfrm>
              <a:custGeom>
                <a:avLst/>
                <a:gdLst>
                  <a:gd name="T0" fmla="*/ 1569014 w 2019301"/>
                  <a:gd name="T1" fmla="*/ 1797650 h 2019300"/>
                  <a:gd name="T2" fmla="*/ 1589020 w 2019301"/>
                  <a:gd name="T3" fmla="*/ 1875768 h 2019300"/>
                  <a:gd name="T4" fmla="*/ 1669360 w 2019301"/>
                  <a:gd name="T5" fmla="*/ 1879896 h 2019300"/>
                  <a:gd name="T6" fmla="*/ 1696987 w 2019301"/>
                  <a:gd name="T7" fmla="*/ 1804001 h 2019300"/>
                  <a:gd name="T8" fmla="*/ 1631889 w 2019301"/>
                  <a:gd name="T9" fmla="*/ 1755734 h 2019300"/>
                  <a:gd name="T10" fmla="*/ 516505 w 2019301"/>
                  <a:gd name="T11" fmla="*/ 1606096 h 2019300"/>
                  <a:gd name="T12" fmla="*/ 536529 w 2019301"/>
                  <a:gd name="T13" fmla="*/ 1683969 h 2019300"/>
                  <a:gd name="T14" fmla="*/ 616945 w 2019301"/>
                  <a:gd name="T15" fmla="*/ 1688101 h 2019300"/>
                  <a:gd name="T16" fmla="*/ 644280 w 2019301"/>
                  <a:gd name="T17" fmla="*/ 1612135 h 2019300"/>
                  <a:gd name="T18" fmla="*/ 579439 w 2019301"/>
                  <a:gd name="T19" fmla="*/ 1563504 h 2019300"/>
                  <a:gd name="T20" fmla="*/ 133179 w 2019301"/>
                  <a:gd name="T21" fmla="*/ 1606096 h 2019300"/>
                  <a:gd name="T22" fmla="*/ 153203 w 2019301"/>
                  <a:gd name="T23" fmla="*/ 1683969 h 2019300"/>
                  <a:gd name="T24" fmla="*/ 233619 w 2019301"/>
                  <a:gd name="T25" fmla="*/ 1688101 h 2019300"/>
                  <a:gd name="T26" fmla="*/ 260954 w 2019301"/>
                  <a:gd name="T27" fmla="*/ 1612135 h 2019300"/>
                  <a:gd name="T28" fmla="*/ 196113 w 2019301"/>
                  <a:gd name="T29" fmla="*/ 1563504 h 2019300"/>
                  <a:gd name="T30" fmla="*/ 1569014 w 2019301"/>
                  <a:gd name="T31" fmla="*/ 1414685 h 2019300"/>
                  <a:gd name="T32" fmla="*/ 1589020 w 2019301"/>
                  <a:gd name="T33" fmla="*/ 1492802 h 2019300"/>
                  <a:gd name="T34" fmla="*/ 1669360 w 2019301"/>
                  <a:gd name="T35" fmla="*/ 1496931 h 2019300"/>
                  <a:gd name="T36" fmla="*/ 1696987 w 2019301"/>
                  <a:gd name="T37" fmla="*/ 1421036 h 2019300"/>
                  <a:gd name="T38" fmla="*/ 1631889 w 2019301"/>
                  <a:gd name="T39" fmla="*/ 1372769 h 2019300"/>
                  <a:gd name="T40" fmla="*/ 450392 w 2019301"/>
                  <a:gd name="T41" fmla="*/ 2010400 h 2019300"/>
                  <a:gd name="T42" fmla="*/ 314671 w 2019301"/>
                  <a:gd name="T43" fmla="*/ 2007222 h 2019300"/>
                  <a:gd name="T44" fmla="*/ 42274 w 2019301"/>
                  <a:gd name="T45" fmla="*/ 1761842 h 2019300"/>
                  <a:gd name="T46" fmla="*/ 0 w 2019301"/>
                  <a:gd name="T47" fmla="*/ 1631206 h 2019300"/>
                  <a:gd name="T48" fmla="*/ 42274 w 2019301"/>
                  <a:gd name="T49" fmla="*/ 1501206 h 2019300"/>
                  <a:gd name="T50" fmla="*/ 1612882 w 2019301"/>
                  <a:gd name="T51" fmla="*/ 513339 h 2019300"/>
                  <a:gd name="T52" fmla="*/ 1564657 w 2019301"/>
                  <a:gd name="T53" fmla="*/ 578061 h 2019300"/>
                  <a:gd name="T54" fmla="*/ 1612882 w 2019301"/>
                  <a:gd name="T55" fmla="*/ 643101 h 2019300"/>
                  <a:gd name="T56" fmla="*/ 1688709 w 2019301"/>
                  <a:gd name="T57" fmla="*/ 615499 h 2019300"/>
                  <a:gd name="T58" fmla="*/ 1684901 w 2019301"/>
                  <a:gd name="T59" fmla="*/ 535547 h 2019300"/>
                  <a:gd name="T60" fmla="*/ 553172 w 2019301"/>
                  <a:gd name="T61" fmla="*/ 324854 h 2019300"/>
                  <a:gd name="T62" fmla="*/ 511573 w 2019301"/>
                  <a:gd name="T63" fmla="*/ 393762 h 2019300"/>
                  <a:gd name="T64" fmla="*/ 565874 w 2019301"/>
                  <a:gd name="T65" fmla="*/ 453779 h 2019300"/>
                  <a:gd name="T66" fmla="*/ 638593 w 2019301"/>
                  <a:gd name="T67" fmla="*/ 418848 h 2019300"/>
                  <a:gd name="T68" fmla="*/ 626843 w 2019301"/>
                  <a:gd name="T69" fmla="*/ 339461 h 2019300"/>
                  <a:gd name="T70" fmla="*/ 170524 w 2019301"/>
                  <a:gd name="T71" fmla="*/ 324854 h 2019300"/>
                  <a:gd name="T72" fmla="*/ 128607 w 2019301"/>
                  <a:gd name="T73" fmla="*/ 393762 h 2019300"/>
                  <a:gd name="T74" fmla="*/ 182909 w 2019301"/>
                  <a:gd name="T75" fmla="*/ 453779 h 2019300"/>
                  <a:gd name="T76" fmla="*/ 255627 w 2019301"/>
                  <a:gd name="T77" fmla="*/ 418848 h 2019300"/>
                  <a:gd name="T78" fmla="*/ 243561 w 2019301"/>
                  <a:gd name="T79" fmla="*/ 339461 h 2019300"/>
                  <a:gd name="T80" fmla="*/ 1612882 w 2019301"/>
                  <a:gd name="T81" fmla="*/ 130714 h 2019300"/>
                  <a:gd name="T82" fmla="*/ 1564657 w 2019301"/>
                  <a:gd name="T83" fmla="*/ 195754 h 2019300"/>
                  <a:gd name="T84" fmla="*/ 1612882 w 2019301"/>
                  <a:gd name="T85" fmla="*/ 260794 h 2019300"/>
                  <a:gd name="T86" fmla="*/ 1688709 w 2019301"/>
                  <a:gd name="T87" fmla="*/ 232874 h 2019300"/>
                  <a:gd name="T88" fmla="*/ 1684901 w 2019301"/>
                  <a:gd name="T89" fmla="*/ 152923 h 2019300"/>
                  <a:gd name="T90" fmla="*/ 1663962 w 2019301"/>
                  <a:gd name="T91" fmla="*/ 1904 h 2019300"/>
                  <a:gd name="T92" fmla="*/ 1787696 w 2019301"/>
                  <a:gd name="T93" fmla="*/ 64405 h 2019300"/>
                  <a:gd name="T94" fmla="*/ 2015494 w 2019301"/>
                  <a:gd name="T95" fmla="*/ 345187 h 2019300"/>
                  <a:gd name="T96" fmla="*/ 1999313 w 2019301"/>
                  <a:gd name="T97" fmla="*/ 479708 h 2019300"/>
                  <a:gd name="T98" fmla="*/ 1502155 w 2019301"/>
                  <a:gd name="T99" fmla="*/ 42197 h 2019300"/>
                  <a:gd name="T100" fmla="*/ 1632235 w 2019301"/>
                  <a:gd name="T101" fmla="*/ 0 h 2019300"/>
                  <a:gd name="T102" fmla="*/ 499188 w 2019301"/>
                  <a:gd name="T103" fmla="*/ 30167 h 2019300"/>
                  <a:gd name="T104" fmla="*/ 1999295 w 2019301"/>
                  <a:gd name="T105" fmla="*/ 1539165 h 2019300"/>
                  <a:gd name="T106" fmla="*/ 2015490 w 2019301"/>
                  <a:gd name="T107" fmla="*/ 1673806 h 2019300"/>
                  <a:gd name="T108" fmla="*/ 1787489 w 2019301"/>
                  <a:gd name="T109" fmla="*/ 1955155 h 2019300"/>
                  <a:gd name="T110" fmla="*/ 1663644 w 2019301"/>
                  <a:gd name="T111" fmla="*/ 2017077 h 2019300"/>
                  <a:gd name="T112" fmla="*/ 1529638 w 2019301"/>
                  <a:gd name="T113" fmla="*/ 1994214 h 2019300"/>
                  <a:gd name="T114" fmla="*/ 24769 w 2019301"/>
                  <a:gd name="T115" fmla="*/ 489662 h 2019300"/>
                  <a:gd name="T116" fmla="*/ 2223 w 2019301"/>
                  <a:gd name="T117" fmla="*/ 355656 h 2019300"/>
                  <a:gd name="T118" fmla="*/ 64462 w 2019301"/>
                  <a:gd name="T119" fmla="*/ 231812 h 2019300"/>
                  <a:gd name="T120" fmla="*/ 345494 w 2019301"/>
                  <a:gd name="T121" fmla="*/ 3811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19301" h="2019300">
                    <a:moveTo>
                      <a:pt x="1631889" y="1755734"/>
                    </a:moveTo>
                    <a:lnTo>
                      <a:pt x="1625538" y="1756051"/>
                    </a:lnTo>
                    <a:lnTo>
                      <a:pt x="1619187" y="1756686"/>
                    </a:lnTo>
                    <a:lnTo>
                      <a:pt x="1612519" y="1758592"/>
                    </a:lnTo>
                    <a:lnTo>
                      <a:pt x="1606485" y="1760815"/>
                    </a:lnTo>
                    <a:lnTo>
                      <a:pt x="1600452" y="1763672"/>
                    </a:lnTo>
                    <a:lnTo>
                      <a:pt x="1594736" y="1766848"/>
                    </a:lnTo>
                    <a:lnTo>
                      <a:pt x="1589020" y="1770659"/>
                    </a:lnTo>
                    <a:lnTo>
                      <a:pt x="1584257" y="1775422"/>
                    </a:lnTo>
                    <a:lnTo>
                      <a:pt x="1579494" y="1780503"/>
                    </a:lnTo>
                    <a:lnTo>
                      <a:pt x="1575683" y="1785901"/>
                    </a:lnTo>
                    <a:lnTo>
                      <a:pt x="1571872" y="1791617"/>
                    </a:lnTo>
                    <a:lnTo>
                      <a:pt x="1569014" y="1797650"/>
                    </a:lnTo>
                    <a:lnTo>
                      <a:pt x="1567109" y="1804001"/>
                    </a:lnTo>
                    <a:lnTo>
                      <a:pt x="1565521" y="1810670"/>
                    </a:lnTo>
                    <a:lnTo>
                      <a:pt x="1564569" y="1817021"/>
                    </a:lnTo>
                    <a:lnTo>
                      <a:pt x="1564251" y="1823372"/>
                    </a:lnTo>
                    <a:lnTo>
                      <a:pt x="1564569" y="1829723"/>
                    </a:lnTo>
                    <a:lnTo>
                      <a:pt x="1565521" y="1836074"/>
                    </a:lnTo>
                    <a:lnTo>
                      <a:pt x="1567109" y="1842742"/>
                    </a:lnTo>
                    <a:lnTo>
                      <a:pt x="1569014" y="1848776"/>
                    </a:lnTo>
                    <a:lnTo>
                      <a:pt x="1571872" y="1854809"/>
                    </a:lnTo>
                    <a:lnTo>
                      <a:pt x="1575683" y="1860525"/>
                    </a:lnTo>
                    <a:lnTo>
                      <a:pt x="1579494" y="1866241"/>
                    </a:lnTo>
                    <a:lnTo>
                      <a:pt x="1584257" y="1871004"/>
                    </a:lnTo>
                    <a:lnTo>
                      <a:pt x="1589020" y="1875768"/>
                    </a:lnTo>
                    <a:lnTo>
                      <a:pt x="1594736" y="1879896"/>
                    </a:lnTo>
                    <a:lnTo>
                      <a:pt x="1600452" y="1883071"/>
                    </a:lnTo>
                    <a:lnTo>
                      <a:pt x="1606485" y="1885929"/>
                    </a:lnTo>
                    <a:lnTo>
                      <a:pt x="1612519" y="1888152"/>
                    </a:lnTo>
                    <a:lnTo>
                      <a:pt x="1619187" y="1889740"/>
                    </a:lnTo>
                    <a:lnTo>
                      <a:pt x="1625538" y="1890692"/>
                    </a:lnTo>
                    <a:lnTo>
                      <a:pt x="1631889" y="1891010"/>
                    </a:lnTo>
                    <a:lnTo>
                      <a:pt x="1638558" y="1890692"/>
                    </a:lnTo>
                    <a:lnTo>
                      <a:pt x="1644909" y="1889740"/>
                    </a:lnTo>
                    <a:lnTo>
                      <a:pt x="1651577" y="1888152"/>
                    </a:lnTo>
                    <a:lnTo>
                      <a:pt x="1657611" y="1885929"/>
                    </a:lnTo>
                    <a:lnTo>
                      <a:pt x="1663644" y="1883071"/>
                    </a:lnTo>
                    <a:lnTo>
                      <a:pt x="1669360" y="1879896"/>
                    </a:lnTo>
                    <a:lnTo>
                      <a:pt x="1674759" y="1875768"/>
                    </a:lnTo>
                    <a:lnTo>
                      <a:pt x="1679839" y="1871004"/>
                    </a:lnTo>
                    <a:lnTo>
                      <a:pt x="1684603" y="1866241"/>
                    </a:lnTo>
                    <a:lnTo>
                      <a:pt x="1688413" y="1860525"/>
                    </a:lnTo>
                    <a:lnTo>
                      <a:pt x="1692224" y="1854809"/>
                    </a:lnTo>
                    <a:lnTo>
                      <a:pt x="1694764" y="1848776"/>
                    </a:lnTo>
                    <a:lnTo>
                      <a:pt x="1696987" y="1842742"/>
                    </a:lnTo>
                    <a:lnTo>
                      <a:pt x="1698575" y="1836074"/>
                    </a:lnTo>
                    <a:lnTo>
                      <a:pt x="1699527" y="1829723"/>
                    </a:lnTo>
                    <a:lnTo>
                      <a:pt x="1699845" y="1823372"/>
                    </a:lnTo>
                    <a:lnTo>
                      <a:pt x="1699527" y="1817021"/>
                    </a:lnTo>
                    <a:lnTo>
                      <a:pt x="1698575" y="1810670"/>
                    </a:lnTo>
                    <a:lnTo>
                      <a:pt x="1696987" y="1804001"/>
                    </a:lnTo>
                    <a:lnTo>
                      <a:pt x="1694764" y="1797650"/>
                    </a:lnTo>
                    <a:lnTo>
                      <a:pt x="1692224" y="1791617"/>
                    </a:lnTo>
                    <a:lnTo>
                      <a:pt x="1688413" y="1785901"/>
                    </a:lnTo>
                    <a:lnTo>
                      <a:pt x="1684603" y="1780503"/>
                    </a:lnTo>
                    <a:lnTo>
                      <a:pt x="1679839" y="1775422"/>
                    </a:lnTo>
                    <a:lnTo>
                      <a:pt x="1674759" y="1770659"/>
                    </a:lnTo>
                    <a:lnTo>
                      <a:pt x="1669360" y="1766848"/>
                    </a:lnTo>
                    <a:lnTo>
                      <a:pt x="1663644" y="1763672"/>
                    </a:lnTo>
                    <a:lnTo>
                      <a:pt x="1657611" y="1760815"/>
                    </a:lnTo>
                    <a:lnTo>
                      <a:pt x="1650942" y="1758592"/>
                    </a:lnTo>
                    <a:lnTo>
                      <a:pt x="1644591" y="1756686"/>
                    </a:lnTo>
                    <a:lnTo>
                      <a:pt x="1638240" y="1756051"/>
                    </a:lnTo>
                    <a:lnTo>
                      <a:pt x="1631889" y="1755734"/>
                    </a:lnTo>
                    <a:close/>
                    <a:moveTo>
                      <a:pt x="579439" y="1563504"/>
                    </a:moveTo>
                    <a:lnTo>
                      <a:pt x="573082" y="1563822"/>
                    </a:lnTo>
                    <a:lnTo>
                      <a:pt x="566407" y="1565094"/>
                    </a:lnTo>
                    <a:lnTo>
                      <a:pt x="560050" y="1566365"/>
                    </a:lnTo>
                    <a:lnTo>
                      <a:pt x="553693" y="1568590"/>
                    </a:lnTo>
                    <a:lnTo>
                      <a:pt x="547972" y="1571450"/>
                    </a:lnTo>
                    <a:lnTo>
                      <a:pt x="541933" y="1574947"/>
                    </a:lnTo>
                    <a:lnTo>
                      <a:pt x="536529" y="1579079"/>
                    </a:lnTo>
                    <a:lnTo>
                      <a:pt x="531444" y="1583529"/>
                    </a:lnTo>
                    <a:lnTo>
                      <a:pt x="526994" y="1588614"/>
                    </a:lnTo>
                    <a:lnTo>
                      <a:pt x="522544" y="1594336"/>
                    </a:lnTo>
                    <a:lnTo>
                      <a:pt x="519365" y="1600057"/>
                    </a:lnTo>
                    <a:lnTo>
                      <a:pt x="516505" y="1606096"/>
                    </a:lnTo>
                    <a:lnTo>
                      <a:pt x="514598" y="1612135"/>
                    </a:lnTo>
                    <a:lnTo>
                      <a:pt x="513009" y="1618492"/>
                    </a:lnTo>
                    <a:lnTo>
                      <a:pt x="512055" y="1624849"/>
                    </a:lnTo>
                    <a:lnTo>
                      <a:pt x="511737" y="1631206"/>
                    </a:lnTo>
                    <a:lnTo>
                      <a:pt x="512055" y="1638199"/>
                    </a:lnTo>
                    <a:lnTo>
                      <a:pt x="513009" y="1644556"/>
                    </a:lnTo>
                    <a:lnTo>
                      <a:pt x="514598" y="1650913"/>
                    </a:lnTo>
                    <a:lnTo>
                      <a:pt x="516505" y="1656952"/>
                    </a:lnTo>
                    <a:lnTo>
                      <a:pt x="519365" y="1662991"/>
                    </a:lnTo>
                    <a:lnTo>
                      <a:pt x="522544" y="1668712"/>
                    </a:lnTo>
                    <a:lnTo>
                      <a:pt x="526994" y="1674116"/>
                    </a:lnTo>
                    <a:lnTo>
                      <a:pt x="531444" y="1679519"/>
                    </a:lnTo>
                    <a:lnTo>
                      <a:pt x="536529" y="1683969"/>
                    </a:lnTo>
                    <a:lnTo>
                      <a:pt x="541933" y="1688101"/>
                    </a:lnTo>
                    <a:lnTo>
                      <a:pt x="547972" y="1691598"/>
                    </a:lnTo>
                    <a:lnTo>
                      <a:pt x="553693" y="1694458"/>
                    </a:lnTo>
                    <a:lnTo>
                      <a:pt x="560050" y="1696683"/>
                    </a:lnTo>
                    <a:lnTo>
                      <a:pt x="566407" y="1697955"/>
                    </a:lnTo>
                    <a:lnTo>
                      <a:pt x="573082" y="1699226"/>
                    </a:lnTo>
                    <a:lnTo>
                      <a:pt x="579439" y="1699226"/>
                    </a:lnTo>
                    <a:lnTo>
                      <a:pt x="585796" y="1699226"/>
                    </a:lnTo>
                    <a:lnTo>
                      <a:pt x="592153" y="1697955"/>
                    </a:lnTo>
                    <a:lnTo>
                      <a:pt x="598510" y="1696683"/>
                    </a:lnTo>
                    <a:lnTo>
                      <a:pt x="605185" y="1694458"/>
                    </a:lnTo>
                    <a:lnTo>
                      <a:pt x="610906" y="1691598"/>
                    </a:lnTo>
                    <a:lnTo>
                      <a:pt x="616945" y="1688101"/>
                    </a:lnTo>
                    <a:lnTo>
                      <a:pt x="622031" y="1683969"/>
                    </a:lnTo>
                    <a:lnTo>
                      <a:pt x="627434" y="1679519"/>
                    </a:lnTo>
                    <a:lnTo>
                      <a:pt x="632202" y="1674116"/>
                    </a:lnTo>
                    <a:lnTo>
                      <a:pt x="636016" y="1668712"/>
                    </a:lnTo>
                    <a:lnTo>
                      <a:pt x="639195" y="1662991"/>
                    </a:lnTo>
                    <a:lnTo>
                      <a:pt x="642055" y="1656952"/>
                    </a:lnTo>
                    <a:lnTo>
                      <a:pt x="644280" y="1650913"/>
                    </a:lnTo>
                    <a:lnTo>
                      <a:pt x="646187" y="1644556"/>
                    </a:lnTo>
                    <a:lnTo>
                      <a:pt x="646823" y="1638199"/>
                    </a:lnTo>
                    <a:lnTo>
                      <a:pt x="647141" y="1631206"/>
                    </a:lnTo>
                    <a:lnTo>
                      <a:pt x="646823" y="1624849"/>
                    </a:lnTo>
                    <a:lnTo>
                      <a:pt x="646187" y="1618492"/>
                    </a:lnTo>
                    <a:lnTo>
                      <a:pt x="644280" y="1612135"/>
                    </a:lnTo>
                    <a:lnTo>
                      <a:pt x="642055" y="1606096"/>
                    </a:lnTo>
                    <a:lnTo>
                      <a:pt x="639195" y="1600057"/>
                    </a:lnTo>
                    <a:lnTo>
                      <a:pt x="636016" y="1594336"/>
                    </a:lnTo>
                    <a:lnTo>
                      <a:pt x="632202" y="1588932"/>
                    </a:lnTo>
                    <a:lnTo>
                      <a:pt x="627434" y="1583529"/>
                    </a:lnTo>
                    <a:lnTo>
                      <a:pt x="622031" y="1579079"/>
                    </a:lnTo>
                    <a:lnTo>
                      <a:pt x="616945" y="1574947"/>
                    </a:lnTo>
                    <a:lnTo>
                      <a:pt x="610906" y="1571450"/>
                    </a:lnTo>
                    <a:lnTo>
                      <a:pt x="605185" y="1568590"/>
                    </a:lnTo>
                    <a:lnTo>
                      <a:pt x="598510" y="1566365"/>
                    </a:lnTo>
                    <a:lnTo>
                      <a:pt x="592153" y="1565094"/>
                    </a:lnTo>
                    <a:lnTo>
                      <a:pt x="585796" y="1563822"/>
                    </a:lnTo>
                    <a:lnTo>
                      <a:pt x="579439" y="1563504"/>
                    </a:lnTo>
                    <a:close/>
                    <a:moveTo>
                      <a:pt x="196113" y="1563504"/>
                    </a:moveTo>
                    <a:lnTo>
                      <a:pt x="189756" y="1563822"/>
                    </a:lnTo>
                    <a:lnTo>
                      <a:pt x="183081" y="1565094"/>
                    </a:lnTo>
                    <a:lnTo>
                      <a:pt x="176724" y="1566365"/>
                    </a:lnTo>
                    <a:lnTo>
                      <a:pt x="170685" y="1568590"/>
                    </a:lnTo>
                    <a:lnTo>
                      <a:pt x="164646" y="1571450"/>
                    </a:lnTo>
                    <a:lnTo>
                      <a:pt x="158607" y="1574947"/>
                    </a:lnTo>
                    <a:lnTo>
                      <a:pt x="153203" y="1579079"/>
                    </a:lnTo>
                    <a:lnTo>
                      <a:pt x="148435" y="1583529"/>
                    </a:lnTo>
                    <a:lnTo>
                      <a:pt x="143668" y="1588614"/>
                    </a:lnTo>
                    <a:lnTo>
                      <a:pt x="139218" y="1594336"/>
                    </a:lnTo>
                    <a:lnTo>
                      <a:pt x="136039" y="1600057"/>
                    </a:lnTo>
                    <a:lnTo>
                      <a:pt x="133179" y="1606096"/>
                    </a:lnTo>
                    <a:lnTo>
                      <a:pt x="131272" y="1612135"/>
                    </a:lnTo>
                    <a:lnTo>
                      <a:pt x="129682" y="1618492"/>
                    </a:lnTo>
                    <a:lnTo>
                      <a:pt x="128729" y="1624849"/>
                    </a:lnTo>
                    <a:lnTo>
                      <a:pt x="128411" y="1631206"/>
                    </a:lnTo>
                    <a:lnTo>
                      <a:pt x="128729" y="1638199"/>
                    </a:lnTo>
                    <a:lnTo>
                      <a:pt x="129682" y="1644556"/>
                    </a:lnTo>
                    <a:lnTo>
                      <a:pt x="131272" y="1650913"/>
                    </a:lnTo>
                    <a:lnTo>
                      <a:pt x="133179" y="1656952"/>
                    </a:lnTo>
                    <a:lnTo>
                      <a:pt x="136039" y="1662991"/>
                    </a:lnTo>
                    <a:lnTo>
                      <a:pt x="139218" y="1668712"/>
                    </a:lnTo>
                    <a:lnTo>
                      <a:pt x="143668" y="1674116"/>
                    </a:lnTo>
                    <a:lnTo>
                      <a:pt x="148435" y="1679519"/>
                    </a:lnTo>
                    <a:lnTo>
                      <a:pt x="153203" y="1683969"/>
                    </a:lnTo>
                    <a:lnTo>
                      <a:pt x="158607" y="1688101"/>
                    </a:lnTo>
                    <a:lnTo>
                      <a:pt x="164646" y="1691598"/>
                    </a:lnTo>
                    <a:lnTo>
                      <a:pt x="170685" y="1694458"/>
                    </a:lnTo>
                    <a:lnTo>
                      <a:pt x="176724" y="1696683"/>
                    </a:lnTo>
                    <a:lnTo>
                      <a:pt x="183081" y="1697955"/>
                    </a:lnTo>
                    <a:lnTo>
                      <a:pt x="189756" y="1699226"/>
                    </a:lnTo>
                    <a:lnTo>
                      <a:pt x="196113" y="1699544"/>
                    </a:lnTo>
                    <a:lnTo>
                      <a:pt x="202470" y="1699226"/>
                    </a:lnTo>
                    <a:lnTo>
                      <a:pt x="208827" y="1697955"/>
                    </a:lnTo>
                    <a:lnTo>
                      <a:pt x="215184" y="1696683"/>
                    </a:lnTo>
                    <a:lnTo>
                      <a:pt x="221859" y="1694458"/>
                    </a:lnTo>
                    <a:lnTo>
                      <a:pt x="227580" y="1691598"/>
                    </a:lnTo>
                    <a:lnTo>
                      <a:pt x="233619" y="1688101"/>
                    </a:lnTo>
                    <a:lnTo>
                      <a:pt x="238705" y="1683969"/>
                    </a:lnTo>
                    <a:lnTo>
                      <a:pt x="243790" y="1679519"/>
                    </a:lnTo>
                    <a:lnTo>
                      <a:pt x="248558" y="1674116"/>
                    </a:lnTo>
                    <a:lnTo>
                      <a:pt x="252690" y="1668712"/>
                    </a:lnTo>
                    <a:lnTo>
                      <a:pt x="255868" y="1662991"/>
                    </a:lnTo>
                    <a:lnTo>
                      <a:pt x="258729" y="1656952"/>
                    </a:lnTo>
                    <a:lnTo>
                      <a:pt x="260954" y="1650913"/>
                    </a:lnTo>
                    <a:lnTo>
                      <a:pt x="262861" y="1644556"/>
                    </a:lnTo>
                    <a:lnTo>
                      <a:pt x="263497" y="1638199"/>
                    </a:lnTo>
                    <a:lnTo>
                      <a:pt x="263815" y="1631206"/>
                    </a:lnTo>
                    <a:lnTo>
                      <a:pt x="263497" y="1624849"/>
                    </a:lnTo>
                    <a:lnTo>
                      <a:pt x="262861" y="1618492"/>
                    </a:lnTo>
                    <a:lnTo>
                      <a:pt x="260954" y="1612135"/>
                    </a:lnTo>
                    <a:lnTo>
                      <a:pt x="258729" y="1606096"/>
                    </a:lnTo>
                    <a:lnTo>
                      <a:pt x="255868" y="1600057"/>
                    </a:lnTo>
                    <a:lnTo>
                      <a:pt x="252690" y="1594336"/>
                    </a:lnTo>
                    <a:lnTo>
                      <a:pt x="248558" y="1588614"/>
                    </a:lnTo>
                    <a:lnTo>
                      <a:pt x="243790" y="1583529"/>
                    </a:lnTo>
                    <a:lnTo>
                      <a:pt x="238705" y="1579079"/>
                    </a:lnTo>
                    <a:lnTo>
                      <a:pt x="233619" y="1574947"/>
                    </a:lnTo>
                    <a:lnTo>
                      <a:pt x="227580" y="1571450"/>
                    </a:lnTo>
                    <a:lnTo>
                      <a:pt x="221859" y="1568590"/>
                    </a:lnTo>
                    <a:lnTo>
                      <a:pt x="215184" y="1566365"/>
                    </a:lnTo>
                    <a:lnTo>
                      <a:pt x="208827" y="1565094"/>
                    </a:lnTo>
                    <a:lnTo>
                      <a:pt x="202470" y="1563822"/>
                    </a:lnTo>
                    <a:lnTo>
                      <a:pt x="196113" y="1563504"/>
                    </a:lnTo>
                    <a:close/>
                    <a:moveTo>
                      <a:pt x="1631889" y="1372769"/>
                    </a:moveTo>
                    <a:lnTo>
                      <a:pt x="1625538" y="1373086"/>
                    </a:lnTo>
                    <a:lnTo>
                      <a:pt x="1619187" y="1373721"/>
                    </a:lnTo>
                    <a:lnTo>
                      <a:pt x="1612519" y="1375626"/>
                    </a:lnTo>
                    <a:lnTo>
                      <a:pt x="1606485" y="1377849"/>
                    </a:lnTo>
                    <a:lnTo>
                      <a:pt x="1600452" y="1380707"/>
                    </a:lnTo>
                    <a:lnTo>
                      <a:pt x="1594736" y="1383883"/>
                    </a:lnTo>
                    <a:lnTo>
                      <a:pt x="1589020" y="1387693"/>
                    </a:lnTo>
                    <a:lnTo>
                      <a:pt x="1584257" y="1392457"/>
                    </a:lnTo>
                    <a:lnTo>
                      <a:pt x="1579494" y="1397537"/>
                    </a:lnTo>
                    <a:lnTo>
                      <a:pt x="1575683" y="1402936"/>
                    </a:lnTo>
                    <a:lnTo>
                      <a:pt x="1571872" y="1408652"/>
                    </a:lnTo>
                    <a:lnTo>
                      <a:pt x="1569014" y="1414685"/>
                    </a:lnTo>
                    <a:lnTo>
                      <a:pt x="1567109" y="1421036"/>
                    </a:lnTo>
                    <a:lnTo>
                      <a:pt x="1565521" y="1427705"/>
                    </a:lnTo>
                    <a:lnTo>
                      <a:pt x="1564569" y="1434056"/>
                    </a:lnTo>
                    <a:lnTo>
                      <a:pt x="1564251" y="1440407"/>
                    </a:lnTo>
                    <a:lnTo>
                      <a:pt x="1564569" y="1446758"/>
                    </a:lnTo>
                    <a:lnTo>
                      <a:pt x="1565521" y="1453109"/>
                    </a:lnTo>
                    <a:lnTo>
                      <a:pt x="1567109" y="1459777"/>
                    </a:lnTo>
                    <a:lnTo>
                      <a:pt x="1569014" y="1465811"/>
                    </a:lnTo>
                    <a:lnTo>
                      <a:pt x="1571872" y="1471844"/>
                    </a:lnTo>
                    <a:lnTo>
                      <a:pt x="1575683" y="1477560"/>
                    </a:lnTo>
                    <a:lnTo>
                      <a:pt x="1579494" y="1483276"/>
                    </a:lnTo>
                    <a:lnTo>
                      <a:pt x="1584257" y="1488039"/>
                    </a:lnTo>
                    <a:lnTo>
                      <a:pt x="1589020" y="1492802"/>
                    </a:lnTo>
                    <a:lnTo>
                      <a:pt x="1594736" y="1496931"/>
                    </a:lnTo>
                    <a:lnTo>
                      <a:pt x="1600452" y="1500424"/>
                    </a:lnTo>
                    <a:lnTo>
                      <a:pt x="1606485" y="1502964"/>
                    </a:lnTo>
                    <a:lnTo>
                      <a:pt x="1612519" y="1505187"/>
                    </a:lnTo>
                    <a:lnTo>
                      <a:pt x="1619187" y="1506775"/>
                    </a:lnTo>
                    <a:lnTo>
                      <a:pt x="1625538" y="1507727"/>
                    </a:lnTo>
                    <a:lnTo>
                      <a:pt x="1631889" y="1508045"/>
                    </a:lnTo>
                    <a:lnTo>
                      <a:pt x="1638240" y="1507727"/>
                    </a:lnTo>
                    <a:lnTo>
                      <a:pt x="1644591" y="1506775"/>
                    </a:lnTo>
                    <a:lnTo>
                      <a:pt x="1650942" y="1505187"/>
                    </a:lnTo>
                    <a:lnTo>
                      <a:pt x="1657611" y="1502964"/>
                    </a:lnTo>
                    <a:lnTo>
                      <a:pt x="1663644" y="1500424"/>
                    </a:lnTo>
                    <a:lnTo>
                      <a:pt x="1669360" y="1496931"/>
                    </a:lnTo>
                    <a:lnTo>
                      <a:pt x="1674759" y="1492802"/>
                    </a:lnTo>
                    <a:lnTo>
                      <a:pt x="1679839" y="1488039"/>
                    </a:lnTo>
                    <a:lnTo>
                      <a:pt x="1684603" y="1483276"/>
                    </a:lnTo>
                    <a:lnTo>
                      <a:pt x="1688413" y="1477560"/>
                    </a:lnTo>
                    <a:lnTo>
                      <a:pt x="1692224" y="1471844"/>
                    </a:lnTo>
                    <a:lnTo>
                      <a:pt x="1694764" y="1465811"/>
                    </a:lnTo>
                    <a:lnTo>
                      <a:pt x="1696987" y="1459777"/>
                    </a:lnTo>
                    <a:lnTo>
                      <a:pt x="1698575" y="1453109"/>
                    </a:lnTo>
                    <a:lnTo>
                      <a:pt x="1699527" y="1446758"/>
                    </a:lnTo>
                    <a:lnTo>
                      <a:pt x="1699845" y="1440407"/>
                    </a:lnTo>
                    <a:lnTo>
                      <a:pt x="1699527" y="1434056"/>
                    </a:lnTo>
                    <a:lnTo>
                      <a:pt x="1698575" y="1427705"/>
                    </a:lnTo>
                    <a:lnTo>
                      <a:pt x="1696987" y="1421036"/>
                    </a:lnTo>
                    <a:lnTo>
                      <a:pt x="1694764" y="1414685"/>
                    </a:lnTo>
                    <a:lnTo>
                      <a:pt x="1692224" y="1408652"/>
                    </a:lnTo>
                    <a:lnTo>
                      <a:pt x="1688413" y="1402936"/>
                    </a:lnTo>
                    <a:lnTo>
                      <a:pt x="1684603" y="1397537"/>
                    </a:lnTo>
                    <a:lnTo>
                      <a:pt x="1679839" y="1392457"/>
                    </a:lnTo>
                    <a:lnTo>
                      <a:pt x="1674759" y="1387693"/>
                    </a:lnTo>
                    <a:lnTo>
                      <a:pt x="1669360" y="1383883"/>
                    </a:lnTo>
                    <a:lnTo>
                      <a:pt x="1663644" y="1380707"/>
                    </a:lnTo>
                    <a:lnTo>
                      <a:pt x="1657611" y="1377849"/>
                    </a:lnTo>
                    <a:lnTo>
                      <a:pt x="1650942" y="1375626"/>
                    </a:lnTo>
                    <a:lnTo>
                      <a:pt x="1644591" y="1373721"/>
                    </a:lnTo>
                    <a:lnTo>
                      <a:pt x="1638240" y="1373086"/>
                    </a:lnTo>
                    <a:lnTo>
                      <a:pt x="1631889" y="1372769"/>
                    </a:lnTo>
                    <a:close/>
                    <a:moveTo>
                      <a:pt x="387776" y="1152525"/>
                    </a:moveTo>
                    <a:lnTo>
                      <a:pt x="866775" y="1631842"/>
                    </a:lnTo>
                    <a:lnTo>
                      <a:pt x="543204" y="1955095"/>
                    </a:lnTo>
                    <a:lnTo>
                      <a:pt x="535258" y="1962723"/>
                    </a:lnTo>
                    <a:lnTo>
                      <a:pt x="526676" y="1970034"/>
                    </a:lnTo>
                    <a:lnTo>
                      <a:pt x="518094" y="1976708"/>
                    </a:lnTo>
                    <a:lnTo>
                      <a:pt x="508876" y="1983383"/>
                    </a:lnTo>
                    <a:lnTo>
                      <a:pt x="499659" y="1989105"/>
                    </a:lnTo>
                    <a:lnTo>
                      <a:pt x="490123" y="1994190"/>
                    </a:lnTo>
                    <a:lnTo>
                      <a:pt x="480588" y="1998958"/>
                    </a:lnTo>
                    <a:lnTo>
                      <a:pt x="470735" y="2003090"/>
                    </a:lnTo>
                    <a:lnTo>
                      <a:pt x="460563" y="2007222"/>
                    </a:lnTo>
                    <a:lnTo>
                      <a:pt x="450392" y="2010400"/>
                    </a:lnTo>
                    <a:lnTo>
                      <a:pt x="440221" y="2013261"/>
                    </a:lnTo>
                    <a:lnTo>
                      <a:pt x="430050" y="2015486"/>
                    </a:lnTo>
                    <a:lnTo>
                      <a:pt x="419243" y="2017075"/>
                    </a:lnTo>
                    <a:lnTo>
                      <a:pt x="409072" y="2018347"/>
                    </a:lnTo>
                    <a:lnTo>
                      <a:pt x="398265" y="2019300"/>
                    </a:lnTo>
                    <a:lnTo>
                      <a:pt x="387776" y="2019300"/>
                    </a:lnTo>
                    <a:lnTo>
                      <a:pt x="377287" y="2019300"/>
                    </a:lnTo>
                    <a:lnTo>
                      <a:pt x="366480" y="2018347"/>
                    </a:lnTo>
                    <a:lnTo>
                      <a:pt x="356309" y="2017075"/>
                    </a:lnTo>
                    <a:lnTo>
                      <a:pt x="345820" y="2015486"/>
                    </a:lnTo>
                    <a:lnTo>
                      <a:pt x="335331" y="2013261"/>
                    </a:lnTo>
                    <a:lnTo>
                      <a:pt x="325160" y="2010400"/>
                    </a:lnTo>
                    <a:lnTo>
                      <a:pt x="314671" y="2007222"/>
                    </a:lnTo>
                    <a:lnTo>
                      <a:pt x="304817" y="2003090"/>
                    </a:lnTo>
                    <a:lnTo>
                      <a:pt x="294964" y="1998958"/>
                    </a:lnTo>
                    <a:lnTo>
                      <a:pt x="285111" y="1994190"/>
                    </a:lnTo>
                    <a:lnTo>
                      <a:pt x="275893" y="1989105"/>
                    </a:lnTo>
                    <a:lnTo>
                      <a:pt x="266675" y="1983383"/>
                    </a:lnTo>
                    <a:lnTo>
                      <a:pt x="257458" y="1976708"/>
                    </a:lnTo>
                    <a:lnTo>
                      <a:pt x="248876" y="1970034"/>
                    </a:lnTo>
                    <a:lnTo>
                      <a:pt x="240294" y="1962723"/>
                    </a:lnTo>
                    <a:lnTo>
                      <a:pt x="232030" y="1955095"/>
                    </a:lnTo>
                    <a:lnTo>
                      <a:pt x="64523" y="1787270"/>
                    </a:lnTo>
                    <a:lnTo>
                      <a:pt x="56577" y="1779006"/>
                    </a:lnTo>
                    <a:lnTo>
                      <a:pt x="49266" y="1770424"/>
                    </a:lnTo>
                    <a:lnTo>
                      <a:pt x="42274" y="1761842"/>
                    </a:lnTo>
                    <a:lnTo>
                      <a:pt x="36235" y="1752625"/>
                    </a:lnTo>
                    <a:lnTo>
                      <a:pt x="30195" y="1743407"/>
                    </a:lnTo>
                    <a:lnTo>
                      <a:pt x="24792" y="1734189"/>
                    </a:lnTo>
                    <a:lnTo>
                      <a:pt x="20342" y="1724336"/>
                    </a:lnTo>
                    <a:lnTo>
                      <a:pt x="15892" y="1714483"/>
                    </a:lnTo>
                    <a:lnTo>
                      <a:pt x="12078" y="1704312"/>
                    </a:lnTo>
                    <a:lnTo>
                      <a:pt x="8900" y="1694140"/>
                    </a:lnTo>
                    <a:lnTo>
                      <a:pt x="6039" y="1683969"/>
                    </a:lnTo>
                    <a:lnTo>
                      <a:pt x="3814" y="1673480"/>
                    </a:lnTo>
                    <a:lnTo>
                      <a:pt x="2225" y="1662991"/>
                    </a:lnTo>
                    <a:lnTo>
                      <a:pt x="953" y="1652820"/>
                    </a:lnTo>
                    <a:lnTo>
                      <a:pt x="318" y="1642013"/>
                    </a:lnTo>
                    <a:lnTo>
                      <a:pt x="0" y="1631206"/>
                    </a:lnTo>
                    <a:lnTo>
                      <a:pt x="318" y="1621035"/>
                    </a:lnTo>
                    <a:lnTo>
                      <a:pt x="953" y="1610228"/>
                    </a:lnTo>
                    <a:lnTo>
                      <a:pt x="2225" y="1600057"/>
                    </a:lnTo>
                    <a:lnTo>
                      <a:pt x="3814" y="1589568"/>
                    </a:lnTo>
                    <a:lnTo>
                      <a:pt x="6039" y="1579079"/>
                    </a:lnTo>
                    <a:lnTo>
                      <a:pt x="8900" y="1568908"/>
                    </a:lnTo>
                    <a:lnTo>
                      <a:pt x="12078" y="1558737"/>
                    </a:lnTo>
                    <a:lnTo>
                      <a:pt x="15892" y="1548565"/>
                    </a:lnTo>
                    <a:lnTo>
                      <a:pt x="20342" y="1538712"/>
                    </a:lnTo>
                    <a:lnTo>
                      <a:pt x="24792" y="1529177"/>
                    </a:lnTo>
                    <a:lnTo>
                      <a:pt x="30195" y="1519641"/>
                    </a:lnTo>
                    <a:lnTo>
                      <a:pt x="36235" y="1510423"/>
                    </a:lnTo>
                    <a:lnTo>
                      <a:pt x="42274" y="1501206"/>
                    </a:lnTo>
                    <a:lnTo>
                      <a:pt x="49266" y="1492624"/>
                    </a:lnTo>
                    <a:lnTo>
                      <a:pt x="56577" y="1484042"/>
                    </a:lnTo>
                    <a:lnTo>
                      <a:pt x="64523" y="1475778"/>
                    </a:lnTo>
                    <a:lnTo>
                      <a:pt x="387776" y="1152525"/>
                    </a:lnTo>
                    <a:close/>
                    <a:moveTo>
                      <a:pt x="865958" y="578576"/>
                    </a:moveTo>
                    <a:lnTo>
                      <a:pt x="578893" y="865959"/>
                    </a:lnTo>
                    <a:lnTo>
                      <a:pt x="1153341" y="1440407"/>
                    </a:lnTo>
                    <a:lnTo>
                      <a:pt x="1440407" y="1153342"/>
                    </a:lnTo>
                    <a:lnTo>
                      <a:pt x="865958" y="578576"/>
                    </a:lnTo>
                    <a:close/>
                    <a:moveTo>
                      <a:pt x="1632235" y="510483"/>
                    </a:moveTo>
                    <a:lnTo>
                      <a:pt x="1625890" y="510801"/>
                    </a:lnTo>
                    <a:lnTo>
                      <a:pt x="1619544" y="512070"/>
                    </a:lnTo>
                    <a:lnTo>
                      <a:pt x="1612882" y="513339"/>
                    </a:lnTo>
                    <a:lnTo>
                      <a:pt x="1606854" y="515560"/>
                    </a:lnTo>
                    <a:lnTo>
                      <a:pt x="1600826" y="518415"/>
                    </a:lnTo>
                    <a:lnTo>
                      <a:pt x="1595115" y="521905"/>
                    </a:lnTo>
                    <a:lnTo>
                      <a:pt x="1589404" y="526029"/>
                    </a:lnTo>
                    <a:lnTo>
                      <a:pt x="1584645" y="530471"/>
                    </a:lnTo>
                    <a:lnTo>
                      <a:pt x="1579886" y="535547"/>
                    </a:lnTo>
                    <a:lnTo>
                      <a:pt x="1576079" y="541258"/>
                    </a:lnTo>
                    <a:lnTo>
                      <a:pt x="1572272" y="546969"/>
                    </a:lnTo>
                    <a:lnTo>
                      <a:pt x="1569416" y="552997"/>
                    </a:lnTo>
                    <a:lnTo>
                      <a:pt x="1567513" y="559025"/>
                    </a:lnTo>
                    <a:lnTo>
                      <a:pt x="1565926" y="565371"/>
                    </a:lnTo>
                    <a:lnTo>
                      <a:pt x="1564974" y="571716"/>
                    </a:lnTo>
                    <a:lnTo>
                      <a:pt x="1564657" y="578061"/>
                    </a:lnTo>
                    <a:lnTo>
                      <a:pt x="1564974" y="585041"/>
                    </a:lnTo>
                    <a:lnTo>
                      <a:pt x="1565926" y="591386"/>
                    </a:lnTo>
                    <a:lnTo>
                      <a:pt x="1567513" y="597415"/>
                    </a:lnTo>
                    <a:lnTo>
                      <a:pt x="1569416" y="603760"/>
                    </a:lnTo>
                    <a:lnTo>
                      <a:pt x="1572272" y="609788"/>
                    </a:lnTo>
                    <a:lnTo>
                      <a:pt x="1576079" y="615499"/>
                    </a:lnTo>
                    <a:lnTo>
                      <a:pt x="1579886" y="620892"/>
                    </a:lnTo>
                    <a:lnTo>
                      <a:pt x="1584645" y="626286"/>
                    </a:lnTo>
                    <a:lnTo>
                      <a:pt x="1589404" y="630728"/>
                    </a:lnTo>
                    <a:lnTo>
                      <a:pt x="1595115" y="634852"/>
                    </a:lnTo>
                    <a:lnTo>
                      <a:pt x="1600826" y="638025"/>
                    </a:lnTo>
                    <a:lnTo>
                      <a:pt x="1606854" y="640880"/>
                    </a:lnTo>
                    <a:lnTo>
                      <a:pt x="1612882" y="643101"/>
                    </a:lnTo>
                    <a:lnTo>
                      <a:pt x="1619544" y="644687"/>
                    </a:lnTo>
                    <a:lnTo>
                      <a:pt x="1625890" y="645322"/>
                    </a:lnTo>
                    <a:lnTo>
                      <a:pt x="1632235" y="645956"/>
                    </a:lnTo>
                    <a:lnTo>
                      <a:pt x="1638580" y="645322"/>
                    </a:lnTo>
                    <a:lnTo>
                      <a:pt x="1644926" y="644687"/>
                    </a:lnTo>
                    <a:lnTo>
                      <a:pt x="1651271" y="643101"/>
                    </a:lnTo>
                    <a:lnTo>
                      <a:pt x="1657934" y="640880"/>
                    </a:lnTo>
                    <a:lnTo>
                      <a:pt x="1663962" y="638025"/>
                    </a:lnTo>
                    <a:lnTo>
                      <a:pt x="1669673" y="634852"/>
                    </a:lnTo>
                    <a:lnTo>
                      <a:pt x="1675066" y="630728"/>
                    </a:lnTo>
                    <a:lnTo>
                      <a:pt x="1680142" y="626286"/>
                    </a:lnTo>
                    <a:lnTo>
                      <a:pt x="1684901" y="620892"/>
                    </a:lnTo>
                    <a:lnTo>
                      <a:pt x="1688709" y="615499"/>
                    </a:lnTo>
                    <a:lnTo>
                      <a:pt x="1692516" y="609788"/>
                    </a:lnTo>
                    <a:lnTo>
                      <a:pt x="1695054" y="603760"/>
                    </a:lnTo>
                    <a:lnTo>
                      <a:pt x="1697275" y="597415"/>
                    </a:lnTo>
                    <a:lnTo>
                      <a:pt x="1698861" y="591386"/>
                    </a:lnTo>
                    <a:lnTo>
                      <a:pt x="1699813" y="585041"/>
                    </a:lnTo>
                    <a:lnTo>
                      <a:pt x="1700130" y="578061"/>
                    </a:lnTo>
                    <a:lnTo>
                      <a:pt x="1699813" y="571716"/>
                    </a:lnTo>
                    <a:lnTo>
                      <a:pt x="1698861" y="565371"/>
                    </a:lnTo>
                    <a:lnTo>
                      <a:pt x="1697275" y="559025"/>
                    </a:lnTo>
                    <a:lnTo>
                      <a:pt x="1695054" y="552997"/>
                    </a:lnTo>
                    <a:lnTo>
                      <a:pt x="1692516" y="546969"/>
                    </a:lnTo>
                    <a:lnTo>
                      <a:pt x="1688709" y="541258"/>
                    </a:lnTo>
                    <a:lnTo>
                      <a:pt x="1684901" y="535547"/>
                    </a:lnTo>
                    <a:lnTo>
                      <a:pt x="1680142" y="530471"/>
                    </a:lnTo>
                    <a:lnTo>
                      <a:pt x="1675066" y="526029"/>
                    </a:lnTo>
                    <a:lnTo>
                      <a:pt x="1669673" y="521905"/>
                    </a:lnTo>
                    <a:lnTo>
                      <a:pt x="1663962" y="518415"/>
                    </a:lnTo>
                    <a:lnTo>
                      <a:pt x="1657934" y="515560"/>
                    </a:lnTo>
                    <a:lnTo>
                      <a:pt x="1651271" y="513339"/>
                    </a:lnTo>
                    <a:lnTo>
                      <a:pt x="1644926" y="512070"/>
                    </a:lnTo>
                    <a:lnTo>
                      <a:pt x="1638580" y="510801"/>
                    </a:lnTo>
                    <a:lnTo>
                      <a:pt x="1632235" y="510483"/>
                    </a:lnTo>
                    <a:close/>
                    <a:moveTo>
                      <a:pt x="572542" y="319773"/>
                    </a:moveTo>
                    <a:lnTo>
                      <a:pt x="565874" y="320726"/>
                    </a:lnTo>
                    <a:lnTo>
                      <a:pt x="559523" y="322313"/>
                    </a:lnTo>
                    <a:lnTo>
                      <a:pt x="553172" y="324854"/>
                    </a:lnTo>
                    <a:lnTo>
                      <a:pt x="547456" y="327077"/>
                    </a:lnTo>
                    <a:lnTo>
                      <a:pt x="541422" y="330887"/>
                    </a:lnTo>
                    <a:lnTo>
                      <a:pt x="536024" y="334698"/>
                    </a:lnTo>
                    <a:lnTo>
                      <a:pt x="530943" y="339461"/>
                    </a:lnTo>
                    <a:lnTo>
                      <a:pt x="526498" y="344542"/>
                    </a:lnTo>
                    <a:lnTo>
                      <a:pt x="522052" y="349940"/>
                    </a:lnTo>
                    <a:lnTo>
                      <a:pt x="518876" y="355656"/>
                    </a:lnTo>
                    <a:lnTo>
                      <a:pt x="516018" y="361690"/>
                    </a:lnTo>
                    <a:lnTo>
                      <a:pt x="514113" y="368041"/>
                    </a:lnTo>
                    <a:lnTo>
                      <a:pt x="512525" y="374392"/>
                    </a:lnTo>
                    <a:lnTo>
                      <a:pt x="511573" y="380743"/>
                    </a:lnTo>
                    <a:lnTo>
                      <a:pt x="511255" y="387411"/>
                    </a:lnTo>
                    <a:lnTo>
                      <a:pt x="511573" y="393762"/>
                    </a:lnTo>
                    <a:lnTo>
                      <a:pt x="512525" y="400113"/>
                    </a:lnTo>
                    <a:lnTo>
                      <a:pt x="514113" y="406782"/>
                    </a:lnTo>
                    <a:lnTo>
                      <a:pt x="516018" y="412815"/>
                    </a:lnTo>
                    <a:lnTo>
                      <a:pt x="518876" y="418848"/>
                    </a:lnTo>
                    <a:lnTo>
                      <a:pt x="522052" y="424564"/>
                    </a:lnTo>
                    <a:lnTo>
                      <a:pt x="526498" y="430280"/>
                    </a:lnTo>
                    <a:lnTo>
                      <a:pt x="530943" y="435044"/>
                    </a:lnTo>
                    <a:lnTo>
                      <a:pt x="536024" y="439807"/>
                    </a:lnTo>
                    <a:lnTo>
                      <a:pt x="541422" y="443617"/>
                    </a:lnTo>
                    <a:lnTo>
                      <a:pt x="547456" y="447428"/>
                    </a:lnTo>
                    <a:lnTo>
                      <a:pt x="553172" y="449968"/>
                    </a:lnTo>
                    <a:lnTo>
                      <a:pt x="559523" y="452191"/>
                    </a:lnTo>
                    <a:lnTo>
                      <a:pt x="565874" y="453779"/>
                    </a:lnTo>
                    <a:lnTo>
                      <a:pt x="572542" y="454732"/>
                    </a:lnTo>
                    <a:lnTo>
                      <a:pt x="578893" y="455049"/>
                    </a:lnTo>
                    <a:lnTo>
                      <a:pt x="585244" y="454732"/>
                    </a:lnTo>
                    <a:lnTo>
                      <a:pt x="591595" y="453779"/>
                    </a:lnTo>
                    <a:lnTo>
                      <a:pt x="597946" y="452191"/>
                    </a:lnTo>
                    <a:lnTo>
                      <a:pt x="604615" y="449968"/>
                    </a:lnTo>
                    <a:lnTo>
                      <a:pt x="610331" y="447428"/>
                    </a:lnTo>
                    <a:lnTo>
                      <a:pt x="616364" y="443617"/>
                    </a:lnTo>
                    <a:lnTo>
                      <a:pt x="621445" y="439807"/>
                    </a:lnTo>
                    <a:lnTo>
                      <a:pt x="626843" y="435044"/>
                    </a:lnTo>
                    <a:lnTo>
                      <a:pt x="631607" y="430280"/>
                    </a:lnTo>
                    <a:lnTo>
                      <a:pt x="635417" y="424564"/>
                    </a:lnTo>
                    <a:lnTo>
                      <a:pt x="638593" y="418848"/>
                    </a:lnTo>
                    <a:lnTo>
                      <a:pt x="641451" y="412815"/>
                    </a:lnTo>
                    <a:lnTo>
                      <a:pt x="643673" y="406782"/>
                    </a:lnTo>
                    <a:lnTo>
                      <a:pt x="645579" y="400113"/>
                    </a:lnTo>
                    <a:lnTo>
                      <a:pt x="646214" y="393762"/>
                    </a:lnTo>
                    <a:lnTo>
                      <a:pt x="646531" y="387411"/>
                    </a:lnTo>
                    <a:lnTo>
                      <a:pt x="646214" y="380743"/>
                    </a:lnTo>
                    <a:lnTo>
                      <a:pt x="645579" y="374392"/>
                    </a:lnTo>
                    <a:lnTo>
                      <a:pt x="643673" y="368041"/>
                    </a:lnTo>
                    <a:lnTo>
                      <a:pt x="641451" y="361690"/>
                    </a:lnTo>
                    <a:lnTo>
                      <a:pt x="638593" y="355656"/>
                    </a:lnTo>
                    <a:lnTo>
                      <a:pt x="635417" y="349940"/>
                    </a:lnTo>
                    <a:lnTo>
                      <a:pt x="631607" y="344542"/>
                    </a:lnTo>
                    <a:lnTo>
                      <a:pt x="626843" y="339461"/>
                    </a:lnTo>
                    <a:lnTo>
                      <a:pt x="621445" y="334698"/>
                    </a:lnTo>
                    <a:lnTo>
                      <a:pt x="616364" y="330887"/>
                    </a:lnTo>
                    <a:lnTo>
                      <a:pt x="610331" y="327077"/>
                    </a:lnTo>
                    <a:lnTo>
                      <a:pt x="604615" y="324854"/>
                    </a:lnTo>
                    <a:lnTo>
                      <a:pt x="597946" y="322313"/>
                    </a:lnTo>
                    <a:lnTo>
                      <a:pt x="591595" y="320726"/>
                    </a:lnTo>
                    <a:lnTo>
                      <a:pt x="585244" y="319773"/>
                    </a:lnTo>
                    <a:lnTo>
                      <a:pt x="578893" y="319773"/>
                    </a:lnTo>
                    <a:lnTo>
                      <a:pt x="572542" y="319773"/>
                    </a:lnTo>
                    <a:close/>
                    <a:moveTo>
                      <a:pt x="189577" y="319773"/>
                    </a:moveTo>
                    <a:lnTo>
                      <a:pt x="182909" y="320726"/>
                    </a:lnTo>
                    <a:lnTo>
                      <a:pt x="176558" y="322313"/>
                    </a:lnTo>
                    <a:lnTo>
                      <a:pt x="170524" y="324854"/>
                    </a:lnTo>
                    <a:lnTo>
                      <a:pt x="164491" y="327077"/>
                    </a:lnTo>
                    <a:lnTo>
                      <a:pt x="158457" y="330887"/>
                    </a:lnTo>
                    <a:lnTo>
                      <a:pt x="153059" y="334698"/>
                    </a:lnTo>
                    <a:lnTo>
                      <a:pt x="148296" y="339461"/>
                    </a:lnTo>
                    <a:lnTo>
                      <a:pt x="143532" y="344542"/>
                    </a:lnTo>
                    <a:lnTo>
                      <a:pt x="139087" y="349940"/>
                    </a:lnTo>
                    <a:lnTo>
                      <a:pt x="135911" y="355656"/>
                    </a:lnTo>
                    <a:lnTo>
                      <a:pt x="133053" y="361690"/>
                    </a:lnTo>
                    <a:lnTo>
                      <a:pt x="131148" y="368041"/>
                    </a:lnTo>
                    <a:lnTo>
                      <a:pt x="129560" y="374392"/>
                    </a:lnTo>
                    <a:lnTo>
                      <a:pt x="128607" y="380743"/>
                    </a:lnTo>
                    <a:lnTo>
                      <a:pt x="128290" y="387411"/>
                    </a:lnTo>
                    <a:lnTo>
                      <a:pt x="128607" y="393762"/>
                    </a:lnTo>
                    <a:lnTo>
                      <a:pt x="129560" y="400113"/>
                    </a:lnTo>
                    <a:lnTo>
                      <a:pt x="131148" y="406782"/>
                    </a:lnTo>
                    <a:lnTo>
                      <a:pt x="133053" y="412815"/>
                    </a:lnTo>
                    <a:lnTo>
                      <a:pt x="135911" y="418848"/>
                    </a:lnTo>
                    <a:lnTo>
                      <a:pt x="139087" y="424564"/>
                    </a:lnTo>
                    <a:lnTo>
                      <a:pt x="143532" y="430280"/>
                    </a:lnTo>
                    <a:lnTo>
                      <a:pt x="148296" y="435044"/>
                    </a:lnTo>
                    <a:lnTo>
                      <a:pt x="153059" y="439807"/>
                    </a:lnTo>
                    <a:lnTo>
                      <a:pt x="158457" y="443617"/>
                    </a:lnTo>
                    <a:lnTo>
                      <a:pt x="164491" y="447428"/>
                    </a:lnTo>
                    <a:lnTo>
                      <a:pt x="170524" y="449968"/>
                    </a:lnTo>
                    <a:lnTo>
                      <a:pt x="176558" y="452191"/>
                    </a:lnTo>
                    <a:lnTo>
                      <a:pt x="182909" y="453779"/>
                    </a:lnTo>
                    <a:lnTo>
                      <a:pt x="189577" y="454732"/>
                    </a:lnTo>
                    <a:lnTo>
                      <a:pt x="195928" y="455049"/>
                    </a:lnTo>
                    <a:lnTo>
                      <a:pt x="202279" y="454732"/>
                    </a:lnTo>
                    <a:lnTo>
                      <a:pt x="208630" y="453779"/>
                    </a:lnTo>
                    <a:lnTo>
                      <a:pt x="214981" y="452191"/>
                    </a:lnTo>
                    <a:lnTo>
                      <a:pt x="221650" y="449968"/>
                    </a:lnTo>
                    <a:lnTo>
                      <a:pt x="227366" y="447428"/>
                    </a:lnTo>
                    <a:lnTo>
                      <a:pt x="233399" y="443617"/>
                    </a:lnTo>
                    <a:lnTo>
                      <a:pt x="238480" y="439807"/>
                    </a:lnTo>
                    <a:lnTo>
                      <a:pt x="243561" y="435044"/>
                    </a:lnTo>
                    <a:lnTo>
                      <a:pt x="248324" y="430280"/>
                    </a:lnTo>
                    <a:lnTo>
                      <a:pt x="252452" y="424564"/>
                    </a:lnTo>
                    <a:lnTo>
                      <a:pt x="255627" y="418848"/>
                    </a:lnTo>
                    <a:lnTo>
                      <a:pt x="258485" y="412815"/>
                    </a:lnTo>
                    <a:lnTo>
                      <a:pt x="260708" y="406782"/>
                    </a:lnTo>
                    <a:lnTo>
                      <a:pt x="262614" y="400113"/>
                    </a:lnTo>
                    <a:lnTo>
                      <a:pt x="263249" y="393762"/>
                    </a:lnTo>
                    <a:lnTo>
                      <a:pt x="263566" y="387411"/>
                    </a:lnTo>
                    <a:lnTo>
                      <a:pt x="263249" y="380743"/>
                    </a:lnTo>
                    <a:lnTo>
                      <a:pt x="262614" y="374392"/>
                    </a:lnTo>
                    <a:lnTo>
                      <a:pt x="260708" y="368041"/>
                    </a:lnTo>
                    <a:lnTo>
                      <a:pt x="258485" y="361690"/>
                    </a:lnTo>
                    <a:lnTo>
                      <a:pt x="255627" y="355656"/>
                    </a:lnTo>
                    <a:lnTo>
                      <a:pt x="252452" y="349940"/>
                    </a:lnTo>
                    <a:lnTo>
                      <a:pt x="248324" y="344542"/>
                    </a:lnTo>
                    <a:lnTo>
                      <a:pt x="243561" y="339461"/>
                    </a:lnTo>
                    <a:lnTo>
                      <a:pt x="238480" y="334698"/>
                    </a:lnTo>
                    <a:lnTo>
                      <a:pt x="233399" y="330887"/>
                    </a:lnTo>
                    <a:lnTo>
                      <a:pt x="227366" y="327077"/>
                    </a:lnTo>
                    <a:lnTo>
                      <a:pt x="221650" y="324854"/>
                    </a:lnTo>
                    <a:lnTo>
                      <a:pt x="214981" y="322313"/>
                    </a:lnTo>
                    <a:lnTo>
                      <a:pt x="208630" y="320726"/>
                    </a:lnTo>
                    <a:lnTo>
                      <a:pt x="202279" y="319773"/>
                    </a:lnTo>
                    <a:lnTo>
                      <a:pt x="195928" y="319773"/>
                    </a:lnTo>
                    <a:lnTo>
                      <a:pt x="189577" y="319773"/>
                    </a:lnTo>
                    <a:close/>
                    <a:moveTo>
                      <a:pt x="1632235" y="127859"/>
                    </a:moveTo>
                    <a:lnTo>
                      <a:pt x="1625890" y="128493"/>
                    </a:lnTo>
                    <a:lnTo>
                      <a:pt x="1619544" y="129445"/>
                    </a:lnTo>
                    <a:lnTo>
                      <a:pt x="1612882" y="130714"/>
                    </a:lnTo>
                    <a:lnTo>
                      <a:pt x="1606854" y="132935"/>
                    </a:lnTo>
                    <a:lnTo>
                      <a:pt x="1600826" y="135791"/>
                    </a:lnTo>
                    <a:lnTo>
                      <a:pt x="1595115" y="138963"/>
                    </a:lnTo>
                    <a:lnTo>
                      <a:pt x="1589404" y="143405"/>
                    </a:lnTo>
                    <a:lnTo>
                      <a:pt x="1584645" y="147847"/>
                    </a:lnTo>
                    <a:lnTo>
                      <a:pt x="1579886" y="152923"/>
                    </a:lnTo>
                    <a:lnTo>
                      <a:pt x="1576079" y="158634"/>
                    </a:lnTo>
                    <a:lnTo>
                      <a:pt x="1572272" y="164345"/>
                    </a:lnTo>
                    <a:lnTo>
                      <a:pt x="1569416" y="170373"/>
                    </a:lnTo>
                    <a:lnTo>
                      <a:pt x="1567513" y="176401"/>
                    </a:lnTo>
                    <a:lnTo>
                      <a:pt x="1565926" y="182746"/>
                    </a:lnTo>
                    <a:lnTo>
                      <a:pt x="1564974" y="189091"/>
                    </a:lnTo>
                    <a:lnTo>
                      <a:pt x="1564657" y="195754"/>
                    </a:lnTo>
                    <a:lnTo>
                      <a:pt x="1564974" y="202417"/>
                    </a:lnTo>
                    <a:lnTo>
                      <a:pt x="1565926" y="208762"/>
                    </a:lnTo>
                    <a:lnTo>
                      <a:pt x="1567513" y="214790"/>
                    </a:lnTo>
                    <a:lnTo>
                      <a:pt x="1569416" y="221135"/>
                    </a:lnTo>
                    <a:lnTo>
                      <a:pt x="1572272" y="227164"/>
                    </a:lnTo>
                    <a:lnTo>
                      <a:pt x="1576079" y="232874"/>
                    </a:lnTo>
                    <a:lnTo>
                      <a:pt x="1579886" y="238268"/>
                    </a:lnTo>
                    <a:lnTo>
                      <a:pt x="1584645" y="243661"/>
                    </a:lnTo>
                    <a:lnTo>
                      <a:pt x="1589404" y="248420"/>
                    </a:lnTo>
                    <a:lnTo>
                      <a:pt x="1595115" y="252228"/>
                    </a:lnTo>
                    <a:lnTo>
                      <a:pt x="1600826" y="255718"/>
                    </a:lnTo>
                    <a:lnTo>
                      <a:pt x="1606854" y="258256"/>
                    </a:lnTo>
                    <a:lnTo>
                      <a:pt x="1612882" y="260794"/>
                    </a:lnTo>
                    <a:lnTo>
                      <a:pt x="1619544" y="262063"/>
                    </a:lnTo>
                    <a:lnTo>
                      <a:pt x="1625890" y="263332"/>
                    </a:lnTo>
                    <a:lnTo>
                      <a:pt x="1632235" y="263332"/>
                    </a:lnTo>
                    <a:lnTo>
                      <a:pt x="1638898" y="263332"/>
                    </a:lnTo>
                    <a:lnTo>
                      <a:pt x="1645243" y="262063"/>
                    </a:lnTo>
                    <a:lnTo>
                      <a:pt x="1651906" y="260794"/>
                    </a:lnTo>
                    <a:lnTo>
                      <a:pt x="1657934" y="258256"/>
                    </a:lnTo>
                    <a:lnTo>
                      <a:pt x="1663962" y="255718"/>
                    </a:lnTo>
                    <a:lnTo>
                      <a:pt x="1669673" y="252228"/>
                    </a:lnTo>
                    <a:lnTo>
                      <a:pt x="1675066" y="248420"/>
                    </a:lnTo>
                    <a:lnTo>
                      <a:pt x="1680142" y="243661"/>
                    </a:lnTo>
                    <a:lnTo>
                      <a:pt x="1684901" y="238268"/>
                    </a:lnTo>
                    <a:lnTo>
                      <a:pt x="1688709" y="232874"/>
                    </a:lnTo>
                    <a:lnTo>
                      <a:pt x="1692516" y="227164"/>
                    </a:lnTo>
                    <a:lnTo>
                      <a:pt x="1695054" y="221135"/>
                    </a:lnTo>
                    <a:lnTo>
                      <a:pt x="1697275" y="214790"/>
                    </a:lnTo>
                    <a:lnTo>
                      <a:pt x="1698861" y="208762"/>
                    </a:lnTo>
                    <a:lnTo>
                      <a:pt x="1699813" y="202417"/>
                    </a:lnTo>
                    <a:lnTo>
                      <a:pt x="1700130" y="195754"/>
                    </a:lnTo>
                    <a:lnTo>
                      <a:pt x="1699813" y="189091"/>
                    </a:lnTo>
                    <a:lnTo>
                      <a:pt x="1698861" y="182746"/>
                    </a:lnTo>
                    <a:lnTo>
                      <a:pt x="1697275" y="176401"/>
                    </a:lnTo>
                    <a:lnTo>
                      <a:pt x="1695054" y="170373"/>
                    </a:lnTo>
                    <a:lnTo>
                      <a:pt x="1692516" y="164345"/>
                    </a:lnTo>
                    <a:lnTo>
                      <a:pt x="1688709" y="158634"/>
                    </a:lnTo>
                    <a:lnTo>
                      <a:pt x="1684901" y="152923"/>
                    </a:lnTo>
                    <a:lnTo>
                      <a:pt x="1680142" y="147847"/>
                    </a:lnTo>
                    <a:lnTo>
                      <a:pt x="1675066" y="143405"/>
                    </a:lnTo>
                    <a:lnTo>
                      <a:pt x="1669673" y="138963"/>
                    </a:lnTo>
                    <a:lnTo>
                      <a:pt x="1663962" y="135791"/>
                    </a:lnTo>
                    <a:lnTo>
                      <a:pt x="1657934" y="132935"/>
                    </a:lnTo>
                    <a:lnTo>
                      <a:pt x="1651271" y="130714"/>
                    </a:lnTo>
                    <a:lnTo>
                      <a:pt x="1644926" y="129445"/>
                    </a:lnTo>
                    <a:lnTo>
                      <a:pt x="1638580" y="128493"/>
                    </a:lnTo>
                    <a:lnTo>
                      <a:pt x="1632235" y="127859"/>
                    </a:lnTo>
                    <a:close/>
                    <a:moveTo>
                      <a:pt x="1632235" y="0"/>
                    </a:moveTo>
                    <a:lnTo>
                      <a:pt x="1643022" y="317"/>
                    </a:lnTo>
                    <a:lnTo>
                      <a:pt x="1653492" y="952"/>
                    </a:lnTo>
                    <a:lnTo>
                      <a:pt x="1663962" y="1904"/>
                    </a:lnTo>
                    <a:lnTo>
                      <a:pt x="1674114" y="3807"/>
                    </a:lnTo>
                    <a:lnTo>
                      <a:pt x="1684584" y="6028"/>
                    </a:lnTo>
                    <a:lnTo>
                      <a:pt x="1694737" y="8884"/>
                    </a:lnTo>
                    <a:lnTo>
                      <a:pt x="1705207" y="12056"/>
                    </a:lnTo>
                    <a:lnTo>
                      <a:pt x="1715042" y="15863"/>
                    </a:lnTo>
                    <a:lnTo>
                      <a:pt x="1725194" y="20305"/>
                    </a:lnTo>
                    <a:lnTo>
                      <a:pt x="1734712" y="25064"/>
                    </a:lnTo>
                    <a:lnTo>
                      <a:pt x="1743913" y="30141"/>
                    </a:lnTo>
                    <a:lnTo>
                      <a:pt x="1753114" y="36169"/>
                    </a:lnTo>
                    <a:lnTo>
                      <a:pt x="1762632" y="42197"/>
                    </a:lnTo>
                    <a:lnTo>
                      <a:pt x="1770881" y="48859"/>
                    </a:lnTo>
                    <a:lnTo>
                      <a:pt x="1779447" y="56474"/>
                    </a:lnTo>
                    <a:lnTo>
                      <a:pt x="1787696" y="64405"/>
                    </a:lnTo>
                    <a:lnTo>
                      <a:pt x="1954896" y="231605"/>
                    </a:lnTo>
                    <a:lnTo>
                      <a:pt x="1962828" y="239854"/>
                    </a:lnTo>
                    <a:lnTo>
                      <a:pt x="1970442" y="248420"/>
                    </a:lnTo>
                    <a:lnTo>
                      <a:pt x="1977105" y="257304"/>
                    </a:lnTo>
                    <a:lnTo>
                      <a:pt x="1983133" y="266187"/>
                    </a:lnTo>
                    <a:lnTo>
                      <a:pt x="1989161" y="275388"/>
                    </a:lnTo>
                    <a:lnTo>
                      <a:pt x="1994237" y="284589"/>
                    </a:lnTo>
                    <a:lnTo>
                      <a:pt x="1999313" y="294424"/>
                    </a:lnTo>
                    <a:lnTo>
                      <a:pt x="2003438" y="304260"/>
                    </a:lnTo>
                    <a:lnTo>
                      <a:pt x="2007245" y="314095"/>
                    </a:lnTo>
                    <a:lnTo>
                      <a:pt x="2010418" y="324565"/>
                    </a:lnTo>
                    <a:lnTo>
                      <a:pt x="2013273" y="334717"/>
                    </a:lnTo>
                    <a:lnTo>
                      <a:pt x="2015494" y="345187"/>
                    </a:lnTo>
                    <a:lnTo>
                      <a:pt x="2017398" y="355340"/>
                    </a:lnTo>
                    <a:lnTo>
                      <a:pt x="2018349" y="366127"/>
                    </a:lnTo>
                    <a:lnTo>
                      <a:pt x="2018984" y="376279"/>
                    </a:lnTo>
                    <a:lnTo>
                      <a:pt x="2019301" y="387066"/>
                    </a:lnTo>
                    <a:lnTo>
                      <a:pt x="2018984" y="397536"/>
                    </a:lnTo>
                    <a:lnTo>
                      <a:pt x="2018349" y="408006"/>
                    </a:lnTo>
                    <a:lnTo>
                      <a:pt x="2017398" y="418476"/>
                    </a:lnTo>
                    <a:lnTo>
                      <a:pt x="2015494" y="428946"/>
                    </a:lnTo>
                    <a:lnTo>
                      <a:pt x="2013273" y="439415"/>
                    </a:lnTo>
                    <a:lnTo>
                      <a:pt x="2010418" y="449568"/>
                    </a:lnTo>
                    <a:lnTo>
                      <a:pt x="2007245" y="459720"/>
                    </a:lnTo>
                    <a:lnTo>
                      <a:pt x="2003438" y="469556"/>
                    </a:lnTo>
                    <a:lnTo>
                      <a:pt x="1999313" y="479708"/>
                    </a:lnTo>
                    <a:lnTo>
                      <a:pt x="1994237" y="489226"/>
                    </a:lnTo>
                    <a:lnTo>
                      <a:pt x="1989161" y="498744"/>
                    </a:lnTo>
                    <a:lnTo>
                      <a:pt x="1983133" y="507945"/>
                    </a:lnTo>
                    <a:lnTo>
                      <a:pt x="1977105" y="517146"/>
                    </a:lnTo>
                    <a:lnTo>
                      <a:pt x="1970442" y="525395"/>
                    </a:lnTo>
                    <a:lnTo>
                      <a:pt x="1962828" y="533961"/>
                    </a:lnTo>
                    <a:lnTo>
                      <a:pt x="1954896" y="542210"/>
                    </a:lnTo>
                    <a:lnTo>
                      <a:pt x="1632235" y="865188"/>
                    </a:lnTo>
                    <a:lnTo>
                      <a:pt x="1154113" y="387066"/>
                    </a:lnTo>
                    <a:lnTo>
                      <a:pt x="1477091" y="64405"/>
                    </a:lnTo>
                    <a:lnTo>
                      <a:pt x="1485340" y="56474"/>
                    </a:lnTo>
                    <a:lnTo>
                      <a:pt x="1493907" y="48859"/>
                    </a:lnTo>
                    <a:lnTo>
                      <a:pt x="1502155" y="42197"/>
                    </a:lnTo>
                    <a:lnTo>
                      <a:pt x="1511674" y="36169"/>
                    </a:lnTo>
                    <a:lnTo>
                      <a:pt x="1520874" y="30141"/>
                    </a:lnTo>
                    <a:lnTo>
                      <a:pt x="1530075" y="25064"/>
                    </a:lnTo>
                    <a:lnTo>
                      <a:pt x="1539593" y="20305"/>
                    </a:lnTo>
                    <a:lnTo>
                      <a:pt x="1549746" y="15863"/>
                    </a:lnTo>
                    <a:lnTo>
                      <a:pt x="1559581" y="12056"/>
                    </a:lnTo>
                    <a:lnTo>
                      <a:pt x="1570051" y="8884"/>
                    </a:lnTo>
                    <a:lnTo>
                      <a:pt x="1579886" y="6028"/>
                    </a:lnTo>
                    <a:lnTo>
                      <a:pt x="1590673" y="3807"/>
                    </a:lnTo>
                    <a:lnTo>
                      <a:pt x="1600826" y="1904"/>
                    </a:lnTo>
                    <a:lnTo>
                      <a:pt x="1611295" y="952"/>
                    </a:lnTo>
                    <a:lnTo>
                      <a:pt x="1621765" y="317"/>
                    </a:lnTo>
                    <a:lnTo>
                      <a:pt x="1632235" y="0"/>
                    </a:lnTo>
                    <a:close/>
                    <a:moveTo>
                      <a:pt x="376932" y="0"/>
                    </a:moveTo>
                    <a:lnTo>
                      <a:pt x="387411" y="0"/>
                    </a:lnTo>
                    <a:lnTo>
                      <a:pt x="397890" y="0"/>
                    </a:lnTo>
                    <a:lnTo>
                      <a:pt x="408687" y="953"/>
                    </a:lnTo>
                    <a:lnTo>
                      <a:pt x="418848" y="1905"/>
                    </a:lnTo>
                    <a:lnTo>
                      <a:pt x="429645" y="3811"/>
                    </a:lnTo>
                    <a:lnTo>
                      <a:pt x="439806" y="6034"/>
                    </a:lnTo>
                    <a:lnTo>
                      <a:pt x="449968" y="8892"/>
                    </a:lnTo>
                    <a:lnTo>
                      <a:pt x="460130" y="12067"/>
                    </a:lnTo>
                    <a:lnTo>
                      <a:pt x="470291" y="15878"/>
                    </a:lnTo>
                    <a:lnTo>
                      <a:pt x="480135" y="20323"/>
                    </a:lnTo>
                    <a:lnTo>
                      <a:pt x="489662" y="24769"/>
                    </a:lnTo>
                    <a:lnTo>
                      <a:pt x="499188" y="30167"/>
                    </a:lnTo>
                    <a:lnTo>
                      <a:pt x="508397" y="36201"/>
                    </a:lnTo>
                    <a:lnTo>
                      <a:pt x="517606" y="42234"/>
                    </a:lnTo>
                    <a:lnTo>
                      <a:pt x="526180" y="48903"/>
                    </a:lnTo>
                    <a:lnTo>
                      <a:pt x="534754" y="56524"/>
                    </a:lnTo>
                    <a:lnTo>
                      <a:pt x="542693" y="64463"/>
                    </a:lnTo>
                    <a:lnTo>
                      <a:pt x="1954838" y="1476290"/>
                    </a:lnTo>
                    <a:lnTo>
                      <a:pt x="1962776" y="1484546"/>
                    </a:lnTo>
                    <a:lnTo>
                      <a:pt x="1970397" y="1493120"/>
                    </a:lnTo>
                    <a:lnTo>
                      <a:pt x="1977066" y="1501694"/>
                    </a:lnTo>
                    <a:lnTo>
                      <a:pt x="1983099" y="1510585"/>
                    </a:lnTo>
                    <a:lnTo>
                      <a:pt x="1989133" y="1520112"/>
                    </a:lnTo>
                    <a:lnTo>
                      <a:pt x="1994214" y="1529638"/>
                    </a:lnTo>
                    <a:lnTo>
                      <a:pt x="1999295" y="1539165"/>
                    </a:lnTo>
                    <a:lnTo>
                      <a:pt x="2003423" y="1549009"/>
                    </a:lnTo>
                    <a:lnTo>
                      <a:pt x="2007233" y="1559170"/>
                    </a:lnTo>
                    <a:lnTo>
                      <a:pt x="2010409" y="1569014"/>
                    </a:lnTo>
                    <a:lnTo>
                      <a:pt x="2013267" y="1579494"/>
                    </a:lnTo>
                    <a:lnTo>
                      <a:pt x="2015490" y="1589655"/>
                    </a:lnTo>
                    <a:lnTo>
                      <a:pt x="2017395" y="1600452"/>
                    </a:lnTo>
                    <a:lnTo>
                      <a:pt x="2018348" y="1610613"/>
                    </a:lnTo>
                    <a:lnTo>
                      <a:pt x="2018983" y="1621410"/>
                    </a:lnTo>
                    <a:lnTo>
                      <a:pt x="2019300" y="1631572"/>
                    </a:lnTo>
                    <a:lnTo>
                      <a:pt x="2018983" y="1642368"/>
                    </a:lnTo>
                    <a:lnTo>
                      <a:pt x="2018348" y="1653165"/>
                    </a:lnTo>
                    <a:lnTo>
                      <a:pt x="2017395" y="1663327"/>
                    </a:lnTo>
                    <a:lnTo>
                      <a:pt x="2015490" y="1673806"/>
                    </a:lnTo>
                    <a:lnTo>
                      <a:pt x="2013267" y="1683967"/>
                    </a:lnTo>
                    <a:lnTo>
                      <a:pt x="2010409" y="1694447"/>
                    </a:lnTo>
                    <a:lnTo>
                      <a:pt x="2007233" y="1704608"/>
                    </a:lnTo>
                    <a:lnTo>
                      <a:pt x="2003423" y="1714770"/>
                    </a:lnTo>
                    <a:lnTo>
                      <a:pt x="1999295" y="1724614"/>
                    </a:lnTo>
                    <a:lnTo>
                      <a:pt x="1994214" y="1734458"/>
                    </a:lnTo>
                    <a:lnTo>
                      <a:pt x="1989133" y="1743667"/>
                    </a:lnTo>
                    <a:lnTo>
                      <a:pt x="1983099" y="1752876"/>
                    </a:lnTo>
                    <a:lnTo>
                      <a:pt x="1977066" y="1762085"/>
                    </a:lnTo>
                    <a:lnTo>
                      <a:pt x="1970397" y="1770659"/>
                    </a:lnTo>
                    <a:lnTo>
                      <a:pt x="1962776" y="1779232"/>
                    </a:lnTo>
                    <a:lnTo>
                      <a:pt x="1954838" y="1787489"/>
                    </a:lnTo>
                    <a:lnTo>
                      <a:pt x="1787489" y="1955155"/>
                    </a:lnTo>
                    <a:lnTo>
                      <a:pt x="1779232" y="1962776"/>
                    </a:lnTo>
                    <a:lnTo>
                      <a:pt x="1770659" y="1970080"/>
                    </a:lnTo>
                    <a:lnTo>
                      <a:pt x="1762402" y="1976748"/>
                    </a:lnTo>
                    <a:lnTo>
                      <a:pt x="1752876" y="1983417"/>
                    </a:lnTo>
                    <a:lnTo>
                      <a:pt x="1743667" y="1989133"/>
                    </a:lnTo>
                    <a:lnTo>
                      <a:pt x="1734458" y="1994214"/>
                    </a:lnTo>
                    <a:lnTo>
                      <a:pt x="1724931" y="1998977"/>
                    </a:lnTo>
                    <a:lnTo>
                      <a:pt x="1714770" y="2003105"/>
                    </a:lnTo>
                    <a:lnTo>
                      <a:pt x="1704926" y="2007233"/>
                    </a:lnTo>
                    <a:lnTo>
                      <a:pt x="1694447" y="2010409"/>
                    </a:lnTo>
                    <a:lnTo>
                      <a:pt x="1684285" y="2013267"/>
                    </a:lnTo>
                    <a:lnTo>
                      <a:pt x="1673806" y="2015490"/>
                    </a:lnTo>
                    <a:lnTo>
                      <a:pt x="1663644" y="2017077"/>
                    </a:lnTo>
                    <a:lnTo>
                      <a:pt x="1653165" y="2018348"/>
                    </a:lnTo>
                    <a:lnTo>
                      <a:pt x="1642686" y="2019300"/>
                    </a:lnTo>
                    <a:lnTo>
                      <a:pt x="1631889" y="2019300"/>
                    </a:lnTo>
                    <a:lnTo>
                      <a:pt x="1621410" y="2019300"/>
                    </a:lnTo>
                    <a:lnTo>
                      <a:pt x="1610931" y="2018348"/>
                    </a:lnTo>
                    <a:lnTo>
                      <a:pt x="1600452" y="2017077"/>
                    </a:lnTo>
                    <a:lnTo>
                      <a:pt x="1590290" y="2015490"/>
                    </a:lnTo>
                    <a:lnTo>
                      <a:pt x="1579494" y="2013267"/>
                    </a:lnTo>
                    <a:lnTo>
                      <a:pt x="1569649" y="2010409"/>
                    </a:lnTo>
                    <a:lnTo>
                      <a:pt x="1559170" y="2007233"/>
                    </a:lnTo>
                    <a:lnTo>
                      <a:pt x="1549326" y="2003105"/>
                    </a:lnTo>
                    <a:lnTo>
                      <a:pt x="1539165" y="1998977"/>
                    </a:lnTo>
                    <a:lnTo>
                      <a:pt x="1529638" y="1994214"/>
                    </a:lnTo>
                    <a:lnTo>
                      <a:pt x="1520429" y="1989133"/>
                    </a:lnTo>
                    <a:lnTo>
                      <a:pt x="1511220" y="1983417"/>
                    </a:lnTo>
                    <a:lnTo>
                      <a:pt x="1501694" y="1976748"/>
                    </a:lnTo>
                    <a:lnTo>
                      <a:pt x="1493438" y="1970080"/>
                    </a:lnTo>
                    <a:lnTo>
                      <a:pt x="1484864" y="1962776"/>
                    </a:lnTo>
                    <a:lnTo>
                      <a:pt x="1476607" y="1955155"/>
                    </a:lnTo>
                    <a:lnTo>
                      <a:pt x="64462" y="542693"/>
                    </a:lnTo>
                    <a:lnTo>
                      <a:pt x="56524" y="534437"/>
                    </a:lnTo>
                    <a:lnTo>
                      <a:pt x="49220" y="525863"/>
                    </a:lnTo>
                    <a:lnTo>
                      <a:pt x="42234" y="517607"/>
                    </a:lnTo>
                    <a:lnTo>
                      <a:pt x="35883" y="508398"/>
                    </a:lnTo>
                    <a:lnTo>
                      <a:pt x="30167" y="499189"/>
                    </a:lnTo>
                    <a:lnTo>
                      <a:pt x="24769" y="489662"/>
                    </a:lnTo>
                    <a:lnTo>
                      <a:pt x="20323" y="480136"/>
                    </a:lnTo>
                    <a:lnTo>
                      <a:pt x="15877" y="469974"/>
                    </a:lnTo>
                    <a:lnTo>
                      <a:pt x="12067" y="460130"/>
                    </a:lnTo>
                    <a:lnTo>
                      <a:pt x="8891" y="449968"/>
                    </a:lnTo>
                    <a:lnTo>
                      <a:pt x="6033" y="439807"/>
                    </a:lnTo>
                    <a:lnTo>
                      <a:pt x="3810" y="429328"/>
                    </a:lnTo>
                    <a:lnTo>
                      <a:pt x="2223" y="418848"/>
                    </a:lnTo>
                    <a:lnTo>
                      <a:pt x="952" y="408369"/>
                    </a:lnTo>
                    <a:lnTo>
                      <a:pt x="0" y="397890"/>
                    </a:lnTo>
                    <a:lnTo>
                      <a:pt x="0" y="387411"/>
                    </a:lnTo>
                    <a:lnTo>
                      <a:pt x="0" y="376614"/>
                    </a:lnTo>
                    <a:lnTo>
                      <a:pt x="952" y="366453"/>
                    </a:lnTo>
                    <a:lnTo>
                      <a:pt x="2223" y="355656"/>
                    </a:lnTo>
                    <a:lnTo>
                      <a:pt x="3810" y="345494"/>
                    </a:lnTo>
                    <a:lnTo>
                      <a:pt x="6033" y="335015"/>
                    </a:lnTo>
                    <a:lnTo>
                      <a:pt x="8891" y="324854"/>
                    </a:lnTo>
                    <a:lnTo>
                      <a:pt x="12067" y="314375"/>
                    </a:lnTo>
                    <a:lnTo>
                      <a:pt x="15877" y="304531"/>
                    </a:lnTo>
                    <a:lnTo>
                      <a:pt x="20323" y="294686"/>
                    </a:lnTo>
                    <a:lnTo>
                      <a:pt x="24769" y="284842"/>
                    </a:lnTo>
                    <a:lnTo>
                      <a:pt x="30167" y="275633"/>
                    </a:lnTo>
                    <a:lnTo>
                      <a:pt x="35883" y="266425"/>
                    </a:lnTo>
                    <a:lnTo>
                      <a:pt x="42234" y="257533"/>
                    </a:lnTo>
                    <a:lnTo>
                      <a:pt x="49220" y="248642"/>
                    </a:lnTo>
                    <a:lnTo>
                      <a:pt x="56524" y="240068"/>
                    </a:lnTo>
                    <a:lnTo>
                      <a:pt x="64462" y="231812"/>
                    </a:lnTo>
                    <a:lnTo>
                      <a:pt x="231811" y="64463"/>
                    </a:lnTo>
                    <a:lnTo>
                      <a:pt x="240068" y="56524"/>
                    </a:lnTo>
                    <a:lnTo>
                      <a:pt x="248641" y="48903"/>
                    </a:lnTo>
                    <a:lnTo>
                      <a:pt x="257215" y="42234"/>
                    </a:lnTo>
                    <a:lnTo>
                      <a:pt x="266424" y="36201"/>
                    </a:lnTo>
                    <a:lnTo>
                      <a:pt x="275633" y="30167"/>
                    </a:lnTo>
                    <a:lnTo>
                      <a:pt x="284842" y="24769"/>
                    </a:lnTo>
                    <a:lnTo>
                      <a:pt x="294686" y="20323"/>
                    </a:lnTo>
                    <a:lnTo>
                      <a:pt x="304530" y="15878"/>
                    </a:lnTo>
                    <a:lnTo>
                      <a:pt x="314374" y="12067"/>
                    </a:lnTo>
                    <a:lnTo>
                      <a:pt x="324853" y="8892"/>
                    </a:lnTo>
                    <a:lnTo>
                      <a:pt x="335015" y="6034"/>
                    </a:lnTo>
                    <a:lnTo>
                      <a:pt x="345494" y="3811"/>
                    </a:lnTo>
                    <a:lnTo>
                      <a:pt x="355973" y="1905"/>
                    </a:lnTo>
                    <a:lnTo>
                      <a:pt x="366135" y="953"/>
                    </a:lnTo>
                    <a:lnTo>
                      <a:pt x="37693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8" name="椭圆 27">
              <a:extLst>
                <a:ext uri="{FF2B5EF4-FFF2-40B4-BE49-F238E27FC236}">
                  <a16:creationId xmlns:a16="http://schemas.microsoft.com/office/drawing/2014/main" id="{C68DB7F5-64A4-461A-9205-EF7970CC9C5C}"/>
                </a:ext>
              </a:extLst>
            </p:cNvPr>
            <p:cNvSpPr/>
            <p:nvPr/>
          </p:nvSpPr>
          <p:spPr>
            <a:xfrm>
              <a:off x="3908158" y="1463230"/>
              <a:ext cx="341216" cy="341216"/>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50927" rIns="0" bIns="50927" anchor="ctr"/>
            <a:lstStyle/>
            <a:p>
              <a:pPr algn="ctr"/>
              <a:r>
                <a:rPr lang="en-US" altLang="zh-CN" dirty="0">
                  <a:solidFill>
                    <a:schemeClr val="accent1"/>
                  </a:solidFill>
                  <a:latin typeface="Impact" panose="020B0806030902050204" pitchFamily="34" charset="0"/>
                </a:rPr>
                <a:t>01</a:t>
              </a:r>
              <a:endParaRPr lang="zh-CN" altLang="en-US" dirty="0">
                <a:solidFill>
                  <a:schemeClr val="accent1"/>
                </a:solidFill>
                <a:latin typeface="Impact" panose="020B0806030902050204" pitchFamily="34" charset="0"/>
              </a:endParaRPr>
            </a:p>
          </p:txBody>
        </p:sp>
        <p:grpSp>
          <p:nvGrpSpPr>
            <p:cNvPr id="29" name="组合 28">
              <a:extLst>
                <a:ext uri="{FF2B5EF4-FFF2-40B4-BE49-F238E27FC236}">
                  <a16:creationId xmlns:a16="http://schemas.microsoft.com/office/drawing/2014/main" id="{01363F6D-51BB-4B9D-AAD9-32DECEABF3BA}"/>
                </a:ext>
              </a:extLst>
            </p:cNvPr>
            <p:cNvGrpSpPr/>
            <p:nvPr/>
          </p:nvGrpSpPr>
          <p:grpSpPr>
            <a:xfrm>
              <a:off x="5466000" y="1699521"/>
              <a:ext cx="1260000" cy="1260000"/>
              <a:chOff x="2935695" y="4513500"/>
              <a:chExt cx="1260000" cy="1260000"/>
            </a:xfrm>
          </p:grpSpPr>
          <p:sp>
            <p:nvSpPr>
              <p:cNvPr id="30" name="MH_Other_4">
                <a:extLst>
                  <a:ext uri="{FF2B5EF4-FFF2-40B4-BE49-F238E27FC236}">
                    <a16:creationId xmlns:a16="http://schemas.microsoft.com/office/drawing/2014/main" id="{2F0DC9B7-0D83-4884-8119-CDFECE776D01}"/>
                  </a:ext>
                </a:extLst>
              </p:cNvPr>
              <p:cNvSpPr/>
              <p:nvPr>
                <p:custDataLst>
                  <p:tags r:id="rId8"/>
                </p:custDataLst>
              </p:nvPr>
            </p:nvSpPr>
            <p:spPr>
              <a:xfrm>
                <a:off x="2935695" y="4513500"/>
                <a:ext cx="1260000" cy="1260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31" name="MH_Other_5">
                <a:extLst>
                  <a:ext uri="{FF2B5EF4-FFF2-40B4-BE49-F238E27FC236}">
                    <a16:creationId xmlns:a16="http://schemas.microsoft.com/office/drawing/2014/main" id="{B977AED9-D5E6-42F7-8BC9-42DC19C37AA4}"/>
                  </a:ext>
                </a:extLst>
              </p:cNvPr>
              <p:cNvSpPr/>
              <p:nvPr>
                <p:custDataLst>
                  <p:tags r:id="rId9"/>
                </p:custDataLst>
              </p:nvPr>
            </p:nvSpPr>
            <p:spPr>
              <a:xfrm>
                <a:off x="3112095" y="4689121"/>
                <a:ext cx="907200" cy="908758"/>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700">
                  <a:latin typeface="Calibri" panose="020F0502020204030204" pitchFamily="34" charset="0"/>
                  <a:ea typeface="微软雅黑" panose="020B0503020204020204" pitchFamily="34" charset="-122"/>
                </a:endParaRPr>
              </a:p>
            </p:txBody>
          </p:sp>
          <p:sp>
            <p:nvSpPr>
              <p:cNvPr id="32" name="KSO_Shape">
                <a:extLst>
                  <a:ext uri="{FF2B5EF4-FFF2-40B4-BE49-F238E27FC236}">
                    <a16:creationId xmlns:a16="http://schemas.microsoft.com/office/drawing/2014/main" id="{8F5C817C-52D3-439E-BFB4-4FCE10E7093B}"/>
                  </a:ext>
                </a:extLst>
              </p:cNvPr>
              <p:cNvSpPr/>
              <p:nvPr/>
            </p:nvSpPr>
            <p:spPr bwMode="auto">
              <a:xfrm>
                <a:off x="3386602" y="4905239"/>
                <a:ext cx="358186" cy="476522"/>
              </a:xfrm>
              <a:custGeom>
                <a:avLst/>
                <a:gdLst>
                  <a:gd name="T0" fmla="*/ 726440 w 1514475"/>
                  <a:gd name="T1" fmla="*/ 1745744 h 2014538"/>
                  <a:gd name="T2" fmla="*/ 775652 w 1514475"/>
                  <a:gd name="T3" fmla="*/ 1767032 h 2014538"/>
                  <a:gd name="T4" fmla="*/ 815340 w 1514475"/>
                  <a:gd name="T5" fmla="*/ 1756229 h 2014538"/>
                  <a:gd name="T6" fmla="*/ 839788 w 1514475"/>
                  <a:gd name="T7" fmla="*/ 1730176 h 2014538"/>
                  <a:gd name="T8" fmla="*/ 1031558 w 1514475"/>
                  <a:gd name="T9" fmla="*/ 1521114 h 2014538"/>
                  <a:gd name="T10" fmla="*/ 1066482 w 1514475"/>
                  <a:gd name="T11" fmla="*/ 1549391 h 2014538"/>
                  <a:gd name="T12" fmla="*/ 1514475 w 1514475"/>
                  <a:gd name="T13" fmla="*/ 1698403 h 2014538"/>
                  <a:gd name="T14" fmla="*/ 1490028 w 1514475"/>
                  <a:gd name="T15" fmla="*/ 1821362 h 2014538"/>
                  <a:gd name="T16" fmla="*/ 1422400 w 1514475"/>
                  <a:gd name="T17" fmla="*/ 1921763 h 2014538"/>
                  <a:gd name="T18" fmla="*/ 1321752 w 1514475"/>
                  <a:gd name="T19" fmla="*/ 1989438 h 2014538"/>
                  <a:gd name="T20" fmla="*/ 1198880 w 1514475"/>
                  <a:gd name="T21" fmla="*/ 2014538 h 2014538"/>
                  <a:gd name="T22" fmla="*/ 236855 w 1514475"/>
                  <a:gd name="T23" fmla="*/ 2004371 h 2014538"/>
                  <a:gd name="T24" fmla="*/ 127000 w 1514475"/>
                  <a:gd name="T25" fmla="*/ 1951629 h 2014538"/>
                  <a:gd name="T26" fmla="*/ 45720 w 1514475"/>
                  <a:gd name="T27" fmla="*/ 1862349 h 2014538"/>
                  <a:gd name="T28" fmla="*/ 3810 w 1514475"/>
                  <a:gd name="T29" fmla="*/ 1746380 h 2014538"/>
                  <a:gd name="T30" fmla="*/ 373698 w 1514475"/>
                  <a:gd name="T31" fmla="*/ 1558287 h 2014538"/>
                  <a:gd name="T32" fmla="*/ 414338 w 1514475"/>
                  <a:gd name="T33" fmla="*/ 1542719 h 2014538"/>
                  <a:gd name="T34" fmla="*/ 438468 w 1514475"/>
                  <a:gd name="T35" fmla="*/ 1505545 h 2014538"/>
                  <a:gd name="T36" fmla="*/ 254000 w 1514475"/>
                  <a:gd name="T37" fmla="*/ 342265 h 2014538"/>
                  <a:gd name="T38" fmla="*/ 290830 w 1514475"/>
                  <a:gd name="T39" fmla="*/ 460375 h 2014538"/>
                  <a:gd name="T40" fmla="*/ 367348 w 1514475"/>
                  <a:gd name="T41" fmla="*/ 553085 h 2014538"/>
                  <a:gd name="T42" fmla="*/ 474345 w 1514475"/>
                  <a:gd name="T43" fmla="*/ 611188 h 2014538"/>
                  <a:gd name="T44" fmla="*/ 962978 w 1514475"/>
                  <a:gd name="T45" fmla="*/ 625158 h 2014538"/>
                  <a:gd name="T46" fmla="*/ 1083628 w 1514475"/>
                  <a:gd name="T47" fmla="*/ 594043 h 2014538"/>
                  <a:gd name="T48" fmla="*/ 1180148 w 1514475"/>
                  <a:gd name="T49" fmla="*/ 522288 h 2014538"/>
                  <a:gd name="T50" fmla="*/ 1243330 w 1514475"/>
                  <a:gd name="T51" fmla="*/ 418465 h 2014538"/>
                  <a:gd name="T52" fmla="*/ 1261745 w 1514475"/>
                  <a:gd name="T53" fmla="*/ 295275 h 2014538"/>
                  <a:gd name="T54" fmla="*/ 1322705 w 1514475"/>
                  <a:gd name="T55" fmla="*/ 272098 h 2014538"/>
                  <a:gd name="T56" fmla="*/ 1412875 w 1514475"/>
                  <a:gd name="T57" fmla="*/ 330518 h 2014538"/>
                  <a:gd name="T58" fmla="*/ 1478280 w 1514475"/>
                  <a:gd name="T59" fmla="*/ 415290 h 2014538"/>
                  <a:gd name="T60" fmla="*/ 1511618 w 1514475"/>
                  <a:gd name="T61" fmla="*/ 519748 h 2014538"/>
                  <a:gd name="T62" fmla="*/ 1011872 w 1514475"/>
                  <a:gd name="T63" fmla="*/ 1145541 h 2014538"/>
                  <a:gd name="T64" fmla="*/ 983615 w 1514475"/>
                  <a:gd name="T65" fmla="*/ 1109345 h 2014538"/>
                  <a:gd name="T66" fmla="*/ 933768 w 1514475"/>
                  <a:gd name="T67" fmla="*/ 1100773 h 2014538"/>
                  <a:gd name="T68" fmla="*/ 889000 w 1514475"/>
                  <a:gd name="T69" fmla="*/ 1130618 h 2014538"/>
                  <a:gd name="T70" fmla="*/ 685165 w 1514475"/>
                  <a:gd name="T71" fmla="*/ 818515 h 2014538"/>
                  <a:gd name="T72" fmla="*/ 641032 w 1514475"/>
                  <a:gd name="T73" fmla="*/ 788353 h 2014538"/>
                  <a:gd name="T74" fmla="*/ 593725 w 1514475"/>
                  <a:gd name="T75" fmla="*/ 794068 h 2014538"/>
                  <a:gd name="T76" fmla="*/ 565468 w 1514475"/>
                  <a:gd name="T77" fmla="*/ 819785 h 2014538"/>
                  <a:gd name="T78" fmla="*/ 0 w 1514475"/>
                  <a:gd name="T79" fmla="*/ 562610 h 2014538"/>
                  <a:gd name="T80" fmla="*/ 19685 w 1514475"/>
                  <a:gd name="T81" fmla="*/ 452438 h 2014538"/>
                  <a:gd name="T82" fmla="*/ 73978 w 1514475"/>
                  <a:gd name="T83" fmla="*/ 359410 h 2014538"/>
                  <a:gd name="T84" fmla="*/ 155892 w 1514475"/>
                  <a:gd name="T85" fmla="*/ 290513 h 2014538"/>
                  <a:gd name="T86" fmla="*/ 258128 w 1514475"/>
                  <a:gd name="T87" fmla="*/ 252413 h 2014538"/>
                  <a:gd name="T88" fmla="*/ 959167 w 1514475"/>
                  <a:gd name="T89" fmla="*/ 11423 h 2014538"/>
                  <a:gd name="T90" fmla="*/ 1044575 w 1514475"/>
                  <a:gd name="T91" fmla="*/ 57748 h 2014538"/>
                  <a:gd name="T92" fmla="*/ 1105852 w 1514475"/>
                  <a:gd name="T93" fmla="*/ 132314 h 2014538"/>
                  <a:gd name="T94" fmla="*/ 1135062 w 1514475"/>
                  <a:gd name="T95" fmla="*/ 226870 h 2014538"/>
                  <a:gd name="T96" fmla="*/ 1125220 w 1514475"/>
                  <a:gd name="T97" fmla="*/ 327454 h 2014538"/>
                  <a:gd name="T98" fmla="*/ 1078865 w 1514475"/>
                  <a:gd name="T99" fmla="*/ 412808 h 2014538"/>
                  <a:gd name="T100" fmla="*/ 1004570 w 1514475"/>
                  <a:gd name="T101" fmla="*/ 474047 h 2014538"/>
                  <a:gd name="T102" fmla="*/ 909955 w 1514475"/>
                  <a:gd name="T103" fmla="*/ 503238 h 2014538"/>
                  <a:gd name="T104" fmla="*/ 568960 w 1514475"/>
                  <a:gd name="T105" fmla="*/ 496892 h 2014538"/>
                  <a:gd name="T106" fmla="*/ 481012 w 1514475"/>
                  <a:gd name="T107" fmla="*/ 454691 h 2014538"/>
                  <a:gd name="T108" fmla="*/ 415607 w 1514475"/>
                  <a:gd name="T109" fmla="*/ 383299 h 2014538"/>
                  <a:gd name="T110" fmla="*/ 382270 w 1514475"/>
                  <a:gd name="T111" fmla="*/ 290964 h 2014538"/>
                  <a:gd name="T112" fmla="*/ 387350 w 1514475"/>
                  <a:gd name="T113" fmla="*/ 189428 h 2014538"/>
                  <a:gd name="T114" fmla="*/ 429577 w 1514475"/>
                  <a:gd name="T115" fmla="*/ 101536 h 2014538"/>
                  <a:gd name="T116" fmla="*/ 500697 w 1514475"/>
                  <a:gd name="T117" fmla="*/ 36807 h 2014538"/>
                  <a:gd name="T118" fmla="*/ 593407 w 1514475"/>
                  <a:gd name="T119" fmla="*/ 2855 h 201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4475" h="2014538">
                    <a:moveTo>
                      <a:pt x="599122" y="1111250"/>
                    </a:moveTo>
                    <a:lnTo>
                      <a:pt x="707390" y="1708570"/>
                    </a:lnTo>
                    <a:lnTo>
                      <a:pt x="708978" y="1715878"/>
                    </a:lnTo>
                    <a:lnTo>
                      <a:pt x="711518" y="1722550"/>
                    </a:lnTo>
                    <a:lnTo>
                      <a:pt x="714375" y="1728905"/>
                    </a:lnTo>
                    <a:lnTo>
                      <a:pt x="717868" y="1734942"/>
                    </a:lnTo>
                    <a:lnTo>
                      <a:pt x="721678" y="1740661"/>
                    </a:lnTo>
                    <a:lnTo>
                      <a:pt x="726440" y="1745744"/>
                    </a:lnTo>
                    <a:lnTo>
                      <a:pt x="731202" y="1750510"/>
                    </a:lnTo>
                    <a:lnTo>
                      <a:pt x="736600" y="1754640"/>
                    </a:lnTo>
                    <a:lnTo>
                      <a:pt x="742315" y="1758135"/>
                    </a:lnTo>
                    <a:lnTo>
                      <a:pt x="748665" y="1760995"/>
                    </a:lnTo>
                    <a:lnTo>
                      <a:pt x="755332" y="1763537"/>
                    </a:lnTo>
                    <a:lnTo>
                      <a:pt x="761682" y="1765443"/>
                    </a:lnTo>
                    <a:lnTo>
                      <a:pt x="768350" y="1766714"/>
                    </a:lnTo>
                    <a:lnTo>
                      <a:pt x="775652" y="1767032"/>
                    </a:lnTo>
                    <a:lnTo>
                      <a:pt x="782638" y="1767032"/>
                    </a:lnTo>
                    <a:lnTo>
                      <a:pt x="789622" y="1766078"/>
                    </a:lnTo>
                    <a:lnTo>
                      <a:pt x="794385" y="1765125"/>
                    </a:lnTo>
                    <a:lnTo>
                      <a:pt x="799148" y="1763854"/>
                    </a:lnTo>
                    <a:lnTo>
                      <a:pt x="803275" y="1762266"/>
                    </a:lnTo>
                    <a:lnTo>
                      <a:pt x="807720" y="1760359"/>
                    </a:lnTo>
                    <a:lnTo>
                      <a:pt x="811848" y="1758135"/>
                    </a:lnTo>
                    <a:lnTo>
                      <a:pt x="815340" y="1756229"/>
                    </a:lnTo>
                    <a:lnTo>
                      <a:pt x="819468" y="1753687"/>
                    </a:lnTo>
                    <a:lnTo>
                      <a:pt x="822960" y="1750828"/>
                    </a:lnTo>
                    <a:lnTo>
                      <a:pt x="826135" y="1747650"/>
                    </a:lnTo>
                    <a:lnTo>
                      <a:pt x="829310" y="1744473"/>
                    </a:lnTo>
                    <a:lnTo>
                      <a:pt x="832168" y="1740978"/>
                    </a:lnTo>
                    <a:lnTo>
                      <a:pt x="835025" y="1737483"/>
                    </a:lnTo>
                    <a:lnTo>
                      <a:pt x="837565" y="1733988"/>
                    </a:lnTo>
                    <a:lnTo>
                      <a:pt x="839788" y="1730176"/>
                    </a:lnTo>
                    <a:lnTo>
                      <a:pt x="841692" y="1726045"/>
                    </a:lnTo>
                    <a:lnTo>
                      <a:pt x="843598" y="1721915"/>
                    </a:lnTo>
                    <a:lnTo>
                      <a:pt x="845820" y="1713972"/>
                    </a:lnTo>
                    <a:lnTo>
                      <a:pt x="958532" y="1366065"/>
                    </a:lnTo>
                    <a:lnTo>
                      <a:pt x="1024255" y="1505227"/>
                    </a:lnTo>
                    <a:lnTo>
                      <a:pt x="1026160" y="1510946"/>
                    </a:lnTo>
                    <a:lnTo>
                      <a:pt x="1028700" y="1516348"/>
                    </a:lnTo>
                    <a:lnTo>
                      <a:pt x="1031558" y="1521114"/>
                    </a:lnTo>
                    <a:lnTo>
                      <a:pt x="1034732" y="1525879"/>
                    </a:lnTo>
                    <a:lnTo>
                      <a:pt x="1038860" y="1530645"/>
                    </a:lnTo>
                    <a:lnTo>
                      <a:pt x="1042670" y="1534458"/>
                    </a:lnTo>
                    <a:lnTo>
                      <a:pt x="1046798" y="1537953"/>
                    </a:lnTo>
                    <a:lnTo>
                      <a:pt x="1051560" y="1541448"/>
                    </a:lnTo>
                    <a:lnTo>
                      <a:pt x="1056322" y="1544307"/>
                    </a:lnTo>
                    <a:lnTo>
                      <a:pt x="1061085" y="1547167"/>
                    </a:lnTo>
                    <a:lnTo>
                      <a:pt x="1066482" y="1549391"/>
                    </a:lnTo>
                    <a:lnTo>
                      <a:pt x="1071880" y="1551297"/>
                    </a:lnTo>
                    <a:lnTo>
                      <a:pt x="1077278" y="1552568"/>
                    </a:lnTo>
                    <a:lnTo>
                      <a:pt x="1082992" y="1553204"/>
                    </a:lnTo>
                    <a:lnTo>
                      <a:pt x="1088708" y="1554157"/>
                    </a:lnTo>
                    <a:lnTo>
                      <a:pt x="1094422" y="1554157"/>
                    </a:lnTo>
                    <a:lnTo>
                      <a:pt x="1096328" y="1554157"/>
                    </a:lnTo>
                    <a:lnTo>
                      <a:pt x="1514475" y="1552568"/>
                    </a:lnTo>
                    <a:lnTo>
                      <a:pt x="1514475" y="1698403"/>
                    </a:lnTo>
                    <a:lnTo>
                      <a:pt x="1514158" y="1714607"/>
                    </a:lnTo>
                    <a:lnTo>
                      <a:pt x="1513205" y="1730811"/>
                    </a:lnTo>
                    <a:lnTo>
                      <a:pt x="1510982" y="1746380"/>
                    </a:lnTo>
                    <a:lnTo>
                      <a:pt x="1508125" y="1762266"/>
                    </a:lnTo>
                    <a:lnTo>
                      <a:pt x="1504632" y="1777516"/>
                    </a:lnTo>
                    <a:lnTo>
                      <a:pt x="1500188" y="1792449"/>
                    </a:lnTo>
                    <a:lnTo>
                      <a:pt x="1495425" y="1807065"/>
                    </a:lnTo>
                    <a:lnTo>
                      <a:pt x="1490028" y="1821362"/>
                    </a:lnTo>
                    <a:lnTo>
                      <a:pt x="1483678" y="1835660"/>
                    </a:lnTo>
                    <a:lnTo>
                      <a:pt x="1476375" y="1849004"/>
                    </a:lnTo>
                    <a:lnTo>
                      <a:pt x="1469072" y="1862349"/>
                    </a:lnTo>
                    <a:lnTo>
                      <a:pt x="1460818" y="1875058"/>
                    </a:lnTo>
                    <a:lnTo>
                      <a:pt x="1451928" y="1887767"/>
                    </a:lnTo>
                    <a:lnTo>
                      <a:pt x="1442720" y="1899522"/>
                    </a:lnTo>
                    <a:lnTo>
                      <a:pt x="1432560" y="1910643"/>
                    </a:lnTo>
                    <a:lnTo>
                      <a:pt x="1422400" y="1921763"/>
                    </a:lnTo>
                    <a:lnTo>
                      <a:pt x="1411288" y="1932248"/>
                    </a:lnTo>
                    <a:lnTo>
                      <a:pt x="1399858" y="1942097"/>
                    </a:lnTo>
                    <a:lnTo>
                      <a:pt x="1387792" y="1951629"/>
                    </a:lnTo>
                    <a:lnTo>
                      <a:pt x="1375728" y="1960207"/>
                    </a:lnTo>
                    <a:lnTo>
                      <a:pt x="1362710" y="1968468"/>
                    </a:lnTo>
                    <a:lnTo>
                      <a:pt x="1349692" y="1976411"/>
                    </a:lnTo>
                    <a:lnTo>
                      <a:pt x="1335722" y="1983084"/>
                    </a:lnTo>
                    <a:lnTo>
                      <a:pt x="1321752" y="1989438"/>
                    </a:lnTo>
                    <a:lnTo>
                      <a:pt x="1307782" y="1995157"/>
                    </a:lnTo>
                    <a:lnTo>
                      <a:pt x="1293178" y="2000241"/>
                    </a:lnTo>
                    <a:lnTo>
                      <a:pt x="1277938" y="2004371"/>
                    </a:lnTo>
                    <a:lnTo>
                      <a:pt x="1262698" y="2008184"/>
                    </a:lnTo>
                    <a:lnTo>
                      <a:pt x="1247140" y="2010726"/>
                    </a:lnTo>
                    <a:lnTo>
                      <a:pt x="1231582" y="2012632"/>
                    </a:lnTo>
                    <a:lnTo>
                      <a:pt x="1215390" y="2014220"/>
                    </a:lnTo>
                    <a:lnTo>
                      <a:pt x="1198880" y="2014538"/>
                    </a:lnTo>
                    <a:lnTo>
                      <a:pt x="1155700" y="2014538"/>
                    </a:lnTo>
                    <a:lnTo>
                      <a:pt x="359092" y="2014538"/>
                    </a:lnTo>
                    <a:lnTo>
                      <a:pt x="315595" y="2014538"/>
                    </a:lnTo>
                    <a:lnTo>
                      <a:pt x="299720" y="2014220"/>
                    </a:lnTo>
                    <a:lnTo>
                      <a:pt x="283528" y="2012632"/>
                    </a:lnTo>
                    <a:lnTo>
                      <a:pt x="267652" y="2010726"/>
                    </a:lnTo>
                    <a:lnTo>
                      <a:pt x="251778" y="2008184"/>
                    </a:lnTo>
                    <a:lnTo>
                      <a:pt x="236855" y="2004371"/>
                    </a:lnTo>
                    <a:lnTo>
                      <a:pt x="221932" y="2000241"/>
                    </a:lnTo>
                    <a:lnTo>
                      <a:pt x="207010" y="1995157"/>
                    </a:lnTo>
                    <a:lnTo>
                      <a:pt x="192722" y="1989438"/>
                    </a:lnTo>
                    <a:lnTo>
                      <a:pt x="179070" y="1983084"/>
                    </a:lnTo>
                    <a:lnTo>
                      <a:pt x="165418" y="1976411"/>
                    </a:lnTo>
                    <a:lnTo>
                      <a:pt x="151765" y="1968468"/>
                    </a:lnTo>
                    <a:lnTo>
                      <a:pt x="139382" y="1960207"/>
                    </a:lnTo>
                    <a:lnTo>
                      <a:pt x="127000" y="1951629"/>
                    </a:lnTo>
                    <a:lnTo>
                      <a:pt x="114935" y="1942097"/>
                    </a:lnTo>
                    <a:lnTo>
                      <a:pt x="103505" y="1932248"/>
                    </a:lnTo>
                    <a:lnTo>
                      <a:pt x="92392" y="1921763"/>
                    </a:lnTo>
                    <a:lnTo>
                      <a:pt x="81915" y="1910643"/>
                    </a:lnTo>
                    <a:lnTo>
                      <a:pt x="72072" y="1899522"/>
                    </a:lnTo>
                    <a:lnTo>
                      <a:pt x="62865" y="1887767"/>
                    </a:lnTo>
                    <a:lnTo>
                      <a:pt x="53975" y="1875058"/>
                    </a:lnTo>
                    <a:lnTo>
                      <a:pt x="45720" y="1862349"/>
                    </a:lnTo>
                    <a:lnTo>
                      <a:pt x="38100" y="1849004"/>
                    </a:lnTo>
                    <a:lnTo>
                      <a:pt x="31115" y="1835660"/>
                    </a:lnTo>
                    <a:lnTo>
                      <a:pt x="24765" y="1821362"/>
                    </a:lnTo>
                    <a:lnTo>
                      <a:pt x="19368" y="1807065"/>
                    </a:lnTo>
                    <a:lnTo>
                      <a:pt x="14288" y="1792449"/>
                    </a:lnTo>
                    <a:lnTo>
                      <a:pt x="10160" y="1777516"/>
                    </a:lnTo>
                    <a:lnTo>
                      <a:pt x="6668" y="1762266"/>
                    </a:lnTo>
                    <a:lnTo>
                      <a:pt x="3810" y="1746380"/>
                    </a:lnTo>
                    <a:lnTo>
                      <a:pt x="1588" y="1730811"/>
                    </a:lnTo>
                    <a:lnTo>
                      <a:pt x="318" y="1714607"/>
                    </a:lnTo>
                    <a:lnTo>
                      <a:pt x="0" y="1698403"/>
                    </a:lnTo>
                    <a:lnTo>
                      <a:pt x="0" y="1556063"/>
                    </a:lnTo>
                    <a:lnTo>
                      <a:pt x="126048" y="1556063"/>
                    </a:lnTo>
                    <a:lnTo>
                      <a:pt x="360680" y="1557970"/>
                    </a:lnTo>
                    <a:lnTo>
                      <a:pt x="367030" y="1558605"/>
                    </a:lnTo>
                    <a:lnTo>
                      <a:pt x="373698" y="1558287"/>
                    </a:lnTo>
                    <a:lnTo>
                      <a:pt x="380048" y="1557652"/>
                    </a:lnTo>
                    <a:lnTo>
                      <a:pt x="386715" y="1556381"/>
                    </a:lnTo>
                    <a:lnTo>
                      <a:pt x="392748" y="1554792"/>
                    </a:lnTo>
                    <a:lnTo>
                      <a:pt x="398780" y="1552250"/>
                    </a:lnTo>
                    <a:lnTo>
                      <a:pt x="404495" y="1549391"/>
                    </a:lnTo>
                    <a:lnTo>
                      <a:pt x="410210" y="1546214"/>
                    </a:lnTo>
                    <a:lnTo>
                      <a:pt x="411162" y="1544625"/>
                    </a:lnTo>
                    <a:lnTo>
                      <a:pt x="414338" y="1542719"/>
                    </a:lnTo>
                    <a:lnTo>
                      <a:pt x="418782" y="1538588"/>
                    </a:lnTo>
                    <a:lnTo>
                      <a:pt x="422592" y="1534776"/>
                    </a:lnTo>
                    <a:lnTo>
                      <a:pt x="426085" y="1530645"/>
                    </a:lnTo>
                    <a:lnTo>
                      <a:pt x="429578" y="1526197"/>
                    </a:lnTo>
                    <a:lnTo>
                      <a:pt x="432435" y="1521114"/>
                    </a:lnTo>
                    <a:lnTo>
                      <a:pt x="434975" y="1516348"/>
                    </a:lnTo>
                    <a:lnTo>
                      <a:pt x="437198" y="1511264"/>
                    </a:lnTo>
                    <a:lnTo>
                      <a:pt x="438468" y="1505545"/>
                    </a:lnTo>
                    <a:lnTo>
                      <a:pt x="599122" y="1111250"/>
                    </a:lnTo>
                    <a:close/>
                    <a:moveTo>
                      <a:pt x="258128" y="252413"/>
                    </a:moveTo>
                    <a:lnTo>
                      <a:pt x="255905" y="266383"/>
                    </a:lnTo>
                    <a:lnTo>
                      <a:pt x="254000" y="280670"/>
                    </a:lnTo>
                    <a:lnTo>
                      <a:pt x="253048" y="295275"/>
                    </a:lnTo>
                    <a:lnTo>
                      <a:pt x="252730" y="309880"/>
                    </a:lnTo>
                    <a:lnTo>
                      <a:pt x="253048" y="326390"/>
                    </a:lnTo>
                    <a:lnTo>
                      <a:pt x="254000" y="342265"/>
                    </a:lnTo>
                    <a:lnTo>
                      <a:pt x="256222" y="358140"/>
                    </a:lnTo>
                    <a:lnTo>
                      <a:pt x="259080" y="373698"/>
                    </a:lnTo>
                    <a:lnTo>
                      <a:pt x="262572" y="388620"/>
                    </a:lnTo>
                    <a:lnTo>
                      <a:pt x="267018" y="403543"/>
                    </a:lnTo>
                    <a:lnTo>
                      <a:pt x="271462" y="418465"/>
                    </a:lnTo>
                    <a:lnTo>
                      <a:pt x="277178" y="432753"/>
                    </a:lnTo>
                    <a:lnTo>
                      <a:pt x="283528" y="446723"/>
                    </a:lnTo>
                    <a:lnTo>
                      <a:pt x="290830" y="460375"/>
                    </a:lnTo>
                    <a:lnTo>
                      <a:pt x="298132" y="473393"/>
                    </a:lnTo>
                    <a:lnTo>
                      <a:pt x="306388" y="486410"/>
                    </a:lnTo>
                    <a:lnTo>
                      <a:pt x="315278" y="498793"/>
                    </a:lnTo>
                    <a:lnTo>
                      <a:pt x="324485" y="510540"/>
                    </a:lnTo>
                    <a:lnTo>
                      <a:pt x="334645" y="522288"/>
                    </a:lnTo>
                    <a:lnTo>
                      <a:pt x="344805" y="533083"/>
                    </a:lnTo>
                    <a:lnTo>
                      <a:pt x="355918" y="543560"/>
                    </a:lnTo>
                    <a:lnTo>
                      <a:pt x="367348" y="553085"/>
                    </a:lnTo>
                    <a:lnTo>
                      <a:pt x="379095" y="562928"/>
                    </a:lnTo>
                    <a:lnTo>
                      <a:pt x="391478" y="571500"/>
                    </a:lnTo>
                    <a:lnTo>
                      <a:pt x="404495" y="579438"/>
                    </a:lnTo>
                    <a:lnTo>
                      <a:pt x="417512" y="587375"/>
                    </a:lnTo>
                    <a:lnTo>
                      <a:pt x="431165" y="594043"/>
                    </a:lnTo>
                    <a:lnTo>
                      <a:pt x="445452" y="600710"/>
                    </a:lnTo>
                    <a:lnTo>
                      <a:pt x="459740" y="606425"/>
                    </a:lnTo>
                    <a:lnTo>
                      <a:pt x="474345" y="611188"/>
                    </a:lnTo>
                    <a:lnTo>
                      <a:pt x="489268" y="615633"/>
                    </a:lnTo>
                    <a:lnTo>
                      <a:pt x="504508" y="619125"/>
                    </a:lnTo>
                    <a:lnTo>
                      <a:pt x="520065" y="621983"/>
                    </a:lnTo>
                    <a:lnTo>
                      <a:pt x="535940" y="623888"/>
                    </a:lnTo>
                    <a:lnTo>
                      <a:pt x="551815" y="625158"/>
                    </a:lnTo>
                    <a:lnTo>
                      <a:pt x="568008" y="625475"/>
                    </a:lnTo>
                    <a:lnTo>
                      <a:pt x="946785" y="625475"/>
                    </a:lnTo>
                    <a:lnTo>
                      <a:pt x="962978" y="625158"/>
                    </a:lnTo>
                    <a:lnTo>
                      <a:pt x="978852" y="623888"/>
                    </a:lnTo>
                    <a:lnTo>
                      <a:pt x="994410" y="621983"/>
                    </a:lnTo>
                    <a:lnTo>
                      <a:pt x="1010285" y="619125"/>
                    </a:lnTo>
                    <a:lnTo>
                      <a:pt x="1025525" y="615633"/>
                    </a:lnTo>
                    <a:lnTo>
                      <a:pt x="1040448" y="611188"/>
                    </a:lnTo>
                    <a:lnTo>
                      <a:pt x="1055052" y="606425"/>
                    </a:lnTo>
                    <a:lnTo>
                      <a:pt x="1069340" y="600710"/>
                    </a:lnTo>
                    <a:lnTo>
                      <a:pt x="1083628" y="594043"/>
                    </a:lnTo>
                    <a:lnTo>
                      <a:pt x="1097280" y="587375"/>
                    </a:lnTo>
                    <a:lnTo>
                      <a:pt x="1110298" y="579438"/>
                    </a:lnTo>
                    <a:lnTo>
                      <a:pt x="1122998" y="571500"/>
                    </a:lnTo>
                    <a:lnTo>
                      <a:pt x="1135698" y="562928"/>
                    </a:lnTo>
                    <a:lnTo>
                      <a:pt x="1147445" y="553085"/>
                    </a:lnTo>
                    <a:lnTo>
                      <a:pt x="1158875" y="543560"/>
                    </a:lnTo>
                    <a:lnTo>
                      <a:pt x="1169670" y="533083"/>
                    </a:lnTo>
                    <a:lnTo>
                      <a:pt x="1180148" y="522288"/>
                    </a:lnTo>
                    <a:lnTo>
                      <a:pt x="1189990" y="510540"/>
                    </a:lnTo>
                    <a:lnTo>
                      <a:pt x="1199515" y="498793"/>
                    </a:lnTo>
                    <a:lnTo>
                      <a:pt x="1208405" y="486410"/>
                    </a:lnTo>
                    <a:lnTo>
                      <a:pt x="1216342" y="473393"/>
                    </a:lnTo>
                    <a:lnTo>
                      <a:pt x="1223962" y="460375"/>
                    </a:lnTo>
                    <a:lnTo>
                      <a:pt x="1230948" y="446723"/>
                    </a:lnTo>
                    <a:lnTo>
                      <a:pt x="1237615" y="432753"/>
                    </a:lnTo>
                    <a:lnTo>
                      <a:pt x="1243330" y="418465"/>
                    </a:lnTo>
                    <a:lnTo>
                      <a:pt x="1248092" y="403543"/>
                    </a:lnTo>
                    <a:lnTo>
                      <a:pt x="1252220" y="388620"/>
                    </a:lnTo>
                    <a:lnTo>
                      <a:pt x="1255712" y="373698"/>
                    </a:lnTo>
                    <a:lnTo>
                      <a:pt x="1258570" y="358140"/>
                    </a:lnTo>
                    <a:lnTo>
                      <a:pt x="1260792" y="342265"/>
                    </a:lnTo>
                    <a:lnTo>
                      <a:pt x="1261745" y="326390"/>
                    </a:lnTo>
                    <a:lnTo>
                      <a:pt x="1262062" y="309880"/>
                    </a:lnTo>
                    <a:lnTo>
                      <a:pt x="1261745" y="295275"/>
                    </a:lnTo>
                    <a:lnTo>
                      <a:pt x="1260792" y="280670"/>
                    </a:lnTo>
                    <a:lnTo>
                      <a:pt x="1258888" y="266383"/>
                    </a:lnTo>
                    <a:lnTo>
                      <a:pt x="1256665" y="252413"/>
                    </a:lnTo>
                    <a:lnTo>
                      <a:pt x="1270318" y="255270"/>
                    </a:lnTo>
                    <a:lnTo>
                      <a:pt x="1283652" y="258763"/>
                    </a:lnTo>
                    <a:lnTo>
                      <a:pt x="1296988" y="262573"/>
                    </a:lnTo>
                    <a:lnTo>
                      <a:pt x="1309688" y="267335"/>
                    </a:lnTo>
                    <a:lnTo>
                      <a:pt x="1322705" y="272098"/>
                    </a:lnTo>
                    <a:lnTo>
                      <a:pt x="1335088" y="277813"/>
                    </a:lnTo>
                    <a:lnTo>
                      <a:pt x="1347152" y="283845"/>
                    </a:lnTo>
                    <a:lnTo>
                      <a:pt x="1358900" y="290513"/>
                    </a:lnTo>
                    <a:lnTo>
                      <a:pt x="1370330" y="297498"/>
                    </a:lnTo>
                    <a:lnTo>
                      <a:pt x="1381442" y="305435"/>
                    </a:lnTo>
                    <a:lnTo>
                      <a:pt x="1392555" y="313055"/>
                    </a:lnTo>
                    <a:lnTo>
                      <a:pt x="1402715" y="321628"/>
                    </a:lnTo>
                    <a:lnTo>
                      <a:pt x="1412875" y="330518"/>
                    </a:lnTo>
                    <a:lnTo>
                      <a:pt x="1422718" y="340043"/>
                    </a:lnTo>
                    <a:lnTo>
                      <a:pt x="1431925" y="349568"/>
                    </a:lnTo>
                    <a:lnTo>
                      <a:pt x="1440815" y="359410"/>
                    </a:lnTo>
                    <a:lnTo>
                      <a:pt x="1449070" y="370205"/>
                    </a:lnTo>
                    <a:lnTo>
                      <a:pt x="1457325" y="381000"/>
                    </a:lnTo>
                    <a:lnTo>
                      <a:pt x="1464628" y="391795"/>
                    </a:lnTo>
                    <a:lnTo>
                      <a:pt x="1471930" y="403543"/>
                    </a:lnTo>
                    <a:lnTo>
                      <a:pt x="1478280" y="415290"/>
                    </a:lnTo>
                    <a:lnTo>
                      <a:pt x="1484312" y="427355"/>
                    </a:lnTo>
                    <a:lnTo>
                      <a:pt x="1490028" y="440055"/>
                    </a:lnTo>
                    <a:lnTo>
                      <a:pt x="1495108" y="452438"/>
                    </a:lnTo>
                    <a:lnTo>
                      <a:pt x="1499552" y="465455"/>
                    </a:lnTo>
                    <a:lnTo>
                      <a:pt x="1503680" y="478790"/>
                    </a:lnTo>
                    <a:lnTo>
                      <a:pt x="1506855" y="492443"/>
                    </a:lnTo>
                    <a:lnTo>
                      <a:pt x="1509712" y="505778"/>
                    </a:lnTo>
                    <a:lnTo>
                      <a:pt x="1511618" y="519748"/>
                    </a:lnTo>
                    <a:lnTo>
                      <a:pt x="1513522" y="534035"/>
                    </a:lnTo>
                    <a:lnTo>
                      <a:pt x="1514158" y="548323"/>
                    </a:lnTo>
                    <a:lnTo>
                      <a:pt x="1514475" y="562610"/>
                    </a:lnTo>
                    <a:lnTo>
                      <a:pt x="1514475" y="947420"/>
                    </a:lnTo>
                    <a:lnTo>
                      <a:pt x="1514475" y="1415733"/>
                    </a:lnTo>
                    <a:lnTo>
                      <a:pt x="1136015" y="1417638"/>
                    </a:lnTo>
                    <a:lnTo>
                      <a:pt x="1019492" y="1162051"/>
                    </a:lnTo>
                    <a:lnTo>
                      <a:pt x="1011872" y="1145541"/>
                    </a:lnTo>
                    <a:lnTo>
                      <a:pt x="1007745" y="1136968"/>
                    </a:lnTo>
                    <a:lnTo>
                      <a:pt x="1002665" y="1129031"/>
                    </a:lnTo>
                    <a:lnTo>
                      <a:pt x="1000125" y="1125221"/>
                    </a:lnTo>
                    <a:lnTo>
                      <a:pt x="997268" y="1121728"/>
                    </a:lnTo>
                    <a:lnTo>
                      <a:pt x="994092" y="1118236"/>
                    </a:lnTo>
                    <a:lnTo>
                      <a:pt x="990918" y="1115061"/>
                    </a:lnTo>
                    <a:lnTo>
                      <a:pt x="987425" y="1111568"/>
                    </a:lnTo>
                    <a:lnTo>
                      <a:pt x="983615" y="1109345"/>
                    </a:lnTo>
                    <a:lnTo>
                      <a:pt x="979170" y="1106805"/>
                    </a:lnTo>
                    <a:lnTo>
                      <a:pt x="975042" y="1104583"/>
                    </a:lnTo>
                    <a:lnTo>
                      <a:pt x="967740" y="1102043"/>
                    </a:lnTo>
                    <a:lnTo>
                      <a:pt x="961072" y="1100773"/>
                    </a:lnTo>
                    <a:lnTo>
                      <a:pt x="954088" y="1099503"/>
                    </a:lnTo>
                    <a:lnTo>
                      <a:pt x="947102" y="1099185"/>
                    </a:lnTo>
                    <a:lnTo>
                      <a:pt x="940435" y="1099503"/>
                    </a:lnTo>
                    <a:lnTo>
                      <a:pt x="933768" y="1100773"/>
                    </a:lnTo>
                    <a:lnTo>
                      <a:pt x="926782" y="1102360"/>
                    </a:lnTo>
                    <a:lnTo>
                      <a:pt x="920432" y="1104583"/>
                    </a:lnTo>
                    <a:lnTo>
                      <a:pt x="914400" y="1107440"/>
                    </a:lnTo>
                    <a:lnTo>
                      <a:pt x="908368" y="1110933"/>
                    </a:lnTo>
                    <a:lnTo>
                      <a:pt x="902970" y="1115378"/>
                    </a:lnTo>
                    <a:lnTo>
                      <a:pt x="897890" y="1119506"/>
                    </a:lnTo>
                    <a:lnTo>
                      <a:pt x="893128" y="1124903"/>
                    </a:lnTo>
                    <a:lnTo>
                      <a:pt x="889000" y="1130618"/>
                    </a:lnTo>
                    <a:lnTo>
                      <a:pt x="885190" y="1136651"/>
                    </a:lnTo>
                    <a:lnTo>
                      <a:pt x="882332" y="1143001"/>
                    </a:lnTo>
                    <a:lnTo>
                      <a:pt x="796925" y="1405891"/>
                    </a:lnTo>
                    <a:lnTo>
                      <a:pt x="695325" y="844868"/>
                    </a:lnTo>
                    <a:lnTo>
                      <a:pt x="693738" y="837883"/>
                    </a:lnTo>
                    <a:lnTo>
                      <a:pt x="691515" y="830898"/>
                    </a:lnTo>
                    <a:lnTo>
                      <a:pt x="688658" y="824548"/>
                    </a:lnTo>
                    <a:lnTo>
                      <a:pt x="685165" y="818515"/>
                    </a:lnTo>
                    <a:lnTo>
                      <a:pt x="680720" y="813118"/>
                    </a:lnTo>
                    <a:lnTo>
                      <a:pt x="676592" y="808038"/>
                    </a:lnTo>
                    <a:lnTo>
                      <a:pt x="671512" y="803275"/>
                    </a:lnTo>
                    <a:lnTo>
                      <a:pt x="665798" y="799465"/>
                    </a:lnTo>
                    <a:lnTo>
                      <a:pt x="660082" y="795338"/>
                    </a:lnTo>
                    <a:lnTo>
                      <a:pt x="654050" y="792480"/>
                    </a:lnTo>
                    <a:lnTo>
                      <a:pt x="647700" y="789940"/>
                    </a:lnTo>
                    <a:lnTo>
                      <a:pt x="641032" y="788353"/>
                    </a:lnTo>
                    <a:lnTo>
                      <a:pt x="634048" y="786765"/>
                    </a:lnTo>
                    <a:lnTo>
                      <a:pt x="627380" y="786448"/>
                    </a:lnTo>
                    <a:lnTo>
                      <a:pt x="619760" y="786448"/>
                    </a:lnTo>
                    <a:lnTo>
                      <a:pt x="612775" y="787718"/>
                    </a:lnTo>
                    <a:lnTo>
                      <a:pt x="607695" y="788670"/>
                    </a:lnTo>
                    <a:lnTo>
                      <a:pt x="602615" y="789940"/>
                    </a:lnTo>
                    <a:lnTo>
                      <a:pt x="598170" y="791845"/>
                    </a:lnTo>
                    <a:lnTo>
                      <a:pt x="593725" y="794068"/>
                    </a:lnTo>
                    <a:lnTo>
                      <a:pt x="589598" y="796608"/>
                    </a:lnTo>
                    <a:lnTo>
                      <a:pt x="585470" y="798830"/>
                    </a:lnTo>
                    <a:lnTo>
                      <a:pt x="581342" y="801688"/>
                    </a:lnTo>
                    <a:lnTo>
                      <a:pt x="577850" y="805180"/>
                    </a:lnTo>
                    <a:lnTo>
                      <a:pt x="574358" y="808673"/>
                    </a:lnTo>
                    <a:lnTo>
                      <a:pt x="571182" y="812165"/>
                    </a:lnTo>
                    <a:lnTo>
                      <a:pt x="568325" y="815658"/>
                    </a:lnTo>
                    <a:lnTo>
                      <a:pt x="565468" y="819785"/>
                    </a:lnTo>
                    <a:lnTo>
                      <a:pt x="563245" y="823913"/>
                    </a:lnTo>
                    <a:lnTo>
                      <a:pt x="561022" y="828040"/>
                    </a:lnTo>
                    <a:lnTo>
                      <a:pt x="559118" y="832803"/>
                    </a:lnTo>
                    <a:lnTo>
                      <a:pt x="557530" y="837565"/>
                    </a:lnTo>
                    <a:lnTo>
                      <a:pt x="321945" y="1417638"/>
                    </a:lnTo>
                    <a:lnTo>
                      <a:pt x="0" y="1415733"/>
                    </a:lnTo>
                    <a:lnTo>
                      <a:pt x="0" y="947420"/>
                    </a:lnTo>
                    <a:lnTo>
                      <a:pt x="0" y="562610"/>
                    </a:lnTo>
                    <a:lnTo>
                      <a:pt x="318" y="548323"/>
                    </a:lnTo>
                    <a:lnTo>
                      <a:pt x="1270" y="534035"/>
                    </a:lnTo>
                    <a:lnTo>
                      <a:pt x="2858" y="519748"/>
                    </a:lnTo>
                    <a:lnTo>
                      <a:pt x="5080" y="505778"/>
                    </a:lnTo>
                    <a:lnTo>
                      <a:pt x="7938" y="492443"/>
                    </a:lnTo>
                    <a:lnTo>
                      <a:pt x="11112" y="478790"/>
                    </a:lnTo>
                    <a:lnTo>
                      <a:pt x="14922" y="465455"/>
                    </a:lnTo>
                    <a:lnTo>
                      <a:pt x="19685" y="452438"/>
                    </a:lnTo>
                    <a:lnTo>
                      <a:pt x="24765" y="440055"/>
                    </a:lnTo>
                    <a:lnTo>
                      <a:pt x="30480" y="427355"/>
                    </a:lnTo>
                    <a:lnTo>
                      <a:pt x="36512" y="415290"/>
                    </a:lnTo>
                    <a:lnTo>
                      <a:pt x="42862" y="403543"/>
                    </a:lnTo>
                    <a:lnTo>
                      <a:pt x="49848" y="391795"/>
                    </a:lnTo>
                    <a:lnTo>
                      <a:pt x="57468" y="381000"/>
                    </a:lnTo>
                    <a:lnTo>
                      <a:pt x="65722" y="370205"/>
                    </a:lnTo>
                    <a:lnTo>
                      <a:pt x="73978" y="359410"/>
                    </a:lnTo>
                    <a:lnTo>
                      <a:pt x="82868" y="349568"/>
                    </a:lnTo>
                    <a:lnTo>
                      <a:pt x="92075" y="340043"/>
                    </a:lnTo>
                    <a:lnTo>
                      <a:pt x="101918" y="330518"/>
                    </a:lnTo>
                    <a:lnTo>
                      <a:pt x="112078" y="321628"/>
                    </a:lnTo>
                    <a:lnTo>
                      <a:pt x="122238" y="313055"/>
                    </a:lnTo>
                    <a:lnTo>
                      <a:pt x="133350" y="305435"/>
                    </a:lnTo>
                    <a:lnTo>
                      <a:pt x="144462" y="297498"/>
                    </a:lnTo>
                    <a:lnTo>
                      <a:pt x="155892" y="290513"/>
                    </a:lnTo>
                    <a:lnTo>
                      <a:pt x="167640" y="283845"/>
                    </a:lnTo>
                    <a:lnTo>
                      <a:pt x="179705" y="277813"/>
                    </a:lnTo>
                    <a:lnTo>
                      <a:pt x="192088" y="272098"/>
                    </a:lnTo>
                    <a:lnTo>
                      <a:pt x="204788" y="267335"/>
                    </a:lnTo>
                    <a:lnTo>
                      <a:pt x="217805" y="262573"/>
                    </a:lnTo>
                    <a:lnTo>
                      <a:pt x="230822" y="258763"/>
                    </a:lnTo>
                    <a:lnTo>
                      <a:pt x="244475" y="255270"/>
                    </a:lnTo>
                    <a:lnTo>
                      <a:pt x="258128" y="252413"/>
                    </a:lnTo>
                    <a:close/>
                    <a:moveTo>
                      <a:pt x="631825" y="0"/>
                    </a:moveTo>
                    <a:lnTo>
                      <a:pt x="883920" y="0"/>
                    </a:lnTo>
                    <a:lnTo>
                      <a:pt x="897255" y="317"/>
                    </a:lnTo>
                    <a:lnTo>
                      <a:pt x="909955" y="1586"/>
                    </a:lnTo>
                    <a:lnTo>
                      <a:pt x="922655" y="2855"/>
                    </a:lnTo>
                    <a:lnTo>
                      <a:pt x="935037" y="5394"/>
                    </a:lnTo>
                    <a:lnTo>
                      <a:pt x="947102" y="8250"/>
                    </a:lnTo>
                    <a:lnTo>
                      <a:pt x="959167" y="11423"/>
                    </a:lnTo>
                    <a:lnTo>
                      <a:pt x="970915" y="15230"/>
                    </a:lnTo>
                    <a:lnTo>
                      <a:pt x="982345" y="19990"/>
                    </a:lnTo>
                    <a:lnTo>
                      <a:pt x="993775" y="25066"/>
                    </a:lnTo>
                    <a:lnTo>
                      <a:pt x="1004570" y="30778"/>
                    </a:lnTo>
                    <a:lnTo>
                      <a:pt x="1015047" y="36807"/>
                    </a:lnTo>
                    <a:lnTo>
                      <a:pt x="1025525" y="43153"/>
                    </a:lnTo>
                    <a:lnTo>
                      <a:pt x="1035050" y="50133"/>
                    </a:lnTo>
                    <a:lnTo>
                      <a:pt x="1044575" y="57748"/>
                    </a:lnTo>
                    <a:lnTo>
                      <a:pt x="1054100" y="65998"/>
                    </a:lnTo>
                    <a:lnTo>
                      <a:pt x="1062672" y="74248"/>
                    </a:lnTo>
                    <a:lnTo>
                      <a:pt x="1070927" y="83132"/>
                    </a:lnTo>
                    <a:lnTo>
                      <a:pt x="1078865" y="92017"/>
                    </a:lnTo>
                    <a:lnTo>
                      <a:pt x="1086485" y="101536"/>
                    </a:lnTo>
                    <a:lnTo>
                      <a:pt x="1093470" y="111372"/>
                    </a:lnTo>
                    <a:lnTo>
                      <a:pt x="1099820" y="121843"/>
                    </a:lnTo>
                    <a:lnTo>
                      <a:pt x="1105852" y="132314"/>
                    </a:lnTo>
                    <a:lnTo>
                      <a:pt x="1111568" y="143102"/>
                    </a:lnTo>
                    <a:lnTo>
                      <a:pt x="1116648" y="154208"/>
                    </a:lnTo>
                    <a:lnTo>
                      <a:pt x="1121410" y="165948"/>
                    </a:lnTo>
                    <a:lnTo>
                      <a:pt x="1125220" y="177688"/>
                    </a:lnTo>
                    <a:lnTo>
                      <a:pt x="1128712" y="189428"/>
                    </a:lnTo>
                    <a:lnTo>
                      <a:pt x="1131252" y="201803"/>
                    </a:lnTo>
                    <a:lnTo>
                      <a:pt x="1133792" y="213860"/>
                    </a:lnTo>
                    <a:lnTo>
                      <a:pt x="1135062" y="226870"/>
                    </a:lnTo>
                    <a:lnTo>
                      <a:pt x="1136332" y="239562"/>
                    </a:lnTo>
                    <a:lnTo>
                      <a:pt x="1136650" y="252571"/>
                    </a:lnTo>
                    <a:lnTo>
                      <a:pt x="1136332" y="265580"/>
                    </a:lnTo>
                    <a:lnTo>
                      <a:pt x="1135062" y="278272"/>
                    </a:lnTo>
                    <a:lnTo>
                      <a:pt x="1133792" y="290964"/>
                    </a:lnTo>
                    <a:lnTo>
                      <a:pt x="1131252" y="303339"/>
                    </a:lnTo>
                    <a:lnTo>
                      <a:pt x="1128712" y="315396"/>
                    </a:lnTo>
                    <a:lnTo>
                      <a:pt x="1125220" y="327454"/>
                    </a:lnTo>
                    <a:lnTo>
                      <a:pt x="1121410" y="339194"/>
                    </a:lnTo>
                    <a:lnTo>
                      <a:pt x="1116648" y="350617"/>
                    </a:lnTo>
                    <a:lnTo>
                      <a:pt x="1111568" y="361722"/>
                    </a:lnTo>
                    <a:lnTo>
                      <a:pt x="1105852" y="372828"/>
                    </a:lnTo>
                    <a:lnTo>
                      <a:pt x="1099820" y="383299"/>
                    </a:lnTo>
                    <a:lnTo>
                      <a:pt x="1093470" y="393452"/>
                    </a:lnTo>
                    <a:lnTo>
                      <a:pt x="1086485" y="403289"/>
                    </a:lnTo>
                    <a:lnTo>
                      <a:pt x="1078865" y="412808"/>
                    </a:lnTo>
                    <a:lnTo>
                      <a:pt x="1070927" y="422327"/>
                    </a:lnTo>
                    <a:lnTo>
                      <a:pt x="1062672" y="430894"/>
                    </a:lnTo>
                    <a:lnTo>
                      <a:pt x="1054100" y="439144"/>
                    </a:lnTo>
                    <a:lnTo>
                      <a:pt x="1044575" y="447076"/>
                    </a:lnTo>
                    <a:lnTo>
                      <a:pt x="1035050" y="454691"/>
                    </a:lnTo>
                    <a:lnTo>
                      <a:pt x="1025525" y="461672"/>
                    </a:lnTo>
                    <a:lnTo>
                      <a:pt x="1015047" y="468018"/>
                    </a:lnTo>
                    <a:lnTo>
                      <a:pt x="1004570" y="474047"/>
                    </a:lnTo>
                    <a:lnTo>
                      <a:pt x="993775" y="479758"/>
                    </a:lnTo>
                    <a:lnTo>
                      <a:pt x="982345" y="484835"/>
                    </a:lnTo>
                    <a:lnTo>
                      <a:pt x="970915" y="489594"/>
                    </a:lnTo>
                    <a:lnTo>
                      <a:pt x="959167" y="493402"/>
                    </a:lnTo>
                    <a:lnTo>
                      <a:pt x="947102" y="496892"/>
                    </a:lnTo>
                    <a:lnTo>
                      <a:pt x="935037" y="499748"/>
                    </a:lnTo>
                    <a:lnTo>
                      <a:pt x="922655" y="501969"/>
                    </a:lnTo>
                    <a:lnTo>
                      <a:pt x="909955" y="503238"/>
                    </a:lnTo>
                    <a:lnTo>
                      <a:pt x="897255" y="504507"/>
                    </a:lnTo>
                    <a:lnTo>
                      <a:pt x="883920" y="504825"/>
                    </a:lnTo>
                    <a:lnTo>
                      <a:pt x="631825" y="504825"/>
                    </a:lnTo>
                    <a:lnTo>
                      <a:pt x="618807" y="504507"/>
                    </a:lnTo>
                    <a:lnTo>
                      <a:pt x="605790" y="503238"/>
                    </a:lnTo>
                    <a:lnTo>
                      <a:pt x="593407" y="501969"/>
                    </a:lnTo>
                    <a:lnTo>
                      <a:pt x="581025" y="499748"/>
                    </a:lnTo>
                    <a:lnTo>
                      <a:pt x="568960" y="496892"/>
                    </a:lnTo>
                    <a:lnTo>
                      <a:pt x="556895" y="493402"/>
                    </a:lnTo>
                    <a:lnTo>
                      <a:pt x="545147" y="489594"/>
                    </a:lnTo>
                    <a:lnTo>
                      <a:pt x="533717" y="484835"/>
                    </a:lnTo>
                    <a:lnTo>
                      <a:pt x="522287" y="479758"/>
                    </a:lnTo>
                    <a:lnTo>
                      <a:pt x="511492" y="474047"/>
                    </a:lnTo>
                    <a:lnTo>
                      <a:pt x="500697" y="468018"/>
                    </a:lnTo>
                    <a:lnTo>
                      <a:pt x="490537" y="461672"/>
                    </a:lnTo>
                    <a:lnTo>
                      <a:pt x="481012" y="454691"/>
                    </a:lnTo>
                    <a:lnTo>
                      <a:pt x="471170" y="447076"/>
                    </a:lnTo>
                    <a:lnTo>
                      <a:pt x="461962" y="439144"/>
                    </a:lnTo>
                    <a:lnTo>
                      <a:pt x="453072" y="430894"/>
                    </a:lnTo>
                    <a:lnTo>
                      <a:pt x="444817" y="422327"/>
                    </a:lnTo>
                    <a:lnTo>
                      <a:pt x="437197" y="412808"/>
                    </a:lnTo>
                    <a:lnTo>
                      <a:pt x="429577" y="403289"/>
                    </a:lnTo>
                    <a:lnTo>
                      <a:pt x="422592" y="393452"/>
                    </a:lnTo>
                    <a:lnTo>
                      <a:pt x="415607" y="383299"/>
                    </a:lnTo>
                    <a:lnTo>
                      <a:pt x="409575" y="372828"/>
                    </a:lnTo>
                    <a:lnTo>
                      <a:pt x="404177" y="361722"/>
                    </a:lnTo>
                    <a:lnTo>
                      <a:pt x="399415" y="350617"/>
                    </a:lnTo>
                    <a:lnTo>
                      <a:pt x="394652" y="339194"/>
                    </a:lnTo>
                    <a:lnTo>
                      <a:pt x="390842" y="327454"/>
                    </a:lnTo>
                    <a:lnTo>
                      <a:pt x="387350" y="315396"/>
                    </a:lnTo>
                    <a:lnTo>
                      <a:pt x="384492" y="303339"/>
                    </a:lnTo>
                    <a:lnTo>
                      <a:pt x="382270" y="290964"/>
                    </a:lnTo>
                    <a:lnTo>
                      <a:pt x="380682" y="278272"/>
                    </a:lnTo>
                    <a:lnTo>
                      <a:pt x="379730" y="265580"/>
                    </a:lnTo>
                    <a:lnTo>
                      <a:pt x="379412" y="252571"/>
                    </a:lnTo>
                    <a:lnTo>
                      <a:pt x="379730" y="239562"/>
                    </a:lnTo>
                    <a:lnTo>
                      <a:pt x="380682" y="226870"/>
                    </a:lnTo>
                    <a:lnTo>
                      <a:pt x="382270" y="213860"/>
                    </a:lnTo>
                    <a:lnTo>
                      <a:pt x="384492" y="201803"/>
                    </a:lnTo>
                    <a:lnTo>
                      <a:pt x="387350" y="189428"/>
                    </a:lnTo>
                    <a:lnTo>
                      <a:pt x="390842" y="177688"/>
                    </a:lnTo>
                    <a:lnTo>
                      <a:pt x="394652" y="165948"/>
                    </a:lnTo>
                    <a:lnTo>
                      <a:pt x="399415" y="154208"/>
                    </a:lnTo>
                    <a:lnTo>
                      <a:pt x="404177" y="143102"/>
                    </a:lnTo>
                    <a:lnTo>
                      <a:pt x="409575" y="132314"/>
                    </a:lnTo>
                    <a:lnTo>
                      <a:pt x="415607" y="121843"/>
                    </a:lnTo>
                    <a:lnTo>
                      <a:pt x="422592" y="111372"/>
                    </a:lnTo>
                    <a:lnTo>
                      <a:pt x="429577" y="101536"/>
                    </a:lnTo>
                    <a:lnTo>
                      <a:pt x="437197" y="92017"/>
                    </a:lnTo>
                    <a:lnTo>
                      <a:pt x="444817" y="83132"/>
                    </a:lnTo>
                    <a:lnTo>
                      <a:pt x="453072" y="74248"/>
                    </a:lnTo>
                    <a:lnTo>
                      <a:pt x="461962" y="65998"/>
                    </a:lnTo>
                    <a:lnTo>
                      <a:pt x="471170" y="57748"/>
                    </a:lnTo>
                    <a:lnTo>
                      <a:pt x="481012" y="50133"/>
                    </a:lnTo>
                    <a:lnTo>
                      <a:pt x="490537" y="43153"/>
                    </a:lnTo>
                    <a:lnTo>
                      <a:pt x="500697" y="36807"/>
                    </a:lnTo>
                    <a:lnTo>
                      <a:pt x="511492" y="30778"/>
                    </a:lnTo>
                    <a:lnTo>
                      <a:pt x="522287" y="25066"/>
                    </a:lnTo>
                    <a:lnTo>
                      <a:pt x="533717" y="19990"/>
                    </a:lnTo>
                    <a:lnTo>
                      <a:pt x="545147" y="15230"/>
                    </a:lnTo>
                    <a:lnTo>
                      <a:pt x="556895" y="11423"/>
                    </a:lnTo>
                    <a:lnTo>
                      <a:pt x="568960" y="8250"/>
                    </a:lnTo>
                    <a:lnTo>
                      <a:pt x="581025" y="5394"/>
                    </a:lnTo>
                    <a:lnTo>
                      <a:pt x="593407" y="2855"/>
                    </a:lnTo>
                    <a:lnTo>
                      <a:pt x="605790" y="1586"/>
                    </a:lnTo>
                    <a:lnTo>
                      <a:pt x="618807" y="317"/>
                    </a:lnTo>
                    <a:lnTo>
                      <a:pt x="6318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7" name="组合 36">
              <a:extLst>
                <a:ext uri="{FF2B5EF4-FFF2-40B4-BE49-F238E27FC236}">
                  <a16:creationId xmlns:a16="http://schemas.microsoft.com/office/drawing/2014/main" id="{8E78DA9D-1F03-4FD4-94AD-EB0E56B66F4C}"/>
                </a:ext>
              </a:extLst>
            </p:cNvPr>
            <p:cNvGrpSpPr/>
            <p:nvPr/>
          </p:nvGrpSpPr>
          <p:grpSpPr>
            <a:xfrm>
              <a:off x="7942626" y="1652007"/>
              <a:ext cx="1260000" cy="1260000"/>
              <a:chOff x="4711892" y="4513500"/>
              <a:chExt cx="1260000" cy="1260000"/>
            </a:xfrm>
          </p:grpSpPr>
          <p:sp>
            <p:nvSpPr>
              <p:cNvPr id="38" name="MH_Other_10">
                <a:extLst>
                  <a:ext uri="{FF2B5EF4-FFF2-40B4-BE49-F238E27FC236}">
                    <a16:creationId xmlns:a16="http://schemas.microsoft.com/office/drawing/2014/main" id="{77F884D5-A3B3-4FE7-B092-4B00F80BFC21}"/>
                  </a:ext>
                </a:extLst>
              </p:cNvPr>
              <p:cNvSpPr/>
              <p:nvPr>
                <p:custDataLst>
                  <p:tags r:id="rId6"/>
                </p:custDataLst>
              </p:nvPr>
            </p:nvSpPr>
            <p:spPr>
              <a:xfrm flipH="1">
                <a:off x="4711892" y="4513500"/>
                <a:ext cx="1260000" cy="1260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39" name="MH_Other_11">
                <a:extLst>
                  <a:ext uri="{FF2B5EF4-FFF2-40B4-BE49-F238E27FC236}">
                    <a16:creationId xmlns:a16="http://schemas.microsoft.com/office/drawing/2014/main" id="{2FC73535-D1EA-4FA6-9648-B7226EA8D4E3}"/>
                  </a:ext>
                </a:extLst>
              </p:cNvPr>
              <p:cNvSpPr/>
              <p:nvPr>
                <p:custDataLst>
                  <p:tags r:id="rId7"/>
                </p:custDataLst>
              </p:nvPr>
            </p:nvSpPr>
            <p:spPr>
              <a:xfrm>
                <a:off x="4888292" y="4689830"/>
                <a:ext cx="907200" cy="907341"/>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700">
                  <a:latin typeface="Calibri" panose="020F0502020204030204" pitchFamily="34" charset="0"/>
                  <a:ea typeface="微软雅黑" panose="020B0503020204020204" pitchFamily="34" charset="-122"/>
                </a:endParaRPr>
              </a:p>
            </p:txBody>
          </p:sp>
          <p:sp>
            <p:nvSpPr>
              <p:cNvPr id="40" name="KSO_Shape">
                <a:extLst>
                  <a:ext uri="{FF2B5EF4-FFF2-40B4-BE49-F238E27FC236}">
                    <a16:creationId xmlns:a16="http://schemas.microsoft.com/office/drawing/2014/main" id="{59617E45-C3E2-4556-8452-726F8307F409}"/>
                  </a:ext>
                </a:extLst>
              </p:cNvPr>
              <p:cNvSpPr/>
              <p:nvPr/>
            </p:nvSpPr>
            <p:spPr bwMode="auto">
              <a:xfrm>
                <a:off x="5094168" y="4895776"/>
                <a:ext cx="495448" cy="495448"/>
              </a:xfrm>
              <a:custGeom>
                <a:avLst/>
                <a:gdLst>
                  <a:gd name="T0" fmla="*/ 1661847 w 1979613"/>
                  <a:gd name="T1" fmla="*/ 1128410 h 1981200"/>
                  <a:gd name="T2" fmla="*/ 1710706 w 1979613"/>
                  <a:gd name="T3" fmla="*/ 1170692 h 1981200"/>
                  <a:gd name="T4" fmla="*/ 1731963 w 1979613"/>
                  <a:gd name="T5" fmla="*/ 1233638 h 1981200"/>
                  <a:gd name="T6" fmla="*/ 1717052 w 1979613"/>
                  <a:gd name="T7" fmla="*/ 1299127 h 1981200"/>
                  <a:gd name="T8" fmla="*/ 1672317 w 1979613"/>
                  <a:gd name="T9" fmla="*/ 1345859 h 1981200"/>
                  <a:gd name="T10" fmla="*/ 1608229 w 1979613"/>
                  <a:gd name="T11" fmla="*/ 1363662 h 1981200"/>
                  <a:gd name="T12" fmla="*/ 931180 w 1979613"/>
                  <a:gd name="T13" fmla="*/ 1349038 h 1981200"/>
                  <a:gd name="T14" fmla="*/ 884225 w 1979613"/>
                  <a:gd name="T15" fmla="*/ 1304213 h 1981200"/>
                  <a:gd name="T16" fmla="*/ 866775 w 1979613"/>
                  <a:gd name="T17" fmla="*/ 1239996 h 1981200"/>
                  <a:gd name="T18" fmla="*/ 884225 w 1979613"/>
                  <a:gd name="T19" fmla="*/ 1175461 h 1981200"/>
                  <a:gd name="T20" fmla="*/ 931180 w 1979613"/>
                  <a:gd name="T21" fmla="*/ 1131271 h 1981200"/>
                  <a:gd name="T22" fmla="*/ 1317511 w 1979613"/>
                  <a:gd name="T23" fmla="*/ 557212 h 1981200"/>
                  <a:gd name="T24" fmla="*/ 1394780 w 1979613"/>
                  <a:gd name="T25" fmla="*/ 705690 h 1981200"/>
                  <a:gd name="T26" fmla="*/ 1380846 w 1979613"/>
                  <a:gd name="T27" fmla="*/ 785322 h 1981200"/>
                  <a:gd name="T28" fmla="*/ 1327328 w 1979613"/>
                  <a:gd name="T29" fmla="*/ 848775 h 1981200"/>
                  <a:gd name="T30" fmla="*/ 1102172 w 1979613"/>
                  <a:gd name="T31" fmla="*/ 977265 h 1981200"/>
                  <a:gd name="T32" fmla="*/ 1022687 w 1979613"/>
                  <a:gd name="T33" fmla="*/ 963623 h 1981200"/>
                  <a:gd name="T34" fmla="*/ 959351 w 1979613"/>
                  <a:gd name="T35" fmla="*/ 910006 h 1981200"/>
                  <a:gd name="T36" fmla="*/ 419976 w 1979613"/>
                  <a:gd name="T37" fmla="*/ 627062 h 1981200"/>
                  <a:gd name="T38" fmla="*/ 305379 w 1979613"/>
                  <a:gd name="T39" fmla="*/ 769620 h 1981200"/>
                  <a:gd name="T40" fmla="*/ 250462 w 1979613"/>
                  <a:gd name="T41" fmla="*/ 944562 h 1981200"/>
                  <a:gd name="T42" fmla="*/ 259032 w 1979613"/>
                  <a:gd name="T43" fmla="*/ 1098867 h 1981200"/>
                  <a:gd name="T44" fmla="*/ 308871 w 1979613"/>
                  <a:gd name="T45" fmla="*/ 1228090 h 1981200"/>
                  <a:gd name="T46" fmla="*/ 392041 w 1979613"/>
                  <a:gd name="T47" fmla="*/ 1338897 h 1981200"/>
                  <a:gd name="T48" fmla="*/ 504733 w 1979613"/>
                  <a:gd name="T49" fmla="*/ 1425892 h 1981200"/>
                  <a:gd name="T50" fmla="*/ 639011 w 1979613"/>
                  <a:gd name="T51" fmla="*/ 1483677 h 1981200"/>
                  <a:gd name="T52" fmla="*/ 789796 w 1979613"/>
                  <a:gd name="T53" fmla="*/ 1506220 h 1981200"/>
                  <a:gd name="T54" fmla="*/ 1656412 w 1979613"/>
                  <a:gd name="T55" fmla="*/ 1515745 h 1981200"/>
                  <a:gd name="T56" fmla="*/ 1707838 w 1979613"/>
                  <a:gd name="T57" fmla="*/ 1552257 h 1981200"/>
                  <a:gd name="T58" fmla="*/ 1731646 w 1979613"/>
                  <a:gd name="T59" fmla="*/ 1608455 h 1981200"/>
                  <a:gd name="T60" fmla="*/ 1719900 w 1979613"/>
                  <a:gd name="T61" fmla="*/ 1669415 h 1981200"/>
                  <a:gd name="T62" fmla="*/ 1677681 w 1979613"/>
                  <a:gd name="T63" fmla="*/ 1714500 h 1981200"/>
                  <a:gd name="T64" fmla="*/ 1614827 w 1979613"/>
                  <a:gd name="T65" fmla="*/ 1733550 h 1981200"/>
                  <a:gd name="T66" fmla="*/ 1914539 w 1979613"/>
                  <a:gd name="T67" fmla="*/ 1748473 h 1981200"/>
                  <a:gd name="T68" fmla="*/ 1961519 w 1979613"/>
                  <a:gd name="T69" fmla="*/ 1793240 h 1981200"/>
                  <a:gd name="T70" fmla="*/ 1979613 w 1979613"/>
                  <a:gd name="T71" fmla="*/ 1857375 h 1981200"/>
                  <a:gd name="T72" fmla="*/ 1961519 w 1979613"/>
                  <a:gd name="T73" fmla="*/ 1921510 h 1981200"/>
                  <a:gd name="T74" fmla="*/ 1914539 w 1979613"/>
                  <a:gd name="T75" fmla="*/ 1966278 h 1981200"/>
                  <a:gd name="T76" fmla="*/ 494958 w 1979613"/>
                  <a:gd name="T77" fmla="*/ 1981200 h 1981200"/>
                  <a:gd name="T78" fmla="*/ 431153 w 1979613"/>
                  <a:gd name="T79" fmla="*/ 1963103 h 1981200"/>
                  <a:gd name="T80" fmla="*/ 386395 w 1979613"/>
                  <a:gd name="T81" fmla="*/ 1916430 h 1981200"/>
                  <a:gd name="T82" fmla="*/ 371475 w 1979613"/>
                  <a:gd name="T83" fmla="*/ 1851025 h 1981200"/>
                  <a:gd name="T84" fmla="*/ 392743 w 1979613"/>
                  <a:gd name="T85" fmla="*/ 1788160 h 1981200"/>
                  <a:gd name="T86" fmla="*/ 441311 w 1979613"/>
                  <a:gd name="T87" fmla="*/ 1745615 h 1981200"/>
                  <a:gd name="T88" fmla="*/ 762813 w 1979613"/>
                  <a:gd name="T89" fmla="*/ 1732915 h 1981200"/>
                  <a:gd name="T90" fmla="*/ 546635 w 1979613"/>
                  <a:gd name="T91" fmla="*/ 1694815 h 1981200"/>
                  <a:gd name="T92" fmla="*/ 354900 w 1979613"/>
                  <a:gd name="T93" fmla="*/ 1607502 h 1981200"/>
                  <a:gd name="T94" fmla="*/ 196179 w 1979613"/>
                  <a:gd name="T95" fmla="*/ 1478597 h 1981200"/>
                  <a:gd name="T96" fmla="*/ 79678 w 1979613"/>
                  <a:gd name="T97" fmla="*/ 1315402 h 1981200"/>
                  <a:gd name="T98" fmla="*/ 12698 w 1979613"/>
                  <a:gd name="T99" fmla="*/ 1126172 h 1981200"/>
                  <a:gd name="T100" fmla="*/ 7618 w 1979613"/>
                  <a:gd name="T101" fmla="*/ 896937 h 1981200"/>
                  <a:gd name="T102" fmla="*/ 95232 w 1979613"/>
                  <a:gd name="T103" fmla="*/ 648334 h 1981200"/>
                  <a:gd name="T104" fmla="*/ 267603 w 1979613"/>
                  <a:gd name="T105" fmla="*/ 447039 h 1981200"/>
                  <a:gd name="T106" fmla="*/ 892339 w 1979613"/>
                  <a:gd name="T107" fmla="*/ 3178 h 1981200"/>
                  <a:gd name="T108" fmla="*/ 965013 w 1979613"/>
                  <a:gd name="T109" fmla="*/ 39404 h 1981200"/>
                  <a:gd name="T110" fmla="*/ 568319 w 1979613"/>
                  <a:gd name="T111" fmla="*/ 324132 h 1981200"/>
                  <a:gd name="T112" fmla="*/ 554673 w 1979613"/>
                  <a:gd name="T113" fmla="*/ 243417 h 1981200"/>
                  <a:gd name="T114" fmla="*/ 583235 w 1979613"/>
                  <a:gd name="T115" fmla="*/ 167150 h 1981200"/>
                  <a:gd name="T116" fmla="*/ 796815 w 1979613"/>
                  <a:gd name="T117" fmla="*/ 14618 h 198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79613" h="1981200">
                    <a:moveTo>
                      <a:pt x="990509" y="1116012"/>
                    </a:moveTo>
                    <a:lnTo>
                      <a:pt x="1608229" y="1116012"/>
                    </a:lnTo>
                    <a:lnTo>
                      <a:pt x="1614892" y="1116330"/>
                    </a:lnTo>
                    <a:lnTo>
                      <a:pt x="1621237" y="1116648"/>
                    </a:lnTo>
                    <a:lnTo>
                      <a:pt x="1626948" y="1117284"/>
                    </a:lnTo>
                    <a:lnTo>
                      <a:pt x="1633293" y="1118555"/>
                    </a:lnTo>
                    <a:lnTo>
                      <a:pt x="1639321" y="1119827"/>
                    </a:lnTo>
                    <a:lnTo>
                      <a:pt x="1645032" y="1121734"/>
                    </a:lnTo>
                    <a:lnTo>
                      <a:pt x="1651060" y="1123642"/>
                    </a:lnTo>
                    <a:lnTo>
                      <a:pt x="1656454" y="1125549"/>
                    </a:lnTo>
                    <a:lnTo>
                      <a:pt x="1661847" y="1128410"/>
                    </a:lnTo>
                    <a:lnTo>
                      <a:pt x="1667241" y="1131271"/>
                    </a:lnTo>
                    <a:lnTo>
                      <a:pt x="1672317" y="1133815"/>
                    </a:lnTo>
                    <a:lnTo>
                      <a:pt x="1677710" y="1136994"/>
                    </a:lnTo>
                    <a:lnTo>
                      <a:pt x="1682152" y="1140491"/>
                    </a:lnTo>
                    <a:lnTo>
                      <a:pt x="1686911" y="1144624"/>
                    </a:lnTo>
                    <a:lnTo>
                      <a:pt x="1691670" y="1148438"/>
                    </a:lnTo>
                    <a:lnTo>
                      <a:pt x="1696112" y="1152253"/>
                    </a:lnTo>
                    <a:lnTo>
                      <a:pt x="1699919" y="1156704"/>
                    </a:lnTo>
                    <a:lnTo>
                      <a:pt x="1703726" y="1160837"/>
                    </a:lnTo>
                    <a:lnTo>
                      <a:pt x="1707851" y="1165605"/>
                    </a:lnTo>
                    <a:lnTo>
                      <a:pt x="1710706" y="1170692"/>
                    </a:lnTo>
                    <a:lnTo>
                      <a:pt x="1714513" y="1175461"/>
                    </a:lnTo>
                    <a:lnTo>
                      <a:pt x="1717052" y="1180865"/>
                    </a:lnTo>
                    <a:lnTo>
                      <a:pt x="1719907" y="1185952"/>
                    </a:lnTo>
                    <a:lnTo>
                      <a:pt x="1722128" y="1191674"/>
                    </a:lnTo>
                    <a:lnTo>
                      <a:pt x="1724666" y="1197396"/>
                    </a:lnTo>
                    <a:lnTo>
                      <a:pt x="1726570" y="1203119"/>
                    </a:lnTo>
                    <a:lnTo>
                      <a:pt x="1728156" y="1208841"/>
                    </a:lnTo>
                    <a:lnTo>
                      <a:pt x="1729742" y="1214881"/>
                    </a:lnTo>
                    <a:lnTo>
                      <a:pt x="1730694" y="1220921"/>
                    </a:lnTo>
                    <a:lnTo>
                      <a:pt x="1731646" y="1227280"/>
                    </a:lnTo>
                    <a:lnTo>
                      <a:pt x="1731963" y="1233638"/>
                    </a:lnTo>
                    <a:lnTo>
                      <a:pt x="1731963" y="1239996"/>
                    </a:lnTo>
                    <a:lnTo>
                      <a:pt x="1731963" y="1246036"/>
                    </a:lnTo>
                    <a:lnTo>
                      <a:pt x="1731646" y="1252394"/>
                    </a:lnTo>
                    <a:lnTo>
                      <a:pt x="1730694" y="1258752"/>
                    </a:lnTo>
                    <a:lnTo>
                      <a:pt x="1729742" y="1264793"/>
                    </a:lnTo>
                    <a:lnTo>
                      <a:pt x="1728156" y="1270833"/>
                    </a:lnTo>
                    <a:lnTo>
                      <a:pt x="1726570" y="1276873"/>
                    </a:lnTo>
                    <a:lnTo>
                      <a:pt x="1724666" y="1282595"/>
                    </a:lnTo>
                    <a:lnTo>
                      <a:pt x="1722128" y="1288000"/>
                    </a:lnTo>
                    <a:lnTo>
                      <a:pt x="1719907" y="1293722"/>
                    </a:lnTo>
                    <a:lnTo>
                      <a:pt x="1717052" y="1299127"/>
                    </a:lnTo>
                    <a:lnTo>
                      <a:pt x="1714513" y="1304213"/>
                    </a:lnTo>
                    <a:lnTo>
                      <a:pt x="1710706" y="1309300"/>
                    </a:lnTo>
                    <a:lnTo>
                      <a:pt x="1707851" y="1314068"/>
                    </a:lnTo>
                    <a:lnTo>
                      <a:pt x="1703726" y="1318837"/>
                    </a:lnTo>
                    <a:lnTo>
                      <a:pt x="1699919" y="1322970"/>
                    </a:lnTo>
                    <a:lnTo>
                      <a:pt x="1696112" y="1327420"/>
                    </a:lnTo>
                    <a:lnTo>
                      <a:pt x="1691670" y="1331553"/>
                    </a:lnTo>
                    <a:lnTo>
                      <a:pt x="1686911" y="1335686"/>
                    </a:lnTo>
                    <a:lnTo>
                      <a:pt x="1682152" y="1339183"/>
                    </a:lnTo>
                    <a:lnTo>
                      <a:pt x="1677710" y="1342680"/>
                    </a:lnTo>
                    <a:lnTo>
                      <a:pt x="1672317" y="1345859"/>
                    </a:lnTo>
                    <a:lnTo>
                      <a:pt x="1667241" y="1349038"/>
                    </a:lnTo>
                    <a:lnTo>
                      <a:pt x="1661847" y="1351581"/>
                    </a:lnTo>
                    <a:lnTo>
                      <a:pt x="1656454" y="1354125"/>
                    </a:lnTo>
                    <a:lnTo>
                      <a:pt x="1651060" y="1356350"/>
                    </a:lnTo>
                    <a:lnTo>
                      <a:pt x="1645032" y="1358257"/>
                    </a:lnTo>
                    <a:lnTo>
                      <a:pt x="1639321" y="1359847"/>
                    </a:lnTo>
                    <a:lnTo>
                      <a:pt x="1633293" y="1361119"/>
                    </a:lnTo>
                    <a:lnTo>
                      <a:pt x="1626948" y="1362390"/>
                    </a:lnTo>
                    <a:lnTo>
                      <a:pt x="1621237" y="1363026"/>
                    </a:lnTo>
                    <a:lnTo>
                      <a:pt x="1614892" y="1363344"/>
                    </a:lnTo>
                    <a:lnTo>
                      <a:pt x="1608229" y="1363662"/>
                    </a:lnTo>
                    <a:lnTo>
                      <a:pt x="990509" y="1363662"/>
                    </a:lnTo>
                    <a:lnTo>
                      <a:pt x="983847" y="1363344"/>
                    </a:lnTo>
                    <a:lnTo>
                      <a:pt x="977501" y="1363026"/>
                    </a:lnTo>
                    <a:lnTo>
                      <a:pt x="971156" y="1362390"/>
                    </a:lnTo>
                    <a:lnTo>
                      <a:pt x="965445" y="1361119"/>
                    </a:lnTo>
                    <a:lnTo>
                      <a:pt x="959417" y="1359847"/>
                    </a:lnTo>
                    <a:lnTo>
                      <a:pt x="953706" y="1358257"/>
                    </a:lnTo>
                    <a:lnTo>
                      <a:pt x="947678" y="1356350"/>
                    </a:lnTo>
                    <a:lnTo>
                      <a:pt x="942285" y="1354125"/>
                    </a:lnTo>
                    <a:lnTo>
                      <a:pt x="936891" y="1351581"/>
                    </a:lnTo>
                    <a:lnTo>
                      <a:pt x="931180" y="1349038"/>
                    </a:lnTo>
                    <a:lnTo>
                      <a:pt x="926104" y="1345859"/>
                    </a:lnTo>
                    <a:lnTo>
                      <a:pt x="921028" y="1342680"/>
                    </a:lnTo>
                    <a:lnTo>
                      <a:pt x="915952" y="1339183"/>
                    </a:lnTo>
                    <a:lnTo>
                      <a:pt x="911827" y="1335686"/>
                    </a:lnTo>
                    <a:lnTo>
                      <a:pt x="907068" y="1331553"/>
                    </a:lnTo>
                    <a:lnTo>
                      <a:pt x="902626" y="1327420"/>
                    </a:lnTo>
                    <a:lnTo>
                      <a:pt x="898819" y="1322970"/>
                    </a:lnTo>
                    <a:lnTo>
                      <a:pt x="895012" y="1318837"/>
                    </a:lnTo>
                    <a:lnTo>
                      <a:pt x="890887" y="1314068"/>
                    </a:lnTo>
                    <a:lnTo>
                      <a:pt x="887715" y="1309300"/>
                    </a:lnTo>
                    <a:lnTo>
                      <a:pt x="884225" y="1304213"/>
                    </a:lnTo>
                    <a:lnTo>
                      <a:pt x="881687" y="1299127"/>
                    </a:lnTo>
                    <a:lnTo>
                      <a:pt x="878831" y="1293722"/>
                    </a:lnTo>
                    <a:lnTo>
                      <a:pt x="876610" y="1288000"/>
                    </a:lnTo>
                    <a:lnTo>
                      <a:pt x="874072" y="1282595"/>
                    </a:lnTo>
                    <a:lnTo>
                      <a:pt x="872169" y="1276873"/>
                    </a:lnTo>
                    <a:lnTo>
                      <a:pt x="870582" y="1270833"/>
                    </a:lnTo>
                    <a:lnTo>
                      <a:pt x="868996" y="1264793"/>
                    </a:lnTo>
                    <a:lnTo>
                      <a:pt x="867727" y="1258752"/>
                    </a:lnTo>
                    <a:lnTo>
                      <a:pt x="867092" y="1252394"/>
                    </a:lnTo>
                    <a:lnTo>
                      <a:pt x="866775" y="1246036"/>
                    </a:lnTo>
                    <a:lnTo>
                      <a:pt x="866775" y="1239996"/>
                    </a:lnTo>
                    <a:lnTo>
                      <a:pt x="866775" y="1233638"/>
                    </a:lnTo>
                    <a:lnTo>
                      <a:pt x="867092" y="1227280"/>
                    </a:lnTo>
                    <a:lnTo>
                      <a:pt x="867727" y="1220921"/>
                    </a:lnTo>
                    <a:lnTo>
                      <a:pt x="868996" y="1214881"/>
                    </a:lnTo>
                    <a:lnTo>
                      <a:pt x="870582" y="1208841"/>
                    </a:lnTo>
                    <a:lnTo>
                      <a:pt x="872169" y="1203119"/>
                    </a:lnTo>
                    <a:lnTo>
                      <a:pt x="874072" y="1197396"/>
                    </a:lnTo>
                    <a:lnTo>
                      <a:pt x="876610" y="1191674"/>
                    </a:lnTo>
                    <a:lnTo>
                      <a:pt x="878831" y="1185952"/>
                    </a:lnTo>
                    <a:lnTo>
                      <a:pt x="881687" y="1180865"/>
                    </a:lnTo>
                    <a:lnTo>
                      <a:pt x="884225" y="1175461"/>
                    </a:lnTo>
                    <a:lnTo>
                      <a:pt x="887715" y="1170692"/>
                    </a:lnTo>
                    <a:lnTo>
                      <a:pt x="890887" y="1165605"/>
                    </a:lnTo>
                    <a:lnTo>
                      <a:pt x="895012" y="1160837"/>
                    </a:lnTo>
                    <a:lnTo>
                      <a:pt x="898819" y="1156704"/>
                    </a:lnTo>
                    <a:lnTo>
                      <a:pt x="902626" y="1152253"/>
                    </a:lnTo>
                    <a:lnTo>
                      <a:pt x="907068" y="1148438"/>
                    </a:lnTo>
                    <a:lnTo>
                      <a:pt x="911827" y="1144624"/>
                    </a:lnTo>
                    <a:lnTo>
                      <a:pt x="915952" y="1140491"/>
                    </a:lnTo>
                    <a:lnTo>
                      <a:pt x="921028" y="1136994"/>
                    </a:lnTo>
                    <a:lnTo>
                      <a:pt x="926104" y="1133815"/>
                    </a:lnTo>
                    <a:lnTo>
                      <a:pt x="931180" y="1131271"/>
                    </a:lnTo>
                    <a:lnTo>
                      <a:pt x="936891" y="1128410"/>
                    </a:lnTo>
                    <a:lnTo>
                      <a:pt x="942285" y="1125549"/>
                    </a:lnTo>
                    <a:lnTo>
                      <a:pt x="947678" y="1123642"/>
                    </a:lnTo>
                    <a:lnTo>
                      <a:pt x="953706" y="1121734"/>
                    </a:lnTo>
                    <a:lnTo>
                      <a:pt x="959417" y="1119827"/>
                    </a:lnTo>
                    <a:lnTo>
                      <a:pt x="965445" y="1118555"/>
                    </a:lnTo>
                    <a:lnTo>
                      <a:pt x="971156" y="1117284"/>
                    </a:lnTo>
                    <a:lnTo>
                      <a:pt x="977501" y="1116648"/>
                    </a:lnTo>
                    <a:lnTo>
                      <a:pt x="983847" y="1116330"/>
                    </a:lnTo>
                    <a:lnTo>
                      <a:pt x="990509" y="1116012"/>
                    </a:lnTo>
                    <a:close/>
                    <a:moveTo>
                      <a:pt x="1317511" y="557212"/>
                    </a:moveTo>
                    <a:lnTo>
                      <a:pt x="1369129" y="634306"/>
                    </a:lnTo>
                    <a:lnTo>
                      <a:pt x="1373563" y="640969"/>
                    </a:lnTo>
                    <a:lnTo>
                      <a:pt x="1377363" y="647631"/>
                    </a:lnTo>
                    <a:lnTo>
                      <a:pt x="1380846" y="654611"/>
                    </a:lnTo>
                    <a:lnTo>
                      <a:pt x="1384013" y="661591"/>
                    </a:lnTo>
                    <a:lnTo>
                      <a:pt x="1386863" y="668888"/>
                    </a:lnTo>
                    <a:lnTo>
                      <a:pt x="1389080" y="676185"/>
                    </a:lnTo>
                    <a:lnTo>
                      <a:pt x="1390980" y="683482"/>
                    </a:lnTo>
                    <a:lnTo>
                      <a:pt x="1392563" y="690779"/>
                    </a:lnTo>
                    <a:lnTo>
                      <a:pt x="1393830" y="698076"/>
                    </a:lnTo>
                    <a:lnTo>
                      <a:pt x="1394780" y="705690"/>
                    </a:lnTo>
                    <a:lnTo>
                      <a:pt x="1395413" y="712987"/>
                    </a:lnTo>
                    <a:lnTo>
                      <a:pt x="1395413" y="720284"/>
                    </a:lnTo>
                    <a:lnTo>
                      <a:pt x="1395096" y="727898"/>
                    </a:lnTo>
                    <a:lnTo>
                      <a:pt x="1394780" y="735195"/>
                    </a:lnTo>
                    <a:lnTo>
                      <a:pt x="1393830" y="742810"/>
                    </a:lnTo>
                    <a:lnTo>
                      <a:pt x="1392246" y="750107"/>
                    </a:lnTo>
                    <a:lnTo>
                      <a:pt x="1390663" y="757086"/>
                    </a:lnTo>
                    <a:lnTo>
                      <a:pt x="1388763" y="764701"/>
                    </a:lnTo>
                    <a:lnTo>
                      <a:pt x="1386863" y="771680"/>
                    </a:lnTo>
                    <a:lnTo>
                      <a:pt x="1384013" y="778660"/>
                    </a:lnTo>
                    <a:lnTo>
                      <a:pt x="1380846" y="785322"/>
                    </a:lnTo>
                    <a:lnTo>
                      <a:pt x="1377679" y="791985"/>
                    </a:lnTo>
                    <a:lnTo>
                      <a:pt x="1374196" y="798647"/>
                    </a:lnTo>
                    <a:lnTo>
                      <a:pt x="1370396" y="804993"/>
                    </a:lnTo>
                    <a:lnTo>
                      <a:pt x="1365962" y="811338"/>
                    </a:lnTo>
                    <a:lnTo>
                      <a:pt x="1361529" y="817049"/>
                    </a:lnTo>
                    <a:lnTo>
                      <a:pt x="1356462" y="823077"/>
                    </a:lnTo>
                    <a:lnTo>
                      <a:pt x="1351395" y="828787"/>
                    </a:lnTo>
                    <a:lnTo>
                      <a:pt x="1345695" y="833863"/>
                    </a:lnTo>
                    <a:lnTo>
                      <a:pt x="1339995" y="838940"/>
                    </a:lnTo>
                    <a:lnTo>
                      <a:pt x="1333661" y="844016"/>
                    </a:lnTo>
                    <a:lnTo>
                      <a:pt x="1327328" y="848775"/>
                    </a:lnTo>
                    <a:lnTo>
                      <a:pt x="1173424" y="952202"/>
                    </a:lnTo>
                    <a:lnTo>
                      <a:pt x="1166774" y="956009"/>
                    </a:lnTo>
                    <a:lnTo>
                      <a:pt x="1160124" y="960133"/>
                    </a:lnTo>
                    <a:lnTo>
                      <a:pt x="1153157" y="963623"/>
                    </a:lnTo>
                    <a:lnTo>
                      <a:pt x="1146190" y="966796"/>
                    </a:lnTo>
                    <a:lnTo>
                      <a:pt x="1138906" y="969334"/>
                    </a:lnTo>
                    <a:lnTo>
                      <a:pt x="1131623" y="971872"/>
                    </a:lnTo>
                    <a:lnTo>
                      <a:pt x="1124339" y="973775"/>
                    </a:lnTo>
                    <a:lnTo>
                      <a:pt x="1117056" y="975362"/>
                    </a:lnTo>
                    <a:lnTo>
                      <a:pt x="1109772" y="976314"/>
                    </a:lnTo>
                    <a:lnTo>
                      <a:pt x="1102172" y="977265"/>
                    </a:lnTo>
                    <a:lnTo>
                      <a:pt x="1094888" y="977900"/>
                    </a:lnTo>
                    <a:lnTo>
                      <a:pt x="1087605" y="977900"/>
                    </a:lnTo>
                    <a:lnTo>
                      <a:pt x="1080005" y="977583"/>
                    </a:lnTo>
                    <a:lnTo>
                      <a:pt x="1072721" y="977265"/>
                    </a:lnTo>
                    <a:lnTo>
                      <a:pt x="1065121" y="976314"/>
                    </a:lnTo>
                    <a:lnTo>
                      <a:pt x="1057837" y="975045"/>
                    </a:lnTo>
                    <a:lnTo>
                      <a:pt x="1050871" y="973458"/>
                    </a:lnTo>
                    <a:lnTo>
                      <a:pt x="1043270" y="971237"/>
                    </a:lnTo>
                    <a:lnTo>
                      <a:pt x="1036304" y="969017"/>
                    </a:lnTo>
                    <a:lnTo>
                      <a:pt x="1029653" y="966796"/>
                    </a:lnTo>
                    <a:lnTo>
                      <a:pt x="1022687" y="963623"/>
                    </a:lnTo>
                    <a:lnTo>
                      <a:pt x="1016036" y="960451"/>
                    </a:lnTo>
                    <a:lnTo>
                      <a:pt x="1009386" y="956961"/>
                    </a:lnTo>
                    <a:lnTo>
                      <a:pt x="1003053" y="952519"/>
                    </a:lnTo>
                    <a:lnTo>
                      <a:pt x="996719" y="948712"/>
                    </a:lnTo>
                    <a:lnTo>
                      <a:pt x="991019" y="943953"/>
                    </a:lnTo>
                    <a:lnTo>
                      <a:pt x="985002" y="938877"/>
                    </a:lnTo>
                    <a:lnTo>
                      <a:pt x="979302" y="933801"/>
                    </a:lnTo>
                    <a:lnTo>
                      <a:pt x="974235" y="928407"/>
                    </a:lnTo>
                    <a:lnTo>
                      <a:pt x="969168" y="922379"/>
                    </a:lnTo>
                    <a:lnTo>
                      <a:pt x="964102" y="916034"/>
                    </a:lnTo>
                    <a:lnTo>
                      <a:pt x="959351" y="910006"/>
                    </a:lnTo>
                    <a:lnTo>
                      <a:pt x="908050" y="832912"/>
                    </a:lnTo>
                    <a:lnTo>
                      <a:pt x="1317511" y="557212"/>
                    </a:lnTo>
                    <a:close/>
                    <a:moveTo>
                      <a:pt x="390771" y="363537"/>
                    </a:moveTo>
                    <a:lnTo>
                      <a:pt x="518065" y="558482"/>
                    </a:lnTo>
                    <a:lnTo>
                      <a:pt x="503146" y="567054"/>
                    </a:lnTo>
                    <a:lnTo>
                      <a:pt x="488226" y="576262"/>
                    </a:lnTo>
                    <a:lnTo>
                      <a:pt x="473623" y="585469"/>
                    </a:lnTo>
                    <a:lnTo>
                      <a:pt x="459973" y="595312"/>
                    </a:lnTo>
                    <a:lnTo>
                      <a:pt x="446323" y="605472"/>
                    </a:lnTo>
                    <a:lnTo>
                      <a:pt x="432991" y="616267"/>
                    </a:lnTo>
                    <a:lnTo>
                      <a:pt x="419976" y="627062"/>
                    </a:lnTo>
                    <a:lnTo>
                      <a:pt x="407596" y="638492"/>
                    </a:lnTo>
                    <a:lnTo>
                      <a:pt x="395215" y="650239"/>
                    </a:lnTo>
                    <a:lnTo>
                      <a:pt x="383470" y="661987"/>
                    </a:lnTo>
                    <a:lnTo>
                      <a:pt x="372359" y="674369"/>
                    </a:lnTo>
                    <a:lnTo>
                      <a:pt x="361249" y="687069"/>
                    </a:lnTo>
                    <a:lnTo>
                      <a:pt x="350773" y="700404"/>
                    </a:lnTo>
                    <a:lnTo>
                      <a:pt x="340932" y="713739"/>
                    </a:lnTo>
                    <a:lnTo>
                      <a:pt x="331092" y="727074"/>
                    </a:lnTo>
                    <a:lnTo>
                      <a:pt x="322203" y="741044"/>
                    </a:lnTo>
                    <a:lnTo>
                      <a:pt x="313315" y="755332"/>
                    </a:lnTo>
                    <a:lnTo>
                      <a:pt x="305379" y="769620"/>
                    </a:lnTo>
                    <a:lnTo>
                      <a:pt x="297443" y="784542"/>
                    </a:lnTo>
                    <a:lnTo>
                      <a:pt x="290459" y="799465"/>
                    </a:lnTo>
                    <a:lnTo>
                      <a:pt x="283793" y="814705"/>
                    </a:lnTo>
                    <a:lnTo>
                      <a:pt x="277762" y="830580"/>
                    </a:lnTo>
                    <a:lnTo>
                      <a:pt x="272048" y="846137"/>
                    </a:lnTo>
                    <a:lnTo>
                      <a:pt x="267286" y="861695"/>
                    </a:lnTo>
                    <a:lnTo>
                      <a:pt x="262524" y="878205"/>
                    </a:lnTo>
                    <a:lnTo>
                      <a:pt x="258715" y="894397"/>
                    </a:lnTo>
                    <a:lnTo>
                      <a:pt x="255541" y="910907"/>
                    </a:lnTo>
                    <a:lnTo>
                      <a:pt x="252366" y="927735"/>
                    </a:lnTo>
                    <a:lnTo>
                      <a:pt x="250462" y="944562"/>
                    </a:lnTo>
                    <a:lnTo>
                      <a:pt x="248874" y="961390"/>
                    </a:lnTo>
                    <a:lnTo>
                      <a:pt x="247922" y="978535"/>
                    </a:lnTo>
                    <a:lnTo>
                      <a:pt x="247605" y="995680"/>
                    </a:lnTo>
                    <a:lnTo>
                      <a:pt x="247605" y="1009015"/>
                    </a:lnTo>
                    <a:lnTo>
                      <a:pt x="248557" y="1022032"/>
                    </a:lnTo>
                    <a:lnTo>
                      <a:pt x="249192" y="1035367"/>
                    </a:lnTo>
                    <a:lnTo>
                      <a:pt x="250462" y="1048385"/>
                    </a:lnTo>
                    <a:lnTo>
                      <a:pt x="252049" y="1060767"/>
                    </a:lnTo>
                    <a:lnTo>
                      <a:pt x="253953" y="1073785"/>
                    </a:lnTo>
                    <a:lnTo>
                      <a:pt x="256175" y="1086167"/>
                    </a:lnTo>
                    <a:lnTo>
                      <a:pt x="259032" y="1098867"/>
                    </a:lnTo>
                    <a:lnTo>
                      <a:pt x="261889" y="1110932"/>
                    </a:lnTo>
                    <a:lnTo>
                      <a:pt x="265381" y="1123632"/>
                    </a:lnTo>
                    <a:lnTo>
                      <a:pt x="268873" y="1135697"/>
                    </a:lnTo>
                    <a:lnTo>
                      <a:pt x="272682" y="1147762"/>
                    </a:lnTo>
                    <a:lnTo>
                      <a:pt x="277127" y="1159510"/>
                    </a:lnTo>
                    <a:lnTo>
                      <a:pt x="281253" y="1171257"/>
                    </a:lnTo>
                    <a:lnTo>
                      <a:pt x="286332" y="1183005"/>
                    </a:lnTo>
                    <a:lnTo>
                      <a:pt x="291412" y="1194435"/>
                    </a:lnTo>
                    <a:lnTo>
                      <a:pt x="297125" y="1205865"/>
                    </a:lnTo>
                    <a:lnTo>
                      <a:pt x="302522" y="1217295"/>
                    </a:lnTo>
                    <a:lnTo>
                      <a:pt x="308871" y="1228090"/>
                    </a:lnTo>
                    <a:lnTo>
                      <a:pt x="314902" y="1239202"/>
                    </a:lnTo>
                    <a:lnTo>
                      <a:pt x="321251" y="1249997"/>
                    </a:lnTo>
                    <a:lnTo>
                      <a:pt x="328235" y="1260792"/>
                    </a:lnTo>
                    <a:lnTo>
                      <a:pt x="335536" y="1270952"/>
                    </a:lnTo>
                    <a:lnTo>
                      <a:pt x="342837" y="1281430"/>
                    </a:lnTo>
                    <a:lnTo>
                      <a:pt x="350138" y="1291272"/>
                    </a:lnTo>
                    <a:lnTo>
                      <a:pt x="358392" y="1301432"/>
                    </a:lnTo>
                    <a:lnTo>
                      <a:pt x="366328" y="1311275"/>
                    </a:lnTo>
                    <a:lnTo>
                      <a:pt x="374899" y="1320482"/>
                    </a:lnTo>
                    <a:lnTo>
                      <a:pt x="383470" y="1330007"/>
                    </a:lnTo>
                    <a:lnTo>
                      <a:pt x="392041" y="1338897"/>
                    </a:lnTo>
                    <a:lnTo>
                      <a:pt x="401564" y="1348105"/>
                    </a:lnTo>
                    <a:lnTo>
                      <a:pt x="411087" y="1356995"/>
                    </a:lnTo>
                    <a:lnTo>
                      <a:pt x="420293" y="1365250"/>
                    </a:lnTo>
                    <a:lnTo>
                      <a:pt x="430134" y="1373822"/>
                    </a:lnTo>
                    <a:lnTo>
                      <a:pt x="439975" y="1382077"/>
                    </a:lnTo>
                    <a:lnTo>
                      <a:pt x="450450" y="1390015"/>
                    </a:lnTo>
                    <a:lnTo>
                      <a:pt x="460608" y="1397317"/>
                    </a:lnTo>
                    <a:lnTo>
                      <a:pt x="471401" y="1405255"/>
                    </a:lnTo>
                    <a:lnTo>
                      <a:pt x="482194" y="1412240"/>
                    </a:lnTo>
                    <a:lnTo>
                      <a:pt x="493305" y="1419225"/>
                    </a:lnTo>
                    <a:lnTo>
                      <a:pt x="504733" y="1425892"/>
                    </a:lnTo>
                    <a:lnTo>
                      <a:pt x="515843" y="1432560"/>
                    </a:lnTo>
                    <a:lnTo>
                      <a:pt x="527271" y="1438910"/>
                    </a:lnTo>
                    <a:lnTo>
                      <a:pt x="539017" y="1444942"/>
                    </a:lnTo>
                    <a:lnTo>
                      <a:pt x="551397" y="1450657"/>
                    </a:lnTo>
                    <a:lnTo>
                      <a:pt x="563142" y="1456055"/>
                    </a:lnTo>
                    <a:lnTo>
                      <a:pt x="575522" y="1461770"/>
                    </a:lnTo>
                    <a:lnTo>
                      <a:pt x="587585" y="1466215"/>
                    </a:lnTo>
                    <a:lnTo>
                      <a:pt x="600283" y="1470977"/>
                    </a:lnTo>
                    <a:lnTo>
                      <a:pt x="613298" y="1475740"/>
                    </a:lnTo>
                    <a:lnTo>
                      <a:pt x="625996" y="1479550"/>
                    </a:lnTo>
                    <a:lnTo>
                      <a:pt x="639011" y="1483677"/>
                    </a:lnTo>
                    <a:lnTo>
                      <a:pt x="652026" y="1487170"/>
                    </a:lnTo>
                    <a:lnTo>
                      <a:pt x="665358" y="1490662"/>
                    </a:lnTo>
                    <a:lnTo>
                      <a:pt x="678691" y="1493520"/>
                    </a:lnTo>
                    <a:lnTo>
                      <a:pt x="692341" y="1496060"/>
                    </a:lnTo>
                    <a:lnTo>
                      <a:pt x="705991" y="1498600"/>
                    </a:lnTo>
                    <a:lnTo>
                      <a:pt x="719641" y="1500822"/>
                    </a:lnTo>
                    <a:lnTo>
                      <a:pt x="733291" y="1502410"/>
                    </a:lnTo>
                    <a:lnTo>
                      <a:pt x="747576" y="1503997"/>
                    </a:lnTo>
                    <a:lnTo>
                      <a:pt x="761543" y="1505267"/>
                    </a:lnTo>
                    <a:lnTo>
                      <a:pt x="775828" y="1505902"/>
                    </a:lnTo>
                    <a:lnTo>
                      <a:pt x="789796" y="1506220"/>
                    </a:lnTo>
                    <a:lnTo>
                      <a:pt x="804398" y="1506855"/>
                    </a:lnTo>
                    <a:lnTo>
                      <a:pt x="1360874" y="1506855"/>
                    </a:lnTo>
                    <a:lnTo>
                      <a:pt x="1608161" y="1506855"/>
                    </a:lnTo>
                    <a:lnTo>
                      <a:pt x="1614827" y="1506855"/>
                    </a:lnTo>
                    <a:lnTo>
                      <a:pt x="1621176" y="1507172"/>
                    </a:lnTo>
                    <a:lnTo>
                      <a:pt x="1626890" y="1507807"/>
                    </a:lnTo>
                    <a:lnTo>
                      <a:pt x="1633239" y="1509077"/>
                    </a:lnTo>
                    <a:lnTo>
                      <a:pt x="1639270" y="1510347"/>
                    </a:lnTo>
                    <a:lnTo>
                      <a:pt x="1644984" y="1511935"/>
                    </a:lnTo>
                    <a:lnTo>
                      <a:pt x="1651016" y="1513522"/>
                    </a:lnTo>
                    <a:lnTo>
                      <a:pt x="1656412" y="1515745"/>
                    </a:lnTo>
                    <a:lnTo>
                      <a:pt x="1661809" y="1517650"/>
                    </a:lnTo>
                    <a:lnTo>
                      <a:pt x="1667205" y="1520507"/>
                    </a:lnTo>
                    <a:lnTo>
                      <a:pt x="1672284" y="1523047"/>
                    </a:lnTo>
                    <a:lnTo>
                      <a:pt x="1677681" y="1525905"/>
                    </a:lnTo>
                    <a:lnTo>
                      <a:pt x="1682125" y="1529397"/>
                    </a:lnTo>
                    <a:lnTo>
                      <a:pt x="1686886" y="1532572"/>
                    </a:lnTo>
                    <a:lnTo>
                      <a:pt x="1691648" y="1536065"/>
                    </a:lnTo>
                    <a:lnTo>
                      <a:pt x="1696092" y="1539875"/>
                    </a:lnTo>
                    <a:lnTo>
                      <a:pt x="1699902" y="1544002"/>
                    </a:lnTo>
                    <a:lnTo>
                      <a:pt x="1703711" y="1547812"/>
                    </a:lnTo>
                    <a:lnTo>
                      <a:pt x="1707838" y="1552257"/>
                    </a:lnTo>
                    <a:lnTo>
                      <a:pt x="1710695" y="1557020"/>
                    </a:lnTo>
                    <a:lnTo>
                      <a:pt x="1714504" y="1561465"/>
                    </a:lnTo>
                    <a:lnTo>
                      <a:pt x="1717043" y="1566227"/>
                    </a:lnTo>
                    <a:lnTo>
                      <a:pt x="1719900" y="1570990"/>
                    </a:lnTo>
                    <a:lnTo>
                      <a:pt x="1722122" y="1576070"/>
                    </a:lnTo>
                    <a:lnTo>
                      <a:pt x="1724662" y="1581150"/>
                    </a:lnTo>
                    <a:lnTo>
                      <a:pt x="1726567" y="1586547"/>
                    </a:lnTo>
                    <a:lnTo>
                      <a:pt x="1728154" y="1591627"/>
                    </a:lnTo>
                    <a:lnTo>
                      <a:pt x="1729741" y="1597342"/>
                    </a:lnTo>
                    <a:lnTo>
                      <a:pt x="1730693" y="1603057"/>
                    </a:lnTo>
                    <a:lnTo>
                      <a:pt x="1731646" y="1608455"/>
                    </a:lnTo>
                    <a:lnTo>
                      <a:pt x="1731963" y="1614487"/>
                    </a:lnTo>
                    <a:lnTo>
                      <a:pt x="1731963" y="1620202"/>
                    </a:lnTo>
                    <a:lnTo>
                      <a:pt x="1731963" y="1626235"/>
                    </a:lnTo>
                    <a:lnTo>
                      <a:pt x="1731646" y="1631632"/>
                    </a:lnTo>
                    <a:lnTo>
                      <a:pt x="1730693" y="1637665"/>
                    </a:lnTo>
                    <a:lnTo>
                      <a:pt x="1729741" y="1643062"/>
                    </a:lnTo>
                    <a:lnTo>
                      <a:pt x="1728154" y="1648460"/>
                    </a:lnTo>
                    <a:lnTo>
                      <a:pt x="1726567" y="1654175"/>
                    </a:lnTo>
                    <a:lnTo>
                      <a:pt x="1724662" y="1659255"/>
                    </a:lnTo>
                    <a:lnTo>
                      <a:pt x="1722122" y="1664652"/>
                    </a:lnTo>
                    <a:lnTo>
                      <a:pt x="1719900" y="1669415"/>
                    </a:lnTo>
                    <a:lnTo>
                      <a:pt x="1717043" y="1674495"/>
                    </a:lnTo>
                    <a:lnTo>
                      <a:pt x="1714504" y="1679257"/>
                    </a:lnTo>
                    <a:lnTo>
                      <a:pt x="1710695" y="1683702"/>
                    </a:lnTo>
                    <a:lnTo>
                      <a:pt x="1707838" y="1688147"/>
                    </a:lnTo>
                    <a:lnTo>
                      <a:pt x="1703711" y="1692592"/>
                    </a:lnTo>
                    <a:lnTo>
                      <a:pt x="1699902" y="1696402"/>
                    </a:lnTo>
                    <a:lnTo>
                      <a:pt x="1696092" y="1700530"/>
                    </a:lnTo>
                    <a:lnTo>
                      <a:pt x="1691648" y="1704340"/>
                    </a:lnTo>
                    <a:lnTo>
                      <a:pt x="1686886" y="1707832"/>
                    </a:lnTo>
                    <a:lnTo>
                      <a:pt x="1682125" y="1711325"/>
                    </a:lnTo>
                    <a:lnTo>
                      <a:pt x="1677681" y="1714500"/>
                    </a:lnTo>
                    <a:lnTo>
                      <a:pt x="1672284" y="1717040"/>
                    </a:lnTo>
                    <a:lnTo>
                      <a:pt x="1667205" y="1719897"/>
                    </a:lnTo>
                    <a:lnTo>
                      <a:pt x="1661809" y="1722755"/>
                    </a:lnTo>
                    <a:lnTo>
                      <a:pt x="1656412" y="1724977"/>
                    </a:lnTo>
                    <a:lnTo>
                      <a:pt x="1651016" y="1726882"/>
                    </a:lnTo>
                    <a:lnTo>
                      <a:pt x="1644984" y="1728470"/>
                    </a:lnTo>
                    <a:lnTo>
                      <a:pt x="1639270" y="1730057"/>
                    </a:lnTo>
                    <a:lnTo>
                      <a:pt x="1633239" y="1731327"/>
                    </a:lnTo>
                    <a:lnTo>
                      <a:pt x="1626890" y="1732280"/>
                    </a:lnTo>
                    <a:lnTo>
                      <a:pt x="1621176" y="1733232"/>
                    </a:lnTo>
                    <a:lnTo>
                      <a:pt x="1614827" y="1733550"/>
                    </a:lnTo>
                    <a:lnTo>
                      <a:pt x="1855813" y="1733550"/>
                    </a:lnTo>
                    <a:lnTo>
                      <a:pt x="1862161" y="1733868"/>
                    </a:lnTo>
                    <a:lnTo>
                      <a:pt x="1868510" y="1734503"/>
                    </a:lnTo>
                    <a:lnTo>
                      <a:pt x="1874541" y="1735138"/>
                    </a:lnTo>
                    <a:lnTo>
                      <a:pt x="1880573" y="1736408"/>
                    </a:lnTo>
                    <a:lnTo>
                      <a:pt x="1886921" y="1737360"/>
                    </a:lnTo>
                    <a:lnTo>
                      <a:pt x="1892635" y="1738948"/>
                    </a:lnTo>
                    <a:lnTo>
                      <a:pt x="1898032" y="1741170"/>
                    </a:lnTo>
                    <a:lnTo>
                      <a:pt x="1904063" y="1743393"/>
                    </a:lnTo>
                    <a:lnTo>
                      <a:pt x="1909460" y="1745615"/>
                    </a:lnTo>
                    <a:lnTo>
                      <a:pt x="1914539" y="1748473"/>
                    </a:lnTo>
                    <a:lnTo>
                      <a:pt x="1919935" y="1751648"/>
                    </a:lnTo>
                    <a:lnTo>
                      <a:pt x="1924697" y="1754823"/>
                    </a:lnTo>
                    <a:lnTo>
                      <a:pt x="1929776" y="1758315"/>
                    </a:lnTo>
                    <a:lnTo>
                      <a:pt x="1934537" y="1761808"/>
                    </a:lnTo>
                    <a:lnTo>
                      <a:pt x="1938981" y="1765618"/>
                    </a:lnTo>
                    <a:lnTo>
                      <a:pt x="1943108" y="1770063"/>
                    </a:lnTo>
                    <a:lnTo>
                      <a:pt x="1947552" y="1774190"/>
                    </a:lnTo>
                    <a:lnTo>
                      <a:pt x="1951361" y="1778635"/>
                    </a:lnTo>
                    <a:lnTo>
                      <a:pt x="1954853" y="1783398"/>
                    </a:lnTo>
                    <a:lnTo>
                      <a:pt x="1958345" y="1788160"/>
                    </a:lnTo>
                    <a:lnTo>
                      <a:pt x="1961519" y="1793240"/>
                    </a:lnTo>
                    <a:lnTo>
                      <a:pt x="1964694" y="1798320"/>
                    </a:lnTo>
                    <a:lnTo>
                      <a:pt x="1967551" y="1803718"/>
                    </a:lnTo>
                    <a:lnTo>
                      <a:pt x="1969773" y="1809115"/>
                    </a:lnTo>
                    <a:lnTo>
                      <a:pt x="1972312" y="1814830"/>
                    </a:lnTo>
                    <a:lnTo>
                      <a:pt x="1974217" y="1820545"/>
                    </a:lnTo>
                    <a:lnTo>
                      <a:pt x="1975804" y="1826578"/>
                    </a:lnTo>
                    <a:lnTo>
                      <a:pt x="1976756" y="1832293"/>
                    </a:lnTo>
                    <a:lnTo>
                      <a:pt x="1978026" y="1838643"/>
                    </a:lnTo>
                    <a:lnTo>
                      <a:pt x="1978978" y="1844993"/>
                    </a:lnTo>
                    <a:lnTo>
                      <a:pt x="1979296" y="1851025"/>
                    </a:lnTo>
                    <a:lnTo>
                      <a:pt x="1979613" y="1857375"/>
                    </a:lnTo>
                    <a:lnTo>
                      <a:pt x="1979296" y="1863725"/>
                    </a:lnTo>
                    <a:lnTo>
                      <a:pt x="1978978" y="1870075"/>
                    </a:lnTo>
                    <a:lnTo>
                      <a:pt x="1978026" y="1876108"/>
                    </a:lnTo>
                    <a:lnTo>
                      <a:pt x="1976756" y="1882458"/>
                    </a:lnTo>
                    <a:lnTo>
                      <a:pt x="1975804" y="1888490"/>
                    </a:lnTo>
                    <a:lnTo>
                      <a:pt x="1974217" y="1894205"/>
                    </a:lnTo>
                    <a:lnTo>
                      <a:pt x="1972312" y="1900238"/>
                    </a:lnTo>
                    <a:lnTo>
                      <a:pt x="1969773" y="1905635"/>
                    </a:lnTo>
                    <a:lnTo>
                      <a:pt x="1967551" y="1911033"/>
                    </a:lnTo>
                    <a:lnTo>
                      <a:pt x="1964694" y="1916430"/>
                    </a:lnTo>
                    <a:lnTo>
                      <a:pt x="1961519" y="1921510"/>
                    </a:lnTo>
                    <a:lnTo>
                      <a:pt x="1958345" y="1926590"/>
                    </a:lnTo>
                    <a:lnTo>
                      <a:pt x="1954853" y="1931353"/>
                    </a:lnTo>
                    <a:lnTo>
                      <a:pt x="1951361" y="1936115"/>
                    </a:lnTo>
                    <a:lnTo>
                      <a:pt x="1947552" y="1940560"/>
                    </a:lnTo>
                    <a:lnTo>
                      <a:pt x="1943108" y="1944688"/>
                    </a:lnTo>
                    <a:lnTo>
                      <a:pt x="1938981" y="1949133"/>
                    </a:lnTo>
                    <a:lnTo>
                      <a:pt x="1934537" y="1952943"/>
                    </a:lnTo>
                    <a:lnTo>
                      <a:pt x="1929776" y="1956435"/>
                    </a:lnTo>
                    <a:lnTo>
                      <a:pt x="1924697" y="1959928"/>
                    </a:lnTo>
                    <a:lnTo>
                      <a:pt x="1919935" y="1963103"/>
                    </a:lnTo>
                    <a:lnTo>
                      <a:pt x="1914539" y="1966278"/>
                    </a:lnTo>
                    <a:lnTo>
                      <a:pt x="1909460" y="1969135"/>
                    </a:lnTo>
                    <a:lnTo>
                      <a:pt x="1904063" y="1971358"/>
                    </a:lnTo>
                    <a:lnTo>
                      <a:pt x="1898032" y="1973898"/>
                    </a:lnTo>
                    <a:lnTo>
                      <a:pt x="1892635" y="1975803"/>
                    </a:lnTo>
                    <a:lnTo>
                      <a:pt x="1886921" y="1977390"/>
                    </a:lnTo>
                    <a:lnTo>
                      <a:pt x="1880573" y="1978978"/>
                    </a:lnTo>
                    <a:lnTo>
                      <a:pt x="1874541" y="1979613"/>
                    </a:lnTo>
                    <a:lnTo>
                      <a:pt x="1868510" y="1980565"/>
                    </a:lnTo>
                    <a:lnTo>
                      <a:pt x="1862161" y="1981200"/>
                    </a:lnTo>
                    <a:lnTo>
                      <a:pt x="1855813" y="1981200"/>
                    </a:lnTo>
                    <a:lnTo>
                      <a:pt x="494958" y="1981200"/>
                    </a:lnTo>
                    <a:lnTo>
                      <a:pt x="488610" y="1981200"/>
                    </a:lnTo>
                    <a:lnTo>
                      <a:pt x="482261" y="1980565"/>
                    </a:lnTo>
                    <a:lnTo>
                      <a:pt x="476229" y="1979613"/>
                    </a:lnTo>
                    <a:lnTo>
                      <a:pt x="470198" y="1978978"/>
                    </a:lnTo>
                    <a:lnTo>
                      <a:pt x="463849" y="1977390"/>
                    </a:lnTo>
                    <a:lnTo>
                      <a:pt x="458136" y="1975803"/>
                    </a:lnTo>
                    <a:lnTo>
                      <a:pt x="452739" y="1973898"/>
                    </a:lnTo>
                    <a:lnTo>
                      <a:pt x="446708" y="1971358"/>
                    </a:lnTo>
                    <a:lnTo>
                      <a:pt x="441311" y="1969135"/>
                    </a:lnTo>
                    <a:lnTo>
                      <a:pt x="436232" y="1966278"/>
                    </a:lnTo>
                    <a:lnTo>
                      <a:pt x="431153" y="1963103"/>
                    </a:lnTo>
                    <a:lnTo>
                      <a:pt x="426074" y="1959928"/>
                    </a:lnTo>
                    <a:lnTo>
                      <a:pt x="420995" y="1956435"/>
                    </a:lnTo>
                    <a:lnTo>
                      <a:pt x="416234" y="1952943"/>
                    </a:lnTo>
                    <a:lnTo>
                      <a:pt x="411790" y="1949133"/>
                    </a:lnTo>
                    <a:lnTo>
                      <a:pt x="407663" y="1944688"/>
                    </a:lnTo>
                    <a:lnTo>
                      <a:pt x="403536" y="1940560"/>
                    </a:lnTo>
                    <a:lnTo>
                      <a:pt x="399727" y="1936115"/>
                    </a:lnTo>
                    <a:lnTo>
                      <a:pt x="395918" y="1931353"/>
                    </a:lnTo>
                    <a:lnTo>
                      <a:pt x="392743" y="1926590"/>
                    </a:lnTo>
                    <a:lnTo>
                      <a:pt x="389252" y="1921510"/>
                    </a:lnTo>
                    <a:lnTo>
                      <a:pt x="386395" y="1916430"/>
                    </a:lnTo>
                    <a:lnTo>
                      <a:pt x="383538" y="1911033"/>
                    </a:lnTo>
                    <a:lnTo>
                      <a:pt x="380998" y="1905635"/>
                    </a:lnTo>
                    <a:lnTo>
                      <a:pt x="379094" y="1900238"/>
                    </a:lnTo>
                    <a:lnTo>
                      <a:pt x="376872" y="1894205"/>
                    </a:lnTo>
                    <a:lnTo>
                      <a:pt x="375284" y="1888490"/>
                    </a:lnTo>
                    <a:lnTo>
                      <a:pt x="373697" y="1882458"/>
                    </a:lnTo>
                    <a:lnTo>
                      <a:pt x="372745" y="1876108"/>
                    </a:lnTo>
                    <a:lnTo>
                      <a:pt x="371793" y="1870075"/>
                    </a:lnTo>
                    <a:lnTo>
                      <a:pt x="371475" y="1863725"/>
                    </a:lnTo>
                    <a:lnTo>
                      <a:pt x="371475" y="1857375"/>
                    </a:lnTo>
                    <a:lnTo>
                      <a:pt x="371475" y="1851025"/>
                    </a:lnTo>
                    <a:lnTo>
                      <a:pt x="371793" y="1844993"/>
                    </a:lnTo>
                    <a:lnTo>
                      <a:pt x="372745" y="1838643"/>
                    </a:lnTo>
                    <a:lnTo>
                      <a:pt x="373697" y="1832293"/>
                    </a:lnTo>
                    <a:lnTo>
                      <a:pt x="375284" y="1826578"/>
                    </a:lnTo>
                    <a:lnTo>
                      <a:pt x="376872" y="1820545"/>
                    </a:lnTo>
                    <a:lnTo>
                      <a:pt x="379094" y="1814830"/>
                    </a:lnTo>
                    <a:lnTo>
                      <a:pt x="380998" y="1809115"/>
                    </a:lnTo>
                    <a:lnTo>
                      <a:pt x="383538" y="1803718"/>
                    </a:lnTo>
                    <a:lnTo>
                      <a:pt x="386395" y="1798320"/>
                    </a:lnTo>
                    <a:lnTo>
                      <a:pt x="389252" y="1793240"/>
                    </a:lnTo>
                    <a:lnTo>
                      <a:pt x="392743" y="1788160"/>
                    </a:lnTo>
                    <a:lnTo>
                      <a:pt x="395918" y="1783398"/>
                    </a:lnTo>
                    <a:lnTo>
                      <a:pt x="399727" y="1778635"/>
                    </a:lnTo>
                    <a:lnTo>
                      <a:pt x="403536" y="1774190"/>
                    </a:lnTo>
                    <a:lnTo>
                      <a:pt x="407663" y="1770063"/>
                    </a:lnTo>
                    <a:lnTo>
                      <a:pt x="411790" y="1765618"/>
                    </a:lnTo>
                    <a:lnTo>
                      <a:pt x="416234" y="1761808"/>
                    </a:lnTo>
                    <a:lnTo>
                      <a:pt x="420995" y="1758315"/>
                    </a:lnTo>
                    <a:lnTo>
                      <a:pt x="426074" y="1754823"/>
                    </a:lnTo>
                    <a:lnTo>
                      <a:pt x="431153" y="1751648"/>
                    </a:lnTo>
                    <a:lnTo>
                      <a:pt x="436232" y="1748473"/>
                    </a:lnTo>
                    <a:lnTo>
                      <a:pt x="441311" y="1745615"/>
                    </a:lnTo>
                    <a:lnTo>
                      <a:pt x="446708" y="1743393"/>
                    </a:lnTo>
                    <a:lnTo>
                      <a:pt x="452739" y="1741170"/>
                    </a:lnTo>
                    <a:lnTo>
                      <a:pt x="458136" y="1738948"/>
                    </a:lnTo>
                    <a:lnTo>
                      <a:pt x="463849" y="1737360"/>
                    </a:lnTo>
                    <a:lnTo>
                      <a:pt x="470198" y="1736408"/>
                    </a:lnTo>
                    <a:lnTo>
                      <a:pt x="476229" y="1735138"/>
                    </a:lnTo>
                    <a:lnTo>
                      <a:pt x="482261" y="1734503"/>
                    </a:lnTo>
                    <a:lnTo>
                      <a:pt x="488610" y="1733868"/>
                    </a:lnTo>
                    <a:lnTo>
                      <a:pt x="494958" y="1733550"/>
                    </a:lnTo>
                    <a:lnTo>
                      <a:pt x="783447" y="1733550"/>
                    </a:lnTo>
                    <a:lnTo>
                      <a:pt x="762813" y="1732915"/>
                    </a:lnTo>
                    <a:lnTo>
                      <a:pt x="742497" y="1731645"/>
                    </a:lnTo>
                    <a:lnTo>
                      <a:pt x="722180" y="1730057"/>
                    </a:lnTo>
                    <a:lnTo>
                      <a:pt x="702182" y="1727835"/>
                    </a:lnTo>
                    <a:lnTo>
                      <a:pt x="682183" y="1725295"/>
                    </a:lnTo>
                    <a:lnTo>
                      <a:pt x="662184" y="1722120"/>
                    </a:lnTo>
                    <a:lnTo>
                      <a:pt x="642503" y="1718627"/>
                    </a:lnTo>
                    <a:lnTo>
                      <a:pt x="622821" y="1714817"/>
                    </a:lnTo>
                    <a:lnTo>
                      <a:pt x="603457" y="1710372"/>
                    </a:lnTo>
                    <a:lnTo>
                      <a:pt x="584093" y="1705610"/>
                    </a:lnTo>
                    <a:lnTo>
                      <a:pt x="565364" y="1700530"/>
                    </a:lnTo>
                    <a:lnTo>
                      <a:pt x="546635" y="1694815"/>
                    </a:lnTo>
                    <a:lnTo>
                      <a:pt x="528223" y="1688782"/>
                    </a:lnTo>
                    <a:lnTo>
                      <a:pt x="509812" y="1682115"/>
                    </a:lnTo>
                    <a:lnTo>
                      <a:pt x="491718" y="1675447"/>
                    </a:lnTo>
                    <a:lnTo>
                      <a:pt x="473623" y="1668462"/>
                    </a:lnTo>
                    <a:lnTo>
                      <a:pt x="456164" y="1660842"/>
                    </a:lnTo>
                    <a:lnTo>
                      <a:pt x="438387" y="1652905"/>
                    </a:lnTo>
                    <a:lnTo>
                      <a:pt x="421246" y="1644650"/>
                    </a:lnTo>
                    <a:lnTo>
                      <a:pt x="404421" y="1636077"/>
                    </a:lnTo>
                    <a:lnTo>
                      <a:pt x="387597" y="1626552"/>
                    </a:lnTo>
                    <a:lnTo>
                      <a:pt x="371089" y="1617345"/>
                    </a:lnTo>
                    <a:lnTo>
                      <a:pt x="354900" y="1607502"/>
                    </a:lnTo>
                    <a:lnTo>
                      <a:pt x="339028" y="1597342"/>
                    </a:lnTo>
                    <a:lnTo>
                      <a:pt x="323156" y="1587182"/>
                    </a:lnTo>
                    <a:lnTo>
                      <a:pt x="307919" y="1576070"/>
                    </a:lnTo>
                    <a:lnTo>
                      <a:pt x="292999" y="1564957"/>
                    </a:lnTo>
                    <a:lnTo>
                      <a:pt x="278079" y="1553845"/>
                    </a:lnTo>
                    <a:lnTo>
                      <a:pt x="263794" y="1542097"/>
                    </a:lnTo>
                    <a:lnTo>
                      <a:pt x="249509" y="1529715"/>
                    </a:lnTo>
                    <a:lnTo>
                      <a:pt x="235859" y="1517332"/>
                    </a:lnTo>
                    <a:lnTo>
                      <a:pt x="222527" y="1504632"/>
                    </a:lnTo>
                    <a:lnTo>
                      <a:pt x="209194" y="1491932"/>
                    </a:lnTo>
                    <a:lnTo>
                      <a:pt x="196179" y="1478597"/>
                    </a:lnTo>
                    <a:lnTo>
                      <a:pt x="183799" y="1464945"/>
                    </a:lnTo>
                    <a:lnTo>
                      <a:pt x="171736" y="1450975"/>
                    </a:lnTo>
                    <a:lnTo>
                      <a:pt x="159991" y="1437005"/>
                    </a:lnTo>
                    <a:lnTo>
                      <a:pt x="148563" y="1423035"/>
                    </a:lnTo>
                    <a:lnTo>
                      <a:pt x="137452" y="1408112"/>
                    </a:lnTo>
                    <a:lnTo>
                      <a:pt x="126977" y="1393507"/>
                    </a:lnTo>
                    <a:lnTo>
                      <a:pt x="116818" y="1378267"/>
                    </a:lnTo>
                    <a:lnTo>
                      <a:pt x="106978" y="1363027"/>
                    </a:lnTo>
                    <a:lnTo>
                      <a:pt x="97137" y="1347152"/>
                    </a:lnTo>
                    <a:lnTo>
                      <a:pt x="88249" y="1331595"/>
                    </a:lnTo>
                    <a:lnTo>
                      <a:pt x="79678" y="1315402"/>
                    </a:lnTo>
                    <a:lnTo>
                      <a:pt x="71424" y="1299527"/>
                    </a:lnTo>
                    <a:lnTo>
                      <a:pt x="63488" y="1283017"/>
                    </a:lnTo>
                    <a:lnTo>
                      <a:pt x="56187" y="1266190"/>
                    </a:lnTo>
                    <a:lnTo>
                      <a:pt x="48886" y="1249362"/>
                    </a:lnTo>
                    <a:lnTo>
                      <a:pt x="42220" y="1232535"/>
                    </a:lnTo>
                    <a:lnTo>
                      <a:pt x="36506" y="1215072"/>
                    </a:lnTo>
                    <a:lnTo>
                      <a:pt x="30474" y="1197610"/>
                    </a:lnTo>
                    <a:lnTo>
                      <a:pt x="25395" y="1179830"/>
                    </a:lnTo>
                    <a:lnTo>
                      <a:pt x="20951" y="1162367"/>
                    </a:lnTo>
                    <a:lnTo>
                      <a:pt x="16507" y="1144270"/>
                    </a:lnTo>
                    <a:lnTo>
                      <a:pt x="12698" y="1126172"/>
                    </a:lnTo>
                    <a:lnTo>
                      <a:pt x="9523" y="1108392"/>
                    </a:lnTo>
                    <a:lnTo>
                      <a:pt x="6666" y="1089977"/>
                    </a:lnTo>
                    <a:lnTo>
                      <a:pt x="4444" y="1071562"/>
                    </a:lnTo>
                    <a:lnTo>
                      <a:pt x="2539" y="1052512"/>
                    </a:lnTo>
                    <a:lnTo>
                      <a:pt x="1270" y="1033780"/>
                    </a:lnTo>
                    <a:lnTo>
                      <a:pt x="317" y="1015047"/>
                    </a:lnTo>
                    <a:lnTo>
                      <a:pt x="0" y="995680"/>
                    </a:lnTo>
                    <a:lnTo>
                      <a:pt x="317" y="971232"/>
                    </a:lnTo>
                    <a:lnTo>
                      <a:pt x="1905" y="946150"/>
                    </a:lnTo>
                    <a:lnTo>
                      <a:pt x="4444" y="921385"/>
                    </a:lnTo>
                    <a:lnTo>
                      <a:pt x="7618" y="896937"/>
                    </a:lnTo>
                    <a:lnTo>
                      <a:pt x="11428" y="873125"/>
                    </a:lnTo>
                    <a:lnTo>
                      <a:pt x="16189" y="849312"/>
                    </a:lnTo>
                    <a:lnTo>
                      <a:pt x="21586" y="825817"/>
                    </a:lnTo>
                    <a:lnTo>
                      <a:pt x="28252" y="802322"/>
                    </a:lnTo>
                    <a:lnTo>
                      <a:pt x="35553" y="779145"/>
                    </a:lnTo>
                    <a:lnTo>
                      <a:pt x="43489" y="756920"/>
                    </a:lnTo>
                    <a:lnTo>
                      <a:pt x="52695" y="734059"/>
                    </a:lnTo>
                    <a:lnTo>
                      <a:pt x="61901" y="712152"/>
                    </a:lnTo>
                    <a:lnTo>
                      <a:pt x="72377" y="690562"/>
                    </a:lnTo>
                    <a:lnTo>
                      <a:pt x="83487" y="669289"/>
                    </a:lnTo>
                    <a:lnTo>
                      <a:pt x="95232" y="648334"/>
                    </a:lnTo>
                    <a:lnTo>
                      <a:pt x="107930" y="628014"/>
                    </a:lnTo>
                    <a:lnTo>
                      <a:pt x="120628" y="607377"/>
                    </a:lnTo>
                    <a:lnTo>
                      <a:pt x="134913" y="588009"/>
                    </a:lnTo>
                    <a:lnTo>
                      <a:pt x="149198" y="568642"/>
                    </a:lnTo>
                    <a:lnTo>
                      <a:pt x="164117" y="549909"/>
                    </a:lnTo>
                    <a:lnTo>
                      <a:pt x="180307" y="531494"/>
                    </a:lnTo>
                    <a:lnTo>
                      <a:pt x="196179" y="513397"/>
                    </a:lnTo>
                    <a:lnTo>
                      <a:pt x="213638" y="496252"/>
                    </a:lnTo>
                    <a:lnTo>
                      <a:pt x="230780" y="479424"/>
                    </a:lnTo>
                    <a:lnTo>
                      <a:pt x="249192" y="462914"/>
                    </a:lnTo>
                    <a:lnTo>
                      <a:pt x="267603" y="447039"/>
                    </a:lnTo>
                    <a:lnTo>
                      <a:pt x="286967" y="431482"/>
                    </a:lnTo>
                    <a:lnTo>
                      <a:pt x="306649" y="417194"/>
                    </a:lnTo>
                    <a:lnTo>
                      <a:pt x="326648" y="402589"/>
                    </a:lnTo>
                    <a:lnTo>
                      <a:pt x="347599" y="388937"/>
                    </a:lnTo>
                    <a:lnTo>
                      <a:pt x="369185" y="375919"/>
                    </a:lnTo>
                    <a:lnTo>
                      <a:pt x="390771" y="363537"/>
                    </a:lnTo>
                    <a:close/>
                    <a:moveTo>
                      <a:pt x="862507" y="0"/>
                    </a:moveTo>
                    <a:lnTo>
                      <a:pt x="870124" y="635"/>
                    </a:lnTo>
                    <a:lnTo>
                      <a:pt x="877423" y="953"/>
                    </a:lnTo>
                    <a:lnTo>
                      <a:pt x="885039" y="2224"/>
                    </a:lnTo>
                    <a:lnTo>
                      <a:pt x="892339" y="3178"/>
                    </a:lnTo>
                    <a:lnTo>
                      <a:pt x="899320" y="4767"/>
                    </a:lnTo>
                    <a:lnTo>
                      <a:pt x="906937" y="6673"/>
                    </a:lnTo>
                    <a:lnTo>
                      <a:pt x="913919" y="9215"/>
                    </a:lnTo>
                    <a:lnTo>
                      <a:pt x="920583" y="11440"/>
                    </a:lnTo>
                    <a:lnTo>
                      <a:pt x="927565" y="14618"/>
                    </a:lnTo>
                    <a:lnTo>
                      <a:pt x="934230" y="17795"/>
                    </a:lnTo>
                    <a:lnTo>
                      <a:pt x="940894" y="21609"/>
                    </a:lnTo>
                    <a:lnTo>
                      <a:pt x="947241" y="25740"/>
                    </a:lnTo>
                    <a:lnTo>
                      <a:pt x="953271" y="29553"/>
                    </a:lnTo>
                    <a:lnTo>
                      <a:pt x="959301" y="34320"/>
                    </a:lnTo>
                    <a:lnTo>
                      <a:pt x="965013" y="39404"/>
                    </a:lnTo>
                    <a:lnTo>
                      <a:pt x="971043" y="44489"/>
                    </a:lnTo>
                    <a:lnTo>
                      <a:pt x="976120" y="49891"/>
                    </a:lnTo>
                    <a:lnTo>
                      <a:pt x="981198" y="55929"/>
                    </a:lnTo>
                    <a:lnTo>
                      <a:pt x="986276" y="61966"/>
                    </a:lnTo>
                    <a:lnTo>
                      <a:pt x="991036" y="68322"/>
                    </a:lnTo>
                    <a:lnTo>
                      <a:pt x="1249363" y="454102"/>
                    </a:lnTo>
                    <a:lnTo>
                      <a:pt x="838388" y="730250"/>
                    </a:lnTo>
                    <a:lnTo>
                      <a:pt x="579744" y="344469"/>
                    </a:lnTo>
                    <a:lnTo>
                      <a:pt x="575936" y="337796"/>
                    </a:lnTo>
                    <a:lnTo>
                      <a:pt x="571810" y="331123"/>
                    </a:lnTo>
                    <a:lnTo>
                      <a:pt x="568319" y="324132"/>
                    </a:lnTo>
                    <a:lnTo>
                      <a:pt x="565146" y="317141"/>
                    </a:lnTo>
                    <a:lnTo>
                      <a:pt x="562607" y="309832"/>
                    </a:lnTo>
                    <a:lnTo>
                      <a:pt x="560068" y="302523"/>
                    </a:lnTo>
                    <a:lnTo>
                      <a:pt x="558164" y="294896"/>
                    </a:lnTo>
                    <a:lnTo>
                      <a:pt x="556577" y="287905"/>
                    </a:lnTo>
                    <a:lnTo>
                      <a:pt x="555625" y="280596"/>
                    </a:lnTo>
                    <a:lnTo>
                      <a:pt x="554673" y="272970"/>
                    </a:lnTo>
                    <a:lnTo>
                      <a:pt x="554038" y="265661"/>
                    </a:lnTo>
                    <a:lnTo>
                      <a:pt x="554038" y="258034"/>
                    </a:lnTo>
                    <a:lnTo>
                      <a:pt x="554355" y="250725"/>
                    </a:lnTo>
                    <a:lnTo>
                      <a:pt x="554673" y="243417"/>
                    </a:lnTo>
                    <a:lnTo>
                      <a:pt x="555625" y="235790"/>
                    </a:lnTo>
                    <a:lnTo>
                      <a:pt x="557212" y="228481"/>
                    </a:lnTo>
                    <a:lnTo>
                      <a:pt x="558798" y="221172"/>
                    </a:lnTo>
                    <a:lnTo>
                      <a:pt x="560703" y="213863"/>
                    </a:lnTo>
                    <a:lnTo>
                      <a:pt x="562607" y="206872"/>
                    </a:lnTo>
                    <a:lnTo>
                      <a:pt x="565146" y="200199"/>
                    </a:lnTo>
                    <a:lnTo>
                      <a:pt x="568319" y="193208"/>
                    </a:lnTo>
                    <a:lnTo>
                      <a:pt x="571493" y="186535"/>
                    </a:lnTo>
                    <a:lnTo>
                      <a:pt x="574984" y="179861"/>
                    </a:lnTo>
                    <a:lnTo>
                      <a:pt x="579109" y="173506"/>
                    </a:lnTo>
                    <a:lnTo>
                      <a:pt x="583235" y="167150"/>
                    </a:lnTo>
                    <a:lnTo>
                      <a:pt x="587995" y="161430"/>
                    </a:lnTo>
                    <a:lnTo>
                      <a:pt x="593073" y="155392"/>
                    </a:lnTo>
                    <a:lnTo>
                      <a:pt x="598150" y="149673"/>
                    </a:lnTo>
                    <a:lnTo>
                      <a:pt x="603546" y="144588"/>
                    </a:lnTo>
                    <a:lnTo>
                      <a:pt x="609575" y="139504"/>
                    </a:lnTo>
                    <a:lnTo>
                      <a:pt x="615922" y="134419"/>
                    </a:lnTo>
                    <a:lnTo>
                      <a:pt x="621952" y="129653"/>
                    </a:lnTo>
                    <a:lnTo>
                      <a:pt x="775869" y="26058"/>
                    </a:lnTo>
                    <a:lnTo>
                      <a:pt x="782534" y="22244"/>
                    </a:lnTo>
                    <a:lnTo>
                      <a:pt x="789833" y="18113"/>
                    </a:lnTo>
                    <a:lnTo>
                      <a:pt x="796815" y="14618"/>
                    </a:lnTo>
                    <a:lnTo>
                      <a:pt x="803797" y="11440"/>
                    </a:lnTo>
                    <a:lnTo>
                      <a:pt x="810778" y="8898"/>
                    </a:lnTo>
                    <a:lnTo>
                      <a:pt x="818395" y="6355"/>
                    </a:lnTo>
                    <a:lnTo>
                      <a:pt x="825377" y="4449"/>
                    </a:lnTo>
                    <a:lnTo>
                      <a:pt x="832676" y="2860"/>
                    </a:lnTo>
                    <a:lnTo>
                      <a:pt x="840292" y="1589"/>
                    </a:lnTo>
                    <a:lnTo>
                      <a:pt x="847592" y="953"/>
                    </a:lnTo>
                    <a:lnTo>
                      <a:pt x="855208" y="635"/>
                    </a:lnTo>
                    <a:lnTo>
                      <a:pt x="862507"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41" name="椭圆 40">
              <a:extLst>
                <a:ext uri="{FF2B5EF4-FFF2-40B4-BE49-F238E27FC236}">
                  <a16:creationId xmlns:a16="http://schemas.microsoft.com/office/drawing/2014/main" id="{4D58326E-4DA7-48EB-B33F-45332F4267FE}"/>
                </a:ext>
              </a:extLst>
            </p:cNvPr>
            <p:cNvSpPr/>
            <p:nvPr/>
          </p:nvSpPr>
          <p:spPr>
            <a:xfrm>
              <a:off x="6467192" y="1573174"/>
              <a:ext cx="341216" cy="341216"/>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50927" rIns="0" bIns="50927" anchor="ctr"/>
            <a:lstStyle/>
            <a:p>
              <a:pPr algn="ctr"/>
              <a:r>
                <a:rPr lang="en-US" altLang="zh-CN" dirty="0">
                  <a:solidFill>
                    <a:schemeClr val="accent1"/>
                  </a:solidFill>
                  <a:latin typeface="Impact" panose="020B0806030902050204" pitchFamily="34" charset="0"/>
                </a:rPr>
                <a:t>02</a:t>
              </a:r>
              <a:endParaRPr lang="zh-CN" altLang="en-US" dirty="0">
                <a:solidFill>
                  <a:schemeClr val="accent1"/>
                </a:solidFill>
                <a:latin typeface="Impact" panose="020B0806030902050204" pitchFamily="34" charset="0"/>
              </a:endParaRPr>
            </a:p>
          </p:txBody>
        </p:sp>
        <p:sp>
          <p:nvSpPr>
            <p:cNvPr id="42" name="椭圆 41">
              <a:extLst>
                <a:ext uri="{FF2B5EF4-FFF2-40B4-BE49-F238E27FC236}">
                  <a16:creationId xmlns:a16="http://schemas.microsoft.com/office/drawing/2014/main" id="{592790CA-C5C7-43F0-970D-71CB9F720A56}"/>
                </a:ext>
              </a:extLst>
            </p:cNvPr>
            <p:cNvSpPr/>
            <p:nvPr/>
          </p:nvSpPr>
          <p:spPr>
            <a:xfrm>
              <a:off x="9067824" y="1583868"/>
              <a:ext cx="341216" cy="341216"/>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50927" rIns="0" bIns="50927" anchor="ctr"/>
            <a:lstStyle/>
            <a:p>
              <a:pPr algn="ctr"/>
              <a:r>
                <a:rPr lang="en-US" altLang="zh-CN" dirty="0">
                  <a:solidFill>
                    <a:schemeClr val="accent1"/>
                  </a:solidFill>
                  <a:latin typeface="Impact" panose="020B0806030902050204" pitchFamily="34" charset="0"/>
                </a:rPr>
                <a:t>03</a:t>
              </a:r>
              <a:endParaRPr lang="zh-CN" altLang="en-US" dirty="0">
                <a:solidFill>
                  <a:schemeClr val="accent1"/>
                </a:solidFill>
                <a:latin typeface="Impact" panose="020B0806030902050204" pitchFamily="34" charset="0"/>
              </a:endParaRPr>
            </a:p>
          </p:txBody>
        </p:sp>
      </p:grpSp>
      <p:sp>
        <p:nvSpPr>
          <p:cNvPr id="43" name="MH_SubTitle_1">
            <a:extLst>
              <a:ext uri="{FF2B5EF4-FFF2-40B4-BE49-F238E27FC236}">
                <a16:creationId xmlns:a16="http://schemas.microsoft.com/office/drawing/2014/main" id="{7B91F308-12CE-4719-9D4A-79AB543F3CE9}"/>
              </a:ext>
            </a:extLst>
          </p:cNvPr>
          <p:cNvSpPr txBox="1">
            <a:spLocks noChangeArrowheads="1"/>
          </p:cNvSpPr>
          <p:nvPr>
            <p:custDataLst>
              <p:tags r:id="rId1"/>
            </p:custDataLst>
          </p:nvPr>
        </p:nvSpPr>
        <p:spPr bwMode="auto">
          <a:xfrm>
            <a:off x="2221637" y="3618641"/>
            <a:ext cx="2808901"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53" tIns="0" rIns="133653"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a:latin typeface="+mj-ea"/>
                <a:ea typeface="+mj-ea"/>
                <a:sym typeface="+mn-lt"/>
              </a:rPr>
              <a:t>感染源</a:t>
            </a:r>
          </a:p>
        </p:txBody>
      </p:sp>
      <p:sp>
        <p:nvSpPr>
          <p:cNvPr id="44" name="MH_Text_1">
            <a:extLst>
              <a:ext uri="{FF2B5EF4-FFF2-40B4-BE49-F238E27FC236}">
                <a16:creationId xmlns:a16="http://schemas.microsoft.com/office/drawing/2014/main" id="{E437BB27-BCBC-4878-A6D4-E90AFB63D877}"/>
              </a:ext>
            </a:extLst>
          </p:cNvPr>
          <p:cNvSpPr txBox="1">
            <a:spLocks noChangeArrowheads="1"/>
          </p:cNvSpPr>
          <p:nvPr>
            <p:custDataLst>
              <p:tags r:id="rId2"/>
            </p:custDataLst>
          </p:nvPr>
        </p:nvSpPr>
        <p:spPr bwMode="auto">
          <a:xfrm>
            <a:off x="2221637" y="4147343"/>
            <a:ext cx="2372802" cy="85267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857" tIns="50927" rIns="101857" bIns="5092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内源性感染</a:t>
            </a:r>
            <a:endParaRPr lang="en-US" altLang="zh-CN" sz="2400" dirty="0">
              <a:solidFill>
                <a:schemeClr val="tx1">
                  <a:lumMod val="50000"/>
                  <a:lumOff val="50000"/>
                </a:schemeClr>
              </a:solidFill>
              <a:latin typeface="+mn-lt"/>
              <a:cs typeface="+mn-ea"/>
              <a:sym typeface="+mn-lt"/>
            </a:endParaRPr>
          </a:p>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外源性感染</a:t>
            </a:r>
            <a:endParaRPr lang="en-US" altLang="zh-CN" sz="2400" dirty="0">
              <a:solidFill>
                <a:schemeClr val="tx1">
                  <a:lumMod val="50000"/>
                  <a:lumOff val="50000"/>
                </a:schemeClr>
              </a:solidFill>
              <a:latin typeface="+mn-lt"/>
              <a:cs typeface="+mn-ea"/>
              <a:sym typeface="+mn-lt"/>
            </a:endParaRPr>
          </a:p>
        </p:txBody>
      </p:sp>
      <p:sp>
        <p:nvSpPr>
          <p:cNvPr id="45" name="MH_SubTitle_1">
            <a:extLst>
              <a:ext uri="{FF2B5EF4-FFF2-40B4-BE49-F238E27FC236}">
                <a16:creationId xmlns:a16="http://schemas.microsoft.com/office/drawing/2014/main" id="{3CCBF1D1-5E89-4D88-8E29-C39A6B8A9118}"/>
              </a:ext>
            </a:extLst>
          </p:cNvPr>
          <p:cNvSpPr txBox="1">
            <a:spLocks noChangeArrowheads="1"/>
          </p:cNvSpPr>
          <p:nvPr>
            <p:custDataLst>
              <p:tags r:id="rId3"/>
            </p:custDataLst>
          </p:nvPr>
        </p:nvSpPr>
        <p:spPr bwMode="auto">
          <a:xfrm>
            <a:off x="4763716" y="3618641"/>
            <a:ext cx="2717997"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53" tIns="0" rIns="133653"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2"/>
              </a:buClr>
            </a:pPr>
            <a:r>
              <a:rPr lang="zh-CN" altLang="en-US" sz="2800" dirty="0">
                <a:latin typeface="+mj-ea"/>
                <a:ea typeface="+mj-ea"/>
                <a:sym typeface="+mn-lt"/>
              </a:rPr>
              <a:t>传播途径</a:t>
            </a:r>
          </a:p>
        </p:txBody>
      </p:sp>
      <p:sp>
        <p:nvSpPr>
          <p:cNvPr id="46" name="MH_Text_1">
            <a:extLst>
              <a:ext uri="{FF2B5EF4-FFF2-40B4-BE49-F238E27FC236}">
                <a16:creationId xmlns:a16="http://schemas.microsoft.com/office/drawing/2014/main" id="{B29D9CEB-F67D-4EC8-B957-6190DBA6E9BE}"/>
              </a:ext>
            </a:extLst>
          </p:cNvPr>
          <p:cNvSpPr txBox="1">
            <a:spLocks noChangeArrowheads="1"/>
          </p:cNvSpPr>
          <p:nvPr>
            <p:custDataLst>
              <p:tags r:id="rId4"/>
            </p:custDataLst>
          </p:nvPr>
        </p:nvSpPr>
        <p:spPr bwMode="auto">
          <a:xfrm>
            <a:off x="4821875" y="4160573"/>
            <a:ext cx="2891056" cy="21504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857" tIns="50927" rIns="101857" bIns="5092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接触传播</a:t>
            </a:r>
            <a:endParaRPr lang="en-US" altLang="zh-CN" sz="2400" dirty="0">
              <a:solidFill>
                <a:schemeClr val="tx1">
                  <a:lumMod val="50000"/>
                  <a:lumOff val="50000"/>
                </a:schemeClr>
              </a:solidFill>
              <a:latin typeface="+mn-lt"/>
              <a:cs typeface="+mn-ea"/>
              <a:sym typeface="+mn-lt"/>
            </a:endParaRPr>
          </a:p>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空气传播</a:t>
            </a:r>
            <a:endParaRPr lang="en-US" altLang="zh-CN" sz="2400" dirty="0">
              <a:solidFill>
                <a:schemeClr val="tx1">
                  <a:lumMod val="50000"/>
                  <a:lumOff val="50000"/>
                </a:schemeClr>
              </a:solidFill>
              <a:latin typeface="+mn-lt"/>
              <a:cs typeface="+mn-ea"/>
              <a:sym typeface="+mn-lt"/>
            </a:endParaRPr>
          </a:p>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飞沫传播</a:t>
            </a:r>
            <a:endParaRPr lang="en-US" altLang="zh-CN" sz="2400" dirty="0">
              <a:solidFill>
                <a:schemeClr val="tx1">
                  <a:lumMod val="50000"/>
                  <a:lumOff val="50000"/>
                </a:schemeClr>
              </a:solidFill>
              <a:latin typeface="+mn-lt"/>
              <a:cs typeface="+mn-ea"/>
              <a:sym typeface="+mn-lt"/>
            </a:endParaRPr>
          </a:p>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饮水、饮食传播</a:t>
            </a:r>
            <a:endParaRPr lang="en-US" altLang="zh-CN" sz="2400" dirty="0">
              <a:solidFill>
                <a:schemeClr val="tx1">
                  <a:lumMod val="50000"/>
                  <a:lumOff val="50000"/>
                </a:schemeClr>
              </a:solidFill>
              <a:latin typeface="+mn-lt"/>
              <a:cs typeface="+mn-ea"/>
              <a:sym typeface="+mn-lt"/>
            </a:endParaRPr>
          </a:p>
          <a:p>
            <a:pPr marL="342900" indent="-342900">
              <a:lnSpc>
                <a:spcPct val="110000"/>
              </a:lnSpc>
              <a:buFont typeface="Wingdings" panose="05000000000000000000" pitchFamily="2" charset="2"/>
              <a:buChar char="u"/>
              <a:defRPr/>
            </a:pPr>
            <a:r>
              <a:rPr lang="zh-CN" altLang="en-US" sz="2400" dirty="0">
                <a:solidFill>
                  <a:schemeClr val="tx1">
                    <a:lumMod val="50000"/>
                    <a:lumOff val="50000"/>
                  </a:schemeClr>
                </a:solidFill>
                <a:latin typeface="+mn-lt"/>
                <a:cs typeface="+mn-ea"/>
                <a:sym typeface="+mn-lt"/>
              </a:rPr>
              <a:t>生物媒介传播</a:t>
            </a:r>
            <a:endParaRPr lang="en-US" altLang="zh-CN" sz="2400" dirty="0">
              <a:solidFill>
                <a:schemeClr val="tx1">
                  <a:lumMod val="50000"/>
                  <a:lumOff val="50000"/>
                </a:schemeClr>
              </a:solidFill>
              <a:latin typeface="+mn-lt"/>
              <a:cs typeface="+mn-ea"/>
              <a:sym typeface="+mn-lt"/>
            </a:endParaRPr>
          </a:p>
        </p:txBody>
      </p:sp>
      <p:sp>
        <p:nvSpPr>
          <p:cNvPr id="47" name="MH_SubTitle_1">
            <a:extLst>
              <a:ext uri="{FF2B5EF4-FFF2-40B4-BE49-F238E27FC236}">
                <a16:creationId xmlns:a16="http://schemas.microsoft.com/office/drawing/2014/main" id="{826D1854-F9CF-43AB-98C6-3C161C95CE12}"/>
              </a:ext>
            </a:extLst>
          </p:cNvPr>
          <p:cNvSpPr txBox="1">
            <a:spLocks noChangeArrowheads="1"/>
          </p:cNvSpPr>
          <p:nvPr>
            <p:custDataLst>
              <p:tags r:id="rId5"/>
            </p:custDataLst>
          </p:nvPr>
        </p:nvSpPr>
        <p:spPr bwMode="auto">
          <a:xfrm>
            <a:off x="7481713" y="3589947"/>
            <a:ext cx="2808901" cy="32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53" tIns="0" rIns="133653"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a:latin typeface="+mj-ea"/>
                <a:ea typeface="+mj-ea"/>
                <a:sym typeface="+mn-lt"/>
              </a:rPr>
              <a:t>易感宿主</a:t>
            </a:r>
          </a:p>
        </p:txBody>
      </p:sp>
      <p:pic>
        <p:nvPicPr>
          <p:cNvPr id="8" name="图片 7" descr="图片包含 游戏机, 武器, 刀&#10;&#10;描述已自动生成">
            <a:extLst>
              <a:ext uri="{FF2B5EF4-FFF2-40B4-BE49-F238E27FC236}">
                <a16:creationId xmlns:a16="http://schemas.microsoft.com/office/drawing/2014/main" id="{1F44763A-93C8-4ECE-B446-1E7C9F7A0670}"/>
              </a:ext>
            </a:extLst>
          </p:cNvPr>
          <p:cNvPicPr>
            <a:picLocks noChangeAspect="1"/>
          </p:cNvPicPr>
          <p:nvPr/>
        </p:nvPicPr>
        <p:blipFill>
          <a:blip r:embed="rId13">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9356250" y="3664604"/>
            <a:ext cx="2613480" cy="2637904"/>
          </a:xfrm>
          <a:prstGeom prst="rect">
            <a:avLst/>
          </a:prstGeom>
        </p:spPr>
      </p:pic>
    </p:spTree>
    <p:extLst>
      <p:ext uri="{BB962C8B-B14F-4D97-AF65-F5344CB8AC3E}">
        <p14:creationId xmlns:p14="http://schemas.microsoft.com/office/powerpoint/2010/main" val="249280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感染源</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35" name="矩形 34">
            <a:extLst>
              <a:ext uri="{FF2B5EF4-FFF2-40B4-BE49-F238E27FC236}">
                <a16:creationId xmlns:a16="http://schemas.microsoft.com/office/drawing/2014/main" id="{7B28C015-BB15-41DD-8ECD-BA5C9B82431E}"/>
              </a:ext>
            </a:extLst>
          </p:cNvPr>
          <p:cNvSpPr/>
          <p:nvPr/>
        </p:nvSpPr>
        <p:spPr>
          <a:xfrm>
            <a:off x="1079022" y="1064216"/>
            <a:ext cx="9955486" cy="1555568"/>
          </a:xfrm>
          <a:prstGeom prst="rect">
            <a:avLst/>
          </a:prstGeom>
          <a:gradFill flip="none" rotWithShape="1">
            <a:gsLst>
              <a:gs pos="0">
                <a:schemeClr val="bg1"/>
              </a:gs>
              <a:gs pos="100000">
                <a:srgbClr val="E0E0E0"/>
              </a:gs>
            </a:gsLst>
            <a:lin ang="5400000" scaled="1"/>
            <a:tileRect/>
          </a:gradFill>
          <a:ln w="31750">
            <a:gradFill>
              <a:gsLst>
                <a:gs pos="0">
                  <a:schemeClr val="bg1">
                    <a:lumMod val="85000"/>
                  </a:schemeClr>
                </a:gs>
                <a:gs pos="100000">
                  <a:schemeClr val="bg1"/>
                </a:gs>
              </a:gsLst>
              <a:lin ang="0" scaled="0"/>
            </a:gradFill>
          </a:ln>
          <a:effectLst>
            <a:outerShdw blurRad="241300" dist="177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64" tIns="50880" rIns="101764" bIns="50880" anchor="ctr"/>
          <a:lstStyle/>
          <a:p>
            <a:pPr algn="ctr"/>
            <a:endParaRPr lang="zh-CN" altLang="en-US">
              <a:solidFill>
                <a:prstClr val="white"/>
              </a:solidFill>
              <a:sym typeface="+mn-lt"/>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461786" y="1078134"/>
            <a:ext cx="1689976"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17"/>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18"/>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感染源</a:t>
              </a:r>
              <a:endParaRPr lang="en-US" altLang="zh-CN" sz="2700" dirty="0">
                <a:latin typeface="Impact" panose="020B080603090205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649CB200-A48E-49F4-9C44-FB415959FDFB}"/>
              </a:ext>
            </a:extLst>
          </p:cNvPr>
          <p:cNvSpPr txBox="1"/>
          <p:nvPr/>
        </p:nvSpPr>
        <p:spPr>
          <a:xfrm>
            <a:off x="1399103" y="1717377"/>
            <a:ext cx="9572722" cy="892552"/>
          </a:xfrm>
          <a:prstGeom prst="rect">
            <a:avLst/>
          </a:prstGeom>
          <a:noFill/>
        </p:spPr>
        <p:txBody>
          <a:bodyPr wrap="square" rtlCol="0">
            <a:spAutoFit/>
          </a:bodyPr>
          <a:lstStyle/>
          <a:p>
            <a:r>
              <a:rPr lang="zh-CN" altLang="en-US" sz="2600" dirty="0"/>
              <a:t>病原体自然生存、繁殖并排出的宿主（人或动物）或场所，又称病原微生物贮源。</a:t>
            </a:r>
          </a:p>
        </p:txBody>
      </p:sp>
      <p:grpSp>
        <p:nvGrpSpPr>
          <p:cNvPr id="6" name="组合 5">
            <a:extLst>
              <a:ext uri="{FF2B5EF4-FFF2-40B4-BE49-F238E27FC236}">
                <a16:creationId xmlns:a16="http://schemas.microsoft.com/office/drawing/2014/main" id="{D4E67889-FF71-44A9-A368-032214487B99}"/>
              </a:ext>
            </a:extLst>
          </p:cNvPr>
          <p:cNvGrpSpPr/>
          <p:nvPr/>
        </p:nvGrpSpPr>
        <p:grpSpPr>
          <a:xfrm>
            <a:off x="7203346" y="4238217"/>
            <a:ext cx="4800363" cy="1884589"/>
            <a:chOff x="7152515" y="3295922"/>
            <a:chExt cx="4800363" cy="1884589"/>
          </a:xfrm>
        </p:grpSpPr>
        <p:grpSp>
          <p:nvGrpSpPr>
            <p:cNvPr id="50" name="组合 49">
              <a:extLst>
                <a:ext uri="{FF2B5EF4-FFF2-40B4-BE49-F238E27FC236}">
                  <a16:creationId xmlns:a16="http://schemas.microsoft.com/office/drawing/2014/main" id="{0352651E-14F6-4BB2-835C-6C24307AD5B9}"/>
                </a:ext>
              </a:extLst>
            </p:cNvPr>
            <p:cNvGrpSpPr/>
            <p:nvPr/>
          </p:nvGrpSpPr>
          <p:grpSpPr>
            <a:xfrm>
              <a:off x="7152515" y="3295922"/>
              <a:ext cx="785494" cy="1884589"/>
              <a:chOff x="4520877" y="1419567"/>
              <a:chExt cx="752470" cy="1373983"/>
            </a:xfrm>
          </p:grpSpPr>
          <p:cxnSp>
            <p:nvCxnSpPr>
              <p:cNvPr id="51" name="MH_Other_1">
                <a:extLst>
                  <a:ext uri="{FF2B5EF4-FFF2-40B4-BE49-F238E27FC236}">
                    <a16:creationId xmlns:a16="http://schemas.microsoft.com/office/drawing/2014/main" id="{CF45B1CB-B7BE-4FD1-BC83-C879BCFD150D}"/>
                  </a:ext>
                </a:extLst>
              </p:cNvPr>
              <p:cNvCxnSpPr>
                <a:cxnSpLocks noChangeShapeType="1"/>
              </p:cNvCxnSpPr>
              <p:nvPr>
                <p:custDataLst>
                  <p:tags r:id="rId11"/>
                </p:custDataLst>
              </p:nvPr>
            </p:nvCxnSpPr>
            <p:spPr bwMode="auto">
              <a:xfrm>
                <a:off x="4855835" y="1419569"/>
                <a:ext cx="0" cy="1373981"/>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52" name="MH_Other_2">
                <a:extLst>
                  <a:ext uri="{FF2B5EF4-FFF2-40B4-BE49-F238E27FC236}">
                    <a16:creationId xmlns:a16="http://schemas.microsoft.com/office/drawing/2014/main" id="{8D16A6BE-8CCF-4F6E-AE42-7AC6AC0B7892}"/>
                  </a:ext>
                </a:extLst>
              </p:cNvPr>
              <p:cNvCxnSpPr>
                <a:cxnSpLocks noChangeShapeType="1"/>
              </p:cNvCxnSpPr>
              <p:nvPr>
                <p:custDataLst>
                  <p:tags r:id="rId12"/>
                </p:custDataLst>
              </p:nvPr>
            </p:nvCxnSpPr>
            <p:spPr bwMode="auto">
              <a:xfrm>
                <a:off x="4520877" y="1419567"/>
                <a:ext cx="334963"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53" name="MH_Other_3">
                <a:extLst>
                  <a:ext uri="{FF2B5EF4-FFF2-40B4-BE49-F238E27FC236}">
                    <a16:creationId xmlns:a16="http://schemas.microsoft.com/office/drawing/2014/main" id="{09262FB9-21E0-4D3E-9C61-E2DB9513F1DF}"/>
                  </a:ext>
                </a:extLst>
              </p:cNvPr>
              <p:cNvCxnSpPr>
                <a:cxnSpLocks noChangeShapeType="1"/>
              </p:cNvCxnSpPr>
              <p:nvPr>
                <p:custDataLst>
                  <p:tags r:id="rId13"/>
                </p:custDataLst>
              </p:nvPr>
            </p:nvCxnSpPr>
            <p:spPr bwMode="auto">
              <a:xfrm>
                <a:off x="4520877" y="2778069"/>
                <a:ext cx="334963"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54" name="MH_Other_9">
                <a:extLst>
                  <a:ext uri="{FF2B5EF4-FFF2-40B4-BE49-F238E27FC236}">
                    <a16:creationId xmlns:a16="http://schemas.microsoft.com/office/drawing/2014/main" id="{0D9DC4EB-86BF-4D65-B429-01A8D0C5E7AA}"/>
                  </a:ext>
                </a:extLst>
              </p:cNvPr>
              <p:cNvCxnSpPr>
                <a:cxnSpLocks noChangeShapeType="1"/>
              </p:cNvCxnSpPr>
              <p:nvPr>
                <p:custDataLst>
                  <p:tags r:id="rId14"/>
                </p:custDataLst>
              </p:nvPr>
            </p:nvCxnSpPr>
            <p:spPr bwMode="auto">
              <a:xfrm>
                <a:off x="4860597" y="1689840"/>
                <a:ext cx="406400" cy="8335"/>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5" name="MH_Other_10">
                <a:extLst>
                  <a:ext uri="{FF2B5EF4-FFF2-40B4-BE49-F238E27FC236}">
                    <a16:creationId xmlns:a16="http://schemas.microsoft.com/office/drawing/2014/main" id="{AB1B6DAA-B004-4D1E-AF55-EACAE3A33751}"/>
                  </a:ext>
                </a:extLst>
              </p:cNvPr>
              <p:cNvCxnSpPr>
                <a:cxnSpLocks noChangeShapeType="1"/>
              </p:cNvCxnSpPr>
              <p:nvPr>
                <p:custDataLst>
                  <p:tags r:id="rId15"/>
                </p:custDataLst>
              </p:nvPr>
            </p:nvCxnSpPr>
            <p:spPr bwMode="auto">
              <a:xfrm>
                <a:off x="4866947" y="2101797"/>
                <a:ext cx="406400" cy="8335"/>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6" name="MH_Other_11">
                <a:extLst>
                  <a:ext uri="{FF2B5EF4-FFF2-40B4-BE49-F238E27FC236}">
                    <a16:creationId xmlns:a16="http://schemas.microsoft.com/office/drawing/2014/main" id="{54016508-44A8-4200-B376-F395657E4AB1}"/>
                  </a:ext>
                </a:extLst>
              </p:cNvPr>
              <p:cNvCxnSpPr>
                <a:cxnSpLocks noChangeShapeType="1"/>
              </p:cNvCxnSpPr>
              <p:nvPr>
                <p:custDataLst>
                  <p:tags r:id="rId16"/>
                </p:custDataLst>
              </p:nvPr>
            </p:nvCxnSpPr>
            <p:spPr bwMode="auto">
              <a:xfrm>
                <a:off x="4855835" y="2513753"/>
                <a:ext cx="404812" cy="9525"/>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57" name="MH_SubTitle_1">
              <a:extLst>
                <a:ext uri="{FF2B5EF4-FFF2-40B4-BE49-F238E27FC236}">
                  <a16:creationId xmlns:a16="http://schemas.microsoft.com/office/drawing/2014/main" id="{30E86640-59A4-49D5-86E1-46BBDB6F8DC3}"/>
                </a:ext>
              </a:extLst>
            </p:cNvPr>
            <p:cNvSpPr txBox="1">
              <a:spLocks noChangeArrowheads="1"/>
            </p:cNvSpPr>
            <p:nvPr>
              <p:custDataLst>
                <p:tags r:id="rId8"/>
              </p:custDataLst>
            </p:nvPr>
          </p:nvSpPr>
          <p:spPr bwMode="auto">
            <a:xfrm>
              <a:off x="8113119" y="3529118"/>
              <a:ext cx="3839759"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rgbClr val="C00000"/>
                  </a:solidFill>
                  <a:latin typeface="+mn-lt"/>
                  <a:ea typeface="+mn-ea"/>
                </a:rPr>
                <a:t>已感染的病人</a:t>
              </a:r>
              <a:r>
                <a:rPr lang="zh-CN" altLang="en-US" sz="2400" b="1" dirty="0">
                  <a:solidFill>
                    <a:schemeClr val="accent1">
                      <a:lumMod val="50000"/>
                    </a:schemeClr>
                  </a:solidFill>
                  <a:latin typeface="+mn-lt"/>
                  <a:ea typeface="+mn-ea"/>
                </a:rPr>
                <a:t>及病原携带者</a:t>
              </a:r>
            </a:p>
          </p:txBody>
        </p:sp>
        <p:sp>
          <p:nvSpPr>
            <p:cNvPr id="58" name="MH_SubTitle_1">
              <a:extLst>
                <a:ext uri="{FF2B5EF4-FFF2-40B4-BE49-F238E27FC236}">
                  <a16:creationId xmlns:a16="http://schemas.microsoft.com/office/drawing/2014/main" id="{8E9743F2-2A8F-4B38-8F67-A26133B95244}"/>
                </a:ext>
              </a:extLst>
            </p:cNvPr>
            <p:cNvSpPr txBox="1">
              <a:spLocks noChangeArrowheads="1"/>
            </p:cNvSpPr>
            <p:nvPr>
              <p:custDataLst>
                <p:tags r:id="rId9"/>
              </p:custDataLst>
            </p:nvPr>
          </p:nvSpPr>
          <p:spPr bwMode="auto">
            <a:xfrm>
              <a:off x="8113119" y="4148402"/>
              <a:ext cx="2308279"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环境贮源</a:t>
              </a:r>
            </a:p>
          </p:txBody>
        </p:sp>
        <p:sp>
          <p:nvSpPr>
            <p:cNvPr id="59" name="MH_SubTitle_1">
              <a:extLst>
                <a:ext uri="{FF2B5EF4-FFF2-40B4-BE49-F238E27FC236}">
                  <a16:creationId xmlns:a16="http://schemas.microsoft.com/office/drawing/2014/main" id="{5EB39834-BA44-4B90-96A6-A3F2DF807E12}"/>
                </a:ext>
              </a:extLst>
            </p:cNvPr>
            <p:cNvSpPr txBox="1">
              <a:spLocks noChangeArrowheads="1"/>
            </p:cNvSpPr>
            <p:nvPr>
              <p:custDataLst>
                <p:tags r:id="rId10"/>
              </p:custDataLst>
            </p:nvPr>
          </p:nvSpPr>
          <p:spPr bwMode="auto">
            <a:xfrm>
              <a:off x="8101721" y="4672283"/>
              <a:ext cx="2308279"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动物感染源</a:t>
              </a:r>
            </a:p>
          </p:txBody>
        </p:sp>
      </p:grpSp>
      <p:cxnSp>
        <p:nvCxnSpPr>
          <p:cNvPr id="63" name="MH_Other_3">
            <a:extLst>
              <a:ext uri="{FF2B5EF4-FFF2-40B4-BE49-F238E27FC236}">
                <a16:creationId xmlns:a16="http://schemas.microsoft.com/office/drawing/2014/main" id="{615ED2E2-3205-4BF9-A47F-CC32DB683F06}"/>
              </a:ext>
            </a:extLst>
          </p:cNvPr>
          <p:cNvCxnSpPr>
            <a:cxnSpLocks noChangeShapeType="1"/>
          </p:cNvCxnSpPr>
          <p:nvPr>
            <p:custDataLst>
              <p:tags r:id="rId1"/>
            </p:custDataLst>
          </p:nvPr>
        </p:nvCxnSpPr>
        <p:spPr bwMode="auto">
          <a:xfrm>
            <a:off x="3859666" y="5633632"/>
            <a:ext cx="382369"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grpSp>
        <p:nvGrpSpPr>
          <p:cNvPr id="9" name="组合 8">
            <a:extLst>
              <a:ext uri="{FF2B5EF4-FFF2-40B4-BE49-F238E27FC236}">
                <a16:creationId xmlns:a16="http://schemas.microsoft.com/office/drawing/2014/main" id="{34C80EB2-FF19-496B-9F29-791A7A52FEFD}"/>
              </a:ext>
            </a:extLst>
          </p:cNvPr>
          <p:cNvGrpSpPr/>
          <p:nvPr/>
        </p:nvGrpSpPr>
        <p:grpSpPr>
          <a:xfrm>
            <a:off x="3896787" y="3094413"/>
            <a:ext cx="3301589" cy="2564533"/>
            <a:chOff x="2112818" y="3094413"/>
            <a:chExt cx="3301589" cy="2564533"/>
          </a:xfrm>
        </p:grpSpPr>
        <p:grpSp>
          <p:nvGrpSpPr>
            <p:cNvPr id="3" name="组合 2">
              <a:extLst>
                <a:ext uri="{FF2B5EF4-FFF2-40B4-BE49-F238E27FC236}">
                  <a16:creationId xmlns:a16="http://schemas.microsoft.com/office/drawing/2014/main" id="{ABEF5100-B823-4E95-9916-946834743A2B}"/>
                </a:ext>
              </a:extLst>
            </p:cNvPr>
            <p:cNvGrpSpPr/>
            <p:nvPr/>
          </p:nvGrpSpPr>
          <p:grpSpPr>
            <a:xfrm>
              <a:off x="2112818" y="3094413"/>
              <a:ext cx="909991" cy="2564533"/>
              <a:chOff x="2112818" y="3094413"/>
              <a:chExt cx="909991" cy="2564533"/>
            </a:xfrm>
          </p:grpSpPr>
          <p:cxnSp>
            <p:nvCxnSpPr>
              <p:cNvPr id="61" name="MH_Other_1">
                <a:extLst>
                  <a:ext uri="{FF2B5EF4-FFF2-40B4-BE49-F238E27FC236}">
                    <a16:creationId xmlns:a16="http://schemas.microsoft.com/office/drawing/2014/main" id="{6F1621F0-8E94-4835-B6C2-3230CEB6241A}"/>
                  </a:ext>
                </a:extLst>
              </p:cNvPr>
              <p:cNvCxnSpPr>
                <a:cxnSpLocks noChangeShapeType="1"/>
              </p:cNvCxnSpPr>
              <p:nvPr>
                <p:custDataLst>
                  <p:tags r:id="rId4"/>
                </p:custDataLst>
              </p:nvPr>
            </p:nvCxnSpPr>
            <p:spPr bwMode="auto">
              <a:xfrm>
                <a:off x="2495181" y="3094417"/>
                <a:ext cx="0" cy="2564529"/>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62" name="MH_Other_2">
                <a:extLst>
                  <a:ext uri="{FF2B5EF4-FFF2-40B4-BE49-F238E27FC236}">
                    <a16:creationId xmlns:a16="http://schemas.microsoft.com/office/drawing/2014/main" id="{52AA2F71-5B1A-4064-BEAD-5FD9DF7821E1}"/>
                  </a:ext>
                </a:extLst>
              </p:cNvPr>
              <p:cNvCxnSpPr>
                <a:cxnSpLocks noChangeShapeType="1"/>
              </p:cNvCxnSpPr>
              <p:nvPr>
                <p:custDataLst>
                  <p:tags r:id="rId5"/>
                </p:custDataLst>
              </p:nvPr>
            </p:nvCxnSpPr>
            <p:spPr bwMode="auto">
              <a:xfrm>
                <a:off x="2112818" y="3094413"/>
                <a:ext cx="382369"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64" name="MH_Other_9">
                <a:extLst>
                  <a:ext uri="{FF2B5EF4-FFF2-40B4-BE49-F238E27FC236}">
                    <a16:creationId xmlns:a16="http://schemas.microsoft.com/office/drawing/2014/main" id="{F4F10E85-DBDC-4119-8F86-EC8977F40E44}"/>
                  </a:ext>
                </a:extLst>
              </p:cNvPr>
              <p:cNvCxnSpPr>
                <a:cxnSpLocks noChangeShapeType="1"/>
              </p:cNvCxnSpPr>
              <p:nvPr>
                <p:custDataLst>
                  <p:tags r:id="rId6"/>
                </p:custDataLst>
              </p:nvPr>
            </p:nvCxnSpPr>
            <p:spPr bwMode="auto">
              <a:xfrm>
                <a:off x="2558893" y="3596776"/>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5" name="MH_Other_10">
                <a:extLst>
                  <a:ext uri="{FF2B5EF4-FFF2-40B4-BE49-F238E27FC236}">
                    <a16:creationId xmlns:a16="http://schemas.microsoft.com/office/drawing/2014/main" id="{0BE11D07-2A82-4FE3-B271-751964627A3B}"/>
                  </a:ext>
                </a:extLst>
              </p:cNvPr>
              <p:cNvCxnSpPr>
                <a:cxnSpLocks noChangeShapeType="1"/>
              </p:cNvCxnSpPr>
              <p:nvPr>
                <p:custDataLst>
                  <p:tags r:id="rId7"/>
                </p:custDataLst>
              </p:nvPr>
            </p:nvCxnSpPr>
            <p:spPr bwMode="auto">
              <a:xfrm>
                <a:off x="2527348" y="5090697"/>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67" name="MH_SubTitle_1">
              <a:extLst>
                <a:ext uri="{FF2B5EF4-FFF2-40B4-BE49-F238E27FC236}">
                  <a16:creationId xmlns:a16="http://schemas.microsoft.com/office/drawing/2014/main" id="{8C2CA9EE-65A0-4EA5-A007-90A31D8867CB}"/>
                </a:ext>
              </a:extLst>
            </p:cNvPr>
            <p:cNvSpPr txBox="1">
              <a:spLocks noChangeArrowheads="1"/>
            </p:cNvSpPr>
            <p:nvPr>
              <p:custDataLst>
                <p:tags r:id="rId2"/>
              </p:custDataLst>
            </p:nvPr>
          </p:nvSpPr>
          <p:spPr bwMode="auto">
            <a:xfrm>
              <a:off x="3208037" y="3467038"/>
              <a:ext cx="220637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内源性感染源</a:t>
              </a:r>
            </a:p>
          </p:txBody>
        </p:sp>
        <p:sp>
          <p:nvSpPr>
            <p:cNvPr id="68" name="MH_SubTitle_1">
              <a:extLst>
                <a:ext uri="{FF2B5EF4-FFF2-40B4-BE49-F238E27FC236}">
                  <a16:creationId xmlns:a16="http://schemas.microsoft.com/office/drawing/2014/main" id="{B3229A97-438A-474C-B2BF-C745DC9BD82C}"/>
                </a:ext>
              </a:extLst>
            </p:cNvPr>
            <p:cNvSpPr txBox="1">
              <a:spLocks noChangeArrowheads="1"/>
            </p:cNvSpPr>
            <p:nvPr>
              <p:custDataLst>
                <p:tags r:id="rId3"/>
              </p:custDataLst>
            </p:nvPr>
          </p:nvSpPr>
          <p:spPr bwMode="auto">
            <a:xfrm>
              <a:off x="3208037" y="4953180"/>
              <a:ext cx="220637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外源性感染源</a:t>
              </a:r>
            </a:p>
          </p:txBody>
        </p:sp>
      </p:grpSp>
      <p:pic>
        <p:nvPicPr>
          <p:cNvPr id="8" name="图片 7">
            <a:extLst>
              <a:ext uri="{FF2B5EF4-FFF2-40B4-BE49-F238E27FC236}">
                <a16:creationId xmlns:a16="http://schemas.microsoft.com/office/drawing/2014/main" id="{64D6D323-1EEF-497D-A9AB-A0BFE4FAF96E}"/>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565" y="3071009"/>
            <a:ext cx="3714524" cy="2672572"/>
          </a:xfrm>
          <a:prstGeom prst="rect">
            <a:avLst/>
          </a:prstGeom>
        </p:spPr>
      </p:pic>
    </p:spTree>
    <p:extLst>
      <p:ext uri="{BB962C8B-B14F-4D97-AF65-F5344CB8AC3E}">
        <p14:creationId xmlns:p14="http://schemas.microsoft.com/office/powerpoint/2010/main" val="321198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感染源</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35" name="矩形 34">
            <a:extLst>
              <a:ext uri="{FF2B5EF4-FFF2-40B4-BE49-F238E27FC236}">
                <a16:creationId xmlns:a16="http://schemas.microsoft.com/office/drawing/2014/main" id="{7B28C015-BB15-41DD-8ECD-BA5C9B82431E}"/>
              </a:ext>
            </a:extLst>
          </p:cNvPr>
          <p:cNvSpPr/>
          <p:nvPr/>
        </p:nvSpPr>
        <p:spPr>
          <a:xfrm>
            <a:off x="1270404" y="986276"/>
            <a:ext cx="9955486" cy="3054267"/>
          </a:xfrm>
          <a:prstGeom prst="rect">
            <a:avLst/>
          </a:prstGeom>
          <a:gradFill flip="none" rotWithShape="1">
            <a:gsLst>
              <a:gs pos="0">
                <a:schemeClr val="bg1"/>
              </a:gs>
              <a:gs pos="100000">
                <a:srgbClr val="E0E0E0"/>
              </a:gs>
            </a:gsLst>
            <a:lin ang="5400000" scaled="1"/>
            <a:tileRect/>
          </a:gradFill>
          <a:ln w="31750">
            <a:gradFill>
              <a:gsLst>
                <a:gs pos="0">
                  <a:schemeClr val="bg1">
                    <a:lumMod val="85000"/>
                  </a:schemeClr>
                </a:gs>
                <a:gs pos="100000">
                  <a:schemeClr val="bg1"/>
                </a:gs>
              </a:gsLst>
              <a:lin ang="0" scaled="0"/>
            </a:gradFill>
          </a:ln>
          <a:effectLst>
            <a:outerShdw blurRad="241300" dist="177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64" tIns="50880" rIns="101764" bIns="50880" anchor="ctr"/>
          <a:lstStyle/>
          <a:p>
            <a:pPr algn="ctr"/>
            <a:endParaRPr lang="zh-CN" altLang="en-US" dirty="0">
              <a:solidFill>
                <a:prstClr val="white"/>
              </a:solidFill>
              <a:sym typeface="+mn-lt"/>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530851" y="986276"/>
            <a:ext cx="2520000" cy="674436"/>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2"/>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内源性感染源</a:t>
              </a:r>
              <a:endParaRPr lang="en-US" altLang="zh-CN" sz="2700" dirty="0">
                <a:latin typeface="Impact" panose="020B080603090205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649CB200-A48E-49F4-9C44-FB415959FDFB}"/>
              </a:ext>
            </a:extLst>
          </p:cNvPr>
          <p:cNvSpPr txBox="1"/>
          <p:nvPr/>
        </p:nvSpPr>
        <p:spPr>
          <a:xfrm>
            <a:off x="1461786" y="1780403"/>
            <a:ext cx="9572722" cy="2190023"/>
          </a:xfrm>
          <a:prstGeom prst="rect">
            <a:avLst/>
          </a:prstGeom>
          <a:noFill/>
        </p:spPr>
        <p:txBody>
          <a:bodyPr wrap="square" rtlCol="0">
            <a:spAutoFit/>
          </a:bodyPr>
          <a:lstStyle/>
          <a:p>
            <a:pPr>
              <a:lnSpc>
                <a:spcPct val="125000"/>
              </a:lnSpc>
            </a:pPr>
            <a:r>
              <a:rPr lang="zh-CN" altLang="en-US" sz="2800" dirty="0"/>
              <a:t>寄居在人身体某些特定部位（口腔、呼吸道、胃肠道、泌尿生殖系统和皮肤等）的</a:t>
            </a:r>
            <a:r>
              <a:rPr lang="zh-CN" altLang="en-US" sz="2800" dirty="0">
                <a:solidFill>
                  <a:srgbClr val="00B050"/>
                </a:solidFill>
              </a:rPr>
              <a:t>常居菌</a:t>
            </a:r>
            <a:r>
              <a:rPr lang="zh-CN" altLang="en-US" sz="2800" dirty="0"/>
              <a:t>或</a:t>
            </a:r>
            <a:r>
              <a:rPr lang="zh-CN" altLang="en-US" sz="2800" dirty="0">
                <a:solidFill>
                  <a:srgbClr val="00B050"/>
                </a:solidFill>
              </a:rPr>
              <a:t>暂居菌</a:t>
            </a:r>
            <a:r>
              <a:rPr lang="zh-CN" altLang="en-US" sz="2800" dirty="0"/>
              <a:t>。</a:t>
            </a:r>
            <a:endParaRPr lang="en-US" altLang="zh-CN" sz="2800" dirty="0"/>
          </a:p>
          <a:p>
            <a:pPr>
              <a:lnSpc>
                <a:spcPct val="125000"/>
              </a:lnSpc>
            </a:pPr>
            <a:r>
              <a:rPr lang="zh-CN" altLang="en-US" sz="2800" dirty="0"/>
              <a:t>来自外环境并定植在特定部位的正常菌群，以及其他部位感染的病原微生物。</a:t>
            </a:r>
          </a:p>
        </p:txBody>
      </p:sp>
      <p:pic>
        <p:nvPicPr>
          <p:cNvPr id="6" name="图片 5" descr="图片包含 游戏机&#10;&#10;描述已自动生成">
            <a:extLst>
              <a:ext uri="{FF2B5EF4-FFF2-40B4-BE49-F238E27FC236}">
                <a16:creationId xmlns:a16="http://schemas.microsoft.com/office/drawing/2014/main" id="{B3752A7B-36B1-445B-A045-C80DA5D359B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1703" y="4196452"/>
            <a:ext cx="2283952" cy="2094403"/>
          </a:xfrm>
          <a:prstGeom prst="rect">
            <a:avLst/>
          </a:prstGeom>
        </p:spPr>
      </p:pic>
      <p:pic>
        <p:nvPicPr>
          <p:cNvPr id="8" name="图片 7" descr="图片包含 游戏机, 画&#10;&#10;描述已自动生成">
            <a:extLst>
              <a:ext uri="{FF2B5EF4-FFF2-40B4-BE49-F238E27FC236}">
                <a16:creationId xmlns:a16="http://schemas.microsoft.com/office/drawing/2014/main" id="{19176048-8CAB-46B2-A384-4C6578E4190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7725" y="4238217"/>
            <a:ext cx="2876550" cy="2052638"/>
          </a:xfrm>
          <a:prstGeom prst="rect">
            <a:avLst/>
          </a:prstGeom>
        </p:spPr>
      </p:pic>
      <p:sp>
        <p:nvSpPr>
          <p:cNvPr id="9" name="矩形 8">
            <a:extLst>
              <a:ext uri="{FF2B5EF4-FFF2-40B4-BE49-F238E27FC236}">
                <a16:creationId xmlns:a16="http://schemas.microsoft.com/office/drawing/2014/main" id="{8011F90B-13D6-4CF7-8057-3BD130DA46CA}"/>
              </a:ext>
            </a:extLst>
          </p:cNvPr>
          <p:cNvSpPr/>
          <p:nvPr/>
        </p:nvSpPr>
        <p:spPr>
          <a:xfrm>
            <a:off x="4060423" y="1137492"/>
            <a:ext cx="3416320" cy="523220"/>
          </a:xfrm>
          <a:prstGeom prst="rect">
            <a:avLst/>
          </a:prstGeom>
        </p:spPr>
        <p:txBody>
          <a:bodyPr wrap="none">
            <a:spAutoFit/>
          </a:bodyPr>
          <a:lstStyle/>
          <a:p>
            <a:r>
              <a:rPr lang="zh-CN" altLang="en-US" sz="2800" b="1" dirty="0">
                <a:solidFill>
                  <a:srgbClr val="7030A0"/>
                </a:solidFill>
                <a:latin typeface="仿宋" panose="02010609060101010101" pitchFamily="49" charset="-122"/>
                <a:ea typeface="仿宋" panose="02010609060101010101" pitchFamily="49" charset="-122"/>
              </a:rPr>
              <a:t>病原体为病人自身。</a:t>
            </a:r>
            <a:endParaRPr lang="en-US" altLang="zh-CN" sz="2800" b="1" dirty="0">
              <a:solidFill>
                <a:srgbClr val="7030A0"/>
              </a:solidFill>
              <a:latin typeface="仿宋" panose="02010609060101010101" pitchFamily="49" charset="-122"/>
              <a:ea typeface="仿宋" panose="02010609060101010101" pitchFamily="49" charset="-122"/>
            </a:endParaRPr>
          </a:p>
        </p:txBody>
      </p:sp>
      <p:pic>
        <p:nvPicPr>
          <p:cNvPr id="11" name="图片 10" descr="卡通人物&#10;&#10;描述已自动生成">
            <a:extLst>
              <a:ext uri="{FF2B5EF4-FFF2-40B4-BE49-F238E27FC236}">
                <a16:creationId xmlns:a16="http://schemas.microsoft.com/office/drawing/2014/main" id="{12A371D8-FDEE-4FB9-8CE8-91B89EF461D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716" y="4118483"/>
            <a:ext cx="2459101" cy="2237867"/>
          </a:xfrm>
          <a:prstGeom prst="rect">
            <a:avLst/>
          </a:prstGeom>
        </p:spPr>
      </p:pic>
    </p:spTree>
    <p:extLst>
      <p:ext uri="{BB962C8B-B14F-4D97-AF65-F5344CB8AC3E}">
        <p14:creationId xmlns:p14="http://schemas.microsoft.com/office/powerpoint/2010/main" val="97245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感染源</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35" name="矩形 34">
            <a:extLst>
              <a:ext uri="{FF2B5EF4-FFF2-40B4-BE49-F238E27FC236}">
                <a16:creationId xmlns:a16="http://schemas.microsoft.com/office/drawing/2014/main" id="{7B28C015-BB15-41DD-8ECD-BA5C9B82431E}"/>
              </a:ext>
            </a:extLst>
          </p:cNvPr>
          <p:cNvSpPr/>
          <p:nvPr/>
        </p:nvSpPr>
        <p:spPr>
          <a:xfrm>
            <a:off x="1069802" y="928293"/>
            <a:ext cx="9955486" cy="2933068"/>
          </a:xfrm>
          <a:prstGeom prst="rect">
            <a:avLst/>
          </a:prstGeom>
          <a:gradFill flip="none" rotWithShape="1">
            <a:gsLst>
              <a:gs pos="0">
                <a:schemeClr val="bg1"/>
              </a:gs>
              <a:gs pos="100000">
                <a:srgbClr val="E0E0E0"/>
              </a:gs>
            </a:gsLst>
            <a:lin ang="5400000" scaled="1"/>
            <a:tileRect/>
          </a:gradFill>
          <a:ln w="31750">
            <a:gradFill>
              <a:gsLst>
                <a:gs pos="0">
                  <a:schemeClr val="bg1">
                    <a:lumMod val="85000"/>
                  </a:schemeClr>
                </a:gs>
                <a:gs pos="100000">
                  <a:schemeClr val="bg1"/>
                </a:gs>
              </a:gsLst>
              <a:lin ang="0" scaled="0"/>
            </a:gradFill>
          </a:ln>
          <a:effectLst>
            <a:outerShdw blurRad="241300" dist="177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64" tIns="50880" rIns="101764" bIns="50880" anchor="ctr"/>
          <a:lstStyle/>
          <a:p>
            <a:pPr algn="ctr"/>
            <a:endParaRPr lang="zh-CN" altLang="en-US" dirty="0">
              <a:solidFill>
                <a:prstClr val="white"/>
              </a:solidFill>
              <a:sym typeface="+mn-lt"/>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593884" y="1050252"/>
            <a:ext cx="2520000"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2"/>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外源性感染源</a:t>
              </a:r>
              <a:endParaRPr lang="en-US" altLang="zh-CN" sz="2700" dirty="0">
                <a:latin typeface="Impact" panose="020B080603090205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649CB200-A48E-49F4-9C44-FB415959FDFB}"/>
              </a:ext>
            </a:extLst>
          </p:cNvPr>
          <p:cNvSpPr txBox="1"/>
          <p:nvPr/>
        </p:nvSpPr>
        <p:spPr>
          <a:xfrm>
            <a:off x="1452566" y="1596533"/>
            <a:ext cx="9572722" cy="2190023"/>
          </a:xfrm>
          <a:prstGeom prst="rect">
            <a:avLst/>
          </a:prstGeom>
          <a:noFill/>
        </p:spPr>
        <p:txBody>
          <a:bodyPr wrap="square" rtlCol="0">
            <a:spAutoFit/>
          </a:bodyPr>
          <a:lstStyle/>
          <a:p>
            <a:pPr marL="342900" indent="-342900">
              <a:lnSpc>
                <a:spcPct val="125000"/>
              </a:lnSpc>
              <a:buFont typeface="Wingdings" panose="05000000000000000000" pitchFamily="2" charset="2"/>
              <a:buChar char="u"/>
            </a:pPr>
            <a:r>
              <a:rPr lang="zh-CN" altLang="en-US" sz="2800" dirty="0"/>
              <a:t>已感染的病人及病原携带者。</a:t>
            </a:r>
            <a:r>
              <a:rPr lang="zh-CN" altLang="en-US" sz="2800" dirty="0">
                <a:solidFill>
                  <a:srgbClr val="C00000"/>
                </a:solidFill>
              </a:rPr>
              <a:t>已感染的病人是最重要的感染源。</a:t>
            </a:r>
            <a:endParaRPr lang="en-US" altLang="zh-CN" sz="2800" dirty="0">
              <a:solidFill>
                <a:srgbClr val="C00000"/>
              </a:solidFill>
            </a:endParaRPr>
          </a:p>
          <a:p>
            <a:pPr marL="342900" indent="-342900">
              <a:lnSpc>
                <a:spcPct val="125000"/>
              </a:lnSpc>
              <a:buFont typeface="Wingdings" panose="05000000000000000000" pitchFamily="2" charset="2"/>
              <a:buChar char="u"/>
            </a:pPr>
            <a:r>
              <a:rPr lang="zh-CN" altLang="en-US" sz="2800" dirty="0"/>
              <a:t>环境贮源。一切容易受到各种病原微生物污染的环境。</a:t>
            </a:r>
            <a:endParaRPr lang="en-US" altLang="zh-CN" sz="2800" dirty="0"/>
          </a:p>
          <a:p>
            <a:pPr marL="342900" indent="-342900">
              <a:lnSpc>
                <a:spcPct val="125000"/>
              </a:lnSpc>
              <a:buFont typeface="Wingdings" panose="05000000000000000000" pitchFamily="2" charset="2"/>
              <a:buChar char="u"/>
            </a:pPr>
            <a:r>
              <a:rPr lang="zh-CN" altLang="en-US" sz="2800" dirty="0"/>
              <a:t>动物感染源。各种动物都可能感染或携带的病原微生物。</a:t>
            </a:r>
          </a:p>
        </p:txBody>
      </p:sp>
      <p:sp>
        <p:nvSpPr>
          <p:cNvPr id="9" name="矩形 8">
            <a:extLst>
              <a:ext uri="{FF2B5EF4-FFF2-40B4-BE49-F238E27FC236}">
                <a16:creationId xmlns:a16="http://schemas.microsoft.com/office/drawing/2014/main" id="{8011F90B-13D6-4CF7-8057-3BD130DA46CA}"/>
              </a:ext>
            </a:extLst>
          </p:cNvPr>
          <p:cNvSpPr/>
          <p:nvPr/>
        </p:nvSpPr>
        <p:spPr>
          <a:xfrm>
            <a:off x="4204375" y="1086552"/>
            <a:ext cx="6288901" cy="523220"/>
          </a:xfrm>
          <a:prstGeom prst="rect">
            <a:avLst/>
          </a:prstGeom>
        </p:spPr>
        <p:txBody>
          <a:bodyPr wrap="none">
            <a:spAutoFit/>
          </a:bodyPr>
          <a:lstStyle/>
          <a:p>
            <a:r>
              <a:rPr lang="zh-CN" altLang="en-US" sz="2800" b="1" dirty="0">
                <a:solidFill>
                  <a:srgbClr val="7030A0"/>
                </a:solidFill>
                <a:latin typeface="仿宋" panose="02010609060101010101" pitchFamily="49" charset="-122"/>
                <a:ea typeface="仿宋" panose="02010609060101010101" pitchFamily="49" charset="-122"/>
              </a:rPr>
              <a:t>病原体为病人以外的宿主或医院环境。</a:t>
            </a:r>
            <a:endParaRPr lang="en-US" altLang="zh-CN" sz="2800" b="1" dirty="0">
              <a:solidFill>
                <a:srgbClr val="7030A0"/>
              </a:solidFill>
              <a:latin typeface="仿宋" panose="02010609060101010101" pitchFamily="49" charset="-122"/>
              <a:ea typeface="仿宋" panose="02010609060101010101" pitchFamily="49" charset="-122"/>
            </a:endParaRPr>
          </a:p>
        </p:txBody>
      </p:sp>
      <p:pic>
        <p:nvPicPr>
          <p:cNvPr id="7" name="图片 6">
            <a:extLst>
              <a:ext uri="{FF2B5EF4-FFF2-40B4-BE49-F238E27FC236}">
                <a16:creationId xmlns:a16="http://schemas.microsoft.com/office/drawing/2014/main" id="{4E23982B-2840-44D2-AC95-5FBE337217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81544" y="4128362"/>
            <a:ext cx="2427180" cy="2087279"/>
          </a:xfrm>
          <a:prstGeom prst="rect">
            <a:avLst/>
          </a:prstGeom>
        </p:spPr>
      </p:pic>
      <p:pic>
        <p:nvPicPr>
          <p:cNvPr id="12" name="图片 11" descr="图片包含 游戏机, 钟表&#10;&#10;描述已自动生成">
            <a:extLst>
              <a:ext uri="{FF2B5EF4-FFF2-40B4-BE49-F238E27FC236}">
                <a16:creationId xmlns:a16="http://schemas.microsoft.com/office/drawing/2014/main" id="{263F5B3E-C3CE-4E78-929B-83EA3A69CDE7}"/>
              </a:ext>
            </a:extLst>
          </p:cNvPr>
          <p:cNvPicPr>
            <a:picLocks noChangeAspect="1"/>
          </p:cNvPicPr>
          <p:nvPr/>
        </p:nvPicPr>
        <p:blipFill>
          <a:blip r:embed="rId5">
            <a:clrChange>
              <a:clrFrom>
                <a:srgbClr val="888880"/>
              </a:clrFrom>
              <a:clrTo>
                <a:srgbClr val="888880">
                  <a:alpha val="0"/>
                </a:srgbClr>
              </a:clrTo>
            </a:clrChange>
            <a:extLst>
              <a:ext uri="{28A0092B-C50C-407E-A947-70E740481C1C}">
                <a14:useLocalDpi xmlns:a14="http://schemas.microsoft.com/office/drawing/2010/main" val="0"/>
              </a:ext>
            </a:extLst>
          </a:blip>
          <a:stretch>
            <a:fillRect/>
          </a:stretch>
        </p:blipFill>
        <p:spPr>
          <a:xfrm>
            <a:off x="8281422" y="4062459"/>
            <a:ext cx="3009345" cy="2219086"/>
          </a:xfrm>
          <a:prstGeom prst="rect">
            <a:avLst/>
          </a:prstGeom>
        </p:spPr>
      </p:pic>
      <p:pic>
        <p:nvPicPr>
          <p:cNvPr id="14" name="图片 13" descr="卡通人物&#10;&#10;描述已自动生成">
            <a:extLst>
              <a:ext uri="{FF2B5EF4-FFF2-40B4-BE49-F238E27FC236}">
                <a16:creationId xmlns:a16="http://schemas.microsoft.com/office/drawing/2014/main" id="{736B7781-5DD2-4C42-BD0C-246316A058AE}"/>
              </a:ext>
            </a:extLst>
          </p:cNvPr>
          <p:cNvPicPr>
            <a:picLocks noChangeAspect="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206995" y="3873577"/>
            <a:ext cx="4701852" cy="2421555"/>
          </a:xfrm>
          <a:prstGeom prst="rect">
            <a:avLst/>
          </a:prstGeom>
        </p:spPr>
      </p:pic>
    </p:spTree>
    <p:extLst>
      <p:ext uri="{BB962C8B-B14F-4D97-AF65-F5344CB8AC3E}">
        <p14:creationId xmlns:p14="http://schemas.microsoft.com/office/powerpoint/2010/main" val="1784454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35" name="矩形 34">
            <a:extLst>
              <a:ext uri="{FF2B5EF4-FFF2-40B4-BE49-F238E27FC236}">
                <a16:creationId xmlns:a16="http://schemas.microsoft.com/office/drawing/2014/main" id="{7B28C015-BB15-41DD-8ECD-BA5C9B82431E}"/>
              </a:ext>
            </a:extLst>
          </p:cNvPr>
          <p:cNvSpPr/>
          <p:nvPr/>
        </p:nvSpPr>
        <p:spPr>
          <a:xfrm>
            <a:off x="1079022" y="1064216"/>
            <a:ext cx="9955486" cy="1606056"/>
          </a:xfrm>
          <a:prstGeom prst="rect">
            <a:avLst/>
          </a:prstGeom>
          <a:gradFill flip="none" rotWithShape="1">
            <a:gsLst>
              <a:gs pos="0">
                <a:schemeClr val="bg1"/>
              </a:gs>
              <a:gs pos="100000">
                <a:srgbClr val="E0E0E0"/>
              </a:gs>
            </a:gsLst>
            <a:lin ang="5400000" scaled="1"/>
            <a:tileRect/>
          </a:gradFill>
          <a:ln w="31750">
            <a:gradFill>
              <a:gsLst>
                <a:gs pos="0">
                  <a:schemeClr val="bg1">
                    <a:lumMod val="85000"/>
                  </a:schemeClr>
                </a:gs>
                <a:gs pos="100000">
                  <a:schemeClr val="bg1"/>
                </a:gs>
              </a:gsLst>
              <a:lin ang="0" scaled="0"/>
            </a:gradFill>
          </a:ln>
          <a:effectLst>
            <a:outerShdw blurRad="241300" dist="177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64" tIns="50880" rIns="101764" bIns="50880" anchor="ctr"/>
          <a:lstStyle/>
          <a:p>
            <a:pPr algn="ctr"/>
            <a:endParaRPr lang="zh-CN" altLang="en-US" dirty="0">
              <a:solidFill>
                <a:prstClr val="white"/>
              </a:solidFill>
              <a:sym typeface="+mn-lt"/>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530850" y="1120715"/>
            <a:ext cx="2520000" cy="540000"/>
            <a:chOff x="4532137" y="2977856"/>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0"/>
              </p:custDataLst>
            </p:nvPr>
          </p:nvSpPr>
          <p:spPr>
            <a:xfrm>
              <a:off x="4532137" y="2977856"/>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21"/>
              </p:custDataLst>
            </p:nvPr>
          </p:nvSpPr>
          <p:spPr>
            <a:xfrm>
              <a:off x="4594243" y="3022283"/>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传播途径</a:t>
              </a:r>
              <a:endParaRPr lang="en-US" altLang="zh-CN" sz="2700" dirty="0">
                <a:latin typeface="Impact" panose="020B0806030902050204" pitchFamily="34" charset="0"/>
                <a:ea typeface="微软雅黑" panose="020B0503020204020204" pitchFamily="34" charset="-122"/>
              </a:endParaRPr>
            </a:p>
          </p:txBody>
        </p:sp>
      </p:grpSp>
      <p:sp>
        <p:nvSpPr>
          <p:cNvPr id="13" name="文本框 12">
            <a:extLst>
              <a:ext uri="{FF2B5EF4-FFF2-40B4-BE49-F238E27FC236}">
                <a16:creationId xmlns:a16="http://schemas.microsoft.com/office/drawing/2014/main" id="{572E2D27-DF92-4109-85D9-39CCD9FE684A}"/>
              </a:ext>
            </a:extLst>
          </p:cNvPr>
          <p:cNvSpPr txBox="1"/>
          <p:nvPr/>
        </p:nvSpPr>
        <p:spPr>
          <a:xfrm>
            <a:off x="1383652" y="1844988"/>
            <a:ext cx="9572722" cy="523220"/>
          </a:xfrm>
          <a:prstGeom prst="rect">
            <a:avLst/>
          </a:prstGeom>
          <a:noFill/>
        </p:spPr>
        <p:txBody>
          <a:bodyPr wrap="square" rtlCol="0">
            <a:spAutoFit/>
          </a:bodyPr>
          <a:lstStyle/>
          <a:p>
            <a:r>
              <a:rPr lang="zh-CN" altLang="en-US" sz="2800" dirty="0"/>
              <a:t>病原体从感染源排出后侵入易感宿主的途径和方式。</a:t>
            </a:r>
            <a:endParaRPr lang="en-US" altLang="zh-CN" sz="2800" dirty="0"/>
          </a:p>
        </p:txBody>
      </p:sp>
      <p:sp>
        <p:nvSpPr>
          <p:cNvPr id="16" name="MH_SubTitle_1">
            <a:extLst>
              <a:ext uri="{FF2B5EF4-FFF2-40B4-BE49-F238E27FC236}">
                <a16:creationId xmlns:a16="http://schemas.microsoft.com/office/drawing/2014/main" id="{83AA96D6-EF08-4304-9B01-9CDD405CD580}"/>
              </a:ext>
            </a:extLst>
          </p:cNvPr>
          <p:cNvSpPr txBox="1">
            <a:spLocks noChangeArrowheads="1"/>
          </p:cNvSpPr>
          <p:nvPr>
            <p:custDataLst>
              <p:tags r:id="rId1"/>
            </p:custDataLst>
          </p:nvPr>
        </p:nvSpPr>
        <p:spPr bwMode="auto">
          <a:xfrm>
            <a:off x="2330255" y="3158716"/>
            <a:ext cx="150125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接触传播</a:t>
            </a:r>
          </a:p>
        </p:txBody>
      </p:sp>
      <p:sp>
        <p:nvSpPr>
          <p:cNvPr id="17" name="MH_SubTitle_1">
            <a:extLst>
              <a:ext uri="{FF2B5EF4-FFF2-40B4-BE49-F238E27FC236}">
                <a16:creationId xmlns:a16="http://schemas.microsoft.com/office/drawing/2014/main" id="{3066E890-E77A-4D82-999C-E8EF487B0897}"/>
              </a:ext>
            </a:extLst>
          </p:cNvPr>
          <p:cNvSpPr txBox="1">
            <a:spLocks noChangeArrowheads="1"/>
          </p:cNvSpPr>
          <p:nvPr>
            <p:custDataLst>
              <p:tags r:id="rId2"/>
            </p:custDataLst>
          </p:nvPr>
        </p:nvSpPr>
        <p:spPr bwMode="auto">
          <a:xfrm>
            <a:off x="2330255" y="3819477"/>
            <a:ext cx="1400274"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空气传播</a:t>
            </a:r>
          </a:p>
        </p:txBody>
      </p:sp>
      <p:sp>
        <p:nvSpPr>
          <p:cNvPr id="18" name="MH_SubTitle_1">
            <a:extLst>
              <a:ext uri="{FF2B5EF4-FFF2-40B4-BE49-F238E27FC236}">
                <a16:creationId xmlns:a16="http://schemas.microsoft.com/office/drawing/2014/main" id="{F2E41660-3668-4736-BC12-36FCC2FADFA1}"/>
              </a:ext>
            </a:extLst>
          </p:cNvPr>
          <p:cNvSpPr txBox="1">
            <a:spLocks noChangeArrowheads="1"/>
          </p:cNvSpPr>
          <p:nvPr>
            <p:custDataLst>
              <p:tags r:id="rId3"/>
            </p:custDataLst>
          </p:nvPr>
        </p:nvSpPr>
        <p:spPr bwMode="auto">
          <a:xfrm>
            <a:off x="2330255" y="4480238"/>
            <a:ext cx="1585398"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飞沫传播</a:t>
            </a:r>
          </a:p>
        </p:txBody>
      </p:sp>
      <p:grpSp>
        <p:nvGrpSpPr>
          <p:cNvPr id="3" name="组合 2">
            <a:extLst>
              <a:ext uri="{FF2B5EF4-FFF2-40B4-BE49-F238E27FC236}">
                <a16:creationId xmlns:a16="http://schemas.microsoft.com/office/drawing/2014/main" id="{D9EBE669-AF15-41A4-AF1C-C315991C4E67}"/>
              </a:ext>
            </a:extLst>
          </p:cNvPr>
          <p:cNvGrpSpPr/>
          <p:nvPr/>
        </p:nvGrpSpPr>
        <p:grpSpPr>
          <a:xfrm>
            <a:off x="1323134" y="2925520"/>
            <a:ext cx="783468" cy="3222838"/>
            <a:chOff x="1323134" y="2925520"/>
            <a:chExt cx="783468" cy="3222838"/>
          </a:xfrm>
        </p:grpSpPr>
        <p:cxnSp>
          <p:nvCxnSpPr>
            <p:cNvPr id="19" name="MH_Other_1">
              <a:extLst>
                <a:ext uri="{FF2B5EF4-FFF2-40B4-BE49-F238E27FC236}">
                  <a16:creationId xmlns:a16="http://schemas.microsoft.com/office/drawing/2014/main" id="{847EB376-945A-475A-9199-5A9C6F3D20F5}"/>
                </a:ext>
              </a:extLst>
            </p:cNvPr>
            <p:cNvCxnSpPr>
              <a:cxnSpLocks noChangeShapeType="1"/>
            </p:cNvCxnSpPr>
            <p:nvPr>
              <p:custDataLst>
                <p:tags r:id="rId12"/>
              </p:custDataLst>
            </p:nvPr>
          </p:nvCxnSpPr>
          <p:spPr bwMode="auto">
            <a:xfrm>
              <a:off x="1672792" y="2925525"/>
              <a:ext cx="0" cy="3222833"/>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20" name="MH_Other_2">
              <a:extLst>
                <a:ext uri="{FF2B5EF4-FFF2-40B4-BE49-F238E27FC236}">
                  <a16:creationId xmlns:a16="http://schemas.microsoft.com/office/drawing/2014/main" id="{FBC98278-E22B-42CE-98FF-58FC81C09946}"/>
                </a:ext>
              </a:extLst>
            </p:cNvPr>
            <p:cNvCxnSpPr>
              <a:cxnSpLocks noChangeShapeType="1"/>
            </p:cNvCxnSpPr>
            <p:nvPr>
              <p:custDataLst>
                <p:tags r:id="rId13"/>
              </p:custDataLst>
            </p:nvPr>
          </p:nvCxnSpPr>
          <p:spPr bwMode="auto">
            <a:xfrm>
              <a:off x="1323134" y="2925520"/>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21" name="MH_Other_3">
              <a:extLst>
                <a:ext uri="{FF2B5EF4-FFF2-40B4-BE49-F238E27FC236}">
                  <a16:creationId xmlns:a16="http://schemas.microsoft.com/office/drawing/2014/main" id="{F1105F9B-353B-49F2-B53F-9C650B5E5C5D}"/>
                </a:ext>
              </a:extLst>
            </p:cNvPr>
            <p:cNvCxnSpPr>
              <a:cxnSpLocks noChangeShapeType="1"/>
            </p:cNvCxnSpPr>
            <p:nvPr>
              <p:custDataLst>
                <p:tags r:id="rId14"/>
              </p:custDataLst>
            </p:nvPr>
          </p:nvCxnSpPr>
          <p:spPr bwMode="auto">
            <a:xfrm>
              <a:off x="1323134" y="6112046"/>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22" name="MH_Other_9">
              <a:extLst>
                <a:ext uri="{FF2B5EF4-FFF2-40B4-BE49-F238E27FC236}">
                  <a16:creationId xmlns:a16="http://schemas.microsoft.com/office/drawing/2014/main" id="{2F7D4417-D710-4721-B5F7-75AD1B559FBA}"/>
                </a:ext>
              </a:extLst>
            </p:cNvPr>
            <p:cNvCxnSpPr>
              <a:cxnSpLocks noChangeShapeType="1"/>
            </p:cNvCxnSpPr>
            <p:nvPr>
              <p:custDataLst>
                <p:tags r:id="rId15"/>
              </p:custDataLst>
            </p:nvPr>
          </p:nvCxnSpPr>
          <p:spPr bwMode="auto">
            <a:xfrm>
              <a:off x="1671964" y="3267915"/>
              <a:ext cx="424236" cy="19551"/>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23" name="MH_Other_10">
              <a:extLst>
                <a:ext uri="{FF2B5EF4-FFF2-40B4-BE49-F238E27FC236}">
                  <a16:creationId xmlns:a16="http://schemas.microsoft.com/office/drawing/2014/main" id="{29D42102-3C4E-4A50-993E-9BF149F862E3}"/>
                </a:ext>
              </a:extLst>
            </p:cNvPr>
            <p:cNvCxnSpPr>
              <a:cxnSpLocks noChangeShapeType="1"/>
            </p:cNvCxnSpPr>
            <p:nvPr>
              <p:custDataLst>
                <p:tags r:id="rId16"/>
              </p:custDataLst>
            </p:nvPr>
          </p:nvCxnSpPr>
          <p:spPr bwMode="auto">
            <a:xfrm>
              <a:off x="1682366" y="3912827"/>
              <a:ext cx="424236" cy="19551"/>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24" name="MH_Other_11">
              <a:extLst>
                <a:ext uri="{FF2B5EF4-FFF2-40B4-BE49-F238E27FC236}">
                  <a16:creationId xmlns:a16="http://schemas.microsoft.com/office/drawing/2014/main" id="{B025F4D9-E789-4FEF-A347-5E0CF64650AE}"/>
                </a:ext>
              </a:extLst>
            </p:cNvPr>
            <p:cNvCxnSpPr>
              <a:cxnSpLocks noChangeShapeType="1"/>
            </p:cNvCxnSpPr>
            <p:nvPr>
              <p:custDataLst>
                <p:tags r:id="rId17"/>
              </p:custDataLst>
            </p:nvPr>
          </p:nvCxnSpPr>
          <p:spPr bwMode="auto">
            <a:xfrm>
              <a:off x="1684024" y="4557739"/>
              <a:ext cx="422578" cy="22342"/>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25" name="MH_Other_11">
              <a:extLst>
                <a:ext uri="{FF2B5EF4-FFF2-40B4-BE49-F238E27FC236}">
                  <a16:creationId xmlns:a16="http://schemas.microsoft.com/office/drawing/2014/main" id="{7DB32F15-D990-4CD2-A637-B7C9AB8CAC82}"/>
                </a:ext>
              </a:extLst>
            </p:cNvPr>
            <p:cNvCxnSpPr>
              <a:cxnSpLocks noChangeShapeType="1"/>
            </p:cNvCxnSpPr>
            <p:nvPr>
              <p:custDataLst>
                <p:tags r:id="rId18"/>
              </p:custDataLst>
            </p:nvPr>
          </p:nvCxnSpPr>
          <p:spPr bwMode="auto">
            <a:xfrm>
              <a:off x="1684024" y="5152591"/>
              <a:ext cx="422578" cy="22342"/>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26" name="MH_Other_11">
              <a:extLst>
                <a:ext uri="{FF2B5EF4-FFF2-40B4-BE49-F238E27FC236}">
                  <a16:creationId xmlns:a16="http://schemas.microsoft.com/office/drawing/2014/main" id="{7C389C12-3E28-4C28-8A5A-7DB84891AA21}"/>
                </a:ext>
              </a:extLst>
            </p:cNvPr>
            <p:cNvCxnSpPr>
              <a:cxnSpLocks noChangeShapeType="1"/>
            </p:cNvCxnSpPr>
            <p:nvPr>
              <p:custDataLst>
                <p:tags r:id="rId19"/>
              </p:custDataLst>
            </p:nvPr>
          </p:nvCxnSpPr>
          <p:spPr bwMode="auto">
            <a:xfrm>
              <a:off x="1684024" y="5793784"/>
              <a:ext cx="422578" cy="22342"/>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27" name="MH_SubTitle_1">
            <a:extLst>
              <a:ext uri="{FF2B5EF4-FFF2-40B4-BE49-F238E27FC236}">
                <a16:creationId xmlns:a16="http://schemas.microsoft.com/office/drawing/2014/main" id="{2FD33C7F-148E-41B2-9B11-E4D87EEEB9AD}"/>
              </a:ext>
            </a:extLst>
          </p:cNvPr>
          <p:cNvSpPr txBox="1">
            <a:spLocks noChangeArrowheads="1"/>
          </p:cNvSpPr>
          <p:nvPr>
            <p:custDataLst>
              <p:tags r:id="rId4"/>
            </p:custDataLst>
          </p:nvPr>
        </p:nvSpPr>
        <p:spPr bwMode="auto">
          <a:xfrm>
            <a:off x="2319036" y="5106199"/>
            <a:ext cx="2438088"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饮水、食物传播</a:t>
            </a:r>
          </a:p>
        </p:txBody>
      </p:sp>
      <p:sp>
        <p:nvSpPr>
          <p:cNvPr id="28" name="MH_SubTitle_1">
            <a:extLst>
              <a:ext uri="{FF2B5EF4-FFF2-40B4-BE49-F238E27FC236}">
                <a16:creationId xmlns:a16="http://schemas.microsoft.com/office/drawing/2014/main" id="{B12AA734-B17D-459D-A705-8750470FDC76}"/>
              </a:ext>
            </a:extLst>
          </p:cNvPr>
          <p:cNvSpPr txBox="1">
            <a:spLocks noChangeArrowheads="1"/>
          </p:cNvSpPr>
          <p:nvPr>
            <p:custDataLst>
              <p:tags r:id="rId5"/>
            </p:custDataLst>
          </p:nvPr>
        </p:nvSpPr>
        <p:spPr bwMode="auto">
          <a:xfrm>
            <a:off x="2342136" y="5732160"/>
            <a:ext cx="2128881"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生物媒介传播</a:t>
            </a:r>
          </a:p>
        </p:txBody>
      </p:sp>
      <p:grpSp>
        <p:nvGrpSpPr>
          <p:cNvPr id="29" name="组合 28">
            <a:extLst>
              <a:ext uri="{FF2B5EF4-FFF2-40B4-BE49-F238E27FC236}">
                <a16:creationId xmlns:a16="http://schemas.microsoft.com/office/drawing/2014/main" id="{04752C33-E41B-4D94-8D13-682A121CC43F}"/>
              </a:ext>
            </a:extLst>
          </p:cNvPr>
          <p:cNvGrpSpPr/>
          <p:nvPr/>
        </p:nvGrpSpPr>
        <p:grpSpPr>
          <a:xfrm>
            <a:off x="3696524" y="3210155"/>
            <a:ext cx="909991" cy="982617"/>
            <a:chOff x="2112818" y="3094413"/>
            <a:chExt cx="909991" cy="2564533"/>
          </a:xfrm>
        </p:grpSpPr>
        <p:cxnSp>
          <p:nvCxnSpPr>
            <p:cNvPr id="30" name="MH_Other_1">
              <a:extLst>
                <a:ext uri="{FF2B5EF4-FFF2-40B4-BE49-F238E27FC236}">
                  <a16:creationId xmlns:a16="http://schemas.microsoft.com/office/drawing/2014/main" id="{400CE869-4B6B-4201-A443-8D880CEF3E1D}"/>
                </a:ext>
              </a:extLst>
            </p:cNvPr>
            <p:cNvCxnSpPr>
              <a:cxnSpLocks noChangeShapeType="1"/>
            </p:cNvCxnSpPr>
            <p:nvPr>
              <p:custDataLst>
                <p:tags r:id="rId8"/>
              </p:custDataLst>
            </p:nvPr>
          </p:nvCxnSpPr>
          <p:spPr bwMode="auto">
            <a:xfrm>
              <a:off x="2495181" y="3094417"/>
              <a:ext cx="0" cy="2564529"/>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31" name="MH_Other_2">
              <a:extLst>
                <a:ext uri="{FF2B5EF4-FFF2-40B4-BE49-F238E27FC236}">
                  <a16:creationId xmlns:a16="http://schemas.microsoft.com/office/drawing/2014/main" id="{CBC261E5-A2A4-4F9D-89A4-FA61A77882E2}"/>
                </a:ext>
              </a:extLst>
            </p:cNvPr>
            <p:cNvCxnSpPr>
              <a:cxnSpLocks noChangeShapeType="1"/>
            </p:cNvCxnSpPr>
            <p:nvPr>
              <p:custDataLst>
                <p:tags r:id="rId9"/>
              </p:custDataLst>
            </p:nvPr>
          </p:nvCxnSpPr>
          <p:spPr bwMode="auto">
            <a:xfrm>
              <a:off x="2112818" y="3094413"/>
              <a:ext cx="382369"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32" name="MH_Other_9">
              <a:extLst>
                <a:ext uri="{FF2B5EF4-FFF2-40B4-BE49-F238E27FC236}">
                  <a16:creationId xmlns:a16="http://schemas.microsoft.com/office/drawing/2014/main" id="{744DF480-8CA4-45D6-8946-4F041A3751B4}"/>
                </a:ext>
              </a:extLst>
            </p:cNvPr>
            <p:cNvCxnSpPr>
              <a:cxnSpLocks noChangeShapeType="1"/>
            </p:cNvCxnSpPr>
            <p:nvPr>
              <p:custDataLst>
                <p:tags r:id="rId10"/>
              </p:custDataLst>
            </p:nvPr>
          </p:nvCxnSpPr>
          <p:spPr bwMode="auto">
            <a:xfrm>
              <a:off x="2558893" y="3596776"/>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33" name="MH_Other_10">
              <a:extLst>
                <a:ext uri="{FF2B5EF4-FFF2-40B4-BE49-F238E27FC236}">
                  <a16:creationId xmlns:a16="http://schemas.microsoft.com/office/drawing/2014/main" id="{CB09DDD5-20A1-44DC-B1CA-74950068C66C}"/>
                </a:ext>
              </a:extLst>
            </p:cNvPr>
            <p:cNvCxnSpPr>
              <a:cxnSpLocks noChangeShapeType="1"/>
            </p:cNvCxnSpPr>
            <p:nvPr>
              <p:custDataLst>
                <p:tags r:id="rId11"/>
              </p:custDataLst>
            </p:nvPr>
          </p:nvCxnSpPr>
          <p:spPr bwMode="auto">
            <a:xfrm>
              <a:off x="2527348" y="5090697"/>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6"/>
            </p:custDataLst>
          </p:nvPr>
        </p:nvSpPr>
        <p:spPr bwMode="auto">
          <a:xfrm>
            <a:off x="4719864" y="3338971"/>
            <a:ext cx="2438083"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直接接触传播</a:t>
            </a:r>
          </a:p>
        </p:txBody>
      </p:sp>
      <p:sp>
        <p:nvSpPr>
          <p:cNvPr id="37" name="MH_SubTitle_1">
            <a:extLst>
              <a:ext uri="{FF2B5EF4-FFF2-40B4-BE49-F238E27FC236}">
                <a16:creationId xmlns:a16="http://schemas.microsoft.com/office/drawing/2014/main" id="{A8CD8491-44F5-4E1F-B704-710C8CF405FA}"/>
              </a:ext>
            </a:extLst>
          </p:cNvPr>
          <p:cNvSpPr txBox="1">
            <a:spLocks noChangeArrowheads="1"/>
          </p:cNvSpPr>
          <p:nvPr>
            <p:custDataLst>
              <p:tags r:id="rId7"/>
            </p:custDataLst>
          </p:nvPr>
        </p:nvSpPr>
        <p:spPr bwMode="auto">
          <a:xfrm>
            <a:off x="4719864" y="3933034"/>
            <a:ext cx="1933371"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400" b="1" dirty="0">
                <a:solidFill>
                  <a:schemeClr val="accent1">
                    <a:lumMod val="50000"/>
                  </a:schemeClr>
                </a:solidFill>
                <a:latin typeface="+mn-lt"/>
                <a:ea typeface="+mn-ea"/>
              </a:rPr>
              <a:t>间接接触传播</a:t>
            </a:r>
          </a:p>
        </p:txBody>
      </p:sp>
      <p:pic>
        <p:nvPicPr>
          <p:cNvPr id="7" name="图片 6" descr="图片包含 游戏机, 画&#10;&#10;描述已自动生成">
            <a:extLst>
              <a:ext uri="{FF2B5EF4-FFF2-40B4-BE49-F238E27FC236}">
                <a16:creationId xmlns:a16="http://schemas.microsoft.com/office/drawing/2014/main" id="{CC512355-E193-4BC2-BFD4-C7C8B370F670}"/>
              </a:ext>
            </a:extLst>
          </p:cNvPr>
          <p:cNvPicPr>
            <a:picLocks noChangeAspect="1"/>
          </p:cNvPicPr>
          <p:nvPr/>
        </p:nvPicPr>
        <p:blipFill>
          <a:blip r:embed="rId23">
            <a:clrChange>
              <a:clrFrom>
                <a:srgbClr val="EDEDE5"/>
              </a:clrFrom>
              <a:clrTo>
                <a:srgbClr val="EDEDE5">
                  <a:alpha val="0"/>
                </a:srgbClr>
              </a:clrTo>
            </a:clrChange>
            <a:extLst>
              <a:ext uri="{28A0092B-C50C-407E-A947-70E740481C1C}">
                <a14:useLocalDpi xmlns:a14="http://schemas.microsoft.com/office/drawing/2010/main" val="0"/>
              </a:ext>
            </a:extLst>
          </a:blip>
          <a:stretch>
            <a:fillRect/>
          </a:stretch>
        </p:blipFill>
        <p:spPr>
          <a:xfrm>
            <a:off x="7245739" y="1199055"/>
            <a:ext cx="4822532" cy="5124296"/>
          </a:xfrm>
          <a:prstGeom prst="rect">
            <a:avLst/>
          </a:prstGeom>
        </p:spPr>
      </p:pic>
    </p:spTree>
    <p:extLst>
      <p:ext uri="{BB962C8B-B14F-4D97-AF65-F5344CB8AC3E}">
        <p14:creationId xmlns:p14="http://schemas.microsoft.com/office/powerpoint/2010/main" val="300062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098267" y="1147643"/>
            <a:ext cx="2520000"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7"/>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8"/>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接触传播</a:t>
              </a:r>
              <a:endParaRPr lang="en-US" altLang="zh-CN" sz="2700" dirty="0">
                <a:latin typeface="Impact" panose="020B0806030902050204" pitchFamily="34" charset="0"/>
                <a:ea typeface="微软雅黑" panose="020B0503020204020204" pitchFamily="34" charset="-122"/>
              </a:endParaRPr>
            </a:p>
          </p:txBody>
        </p:sp>
      </p:grpSp>
      <p:grpSp>
        <p:nvGrpSpPr>
          <p:cNvPr id="29" name="组合 28">
            <a:extLst>
              <a:ext uri="{FF2B5EF4-FFF2-40B4-BE49-F238E27FC236}">
                <a16:creationId xmlns:a16="http://schemas.microsoft.com/office/drawing/2014/main" id="{04752C33-E41B-4D94-8D13-682A121CC43F}"/>
              </a:ext>
            </a:extLst>
          </p:cNvPr>
          <p:cNvGrpSpPr/>
          <p:nvPr/>
        </p:nvGrpSpPr>
        <p:grpSpPr>
          <a:xfrm>
            <a:off x="3757662" y="1469446"/>
            <a:ext cx="909991" cy="3315727"/>
            <a:chOff x="2112818" y="3094413"/>
            <a:chExt cx="909991" cy="2564533"/>
          </a:xfrm>
        </p:grpSpPr>
        <p:cxnSp>
          <p:nvCxnSpPr>
            <p:cNvPr id="30" name="MH_Other_1">
              <a:extLst>
                <a:ext uri="{FF2B5EF4-FFF2-40B4-BE49-F238E27FC236}">
                  <a16:creationId xmlns:a16="http://schemas.microsoft.com/office/drawing/2014/main" id="{400CE869-4B6B-4201-A443-8D880CEF3E1D}"/>
                </a:ext>
              </a:extLst>
            </p:cNvPr>
            <p:cNvCxnSpPr>
              <a:cxnSpLocks noChangeShapeType="1"/>
            </p:cNvCxnSpPr>
            <p:nvPr>
              <p:custDataLst>
                <p:tags r:id="rId3"/>
              </p:custDataLst>
            </p:nvPr>
          </p:nvCxnSpPr>
          <p:spPr bwMode="auto">
            <a:xfrm>
              <a:off x="2495181" y="3094417"/>
              <a:ext cx="0" cy="2564529"/>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31" name="MH_Other_2">
              <a:extLst>
                <a:ext uri="{FF2B5EF4-FFF2-40B4-BE49-F238E27FC236}">
                  <a16:creationId xmlns:a16="http://schemas.microsoft.com/office/drawing/2014/main" id="{CBC261E5-A2A4-4F9D-89A4-FA61A77882E2}"/>
                </a:ext>
              </a:extLst>
            </p:cNvPr>
            <p:cNvCxnSpPr>
              <a:cxnSpLocks noChangeShapeType="1"/>
            </p:cNvCxnSpPr>
            <p:nvPr>
              <p:custDataLst>
                <p:tags r:id="rId4"/>
              </p:custDataLst>
            </p:nvPr>
          </p:nvCxnSpPr>
          <p:spPr bwMode="auto">
            <a:xfrm>
              <a:off x="2112818" y="3094413"/>
              <a:ext cx="382369"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32" name="MH_Other_9">
              <a:extLst>
                <a:ext uri="{FF2B5EF4-FFF2-40B4-BE49-F238E27FC236}">
                  <a16:creationId xmlns:a16="http://schemas.microsoft.com/office/drawing/2014/main" id="{744DF480-8CA4-45D6-8946-4F041A3751B4}"/>
                </a:ext>
              </a:extLst>
            </p:cNvPr>
            <p:cNvCxnSpPr>
              <a:cxnSpLocks noChangeShapeType="1"/>
            </p:cNvCxnSpPr>
            <p:nvPr>
              <p:custDataLst>
                <p:tags r:id="rId5"/>
              </p:custDataLst>
            </p:nvPr>
          </p:nvCxnSpPr>
          <p:spPr bwMode="auto">
            <a:xfrm>
              <a:off x="2558893" y="3596776"/>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33" name="MH_Other_10">
              <a:extLst>
                <a:ext uri="{FF2B5EF4-FFF2-40B4-BE49-F238E27FC236}">
                  <a16:creationId xmlns:a16="http://schemas.microsoft.com/office/drawing/2014/main" id="{CB09DDD5-20A1-44DC-B1CA-74950068C66C}"/>
                </a:ext>
              </a:extLst>
            </p:cNvPr>
            <p:cNvCxnSpPr>
              <a:cxnSpLocks noChangeShapeType="1"/>
            </p:cNvCxnSpPr>
            <p:nvPr>
              <p:custDataLst>
                <p:tags r:id="rId6"/>
              </p:custDataLst>
            </p:nvPr>
          </p:nvCxnSpPr>
          <p:spPr bwMode="auto">
            <a:xfrm>
              <a:off x="2527348" y="5090697"/>
              <a:ext cx="463916" cy="15557"/>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4731364" y="1759412"/>
            <a:ext cx="7086373" cy="153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defRPr/>
            </a:pPr>
            <a:r>
              <a:rPr lang="zh-CN" altLang="en-US" sz="2400" b="1" dirty="0">
                <a:solidFill>
                  <a:schemeClr val="accent1">
                    <a:lumMod val="50000"/>
                  </a:schemeClr>
                </a:solidFill>
                <a:latin typeface="+mj-ea"/>
                <a:ea typeface="+mj-ea"/>
              </a:rPr>
              <a:t>直接接触传播</a:t>
            </a:r>
            <a:endParaRPr lang="en-US" altLang="zh-CN" sz="2400" b="1" dirty="0">
              <a:solidFill>
                <a:schemeClr val="accent1">
                  <a:lumMod val="50000"/>
                </a:schemeClr>
              </a:solidFill>
              <a:latin typeface="+mj-ea"/>
              <a:ea typeface="+mj-ea"/>
            </a:endParaRPr>
          </a:p>
          <a:p>
            <a:pPr eaLnBrk="1" hangingPunct="1">
              <a:lnSpc>
                <a:spcPct val="150000"/>
              </a:lnSpc>
              <a:spcBef>
                <a:spcPct val="0"/>
              </a:spcBef>
              <a:buFontTx/>
              <a:buNone/>
              <a:defRPr/>
            </a:pPr>
            <a:r>
              <a:rPr lang="zh-CN" altLang="en-US" sz="2400" dirty="0">
                <a:latin typeface="+mj-ea"/>
                <a:ea typeface="+mj-ea"/>
              </a:rPr>
              <a:t>感染源</a:t>
            </a:r>
            <a:r>
              <a:rPr lang="zh-CN" altLang="en-US" sz="2400" u="sng" dirty="0">
                <a:solidFill>
                  <a:srgbClr val="7030A0"/>
                </a:solidFill>
                <a:latin typeface="+mj-ea"/>
                <a:ea typeface="+mj-ea"/>
              </a:rPr>
              <a:t>直接</a:t>
            </a:r>
            <a:r>
              <a:rPr lang="zh-CN" altLang="en-US" sz="2400" dirty="0">
                <a:latin typeface="+mj-ea"/>
                <a:ea typeface="+mj-ea"/>
              </a:rPr>
              <a:t>将病原微生物传播给易感宿主。</a:t>
            </a:r>
            <a:endParaRPr lang="en-US" altLang="zh-CN" sz="2400" dirty="0">
              <a:latin typeface="+mj-ea"/>
              <a:ea typeface="+mj-ea"/>
            </a:endParaRPr>
          </a:p>
          <a:p>
            <a:pPr eaLnBrk="1" hangingPunct="1">
              <a:lnSpc>
                <a:spcPct val="100000"/>
              </a:lnSpc>
              <a:spcBef>
                <a:spcPct val="0"/>
              </a:spcBef>
              <a:buFontTx/>
              <a:buNone/>
              <a:defRPr/>
            </a:pPr>
            <a:r>
              <a:rPr lang="zh-CN" altLang="en-US" sz="2400" dirty="0">
                <a:latin typeface="+mj-ea"/>
                <a:ea typeface="+mj-ea"/>
              </a:rPr>
              <a:t>如</a:t>
            </a:r>
            <a:r>
              <a:rPr lang="en-US" altLang="zh-CN" sz="2400" dirty="0">
                <a:latin typeface="+mj-ea"/>
                <a:ea typeface="+mj-ea"/>
              </a:rPr>
              <a:t>:</a:t>
            </a:r>
            <a:r>
              <a:rPr lang="zh-CN" altLang="en-US" sz="2400" dirty="0">
                <a:latin typeface="+mj-ea"/>
                <a:ea typeface="+mj-ea"/>
              </a:rPr>
              <a:t>母婴间风疹病毒、巨细胞病毒、艾滋病毒等；病人之间、病人与医务人员之间。</a:t>
            </a:r>
          </a:p>
        </p:txBody>
      </p:sp>
      <p:sp>
        <p:nvSpPr>
          <p:cNvPr id="37" name="MH_SubTitle_1">
            <a:extLst>
              <a:ext uri="{FF2B5EF4-FFF2-40B4-BE49-F238E27FC236}">
                <a16:creationId xmlns:a16="http://schemas.microsoft.com/office/drawing/2014/main" id="{A8CD8491-44F5-4E1F-B704-710C8CF405FA}"/>
              </a:ext>
            </a:extLst>
          </p:cNvPr>
          <p:cNvSpPr txBox="1">
            <a:spLocks noChangeArrowheads="1"/>
          </p:cNvSpPr>
          <p:nvPr>
            <p:custDataLst>
              <p:tags r:id="rId2"/>
            </p:custDataLst>
          </p:nvPr>
        </p:nvSpPr>
        <p:spPr bwMode="auto">
          <a:xfrm>
            <a:off x="4732953" y="3613311"/>
            <a:ext cx="7459047" cy="184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defRPr/>
            </a:pPr>
            <a:r>
              <a:rPr lang="zh-CN" altLang="en-US" sz="2400" b="1" dirty="0">
                <a:solidFill>
                  <a:schemeClr val="accent1">
                    <a:lumMod val="50000"/>
                  </a:schemeClr>
                </a:solidFill>
                <a:latin typeface="+mj-ea"/>
                <a:ea typeface="+mj-ea"/>
              </a:rPr>
              <a:t>间接接触传播</a:t>
            </a:r>
            <a:endParaRPr lang="en-US" altLang="zh-CN" sz="2400" b="1" dirty="0">
              <a:solidFill>
                <a:schemeClr val="accent1">
                  <a:lumMod val="50000"/>
                </a:schemeClr>
              </a:solidFill>
              <a:latin typeface="+mj-ea"/>
              <a:ea typeface="+mj-ea"/>
            </a:endParaRPr>
          </a:p>
          <a:p>
            <a:pPr eaLnBrk="1" hangingPunct="1">
              <a:lnSpc>
                <a:spcPts val="3200"/>
              </a:lnSpc>
              <a:spcBef>
                <a:spcPct val="0"/>
              </a:spcBef>
              <a:buFontTx/>
              <a:buNone/>
              <a:defRPr/>
            </a:pPr>
            <a:r>
              <a:rPr lang="zh-CN" altLang="en-US" sz="2400" dirty="0">
                <a:latin typeface="+mj-ea"/>
                <a:ea typeface="+mj-ea"/>
              </a:rPr>
              <a:t>感染源排出的病原微生物</a:t>
            </a:r>
            <a:r>
              <a:rPr lang="zh-CN" altLang="en-US" sz="2400" u="sng" dirty="0">
                <a:solidFill>
                  <a:srgbClr val="7030A0"/>
                </a:solidFill>
                <a:latin typeface="+mj-ea"/>
                <a:ea typeface="+mj-ea"/>
              </a:rPr>
              <a:t>通过媒介传递</a:t>
            </a:r>
            <a:r>
              <a:rPr lang="zh-CN" altLang="en-US" sz="2400" dirty="0">
                <a:latin typeface="+mj-ea"/>
                <a:ea typeface="+mj-ea"/>
              </a:rPr>
              <a:t>给易感宿主。</a:t>
            </a:r>
            <a:endParaRPr lang="en-US" altLang="zh-CN" sz="2400" dirty="0">
              <a:latin typeface="+mj-ea"/>
              <a:ea typeface="+mj-ea"/>
            </a:endParaRPr>
          </a:p>
          <a:p>
            <a:pPr eaLnBrk="1" hangingPunct="1">
              <a:lnSpc>
                <a:spcPts val="3200"/>
              </a:lnSpc>
              <a:spcBef>
                <a:spcPct val="0"/>
              </a:spcBef>
              <a:buFontTx/>
              <a:buNone/>
              <a:defRPr/>
            </a:pPr>
            <a:r>
              <a:rPr lang="zh-CN" altLang="en-US" sz="2400" b="1" dirty="0">
                <a:latin typeface="+mj-ea"/>
                <a:ea typeface="+mj-ea"/>
              </a:rPr>
              <a:t>最常见的传播媒介是医务人员的手</a:t>
            </a:r>
            <a:r>
              <a:rPr lang="zh-CN" altLang="en-US" sz="2400" dirty="0">
                <a:latin typeface="+mj-ea"/>
                <a:ea typeface="+mj-ea"/>
              </a:rPr>
              <a:t>，其次是各种侵入性诊治器械、病室物品和生物媒介的传播。</a:t>
            </a:r>
            <a:endParaRPr lang="en-US" altLang="zh-CN" sz="2400" dirty="0">
              <a:latin typeface="+mj-ea"/>
              <a:ea typeface="+mj-ea"/>
            </a:endParaRPr>
          </a:p>
        </p:txBody>
      </p:sp>
      <p:pic>
        <p:nvPicPr>
          <p:cNvPr id="5" name="图片 4" descr="卡通人物&#10;&#10;描述已自动生成">
            <a:extLst>
              <a:ext uri="{FF2B5EF4-FFF2-40B4-BE49-F238E27FC236}">
                <a16:creationId xmlns:a16="http://schemas.microsoft.com/office/drawing/2014/main" id="{0BE0FBBE-844D-4EB1-8283-EC9ADFF7D52F}"/>
              </a:ext>
            </a:extLst>
          </p:cNvPr>
          <p:cNvPicPr>
            <a:picLocks noChangeAspect="1"/>
          </p:cNvPicPr>
          <p:nvPr/>
        </p:nvPicPr>
        <p:blipFill>
          <a:blip r:embed="rId10">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37538" y="2524591"/>
            <a:ext cx="3605642" cy="2749400"/>
          </a:xfrm>
          <a:prstGeom prst="rect">
            <a:avLst/>
          </a:prstGeom>
        </p:spPr>
      </p:pic>
    </p:spTree>
    <p:extLst>
      <p:ext uri="{BB962C8B-B14F-4D97-AF65-F5344CB8AC3E}">
        <p14:creationId xmlns:p14="http://schemas.microsoft.com/office/powerpoint/2010/main" val="360402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138716" y="962551"/>
            <a:ext cx="2520000"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3"/>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空气传播</a:t>
              </a:r>
              <a:endParaRPr lang="en-US" altLang="zh-CN" sz="2700" dirty="0">
                <a:latin typeface="Impact" panose="020B0806030902050204" pitchFamily="34" charset="0"/>
                <a:ea typeface="微软雅黑" panose="020B0503020204020204" pitchFamily="34" charset="-122"/>
              </a:endParaRPr>
            </a:p>
          </p:txBody>
        </p: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1138716" y="1756562"/>
            <a:ext cx="10884300" cy="144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defPPr>
              <a:defRPr lang="zh-CN"/>
            </a:defPPr>
            <a:lvl1pPr>
              <a:lnSpc>
                <a:spcPct val="125000"/>
              </a:lnSpc>
              <a:spcBef>
                <a:spcPct val="0"/>
              </a:spcBef>
              <a:buFontTx/>
              <a:buNone/>
              <a:defRPr sz="2800">
                <a:latin typeface="+mn-ea"/>
              </a:defRPr>
            </a:lvl1pPr>
            <a:lvl2pPr marL="742950" indent="-285750">
              <a:lnSpc>
                <a:spcPct val="90000"/>
              </a:lnSpc>
              <a:spcBef>
                <a:spcPts val="375"/>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9pPr>
          </a:lstStyle>
          <a:p>
            <a:r>
              <a:rPr lang="zh-CN" altLang="en-US" dirty="0"/>
              <a:t>带有病原微生物的微粒子（≤</a:t>
            </a:r>
            <a:r>
              <a:rPr lang="en-US" altLang="zh-CN" dirty="0"/>
              <a:t>5µm</a:t>
            </a:r>
            <a:r>
              <a:rPr lang="zh-CN" altLang="en-US" dirty="0"/>
              <a:t>）如飞沫、菌尘，远距离（＞</a:t>
            </a:r>
            <a:r>
              <a:rPr lang="en-US" altLang="zh-CN" dirty="0"/>
              <a:t>1m</a:t>
            </a:r>
            <a:r>
              <a:rPr lang="zh-CN" altLang="en-US" dirty="0"/>
              <a:t>）通过空气流动导致的疾病传播。</a:t>
            </a:r>
            <a:endParaRPr lang="en-US" altLang="zh-CN" dirty="0"/>
          </a:p>
          <a:p>
            <a:r>
              <a:rPr lang="zh-CN" altLang="en-US" dirty="0"/>
              <a:t>如</a:t>
            </a:r>
            <a:r>
              <a:rPr lang="en-US" altLang="zh-CN" dirty="0"/>
              <a:t>:</a:t>
            </a:r>
            <a:r>
              <a:rPr lang="zh-CN" altLang="en-US" dirty="0"/>
              <a:t>流行性出血热、开放性肺结核病人排出结核杆菌等。</a:t>
            </a:r>
          </a:p>
        </p:txBody>
      </p:sp>
      <p:pic>
        <p:nvPicPr>
          <p:cNvPr id="6" name="图片 5" descr="图片包含 游戏机&#10;&#10;描述已自动生成">
            <a:extLst>
              <a:ext uri="{FF2B5EF4-FFF2-40B4-BE49-F238E27FC236}">
                <a16:creationId xmlns:a16="http://schemas.microsoft.com/office/drawing/2014/main" id="{6C56B58E-E907-4E39-B7D7-DA810093D32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996" y="3319086"/>
            <a:ext cx="4805093" cy="2921878"/>
          </a:xfrm>
          <a:prstGeom prst="rect">
            <a:avLst/>
          </a:prstGeom>
        </p:spPr>
      </p:pic>
      <p:pic>
        <p:nvPicPr>
          <p:cNvPr id="8" name="图片 7" descr="图片包含 游戏机&#10;&#10;描述已自动生成">
            <a:extLst>
              <a:ext uri="{FF2B5EF4-FFF2-40B4-BE49-F238E27FC236}">
                <a16:creationId xmlns:a16="http://schemas.microsoft.com/office/drawing/2014/main" id="{D978B502-0FAC-4063-9944-3399D48825A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911" y="3572552"/>
            <a:ext cx="4703218" cy="2783798"/>
          </a:xfrm>
          <a:prstGeom prst="rect">
            <a:avLst/>
          </a:prstGeom>
        </p:spPr>
      </p:pic>
    </p:spTree>
    <p:extLst>
      <p:ext uri="{BB962C8B-B14F-4D97-AF65-F5344CB8AC3E}">
        <p14:creationId xmlns:p14="http://schemas.microsoft.com/office/powerpoint/2010/main" val="113817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D901715-6625-4D8E-9765-FF9E66315BF8}"/>
              </a:ext>
            </a:extLst>
          </p:cNvPr>
          <p:cNvGrpSpPr/>
          <p:nvPr/>
        </p:nvGrpSpPr>
        <p:grpSpPr>
          <a:xfrm>
            <a:off x="633172" y="1008790"/>
            <a:ext cx="3581646" cy="4828540"/>
            <a:chOff x="848114" y="717550"/>
            <a:chExt cx="3581646" cy="4828540"/>
          </a:xfrm>
        </p:grpSpPr>
        <p:sp>
          <p:nvSpPr>
            <p:cNvPr id="3" name="圆角矩形 66">
              <a:extLst>
                <a:ext uri="{FF2B5EF4-FFF2-40B4-BE49-F238E27FC236}">
                  <a16:creationId xmlns:a16="http://schemas.microsoft.com/office/drawing/2014/main" id="{FCEDAD68-CB32-4824-81DB-4E82915AC0A7}"/>
                </a:ext>
              </a:extLst>
            </p:cNvPr>
            <p:cNvSpPr/>
            <p:nvPr/>
          </p:nvSpPr>
          <p:spPr>
            <a:xfrm>
              <a:off x="848114" y="2556802"/>
              <a:ext cx="1019407" cy="120856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医院感染的预防和控制</a:t>
              </a:r>
            </a:p>
          </p:txBody>
        </p:sp>
        <p:sp>
          <p:nvSpPr>
            <p:cNvPr id="4" name="左大括号 3">
              <a:extLst>
                <a:ext uri="{FF2B5EF4-FFF2-40B4-BE49-F238E27FC236}">
                  <a16:creationId xmlns:a16="http://schemas.microsoft.com/office/drawing/2014/main" id="{0194EC1C-4CAF-4482-BB8F-875791F6751F}"/>
                </a:ext>
              </a:extLst>
            </p:cNvPr>
            <p:cNvSpPr/>
            <p:nvPr/>
          </p:nvSpPr>
          <p:spPr>
            <a:xfrm>
              <a:off x="2261235" y="1034415"/>
              <a:ext cx="76200" cy="4241165"/>
            </a:xfrm>
            <a:prstGeom prst="leftBrace">
              <a:avLst>
                <a:gd name="adj1" fmla="val 8333"/>
                <a:gd name="adj2" fmla="val 5027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19050">
                  <a:solidFill>
                    <a:schemeClr val="tx1"/>
                  </a:solidFill>
                </a:ln>
                <a:latin typeface="微软雅黑" panose="020B0503020204020204" pitchFamily="34" charset="-122"/>
                <a:ea typeface="微软雅黑" panose="020B0503020204020204" pitchFamily="34" charset="-122"/>
              </a:endParaRPr>
            </a:p>
          </p:txBody>
        </p:sp>
        <p:sp>
          <p:nvSpPr>
            <p:cNvPr id="5" name="圆角矩形 76">
              <a:extLst>
                <a:ext uri="{FF2B5EF4-FFF2-40B4-BE49-F238E27FC236}">
                  <a16:creationId xmlns:a16="http://schemas.microsoft.com/office/drawing/2014/main" id="{99A58493-F809-49D2-BCC6-EFDEE3A2812F}"/>
                </a:ext>
              </a:extLst>
            </p:cNvPr>
            <p:cNvSpPr/>
            <p:nvPr/>
          </p:nvSpPr>
          <p:spPr>
            <a:xfrm>
              <a:off x="2728676" y="3059157"/>
              <a:ext cx="1645689" cy="638124"/>
            </a:xfrm>
            <a:prstGeom prst="round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无菌技术</a:t>
              </a:r>
            </a:p>
          </p:txBody>
        </p:sp>
        <p:sp>
          <p:nvSpPr>
            <p:cNvPr id="6" name="圆角矩形 102">
              <a:extLst>
                <a:ext uri="{FF2B5EF4-FFF2-40B4-BE49-F238E27FC236}">
                  <a16:creationId xmlns:a16="http://schemas.microsoft.com/office/drawing/2014/main" id="{C1910915-42EE-4571-9A66-2285881F6CB1}"/>
                </a:ext>
              </a:extLst>
            </p:cNvPr>
            <p:cNvSpPr/>
            <p:nvPr/>
          </p:nvSpPr>
          <p:spPr>
            <a:xfrm>
              <a:off x="2726055" y="4969510"/>
              <a:ext cx="1673225" cy="5765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隔离技术</a:t>
              </a:r>
            </a:p>
          </p:txBody>
        </p:sp>
        <p:cxnSp>
          <p:nvCxnSpPr>
            <p:cNvPr id="7" name="直接连接符 6">
              <a:extLst>
                <a:ext uri="{FF2B5EF4-FFF2-40B4-BE49-F238E27FC236}">
                  <a16:creationId xmlns:a16="http://schemas.microsoft.com/office/drawing/2014/main" id="{1D73EDF0-D973-499E-8B0B-7A4E3B7BC497}"/>
                </a:ext>
              </a:extLst>
            </p:cNvPr>
            <p:cNvCxnSpPr/>
            <p:nvPr/>
          </p:nvCxnSpPr>
          <p:spPr>
            <a:xfrm>
              <a:off x="2329180" y="103314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F84BBF5-7BFB-4B3F-8218-622097D56C40}"/>
                </a:ext>
              </a:extLst>
            </p:cNvPr>
            <p:cNvCxnSpPr/>
            <p:nvPr/>
          </p:nvCxnSpPr>
          <p:spPr>
            <a:xfrm>
              <a:off x="2299970" y="214947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C96CE96-193C-4208-A8BB-76DBAD0B958C}"/>
                </a:ext>
              </a:extLst>
            </p:cNvPr>
            <p:cNvCxnSpPr/>
            <p:nvPr/>
          </p:nvCxnSpPr>
          <p:spPr>
            <a:xfrm>
              <a:off x="2292350" y="336359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E7EE24B6-961F-4672-B629-0B45214A772F}"/>
                </a:ext>
              </a:extLst>
            </p:cNvPr>
            <p:cNvCxnSpPr/>
            <p:nvPr/>
          </p:nvCxnSpPr>
          <p:spPr>
            <a:xfrm>
              <a:off x="2296795" y="526224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7BC2A8C6-4267-4C8B-947D-74C0F89AD792}"/>
                </a:ext>
              </a:extLst>
            </p:cNvPr>
            <p:cNvCxnSpPr/>
            <p:nvPr/>
          </p:nvCxnSpPr>
          <p:spPr>
            <a:xfrm>
              <a:off x="1867535" y="315595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圆角矩形 74">
              <a:extLst>
                <a:ext uri="{FF2B5EF4-FFF2-40B4-BE49-F238E27FC236}">
                  <a16:creationId xmlns:a16="http://schemas.microsoft.com/office/drawing/2014/main" id="{B794DF7C-1E76-4C91-A755-85FF7F631993}"/>
                </a:ext>
              </a:extLst>
            </p:cNvPr>
            <p:cNvSpPr/>
            <p:nvPr/>
          </p:nvSpPr>
          <p:spPr>
            <a:xfrm>
              <a:off x="2722245" y="1831975"/>
              <a:ext cx="1677035" cy="638175"/>
            </a:xfrm>
            <a:prstGeom prst="round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清洁、消毒、灭菌</a:t>
              </a:r>
            </a:p>
          </p:txBody>
        </p:sp>
        <p:sp>
          <p:nvSpPr>
            <p:cNvPr id="13" name="圆角矩形 68">
              <a:extLst>
                <a:ext uri="{FF2B5EF4-FFF2-40B4-BE49-F238E27FC236}">
                  <a16:creationId xmlns:a16="http://schemas.microsoft.com/office/drawing/2014/main" id="{DFFC0C8B-6097-4D01-8254-DD8689AAA83A}"/>
                </a:ext>
              </a:extLst>
            </p:cNvPr>
            <p:cNvSpPr/>
            <p:nvPr/>
          </p:nvSpPr>
          <p:spPr>
            <a:xfrm>
              <a:off x="2720975" y="717550"/>
              <a:ext cx="1708785" cy="638175"/>
            </a:xfrm>
            <a:prstGeom prst="round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医院感染</a:t>
              </a:r>
            </a:p>
          </p:txBody>
        </p:sp>
      </p:grpSp>
      <p:sp>
        <p:nvSpPr>
          <p:cNvPr id="14" name="文本占位符 13">
            <a:extLst>
              <a:ext uri="{FF2B5EF4-FFF2-40B4-BE49-F238E27FC236}">
                <a16:creationId xmlns:a16="http://schemas.microsoft.com/office/drawing/2014/main" id="{E0BB43FB-0A80-489E-9773-714318E0D7A8}"/>
              </a:ext>
            </a:extLst>
          </p:cNvPr>
          <p:cNvSpPr>
            <a:spLocks noGrp="1"/>
          </p:cNvSpPr>
          <p:nvPr>
            <p:ph type="body" sz="quarter" idx="10"/>
          </p:nvPr>
        </p:nvSpPr>
        <p:spPr/>
        <p:txBody>
          <a:bodyPr/>
          <a:lstStyle/>
          <a:p>
            <a:r>
              <a:rPr lang="zh-CN" altLang="en-US" dirty="0"/>
              <a:t>本章框架</a:t>
            </a:r>
          </a:p>
        </p:txBody>
      </p:sp>
      <p:grpSp>
        <p:nvGrpSpPr>
          <p:cNvPr id="15" name="组合 14">
            <a:extLst>
              <a:ext uri="{FF2B5EF4-FFF2-40B4-BE49-F238E27FC236}">
                <a16:creationId xmlns:a16="http://schemas.microsoft.com/office/drawing/2014/main" id="{D56AEA3F-07F9-489A-B5D3-A12409A71FCD}"/>
              </a:ext>
            </a:extLst>
          </p:cNvPr>
          <p:cNvGrpSpPr/>
          <p:nvPr/>
        </p:nvGrpSpPr>
        <p:grpSpPr>
          <a:xfrm>
            <a:off x="4166489" y="800735"/>
            <a:ext cx="5968365" cy="3503295"/>
            <a:chOff x="4371975" y="615315"/>
            <a:chExt cx="5968365" cy="3503295"/>
          </a:xfrm>
        </p:grpSpPr>
        <p:sp>
          <p:nvSpPr>
            <p:cNvPr id="16" name="圆角矩形 105">
              <a:extLst>
                <a:ext uri="{FF2B5EF4-FFF2-40B4-BE49-F238E27FC236}">
                  <a16:creationId xmlns:a16="http://schemas.microsoft.com/office/drawing/2014/main" id="{55A770E9-367B-4635-A086-9E6E9C66CCB6}"/>
                </a:ext>
              </a:extLst>
            </p:cNvPr>
            <p:cNvSpPr/>
            <p:nvPr/>
          </p:nvSpPr>
          <p:spPr>
            <a:xfrm>
              <a:off x="5310505" y="615315"/>
              <a:ext cx="1663700" cy="29972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院感发生条件</a:t>
              </a:r>
            </a:p>
          </p:txBody>
        </p:sp>
        <p:cxnSp>
          <p:nvCxnSpPr>
            <p:cNvPr id="17" name="直接连接符 16">
              <a:extLst>
                <a:ext uri="{FF2B5EF4-FFF2-40B4-BE49-F238E27FC236}">
                  <a16:creationId xmlns:a16="http://schemas.microsoft.com/office/drawing/2014/main" id="{26B1C0B4-840D-476F-99DE-0C7AE0E2F979}"/>
                </a:ext>
              </a:extLst>
            </p:cNvPr>
            <p:cNvCxnSpPr/>
            <p:nvPr/>
          </p:nvCxnSpPr>
          <p:spPr>
            <a:xfrm flipH="1">
              <a:off x="4864735" y="765810"/>
              <a:ext cx="4445" cy="5499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圆角矩形 111">
              <a:extLst>
                <a:ext uri="{FF2B5EF4-FFF2-40B4-BE49-F238E27FC236}">
                  <a16:creationId xmlns:a16="http://schemas.microsoft.com/office/drawing/2014/main" id="{B1BDA7B1-552B-4D7E-A1E6-FBA9129E2A45}"/>
                </a:ext>
              </a:extLst>
            </p:cNvPr>
            <p:cNvSpPr/>
            <p:nvPr/>
          </p:nvSpPr>
          <p:spPr>
            <a:xfrm>
              <a:off x="5310505" y="1161415"/>
              <a:ext cx="2110740" cy="301625"/>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院感的预防和控制</a:t>
              </a:r>
            </a:p>
          </p:txBody>
        </p:sp>
        <p:sp>
          <p:nvSpPr>
            <p:cNvPr id="19" name="圆角矩形 114">
              <a:extLst>
                <a:ext uri="{FF2B5EF4-FFF2-40B4-BE49-F238E27FC236}">
                  <a16:creationId xmlns:a16="http://schemas.microsoft.com/office/drawing/2014/main" id="{47DB0E23-98D7-431D-B5C0-CFE19AF2931C}"/>
                </a:ext>
              </a:extLst>
            </p:cNvPr>
            <p:cNvSpPr/>
            <p:nvPr/>
          </p:nvSpPr>
          <p:spPr>
            <a:xfrm>
              <a:off x="5292648" y="1706125"/>
              <a:ext cx="2063758" cy="319062"/>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物理消毒灭菌法</a:t>
              </a:r>
            </a:p>
          </p:txBody>
        </p:sp>
        <p:sp>
          <p:nvSpPr>
            <p:cNvPr id="20" name="圆角矩形 115">
              <a:extLst>
                <a:ext uri="{FF2B5EF4-FFF2-40B4-BE49-F238E27FC236}">
                  <a16:creationId xmlns:a16="http://schemas.microsoft.com/office/drawing/2014/main" id="{3D2F7A9A-668A-4F38-AA0A-447C8CCC2129}"/>
                </a:ext>
              </a:extLst>
            </p:cNvPr>
            <p:cNvSpPr/>
            <p:nvPr/>
          </p:nvSpPr>
          <p:spPr>
            <a:xfrm>
              <a:off x="5300378" y="2396650"/>
              <a:ext cx="2056028" cy="30413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化学消毒灭菌法</a:t>
              </a:r>
            </a:p>
          </p:txBody>
        </p:sp>
        <p:cxnSp>
          <p:nvCxnSpPr>
            <p:cNvPr id="21" name="直接连接符 20">
              <a:extLst>
                <a:ext uri="{FF2B5EF4-FFF2-40B4-BE49-F238E27FC236}">
                  <a16:creationId xmlns:a16="http://schemas.microsoft.com/office/drawing/2014/main" id="{4FACE2D4-C704-4A4F-8614-5559154F53BE}"/>
                </a:ext>
              </a:extLst>
            </p:cNvPr>
            <p:cNvCxnSpPr/>
            <p:nvPr/>
          </p:nvCxnSpPr>
          <p:spPr>
            <a:xfrm>
              <a:off x="4844040" y="1853945"/>
              <a:ext cx="9427" cy="6883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圆角矩形 122">
              <a:extLst>
                <a:ext uri="{FF2B5EF4-FFF2-40B4-BE49-F238E27FC236}">
                  <a16:creationId xmlns:a16="http://schemas.microsoft.com/office/drawing/2014/main" id="{D0E81DE4-4FDB-4C40-8721-FFFB7DF32510}"/>
                </a:ext>
              </a:extLst>
            </p:cNvPr>
            <p:cNvSpPr/>
            <p:nvPr/>
          </p:nvSpPr>
          <p:spPr>
            <a:xfrm>
              <a:off x="5244387" y="3547485"/>
              <a:ext cx="1501253" cy="33507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基本操作法</a:t>
              </a:r>
            </a:p>
          </p:txBody>
        </p:sp>
        <p:cxnSp>
          <p:nvCxnSpPr>
            <p:cNvPr id="23" name="直接连接符 22">
              <a:extLst>
                <a:ext uri="{FF2B5EF4-FFF2-40B4-BE49-F238E27FC236}">
                  <a16:creationId xmlns:a16="http://schemas.microsoft.com/office/drawing/2014/main" id="{0CC875F3-21AE-4945-86A0-D774767BC93C}"/>
                </a:ext>
              </a:extLst>
            </p:cNvPr>
            <p:cNvCxnSpPr/>
            <p:nvPr/>
          </p:nvCxnSpPr>
          <p:spPr>
            <a:xfrm>
              <a:off x="4431030" y="104838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A9D70BB7-EEBD-4475-A4ED-F54462E6C760}"/>
                </a:ext>
              </a:extLst>
            </p:cNvPr>
            <p:cNvCxnSpPr/>
            <p:nvPr/>
          </p:nvCxnSpPr>
          <p:spPr>
            <a:xfrm>
              <a:off x="4868545" y="76390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CE8880C3-DA85-486F-91C2-6F4D3C134694}"/>
                </a:ext>
              </a:extLst>
            </p:cNvPr>
            <p:cNvCxnSpPr/>
            <p:nvPr/>
          </p:nvCxnSpPr>
          <p:spPr>
            <a:xfrm>
              <a:off x="4869180" y="131127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F4B2B3E-725A-4D33-BD30-8931B2B1E3A1}"/>
                </a:ext>
              </a:extLst>
            </p:cNvPr>
            <p:cNvCxnSpPr/>
            <p:nvPr/>
          </p:nvCxnSpPr>
          <p:spPr>
            <a:xfrm>
              <a:off x="4399280" y="213931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9F12C7F-AF36-4C6F-91D5-231BF16F50C8}"/>
                </a:ext>
              </a:extLst>
            </p:cNvPr>
            <p:cNvCxnSpPr/>
            <p:nvPr/>
          </p:nvCxnSpPr>
          <p:spPr>
            <a:xfrm>
              <a:off x="4850130" y="185420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9199E10C-CB0B-46AB-83CE-246ADF423783}"/>
                </a:ext>
              </a:extLst>
            </p:cNvPr>
            <p:cNvCxnSpPr/>
            <p:nvPr/>
          </p:nvCxnSpPr>
          <p:spPr>
            <a:xfrm>
              <a:off x="4853305" y="25406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59B0E9D-3430-4274-9C0F-64BF95D13183}"/>
                </a:ext>
              </a:extLst>
            </p:cNvPr>
            <p:cNvCxnSpPr/>
            <p:nvPr/>
          </p:nvCxnSpPr>
          <p:spPr>
            <a:xfrm>
              <a:off x="4371975" y="336550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CA123DC-D317-4B21-B1DB-0B9F1F95F08D}"/>
                </a:ext>
              </a:extLst>
            </p:cNvPr>
            <p:cNvCxnSpPr/>
            <p:nvPr/>
          </p:nvCxnSpPr>
          <p:spPr>
            <a:xfrm>
              <a:off x="4795145" y="3023615"/>
              <a:ext cx="9427" cy="6883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2CA2A241-1EBE-447F-BA23-B055A4C7680C}"/>
                </a:ext>
              </a:extLst>
            </p:cNvPr>
            <p:cNvCxnSpPr/>
            <p:nvPr/>
          </p:nvCxnSpPr>
          <p:spPr>
            <a:xfrm>
              <a:off x="4792980" y="303403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E5317CF1-37C8-4916-B393-18E574F919F0}"/>
                </a:ext>
              </a:extLst>
            </p:cNvPr>
            <p:cNvCxnSpPr/>
            <p:nvPr/>
          </p:nvCxnSpPr>
          <p:spPr>
            <a:xfrm>
              <a:off x="4805680" y="371030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96C7EB1B-B192-46ED-85CB-776F2434E18E}"/>
                </a:ext>
              </a:extLst>
            </p:cNvPr>
            <p:cNvCxnSpPr/>
            <p:nvPr/>
          </p:nvCxnSpPr>
          <p:spPr>
            <a:xfrm flipV="1">
              <a:off x="6743700" y="3734435"/>
              <a:ext cx="1049020" cy="5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740ECA3-0DD7-4600-8CDD-D099B33400AF}"/>
                </a:ext>
              </a:extLst>
            </p:cNvPr>
            <p:cNvCxnSpPr/>
            <p:nvPr/>
          </p:nvCxnSpPr>
          <p:spPr>
            <a:xfrm flipH="1">
              <a:off x="7793355" y="1594485"/>
              <a:ext cx="1270" cy="23577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7066BAF-FE67-4FF4-872F-A7B2B4EE05B0}"/>
                </a:ext>
              </a:extLst>
            </p:cNvPr>
            <p:cNvCxnSpPr/>
            <p:nvPr/>
          </p:nvCxnSpPr>
          <p:spPr>
            <a:xfrm>
              <a:off x="7780020" y="15881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8BA9806-15EC-46C1-8B83-8825911D3428}"/>
                </a:ext>
              </a:extLst>
            </p:cNvPr>
            <p:cNvCxnSpPr/>
            <p:nvPr/>
          </p:nvCxnSpPr>
          <p:spPr>
            <a:xfrm>
              <a:off x="7805420" y="210566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3118B62A-4A19-4980-B975-B26D377163E9}"/>
                </a:ext>
              </a:extLst>
            </p:cNvPr>
            <p:cNvCxnSpPr/>
            <p:nvPr/>
          </p:nvCxnSpPr>
          <p:spPr>
            <a:xfrm>
              <a:off x="7809230" y="303403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B745656B-15AC-4BA6-AE79-2917E1EA202B}"/>
                </a:ext>
              </a:extLst>
            </p:cNvPr>
            <p:cNvCxnSpPr/>
            <p:nvPr/>
          </p:nvCxnSpPr>
          <p:spPr>
            <a:xfrm>
              <a:off x="7791450" y="255651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圆角矩形 41">
              <a:extLst>
                <a:ext uri="{FF2B5EF4-FFF2-40B4-BE49-F238E27FC236}">
                  <a16:creationId xmlns:a16="http://schemas.microsoft.com/office/drawing/2014/main" id="{D1ABC616-5745-416C-BFF8-2A80CDC208A4}"/>
                </a:ext>
              </a:extLst>
            </p:cNvPr>
            <p:cNvSpPr/>
            <p:nvPr/>
          </p:nvSpPr>
          <p:spPr>
            <a:xfrm>
              <a:off x="8220710" y="1410335"/>
              <a:ext cx="207962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无菌持物钳使用</a:t>
              </a:r>
            </a:p>
          </p:txBody>
        </p:sp>
        <p:sp>
          <p:nvSpPr>
            <p:cNvPr id="40" name="圆角矩形 42">
              <a:extLst>
                <a:ext uri="{FF2B5EF4-FFF2-40B4-BE49-F238E27FC236}">
                  <a16:creationId xmlns:a16="http://schemas.microsoft.com/office/drawing/2014/main" id="{368C11EA-DFF8-41F0-B345-B47EFAF474C8}"/>
                </a:ext>
              </a:extLst>
            </p:cNvPr>
            <p:cNvSpPr/>
            <p:nvPr/>
          </p:nvSpPr>
          <p:spPr>
            <a:xfrm>
              <a:off x="8209280" y="1945640"/>
              <a:ext cx="212153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无菌容器使用</a:t>
              </a:r>
            </a:p>
          </p:txBody>
        </p:sp>
        <p:sp>
          <p:nvSpPr>
            <p:cNvPr id="41" name="圆角矩形 43">
              <a:extLst>
                <a:ext uri="{FF2B5EF4-FFF2-40B4-BE49-F238E27FC236}">
                  <a16:creationId xmlns:a16="http://schemas.microsoft.com/office/drawing/2014/main" id="{D202C673-1BF8-45FF-AFBE-55FD1548519A}"/>
                </a:ext>
              </a:extLst>
            </p:cNvPr>
            <p:cNvSpPr/>
            <p:nvPr/>
          </p:nvSpPr>
          <p:spPr>
            <a:xfrm>
              <a:off x="8209280" y="2397125"/>
              <a:ext cx="211772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取用无菌溶液</a:t>
              </a:r>
            </a:p>
          </p:txBody>
        </p:sp>
        <p:sp>
          <p:nvSpPr>
            <p:cNvPr id="42" name="圆角矩形 44">
              <a:extLst>
                <a:ext uri="{FF2B5EF4-FFF2-40B4-BE49-F238E27FC236}">
                  <a16:creationId xmlns:a16="http://schemas.microsoft.com/office/drawing/2014/main" id="{3F122C48-1E4C-4620-A8E9-CCBABC0B424F}"/>
                </a:ext>
              </a:extLst>
            </p:cNvPr>
            <p:cNvSpPr/>
            <p:nvPr/>
          </p:nvSpPr>
          <p:spPr>
            <a:xfrm>
              <a:off x="8209280" y="2877820"/>
              <a:ext cx="213042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无菌包使用</a:t>
              </a:r>
            </a:p>
          </p:txBody>
        </p:sp>
        <p:sp>
          <p:nvSpPr>
            <p:cNvPr id="43" name="圆角矩形 46">
              <a:extLst>
                <a:ext uri="{FF2B5EF4-FFF2-40B4-BE49-F238E27FC236}">
                  <a16:creationId xmlns:a16="http://schemas.microsoft.com/office/drawing/2014/main" id="{5F88D07C-69DD-4C48-A6C5-E4FE9701C4C8}"/>
                </a:ext>
              </a:extLst>
            </p:cNvPr>
            <p:cNvSpPr/>
            <p:nvPr/>
          </p:nvSpPr>
          <p:spPr>
            <a:xfrm>
              <a:off x="8209280" y="3783330"/>
              <a:ext cx="2131060"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戴脱无菌手套</a:t>
              </a:r>
            </a:p>
          </p:txBody>
        </p:sp>
        <p:cxnSp>
          <p:nvCxnSpPr>
            <p:cNvPr id="44" name="直接连接符 43">
              <a:extLst>
                <a:ext uri="{FF2B5EF4-FFF2-40B4-BE49-F238E27FC236}">
                  <a16:creationId xmlns:a16="http://schemas.microsoft.com/office/drawing/2014/main" id="{4D1A3F4C-71F1-4FE4-8F57-9227F6A7ACEE}"/>
                </a:ext>
              </a:extLst>
            </p:cNvPr>
            <p:cNvCxnSpPr/>
            <p:nvPr/>
          </p:nvCxnSpPr>
          <p:spPr>
            <a:xfrm>
              <a:off x="7805420" y="350139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FC80143-3DCB-4199-90A3-14192108CD93}"/>
                </a:ext>
              </a:extLst>
            </p:cNvPr>
            <p:cNvCxnSpPr/>
            <p:nvPr/>
          </p:nvCxnSpPr>
          <p:spPr>
            <a:xfrm>
              <a:off x="7791450" y="39503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圆角矩形 85">
              <a:extLst>
                <a:ext uri="{FF2B5EF4-FFF2-40B4-BE49-F238E27FC236}">
                  <a16:creationId xmlns:a16="http://schemas.microsoft.com/office/drawing/2014/main" id="{9AF1F31C-8562-4EA2-9116-1943D60A112B}"/>
                </a:ext>
              </a:extLst>
            </p:cNvPr>
            <p:cNvSpPr/>
            <p:nvPr/>
          </p:nvSpPr>
          <p:spPr>
            <a:xfrm>
              <a:off x="5198110" y="2884805"/>
              <a:ext cx="2097405" cy="315595"/>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无菌技术操作原则</a:t>
              </a:r>
            </a:p>
          </p:txBody>
        </p:sp>
        <p:sp>
          <p:nvSpPr>
            <p:cNvPr id="47" name="圆角矩形 45">
              <a:extLst>
                <a:ext uri="{FF2B5EF4-FFF2-40B4-BE49-F238E27FC236}">
                  <a16:creationId xmlns:a16="http://schemas.microsoft.com/office/drawing/2014/main" id="{4F792095-F0B3-4EEE-B031-0E33946CCEE1}"/>
                </a:ext>
              </a:extLst>
            </p:cNvPr>
            <p:cNvSpPr/>
            <p:nvPr/>
          </p:nvSpPr>
          <p:spPr>
            <a:xfrm>
              <a:off x="8209280" y="3335020"/>
              <a:ext cx="212153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铺无菌盘</a:t>
              </a:r>
            </a:p>
          </p:txBody>
        </p:sp>
      </p:grpSp>
      <p:grpSp>
        <p:nvGrpSpPr>
          <p:cNvPr id="48" name="组合 47">
            <a:extLst>
              <a:ext uri="{FF2B5EF4-FFF2-40B4-BE49-F238E27FC236}">
                <a16:creationId xmlns:a16="http://schemas.microsoft.com/office/drawing/2014/main" id="{C7B86AAE-0C41-4476-868B-83DFFF90F23C}"/>
              </a:ext>
            </a:extLst>
          </p:cNvPr>
          <p:cNvGrpSpPr/>
          <p:nvPr/>
        </p:nvGrpSpPr>
        <p:grpSpPr>
          <a:xfrm>
            <a:off x="4214818" y="4485403"/>
            <a:ext cx="5963285" cy="1828800"/>
            <a:chOff x="4389120" y="4372610"/>
            <a:chExt cx="5963285" cy="1828800"/>
          </a:xfrm>
        </p:grpSpPr>
        <p:cxnSp>
          <p:nvCxnSpPr>
            <p:cNvPr id="49" name="直接连接符 48">
              <a:extLst>
                <a:ext uri="{FF2B5EF4-FFF2-40B4-BE49-F238E27FC236}">
                  <a16:creationId xmlns:a16="http://schemas.microsoft.com/office/drawing/2014/main" id="{9522146F-6A05-4E09-B91C-769607674CE7}"/>
                </a:ext>
              </a:extLst>
            </p:cNvPr>
            <p:cNvCxnSpPr/>
            <p:nvPr/>
          </p:nvCxnSpPr>
          <p:spPr>
            <a:xfrm>
              <a:off x="4818380" y="4514215"/>
              <a:ext cx="13335" cy="15081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0D7FDF42-9E36-465E-B24F-F6663F6D5CA9}"/>
                </a:ext>
              </a:extLst>
            </p:cNvPr>
            <p:cNvCxnSpPr/>
            <p:nvPr/>
          </p:nvCxnSpPr>
          <p:spPr>
            <a:xfrm>
              <a:off x="4819650" y="502031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0256522-B4D5-4E2F-B9AB-8CFEFCB62737}"/>
                </a:ext>
              </a:extLst>
            </p:cNvPr>
            <p:cNvCxnSpPr/>
            <p:nvPr/>
          </p:nvCxnSpPr>
          <p:spPr>
            <a:xfrm>
              <a:off x="4817110" y="554609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B4512A59-0443-4527-9C9E-2CC39D20BE66}"/>
                </a:ext>
              </a:extLst>
            </p:cNvPr>
            <p:cNvCxnSpPr/>
            <p:nvPr/>
          </p:nvCxnSpPr>
          <p:spPr>
            <a:xfrm>
              <a:off x="4389120" y="525208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圆角矩形 30">
              <a:extLst>
                <a:ext uri="{FF2B5EF4-FFF2-40B4-BE49-F238E27FC236}">
                  <a16:creationId xmlns:a16="http://schemas.microsoft.com/office/drawing/2014/main" id="{975A3B48-1F26-437A-AFD9-F5C5C31E413E}"/>
                </a:ext>
              </a:extLst>
            </p:cNvPr>
            <p:cNvSpPr/>
            <p:nvPr/>
          </p:nvSpPr>
          <p:spPr>
            <a:xfrm>
              <a:off x="5264150" y="4874895"/>
              <a:ext cx="2097405" cy="315595"/>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隔离种类及措施</a:t>
              </a:r>
            </a:p>
          </p:txBody>
        </p:sp>
        <p:sp>
          <p:nvSpPr>
            <p:cNvPr id="54" name="圆角矩形 31">
              <a:extLst>
                <a:ext uri="{FF2B5EF4-FFF2-40B4-BE49-F238E27FC236}">
                  <a16:creationId xmlns:a16="http://schemas.microsoft.com/office/drawing/2014/main" id="{3B3ED5CD-6491-4EED-9DBE-667F7221E188}"/>
                </a:ext>
              </a:extLst>
            </p:cNvPr>
            <p:cNvSpPr/>
            <p:nvPr/>
          </p:nvSpPr>
          <p:spPr>
            <a:xfrm>
              <a:off x="5255182" y="5390255"/>
              <a:ext cx="1501253" cy="33507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基本操作法</a:t>
              </a:r>
            </a:p>
          </p:txBody>
        </p:sp>
        <p:cxnSp>
          <p:nvCxnSpPr>
            <p:cNvPr id="55" name="直接连接符 54">
              <a:extLst>
                <a:ext uri="{FF2B5EF4-FFF2-40B4-BE49-F238E27FC236}">
                  <a16:creationId xmlns:a16="http://schemas.microsoft.com/office/drawing/2014/main" id="{6138F15A-8B49-42C7-9280-1BD072D3C9DC}"/>
                </a:ext>
              </a:extLst>
            </p:cNvPr>
            <p:cNvCxnSpPr/>
            <p:nvPr/>
          </p:nvCxnSpPr>
          <p:spPr>
            <a:xfrm flipH="1">
              <a:off x="7797165" y="4604385"/>
              <a:ext cx="10160" cy="14357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135EB5E-9642-4CB6-8513-EFFE5C6EA08C}"/>
                </a:ext>
              </a:extLst>
            </p:cNvPr>
            <p:cNvCxnSpPr/>
            <p:nvPr/>
          </p:nvCxnSpPr>
          <p:spPr>
            <a:xfrm>
              <a:off x="7792720" y="45980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EC734CC6-88C4-483B-BB2D-D5D82587986F}"/>
                </a:ext>
              </a:extLst>
            </p:cNvPr>
            <p:cNvCxnSpPr/>
            <p:nvPr/>
          </p:nvCxnSpPr>
          <p:spPr>
            <a:xfrm>
              <a:off x="7818120" y="511556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288E4F18-4556-4088-AD1E-67ADF7E3F54F}"/>
                </a:ext>
              </a:extLst>
            </p:cNvPr>
            <p:cNvCxnSpPr/>
            <p:nvPr/>
          </p:nvCxnSpPr>
          <p:spPr>
            <a:xfrm>
              <a:off x="7800340" y="60331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BF9084BB-3492-4DC7-BC42-9AD9D72B9A34}"/>
                </a:ext>
              </a:extLst>
            </p:cNvPr>
            <p:cNvCxnSpPr/>
            <p:nvPr/>
          </p:nvCxnSpPr>
          <p:spPr>
            <a:xfrm>
              <a:off x="7804150" y="556641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圆角矩形 36">
              <a:extLst>
                <a:ext uri="{FF2B5EF4-FFF2-40B4-BE49-F238E27FC236}">
                  <a16:creationId xmlns:a16="http://schemas.microsoft.com/office/drawing/2014/main" id="{6C958823-B02B-4224-AF81-28BDCF1593B8}"/>
                </a:ext>
              </a:extLst>
            </p:cNvPr>
            <p:cNvSpPr/>
            <p:nvPr/>
          </p:nvSpPr>
          <p:spPr>
            <a:xfrm>
              <a:off x="8208645" y="4441825"/>
              <a:ext cx="214312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帽子、口罩的使用</a:t>
              </a:r>
              <a:endParaRPr lang="zh-CN" altLang="en-US" dirty="0">
                <a:latin typeface="微软雅黑" panose="020B0503020204020204" pitchFamily="34" charset="-122"/>
                <a:ea typeface="微软雅黑" panose="020B0503020204020204" pitchFamily="34" charset="-122"/>
              </a:endParaRPr>
            </a:p>
          </p:txBody>
        </p:sp>
        <p:sp>
          <p:nvSpPr>
            <p:cNvPr id="61" name="圆角矩形 37">
              <a:extLst>
                <a:ext uri="{FF2B5EF4-FFF2-40B4-BE49-F238E27FC236}">
                  <a16:creationId xmlns:a16="http://schemas.microsoft.com/office/drawing/2014/main" id="{F0408B81-FEA3-4D77-BE01-0963E537BEE6}"/>
                </a:ext>
              </a:extLst>
            </p:cNvPr>
            <p:cNvSpPr/>
            <p:nvPr/>
          </p:nvSpPr>
          <p:spPr>
            <a:xfrm>
              <a:off x="8208645" y="4955540"/>
              <a:ext cx="2134870"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手的清洗与消毒</a:t>
              </a:r>
              <a:endParaRPr lang="zh-CN" altLang="en-US" dirty="0">
                <a:latin typeface="微软雅黑" panose="020B0503020204020204" pitchFamily="34" charset="-122"/>
                <a:ea typeface="微软雅黑" panose="020B0503020204020204" pitchFamily="34" charset="-122"/>
              </a:endParaRPr>
            </a:p>
          </p:txBody>
        </p:sp>
        <p:sp>
          <p:nvSpPr>
            <p:cNvPr id="62" name="圆角矩形 40">
              <a:extLst>
                <a:ext uri="{FF2B5EF4-FFF2-40B4-BE49-F238E27FC236}">
                  <a16:creationId xmlns:a16="http://schemas.microsoft.com/office/drawing/2014/main" id="{E9E563AA-41FC-4BCF-BFD6-ACA3182C5D91}"/>
                </a:ext>
              </a:extLst>
            </p:cNvPr>
            <p:cNvSpPr/>
            <p:nvPr/>
          </p:nvSpPr>
          <p:spPr>
            <a:xfrm>
              <a:off x="8209280" y="5407025"/>
              <a:ext cx="2130425"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避污纸的使用</a:t>
              </a:r>
              <a:endParaRPr lang="zh-CN" altLang="en-US" dirty="0">
                <a:latin typeface="微软雅黑" panose="020B0503020204020204" pitchFamily="34" charset="-122"/>
                <a:ea typeface="微软雅黑" panose="020B0503020204020204" pitchFamily="34" charset="-122"/>
              </a:endParaRPr>
            </a:p>
          </p:txBody>
        </p:sp>
        <p:sp>
          <p:nvSpPr>
            <p:cNvPr id="63" name="圆角矩形 47">
              <a:extLst>
                <a:ext uri="{FF2B5EF4-FFF2-40B4-BE49-F238E27FC236}">
                  <a16:creationId xmlns:a16="http://schemas.microsoft.com/office/drawing/2014/main" id="{F6023729-E9F0-4780-A2A6-725FCDD07470}"/>
                </a:ext>
              </a:extLst>
            </p:cNvPr>
            <p:cNvSpPr/>
            <p:nvPr/>
          </p:nvSpPr>
          <p:spPr>
            <a:xfrm>
              <a:off x="8208645" y="5866130"/>
              <a:ext cx="2143760" cy="3352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穿脱隔离衣</a:t>
              </a:r>
              <a:endParaRPr lang="zh-CN" altLang="en-US" dirty="0">
                <a:latin typeface="微软雅黑" panose="020B0503020204020204" pitchFamily="34" charset="-122"/>
                <a:ea typeface="微软雅黑" panose="020B0503020204020204" pitchFamily="34" charset="-122"/>
              </a:endParaRPr>
            </a:p>
          </p:txBody>
        </p:sp>
        <p:cxnSp>
          <p:nvCxnSpPr>
            <p:cNvPr id="64" name="直接连接符 63">
              <a:extLst>
                <a:ext uri="{FF2B5EF4-FFF2-40B4-BE49-F238E27FC236}">
                  <a16:creationId xmlns:a16="http://schemas.microsoft.com/office/drawing/2014/main" id="{1E1EF59F-35FF-411D-B113-9D1EC0A2B8C3}"/>
                </a:ext>
              </a:extLst>
            </p:cNvPr>
            <p:cNvCxnSpPr/>
            <p:nvPr/>
          </p:nvCxnSpPr>
          <p:spPr>
            <a:xfrm flipV="1">
              <a:off x="6758305" y="5542915"/>
              <a:ext cx="1049020" cy="5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155486F-47BB-4C16-93B0-CCC31D1B9A15}"/>
                </a:ext>
              </a:extLst>
            </p:cNvPr>
            <p:cNvCxnSpPr/>
            <p:nvPr/>
          </p:nvCxnSpPr>
          <p:spPr>
            <a:xfrm>
              <a:off x="4819650" y="4525010"/>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圆角矩形 54">
              <a:extLst>
                <a:ext uri="{FF2B5EF4-FFF2-40B4-BE49-F238E27FC236}">
                  <a16:creationId xmlns:a16="http://schemas.microsoft.com/office/drawing/2014/main" id="{CD3061AA-55B5-416E-B161-0156A8C6864C}"/>
                </a:ext>
              </a:extLst>
            </p:cNvPr>
            <p:cNvSpPr/>
            <p:nvPr/>
          </p:nvSpPr>
          <p:spPr>
            <a:xfrm>
              <a:off x="5264150" y="4372610"/>
              <a:ext cx="2097405" cy="315595"/>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隔离技术操作原则</a:t>
              </a:r>
            </a:p>
          </p:txBody>
        </p:sp>
        <p:cxnSp>
          <p:nvCxnSpPr>
            <p:cNvPr id="67" name="直接连接符 66">
              <a:extLst>
                <a:ext uri="{FF2B5EF4-FFF2-40B4-BE49-F238E27FC236}">
                  <a16:creationId xmlns:a16="http://schemas.microsoft.com/office/drawing/2014/main" id="{AF9F95BD-8436-4D6A-B528-3464EF29CE2D}"/>
                </a:ext>
              </a:extLst>
            </p:cNvPr>
            <p:cNvCxnSpPr/>
            <p:nvPr/>
          </p:nvCxnSpPr>
          <p:spPr>
            <a:xfrm>
              <a:off x="4826635" y="6020435"/>
              <a:ext cx="42926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圆角矩形 58">
              <a:extLst>
                <a:ext uri="{FF2B5EF4-FFF2-40B4-BE49-F238E27FC236}">
                  <a16:creationId xmlns:a16="http://schemas.microsoft.com/office/drawing/2014/main" id="{09662255-F6EE-4F0F-8D13-74BF5EF1C8C4}"/>
                </a:ext>
              </a:extLst>
            </p:cNvPr>
            <p:cNvSpPr/>
            <p:nvPr/>
          </p:nvSpPr>
          <p:spPr>
            <a:xfrm>
              <a:off x="5280582" y="5856345"/>
              <a:ext cx="1501253" cy="33507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职业防护</a:t>
              </a:r>
            </a:p>
          </p:txBody>
        </p:sp>
      </p:grpSp>
      <p:sp>
        <p:nvSpPr>
          <p:cNvPr id="69" name="灯片编号占位符 68">
            <a:extLst>
              <a:ext uri="{FF2B5EF4-FFF2-40B4-BE49-F238E27FC236}">
                <a16:creationId xmlns:a16="http://schemas.microsoft.com/office/drawing/2014/main" id="{52EB2DC6-2643-4484-8B59-52007CFB2610}"/>
              </a:ext>
            </a:extLst>
          </p:cNvPr>
          <p:cNvSpPr>
            <a:spLocks noGrp="1"/>
          </p:cNvSpPr>
          <p:nvPr>
            <p:ph type="sldNum" sz="quarter" idx="11"/>
          </p:nvPr>
        </p:nvSpPr>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Tree>
    <p:extLst>
      <p:ext uri="{BB962C8B-B14F-4D97-AF65-F5344CB8AC3E}">
        <p14:creationId xmlns:p14="http://schemas.microsoft.com/office/powerpoint/2010/main" val="171038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138716" y="954684"/>
            <a:ext cx="2520000"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3"/>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飞沫传播</a:t>
              </a:r>
              <a:endParaRPr lang="en-US" altLang="zh-CN" sz="2700" dirty="0">
                <a:latin typeface="Impact" panose="020B0806030902050204" pitchFamily="34" charset="0"/>
                <a:ea typeface="微软雅黑" panose="020B0503020204020204" pitchFamily="34" charset="-122"/>
              </a:endParaRPr>
            </a:p>
          </p:txBody>
        </p: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1138716" y="1770542"/>
            <a:ext cx="10884300" cy="148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Tx/>
              <a:buNone/>
              <a:defRPr/>
            </a:pPr>
            <a:r>
              <a:rPr lang="zh-CN" altLang="en-US" sz="2800" dirty="0">
                <a:latin typeface="+mn-ea"/>
                <a:ea typeface="+mn-ea"/>
              </a:rPr>
              <a:t>带有病原微生物的飞沫核（＞</a:t>
            </a:r>
            <a:r>
              <a:rPr lang="en-US" altLang="zh-CN" sz="2800" dirty="0">
                <a:latin typeface="+mn-ea"/>
                <a:ea typeface="+mn-ea"/>
              </a:rPr>
              <a:t>5µm</a:t>
            </a:r>
            <a:r>
              <a:rPr lang="zh-CN" altLang="en-US" sz="2800" dirty="0">
                <a:latin typeface="+mn-ea"/>
                <a:ea typeface="+mn-ea"/>
              </a:rPr>
              <a:t>）如在空气中短远距离（＜</a:t>
            </a:r>
            <a:r>
              <a:rPr lang="en-US" altLang="zh-CN" sz="2800" dirty="0">
                <a:latin typeface="+mn-ea"/>
                <a:ea typeface="+mn-ea"/>
              </a:rPr>
              <a:t>1m</a:t>
            </a:r>
            <a:r>
              <a:rPr lang="zh-CN" altLang="en-US" sz="2800" dirty="0">
                <a:latin typeface="+mn-ea"/>
                <a:ea typeface="+mn-ea"/>
              </a:rPr>
              <a:t>）移动到易感人群的口、鼻黏膜或眼结膜等导致的传播。</a:t>
            </a:r>
            <a:endParaRPr lang="en-US" altLang="zh-CN" sz="2800" dirty="0">
              <a:latin typeface="+mn-ea"/>
              <a:ea typeface="+mn-ea"/>
            </a:endParaRPr>
          </a:p>
          <a:p>
            <a:pPr eaLnBrk="1" hangingPunct="1">
              <a:lnSpc>
                <a:spcPct val="125000"/>
              </a:lnSpc>
              <a:spcBef>
                <a:spcPct val="0"/>
              </a:spcBef>
              <a:buFontTx/>
              <a:buNone/>
              <a:defRPr/>
            </a:pPr>
            <a:r>
              <a:rPr lang="zh-CN" altLang="en-US" sz="2800" dirty="0">
                <a:latin typeface="+mn-ea"/>
                <a:ea typeface="+mn-ea"/>
              </a:rPr>
              <a:t>如</a:t>
            </a:r>
            <a:r>
              <a:rPr lang="en-US" altLang="zh-CN" sz="2800" dirty="0">
                <a:latin typeface="+mn-ea"/>
                <a:ea typeface="+mn-ea"/>
              </a:rPr>
              <a:t>:</a:t>
            </a:r>
            <a:r>
              <a:rPr lang="zh-CN" altLang="en-US" sz="2800" dirty="0">
                <a:latin typeface="+mn-ea"/>
                <a:ea typeface="+mn-ea"/>
              </a:rPr>
              <a:t>猩红热、百日咳、白喉、流行性脑脊髓膜炎等。</a:t>
            </a:r>
          </a:p>
        </p:txBody>
      </p:sp>
      <p:pic>
        <p:nvPicPr>
          <p:cNvPr id="5" name="图片 4" descr="卡通人物&#10;&#10;描述已自动生成">
            <a:extLst>
              <a:ext uri="{FF2B5EF4-FFF2-40B4-BE49-F238E27FC236}">
                <a16:creationId xmlns:a16="http://schemas.microsoft.com/office/drawing/2014/main" id="{C51836E1-D681-46C5-8939-742351946323}"/>
              </a:ext>
            </a:extLst>
          </p:cNvPr>
          <p:cNvPicPr>
            <a:picLocks noChangeAspect="1"/>
          </p:cNvPicPr>
          <p:nvPr/>
        </p:nvPicPr>
        <p:blipFill>
          <a:blip r:embed="rId5">
            <a:clrChange>
              <a:clrFrom>
                <a:srgbClr val="0D9071"/>
              </a:clrFrom>
              <a:clrTo>
                <a:srgbClr val="0D9071">
                  <a:alpha val="0"/>
                </a:srgbClr>
              </a:clrTo>
            </a:clrChange>
            <a:extLst>
              <a:ext uri="{28A0092B-C50C-407E-A947-70E740481C1C}">
                <a14:useLocalDpi xmlns:a14="http://schemas.microsoft.com/office/drawing/2010/main" val="0"/>
              </a:ext>
            </a:extLst>
          </a:blip>
          <a:stretch>
            <a:fillRect/>
          </a:stretch>
        </p:blipFill>
        <p:spPr>
          <a:xfrm>
            <a:off x="1593631" y="3606662"/>
            <a:ext cx="4130170" cy="2579249"/>
          </a:xfrm>
          <a:prstGeom prst="rect">
            <a:avLst/>
          </a:prstGeom>
        </p:spPr>
      </p:pic>
      <p:pic>
        <p:nvPicPr>
          <p:cNvPr id="6" name="图片 5">
            <a:extLst>
              <a:ext uri="{FF2B5EF4-FFF2-40B4-BE49-F238E27FC236}">
                <a16:creationId xmlns:a16="http://schemas.microsoft.com/office/drawing/2014/main" id="{7D75EEDB-1FAC-4247-9AE4-292A37F91948}"/>
              </a:ext>
            </a:extLst>
          </p:cNvPr>
          <p:cNvPicPr>
            <a:picLocks noChangeAspect="1"/>
          </p:cNvPicPr>
          <p:nvPr/>
        </p:nvPicPr>
        <p:blipFill>
          <a:blip r:embed="rId6">
            <a:clrChange>
              <a:clrFrom>
                <a:srgbClr val="FFFEFE"/>
              </a:clrFrom>
              <a:clrTo>
                <a:srgbClr val="FFFEFE">
                  <a:alpha val="0"/>
                </a:srgbClr>
              </a:clrTo>
            </a:clrChange>
            <a:extLst>
              <a:ext uri="{28A0092B-C50C-407E-A947-70E740481C1C}">
                <a14:useLocalDpi xmlns:a14="http://schemas.microsoft.com/office/drawing/2010/main" val="0"/>
              </a:ext>
            </a:extLst>
          </a:blip>
          <a:stretch>
            <a:fillRect/>
          </a:stretch>
        </p:blipFill>
        <p:spPr>
          <a:xfrm>
            <a:off x="6977562" y="3429000"/>
            <a:ext cx="2993289" cy="2848712"/>
          </a:xfrm>
          <a:prstGeom prst="rect">
            <a:avLst/>
          </a:prstGeom>
        </p:spPr>
      </p:pic>
    </p:spTree>
    <p:extLst>
      <p:ext uri="{BB962C8B-B14F-4D97-AF65-F5344CB8AC3E}">
        <p14:creationId xmlns:p14="http://schemas.microsoft.com/office/powerpoint/2010/main" val="313660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138716" y="986247"/>
            <a:ext cx="3079866"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3"/>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饮水、饮食传播</a:t>
              </a:r>
              <a:endParaRPr lang="en-US" altLang="zh-CN" sz="2700" dirty="0">
                <a:latin typeface="Impact" panose="020B0806030902050204" pitchFamily="34" charset="0"/>
                <a:ea typeface="微软雅黑" panose="020B0503020204020204" pitchFamily="34" charset="-122"/>
              </a:endParaRPr>
            </a:p>
          </p:txBody>
        </p: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1090156" y="1697216"/>
            <a:ext cx="10555056" cy="148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Tx/>
              <a:buNone/>
              <a:defRPr/>
            </a:pPr>
            <a:r>
              <a:rPr lang="zh-CN" altLang="en-US" sz="2800" dirty="0">
                <a:latin typeface="+mn-ea"/>
                <a:ea typeface="+mn-ea"/>
              </a:rPr>
              <a:t>病原体通过饮水、饮食传播可导致感染爆发流行。</a:t>
            </a:r>
            <a:endParaRPr lang="en-US" altLang="zh-CN" sz="2800" dirty="0">
              <a:latin typeface="+mn-ea"/>
              <a:ea typeface="+mn-ea"/>
            </a:endParaRPr>
          </a:p>
          <a:p>
            <a:pPr eaLnBrk="1" hangingPunct="1">
              <a:lnSpc>
                <a:spcPct val="125000"/>
              </a:lnSpc>
              <a:spcBef>
                <a:spcPct val="0"/>
              </a:spcBef>
              <a:buFontTx/>
              <a:buNone/>
              <a:defRPr/>
            </a:pPr>
            <a:r>
              <a:rPr lang="zh-CN" altLang="en-US" sz="2800" dirty="0">
                <a:latin typeface="+mn-ea"/>
                <a:ea typeface="+mn-ea"/>
              </a:rPr>
              <a:t>如果食物中有条件致病菌，尤其是大肠埃希菌及铜绿假单胞菌可在肠道定植，增加感染机会。</a:t>
            </a:r>
            <a:endParaRPr lang="en-US" altLang="zh-CN" sz="2800" dirty="0">
              <a:latin typeface="+mn-ea"/>
              <a:ea typeface="+mn-ea"/>
            </a:endParaRPr>
          </a:p>
        </p:txBody>
      </p:sp>
      <p:pic>
        <p:nvPicPr>
          <p:cNvPr id="6" name="图片 5" descr="卡通画&#10;&#10;描述已自动生成">
            <a:extLst>
              <a:ext uri="{FF2B5EF4-FFF2-40B4-BE49-F238E27FC236}">
                <a16:creationId xmlns:a16="http://schemas.microsoft.com/office/drawing/2014/main" id="{442722D4-2834-4834-988C-85B66BBDC342}"/>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96000" y="3046130"/>
            <a:ext cx="5005844" cy="3233533"/>
          </a:xfrm>
          <a:prstGeom prst="rect">
            <a:avLst/>
          </a:prstGeom>
        </p:spPr>
      </p:pic>
      <p:pic>
        <p:nvPicPr>
          <p:cNvPr id="10" name="图片 9" descr="图片包含 游戏机, 画&#10;&#10;描述已自动生成">
            <a:extLst>
              <a:ext uri="{FF2B5EF4-FFF2-40B4-BE49-F238E27FC236}">
                <a16:creationId xmlns:a16="http://schemas.microsoft.com/office/drawing/2014/main" id="{4DE2654E-4B61-4964-BFBC-6D75A01CDF9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8315" y="3317183"/>
            <a:ext cx="3131064" cy="3039167"/>
          </a:xfrm>
          <a:prstGeom prst="rect">
            <a:avLst/>
          </a:prstGeom>
        </p:spPr>
      </p:pic>
    </p:spTree>
    <p:extLst>
      <p:ext uri="{BB962C8B-B14F-4D97-AF65-F5344CB8AC3E}">
        <p14:creationId xmlns:p14="http://schemas.microsoft.com/office/powerpoint/2010/main" val="784487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传播途径</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138716" y="1038244"/>
            <a:ext cx="3079866"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3"/>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生物媒介传播</a:t>
              </a:r>
              <a:endParaRPr lang="en-US" altLang="zh-CN" sz="2700" dirty="0">
                <a:latin typeface="Impact" panose="020B0806030902050204" pitchFamily="34" charset="0"/>
                <a:ea typeface="微软雅黑" panose="020B0503020204020204" pitchFamily="34" charset="-122"/>
              </a:endParaRPr>
            </a:p>
          </p:txBody>
        </p: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1138716" y="1799639"/>
            <a:ext cx="10884300" cy="94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Tx/>
              <a:buNone/>
              <a:defRPr/>
            </a:pPr>
            <a:r>
              <a:rPr lang="zh-CN" altLang="en-US" sz="2800" dirty="0">
                <a:latin typeface="+mn-ea"/>
                <a:ea typeface="+mn-ea"/>
              </a:rPr>
              <a:t>动物或昆虫携带病原微生物，作为人类传播的中间宿主。</a:t>
            </a:r>
            <a:endParaRPr lang="en-US" altLang="zh-CN" sz="2800" dirty="0">
              <a:latin typeface="+mn-ea"/>
              <a:ea typeface="+mn-ea"/>
            </a:endParaRPr>
          </a:p>
          <a:p>
            <a:pPr eaLnBrk="1" hangingPunct="1">
              <a:lnSpc>
                <a:spcPct val="125000"/>
              </a:lnSpc>
              <a:spcBef>
                <a:spcPct val="0"/>
              </a:spcBef>
              <a:buFontTx/>
              <a:buNone/>
              <a:defRPr/>
            </a:pPr>
            <a:r>
              <a:rPr lang="zh-CN" altLang="en-US" sz="2800" dirty="0">
                <a:latin typeface="+mn-ea"/>
                <a:ea typeface="+mn-ea"/>
              </a:rPr>
              <a:t>如禽类传播致病性禽流感，蚊子传播疟疾、乙型脑炎等。</a:t>
            </a:r>
            <a:endParaRPr lang="en-US" altLang="zh-CN" sz="2800" dirty="0">
              <a:latin typeface="+mn-ea"/>
              <a:ea typeface="+mn-ea"/>
            </a:endParaRPr>
          </a:p>
        </p:txBody>
      </p:sp>
      <p:pic>
        <p:nvPicPr>
          <p:cNvPr id="5" name="图片 4" descr="图片包含 游戏机&#10;&#10;描述已自动生成">
            <a:extLst>
              <a:ext uri="{FF2B5EF4-FFF2-40B4-BE49-F238E27FC236}">
                <a16:creationId xmlns:a16="http://schemas.microsoft.com/office/drawing/2014/main" id="{36F3F6C5-C12C-4EF2-A7AB-54FCFF63DDB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0866" y="2984500"/>
            <a:ext cx="3324225" cy="3371850"/>
          </a:xfrm>
          <a:prstGeom prst="rect">
            <a:avLst/>
          </a:prstGeom>
        </p:spPr>
      </p:pic>
      <p:pic>
        <p:nvPicPr>
          <p:cNvPr id="7" name="图片 6" descr="卡通人物&#10;&#10;描述已自动生成">
            <a:extLst>
              <a:ext uri="{FF2B5EF4-FFF2-40B4-BE49-F238E27FC236}">
                <a16:creationId xmlns:a16="http://schemas.microsoft.com/office/drawing/2014/main" id="{519B271B-B260-499E-ACD5-A596FF929D0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716" y="3170325"/>
            <a:ext cx="4574693" cy="3140718"/>
          </a:xfrm>
          <a:prstGeom prst="rect">
            <a:avLst/>
          </a:prstGeom>
        </p:spPr>
      </p:pic>
    </p:spTree>
    <p:extLst>
      <p:ext uri="{BB962C8B-B14F-4D97-AF65-F5344CB8AC3E}">
        <p14:creationId xmlns:p14="http://schemas.microsoft.com/office/powerpoint/2010/main" val="226016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2F203BE-E054-4190-8EEA-6CFECE222AEE}"/>
              </a:ext>
            </a:extLst>
          </p:cNvPr>
          <p:cNvSpPr/>
          <p:nvPr/>
        </p:nvSpPr>
        <p:spPr>
          <a:xfrm>
            <a:off x="1079022" y="1064215"/>
            <a:ext cx="9955486" cy="1735545"/>
          </a:xfrm>
          <a:prstGeom prst="rect">
            <a:avLst/>
          </a:prstGeom>
          <a:gradFill flip="none" rotWithShape="1">
            <a:gsLst>
              <a:gs pos="0">
                <a:schemeClr val="bg1"/>
              </a:gs>
              <a:gs pos="100000">
                <a:srgbClr val="E0E0E0"/>
              </a:gs>
            </a:gsLst>
            <a:lin ang="5400000" scaled="1"/>
            <a:tileRect/>
          </a:gradFill>
          <a:ln w="31750">
            <a:gradFill>
              <a:gsLst>
                <a:gs pos="0">
                  <a:schemeClr val="bg1">
                    <a:lumMod val="85000"/>
                  </a:schemeClr>
                </a:gs>
                <a:gs pos="100000">
                  <a:schemeClr val="bg1"/>
                </a:gs>
              </a:gsLst>
              <a:lin ang="0" scaled="0"/>
            </a:gradFill>
          </a:ln>
          <a:effectLst>
            <a:outerShdw blurRad="241300" dist="177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64" tIns="50880" rIns="101764" bIns="50880" anchor="ctr"/>
          <a:lstStyle/>
          <a:p>
            <a:pPr algn="ctr"/>
            <a:endParaRPr lang="zh-CN" altLang="en-US" dirty="0">
              <a:solidFill>
                <a:prstClr val="white"/>
              </a:solidFill>
              <a:sym typeface="+mn-lt"/>
            </a:endParaRPr>
          </a:p>
        </p:txBody>
      </p:sp>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二、医院感染发生的条件</a:t>
            </a:r>
            <a:r>
              <a:rPr lang="en-US" altLang="zh-CN" dirty="0"/>
              <a:t>——</a:t>
            </a:r>
            <a:r>
              <a:rPr lang="zh-CN" altLang="en-US" dirty="0"/>
              <a:t>易感宿主</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6" name="组合 35">
            <a:extLst>
              <a:ext uri="{FF2B5EF4-FFF2-40B4-BE49-F238E27FC236}">
                <a16:creationId xmlns:a16="http://schemas.microsoft.com/office/drawing/2014/main" id="{6C928876-77BD-43D2-822D-1378A8A0D734}"/>
              </a:ext>
            </a:extLst>
          </p:cNvPr>
          <p:cNvGrpSpPr/>
          <p:nvPr/>
        </p:nvGrpSpPr>
        <p:grpSpPr>
          <a:xfrm>
            <a:off x="1273352" y="1123215"/>
            <a:ext cx="2042050" cy="540000"/>
            <a:chOff x="4532138" y="2977854"/>
            <a:chExt cx="1564211" cy="379451"/>
          </a:xfrm>
        </p:grpSpPr>
        <p:sp>
          <p:nvSpPr>
            <p:cNvPr id="48" name="MH_SubTitle_1">
              <a:extLst>
                <a:ext uri="{FF2B5EF4-FFF2-40B4-BE49-F238E27FC236}">
                  <a16:creationId xmlns:a16="http://schemas.microsoft.com/office/drawing/2014/main" id="{35ADF70E-F752-4913-A4FF-CE8B543FFF07}"/>
                </a:ext>
              </a:extLst>
            </p:cNvPr>
            <p:cNvSpPr/>
            <p:nvPr>
              <p:custDataLst>
                <p:tags r:id="rId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9" name="MH_SubTitle_1">
              <a:extLst>
                <a:ext uri="{FF2B5EF4-FFF2-40B4-BE49-F238E27FC236}">
                  <a16:creationId xmlns:a16="http://schemas.microsoft.com/office/drawing/2014/main" id="{4C508246-FA70-4A4C-BD55-969694A7E361}"/>
                </a:ext>
              </a:extLst>
            </p:cNvPr>
            <p:cNvSpPr/>
            <p:nvPr>
              <p:custDataLst>
                <p:tags r:id="rId3"/>
              </p:custDataLst>
            </p:nvPr>
          </p:nvSpPr>
          <p:spPr>
            <a:xfrm>
              <a:off x="4597214" y="3032904"/>
              <a:ext cx="1440000"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700" dirty="0">
                  <a:latin typeface="Impact" panose="020B0806030902050204" pitchFamily="34" charset="0"/>
                  <a:ea typeface="微软雅黑" panose="020B0503020204020204" pitchFamily="34" charset="-122"/>
                </a:rPr>
                <a:t>易感宿主</a:t>
              </a:r>
              <a:endParaRPr lang="en-US" altLang="zh-CN" sz="2700" dirty="0">
                <a:latin typeface="Impact" panose="020B0806030902050204" pitchFamily="34" charset="0"/>
                <a:ea typeface="微软雅黑" panose="020B0503020204020204" pitchFamily="34" charset="-122"/>
              </a:endParaRPr>
            </a:p>
          </p:txBody>
        </p:sp>
      </p:grpSp>
      <p:sp>
        <p:nvSpPr>
          <p:cNvPr id="34" name="MH_SubTitle_1">
            <a:extLst>
              <a:ext uri="{FF2B5EF4-FFF2-40B4-BE49-F238E27FC236}">
                <a16:creationId xmlns:a16="http://schemas.microsoft.com/office/drawing/2014/main" id="{22947E47-DE45-4399-9571-338B81835683}"/>
              </a:ext>
            </a:extLst>
          </p:cNvPr>
          <p:cNvSpPr txBox="1">
            <a:spLocks noChangeArrowheads="1"/>
          </p:cNvSpPr>
          <p:nvPr>
            <p:custDataLst>
              <p:tags r:id="rId1"/>
            </p:custDataLst>
          </p:nvPr>
        </p:nvSpPr>
        <p:spPr bwMode="auto">
          <a:xfrm>
            <a:off x="1451728" y="1814278"/>
            <a:ext cx="9504646" cy="94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defPPr>
              <a:defRPr lang="zh-CN"/>
            </a:defPPr>
            <a:lvl1pPr>
              <a:lnSpc>
                <a:spcPct val="125000"/>
              </a:lnSpc>
              <a:spcBef>
                <a:spcPct val="0"/>
              </a:spcBef>
              <a:buFontTx/>
              <a:buNone/>
              <a:defRPr sz="2800">
                <a:latin typeface="+mn-ea"/>
              </a:defRPr>
            </a:lvl1pPr>
            <a:lvl2pPr marL="742950" indent="-285750">
              <a:lnSpc>
                <a:spcPct val="90000"/>
              </a:lnSpc>
              <a:spcBef>
                <a:spcPts val="375"/>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9pPr>
          </a:lstStyle>
          <a:p>
            <a:r>
              <a:rPr lang="zh-CN" altLang="en-US" dirty="0"/>
              <a:t>对某种疾病或传染病缺乏免疫力的人。如将易感者作为一个总体则成为易感人群。</a:t>
            </a:r>
            <a:endParaRPr lang="en-US" altLang="zh-CN" dirty="0"/>
          </a:p>
        </p:txBody>
      </p:sp>
      <p:pic>
        <p:nvPicPr>
          <p:cNvPr id="6" name="图片 5" descr="图片包含 游戏机, 画&#10;&#10;描述已自动生成">
            <a:extLst>
              <a:ext uri="{FF2B5EF4-FFF2-40B4-BE49-F238E27FC236}">
                <a16:creationId xmlns:a16="http://schemas.microsoft.com/office/drawing/2014/main" id="{37268128-F5D6-414B-BFBE-ACCB920CB6A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6285" y="2796811"/>
            <a:ext cx="5905213" cy="3562489"/>
          </a:xfrm>
          <a:prstGeom prst="rect">
            <a:avLst/>
          </a:prstGeom>
        </p:spPr>
      </p:pic>
      <p:sp>
        <p:nvSpPr>
          <p:cNvPr id="8" name="文本框 7">
            <a:extLst>
              <a:ext uri="{FF2B5EF4-FFF2-40B4-BE49-F238E27FC236}">
                <a16:creationId xmlns:a16="http://schemas.microsoft.com/office/drawing/2014/main" id="{A26302BA-2B48-4170-B0D1-A35531037D49}"/>
              </a:ext>
            </a:extLst>
          </p:cNvPr>
          <p:cNvSpPr txBox="1"/>
          <p:nvPr/>
        </p:nvSpPr>
        <p:spPr>
          <a:xfrm>
            <a:off x="8531723" y="4962788"/>
            <a:ext cx="2300025" cy="830997"/>
          </a:xfrm>
          <a:prstGeom prst="rect">
            <a:avLst/>
          </a:prstGeom>
          <a:noFill/>
        </p:spPr>
        <p:txBody>
          <a:bodyPr wrap="square" rtlCol="0">
            <a:spAutoFit/>
          </a:bodyPr>
          <a:lstStyle/>
          <a:p>
            <a:r>
              <a:rPr lang="zh-CN" altLang="en-US" sz="2400" dirty="0">
                <a:latin typeface="+mj-ea"/>
                <a:ea typeface="+mj-ea"/>
              </a:rPr>
              <a:t>病原体的</a:t>
            </a:r>
            <a:endParaRPr lang="en-US" altLang="zh-CN" sz="2400" dirty="0">
              <a:latin typeface="+mj-ea"/>
              <a:ea typeface="+mj-ea"/>
            </a:endParaRPr>
          </a:p>
          <a:p>
            <a:r>
              <a:rPr lang="zh-CN" altLang="en-US" sz="2400" dirty="0">
                <a:latin typeface="+mj-ea"/>
                <a:ea typeface="+mj-ea"/>
              </a:rPr>
              <a:t>种类和数量</a:t>
            </a:r>
          </a:p>
        </p:txBody>
      </p:sp>
      <p:sp>
        <p:nvSpPr>
          <p:cNvPr id="9" name="文本框 8">
            <a:extLst>
              <a:ext uri="{FF2B5EF4-FFF2-40B4-BE49-F238E27FC236}">
                <a16:creationId xmlns:a16="http://schemas.microsoft.com/office/drawing/2014/main" id="{18B13084-1FCD-470A-BA1C-8E79F9E8C637}"/>
              </a:ext>
            </a:extLst>
          </p:cNvPr>
          <p:cNvSpPr txBox="1"/>
          <p:nvPr/>
        </p:nvSpPr>
        <p:spPr>
          <a:xfrm>
            <a:off x="2245943" y="3294239"/>
            <a:ext cx="1046440" cy="2770414"/>
          </a:xfrm>
          <a:prstGeom prst="rect">
            <a:avLst/>
          </a:prstGeom>
          <a:noFill/>
        </p:spPr>
        <p:txBody>
          <a:bodyPr vert="eaVert" wrap="square" rtlCol="0">
            <a:spAutoFit/>
          </a:bodyPr>
          <a:lstStyle/>
          <a:p>
            <a:r>
              <a:rPr lang="zh-CN" altLang="en-US" sz="2800" dirty="0">
                <a:latin typeface="+mj-ea"/>
                <a:ea typeface="+mj-ea"/>
              </a:rPr>
              <a:t>病原体的毒力</a:t>
            </a:r>
            <a:endParaRPr lang="en-US" altLang="zh-CN" sz="2800" dirty="0">
              <a:latin typeface="+mj-ea"/>
              <a:ea typeface="+mj-ea"/>
            </a:endParaRPr>
          </a:p>
          <a:p>
            <a:r>
              <a:rPr lang="zh-CN" altLang="en-US" sz="2800" dirty="0">
                <a:latin typeface="+mj-ea"/>
                <a:ea typeface="+mj-ea"/>
              </a:rPr>
              <a:t>宿主的易感性</a:t>
            </a:r>
          </a:p>
        </p:txBody>
      </p:sp>
    </p:spTree>
    <p:extLst>
      <p:ext uri="{BB962C8B-B14F-4D97-AF65-F5344CB8AC3E}">
        <p14:creationId xmlns:p14="http://schemas.microsoft.com/office/powerpoint/2010/main" val="3573026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三、医院感染发生的促发因素</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12" name="组合 11">
            <a:extLst>
              <a:ext uri="{FF2B5EF4-FFF2-40B4-BE49-F238E27FC236}">
                <a16:creationId xmlns:a16="http://schemas.microsoft.com/office/drawing/2014/main" id="{1F7EA010-BF18-40A7-A804-7C3BA4D148A7}"/>
              </a:ext>
            </a:extLst>
          </p:cNvPr>
          <p:cNvGrpSpPr/>
          <p:nvPr/>
        </p:nvGrpSpPr>
        <p:grpSpPr>
          <a:xfrm>
            <a:off x="1138718" y="936079"/>
            <a:ext cx="3365189" cy="702922"/>
            <a:chOff x="4762378" y="1451248"/>
            <a:chExt cx="2320784" cy="567016"/>
          </a:xfrm>
        </p:grpSpPr>
        <p:sp>
          <p:nvSpPr>
            <p:cNvPr id="13" name="圆角矩形 16">
              <a:extLst>
                <a:ext uri="{FF2B5EF4-FFF2-40B4-BE49-F238E27FC236}">
                  <a16:creationId xmlns:a16="http://schemas.microsoft.com/office/drawing/2014/main" id="{B937455F-7F6D-4F68-8FF8-3EF5179F5B53}"/>
                </a:ext>
              </a:extLst>
            </p:cNvPr>
            <p:cNvSpPr/>
            <p:nvPr/>
          </p:nvSpPr>
          <p:spPr>
            <a:xfrm>
              <a:off x="5131052" y="1564903"/>
              <a:ext cx="1952110" cy="349853"/>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易感人群增多</a:t>
              </a:r>
            </a:p>
          </p:txBody>
        </p:sp>
        <p:sp>
          <p:nvSpPr>
            <p:cNvPr id="14" name="MH_Other_2">
              <a:extLst>
                <a:ext uri="{FF2B5EF4-FFF2-40B4-BE49-F238E27FC236}">
                  <a16:creationId xmlns:a16="http://schemas.microsoft.com/office/drawing/2014/main" id="{7AED7627-FF1B-4D31-AB4F-A3849395B998}"/>
                </a:ext>
              </a:extLst>
            </p:cNvPr>
            <p:cNvSpPr/>
            <p:nvPr>
              <p:custDataLst>
                <p:tags r:id="rId5"/>
              </p:custDataLst>
            </p:nvPr>
          </p:nvSpPr>
          <p:spPr>
            <a:xfrm>
              <a:off x="4762378" y="1451248"/>
              <a:ext cx="483652"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000" kern="0" dirty="0">
                  <a:solidFill>
                    <a:schemeClr val="accent1"/>
                  </a:solidFill>
                  <a:latin typeface="Impact" panose="020B0806030902050204" pitchFamily="34" charset="0"/>
                  <a:cs typeface="+mn-ea"/>
                </a:rPr>
                <a:t>01</a:t>
              </a:r>
              <a:endParaRPr lang="zh-CN" altLang="en-US" sz="2000" kern="0" dirty="0">
                <a:solidFill>
                  <a:schemeClr val="accent1"/>
                </a:solidFill>
                <a:latin typeface="Impact" panose="020B0806030902050204" pitchFamily="34" charset="0"/>
                <a:cs typeface="+mn-ea"/>
              </a:endParaRPr>
            </a:p>
          </p:txBody>
        </p:sp>
      </p:grpSp>
      <p:grpSp>
        <p:nvGrpSpPr>
          <p:cNvPr id="15" name="组合 14">
            <a:extLst>
              <a:ext uri="{FF2B5EF4-FFF2-40B4-BE49-F238E27FC236}">
                <a16:creationId xmlns:a16="http://schemas.microsoft.com/office/drawing/2014/main" id="{F4C07DD6-15FD-418B-AEF6-BE7C6A1D3A38}"/>
              </a:ext>
            </a:extLst>
          </p:cNvPr>
          <p:cNvGrpSpPr/>
          <p:nvPr/>
        </p:nvGrpSpPr>
        <p:grpSpPr>
          <a:xfrm>
            <a:off x="5609740" y="904935"/>
            <a:ext cx="3797922" cy="702922"/>
            <a:chOff x="4762377" y="1451248"/>
            <a:chExt cx="3068675" cy="567016"/>
          </a:xfrm>
        </p:grpSpPr>
        <p:sp>
          <p:nvSpPr>
            <p:cNvPr id="16" name="圆角矩形 16">
              <a:extLst>
                <a:ext uri="{FF2B5EF4-FFF2-40B4-BE49-F238E27FC236}">
                  <a16:creationId xmlns:a16="http://schemas.microsoft.com/office/drawing/2014/main" id="{737021AC-52B2-4855-97EA-C3B1AAEDD125}"/>
                </a:ext>
              </a:extLst>
            </p:cNvPr>
            <p:cNvSpPr/>
            <p:nvPr/>
          </p:nvSpPr>
          <p:spPr>
            <a:xfrm>
              <a:off x="5131052" y="1554756"/>
              <a:ext cx="270000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介入性诊疗手段增多</a:t>
              </a:r>
            </a:p>
          </p:txBody>
        </p:sp>
        <p:sp>
          <p:nvSpPr>
            <p:cNvPr id="17" name="MH_Other_2">
              <a:extLst>
                <a:ext uri="{FF2B5EF4-FFF2-40B4-BE49-F238E27FC236}">
                  <a16:creationId xmlns:a16="http://schemas.microsoft.com/office/drawing/2014/main" id="{721D6F78-C9B4-4821-9B5D-04AF7B3F2F70}"/>
                </a:ext>
              </a:extLst>
            </p:cNvPr>
            <p:cNvSpPr/>
            <p:nvPr>
              <p:custDataLst>
                <p:tags r:id="rId4"/>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02</a:t>
              </a:r>
              <a:endParaRPr lang="zh-CN" altLang="en-US" sz="2400" kern="0" dirty="0">
                <a:solidFill>
                  <a:schemeClr val="accent1"/>
                </a:solidFill>
                <a:latin typeface="Impact" panose="020B0806030902050204" pitchFamily="34" charset="0"/>
                <a:cs typeface="+mn-ea"/>
              </a:endParaRPr>
            </a:p>
          </p:txBody>
        </p:sp>
      </p:grpSp>
      <p:grpSp>
        <p:nvGrpSpPr>
          <p:cNvPr id="18" name="组合 17">
            <a:extLst>
              <a:ext uri="{FF2B5EF4-FFF2-40B4-BE49-F238E27FC236}">
                <a16:creationId xmlns:a16="http://schemas.microsoft.com/office/drawing/2014/main" id="{79C609EF-DBAA-46AC-A644-4E9FBB1E5931}"/>
              </a:ext>
            </a:extLst>
          </p:cNvPr>
          <p:cNvGrpSpPr/>
          <p:nvPr/>
        </p:nvGrpSpPr>
        <p:grpSpPr>
          <a:xfrm>
            <a:off x="1142478" y="1854547"/>
            <a:ext cx="3421288" cy="702922"/>
            <a:chOff x="4762377" y="1451248"/>
            <a:chExt cx="3068675" cy="567016"/>
          </a:xfrm>
        </p:grpSpPr>
        <p:sp>
          <p:nvSpPr>
            <p:cNvPr id="19" name="圆角矩形 16">
              <a:extLst>
                <a:ext uri="{FF2B5EF4-FFF2-40B4-BE49-F238E27FC236}">
                  <a16:creationId xmlns:a16="http://schemas.microsoft.com/office/drawing/2014/main" id="{8FE1860D-8FD4-4E35-8259-297EE56637B8}"/>
                </a:ext>
              </a:extLst>
            </p:cNvPr>
            <p:cNvSpPr/>
            <p:nvPr/>
          </p:nvSpPr>
          <p:spPr>
            <a:xfrm>
              <a:off x="5131052" y="1554756"/>
              <a:ext cx="270000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抗生素的广泛应用</a:t>
              </a:r>
            </a:p>
          </p:txBody>
        </p:sp>
        <p:sp>
          <p:nvSpPr>
            <p:cNvPr id="20" name="MH_Other_2">
              <a:extLst>
                <a:ext uri="{FF2B5EF4-FFF2-40B4-BE49-F238E27FC236}">
                  <a16:creationId xmlns:a16="http://schemas.microsoft.com/office/drawing/2014/main" id="{AA6E8733-AFEE-4A4E-954F-B81B0D4DD9D8}"/>
                </a:ext>
              </a:extLst>
            </p:cNvPr>
            <p:cNvSpPr/>
            <p:nvPr>
              <p:custDataLst>
                <p:tags r:id="rId3"/>
              </p:custDataLst>
            </p:nvPr>
          </p:nvSpPr>
          <p:spPr>
            <a:xfrm>
              <a:off x="4762377" y="1451248"/>
              <a:ext cx="625652"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000" kern="0" dirty="0">
                  <a:solidFill>
                    <a:schemeClr val="accent1"/>
                  </a:solidFill>
                  <a:latin typeface="Impact" panose="020B0806030902050204" pitchFamily="34" charset="0"/>
                  <a:cs typeface="+mn-ea"/>
                </a:rPr>
                <a:t>03</a:t>
              </a:r>
              <a:endParaRPr lang="zh-CN" altLang="en-US" sz="2000" kern="0" dirty="0">
                <a:solidFill>
                  <a:schemeClr val="accent1"/>
                </a:solidFill>
                <a:latin typeface="Impact" panose="020B0806030902050204" pitchFamily="34" charset="0"/>
                <a:cs typeface="+mn-ea"/>
              </a:endParaRPr>
            </a:p>
          </p:txBody>
        </p:sp>
      </p:grpSp>
      <p:grpSp>
        <p:nvGrpSpPr>
          <p:cNvPr id="21" name="组合 20">
            <a:extLst>
              <a:ext uri="{FF2B5EF4-FFF2-40B4-BE49-F238E27FC236}">
                <a16:creationId xmlns:a16="http://schemas.microsoft.com/office/drawing/2014/main" id="{5E48A064-3CC8-40FA-B465-AC77D8F95550}"/>
              </a:ext>
            </a:extLst>
          </p:cNvPr>
          <p:cNvGrpSpPr/>
          <p:nvPr/>
        </p:nvGrpSpPr>
        <p:grpSpPr>
          <a:xfrm>
            <a:off x="5609740" y="1854547"/>
            <a:ext cx="4980658" cy="702922"/>
            <a:chOff x="4762377" y="1451248"/>
            <a:chExt cx="4147866" cy="567016"/>
          </a:xfrm>
        </p:grpSpPr>
        <p:sp>
          <p:nvSpPr>
            <p:cNvPr id="22" name="圆角矩形 16">
              <a:extLst>
                <a:ext uri="{FF2B5EF4-FFF2-40B4-BE49-F238E27FC236}">
                  <a16:creationId xmlns:a16="http://schemas.microsoft.com/office/drawing/2014/main" id="{E6870373-CAE7-42E7-A560-4FEF8C304ED5}"/>
                </a:ext>
              </a:extLst>
            </p:cNvPr>
            <p:cNvSpPr/>
            <p:nvPr/>
          </p:nvSpPr>
          <p:spPr>
            <a:xfrm>
              <a:off x="5131051" y="1554756"/>
              <a:ext cx="3779192"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医院内感染的管理制度不健全</a:t>
              </a:r>
            </a:p>
          </p:txBody>
        </p:sp>
        <p:sp>
          <p:nvSpPr>
            <p:cNvPr id="23" name="MH_Other_2">
              <a:extLst>
                <a:ext uri="{FF2B5EF4-FFF2-40B4-BE49-F238E27FC236}">
                  <a16:creationId xmlns:a16="http://schemas.microsoft.com/office/drawing/2014/main" id="{676AB694-7AC1-4AEF-9592-846DFB463B3F}"/>
                </a:ext>
              </a:extLst>
            </p:cNvPr>
            <p:cNvSpPr/>
            <p:nvPr>
              <p:custDataLst>
                <p:tags r:id="rId2"/>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04</a:t>
              </a:r>
              <a:endParaRPr lang="zh-CN" altLang="en-US" sz="2400" kern="0" dirty="0">
                <a:solidFill>
                  <a:schemeClr val="accent1"/>
                </a:solidFill>
                <a:latin typeface="Impact" panose="020B0806030902050204" pitchFamily="34" charset="0"/>
                <a:cs typeface="+mn-ea"/>
              </a:endParaRPr>
            </a:p>
          </p:txBody>
        </p:sp>
      </p:grpSp>
      <p:grpSp>
        <p:nvGrpSpPr>
          <p:cNvPr id="24" name="组合 23">
            <a:extLst>
              <a:ext uri="{FF2B5EF4-FFF2-40B4-BE49-F238E27FC236}">
                <a16:creationId xmlns:a16="http://schemas.microsoft.com/office/drawing/2014/main" id="{1D43483E-3920-49A5-8D40-89747F6E7FDD}"/>
              </a:ext>
            </a:extLst>
          </p:cNvPr>
          <p:cNvGrpSpPr/>
          <p:nvPr/>
        </p:nvGrpSpPr>
        <p:grpSpPr>
          <a:xfrm>
            <a:off x="1138715" y="2730788"/>
            <a:ext cx="3365191" cy="702922"/>
            <a:chOff x="4762377" y="1451248"/>
            <a:chExt cx="2736075" cy="567016"/>
          </a:xfrm>
        </p:grpSpPr>
        <p:sp>
          <p:nvSpPr>
            <p:cNvPr id="25" name="圆角矩形 16">
              <a:extLst>
                <a:ext uri="{FF2B5EF4-FFF2-40B4-BE49-F238E27FC236}">
                  <a16:creationId xmlns:a16="http://schemas.microsoft.com/office/drawing/2014/main" id="{B3C85A1C-28E3-4CC3-B067-E9C1776E7C6D}"/>
                </a:ext>
              </a:extLst>
            </p:cNvPr>
            <p:cNvSpPr/>
            <p:nvPr/>
          </p:nvSpPr>
          <p:spPr>
            <a:xfrm>
              <a:off x="5092683" y="1554756"/>
              <a:ext cx="2405769"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环境污染严重</a:t>
              </a:r>
            </a:p>
          </p:txBody>
        </p:sp>
        <p:sp>
          <p:nvSpPr>
            <p:cNvPr id="26" name="MH_Other_2">
              <a:extLst>
                <a:ext uri="{FF2B5EF4-FFF2-40B4-BE49-F238E27FC236}">
                  <a16:creationId xmlns:a16="http://schemas.microsoft.com/office/drawing/2014/main" id="{EF8321B7-83B5-409B-B2B8-048180802F80}"/>
                </a:ext>
              </a:extLst>
            </p:cNvPr>
            <p:cNvSpPr/>
            <p:nvPr>
              <p:custDataLst>
                <p:tags r:id="rId1"/>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000" kern="0" dirty="0">
                  <a:solidFill>
                    <a:schemeClr val="accent1"/>
                  </a:solidFill>
                  <a:latin typeface="Impact" panose="020B0806030902050204" pitchFamily="34" charset="0"/>
                  <a:cs typeface="+mn-ea"/>
                </a:rPr>
                <a:t>05</a:t>
              </a:r>
              <a:endParaRPr lang="zh-CN" altLang="en-US" sz="2000" kern="0" dirty="0">
                <a:solidFill>
                  <a:schemeClr val="accent1"/>
                </a:solidFill>
                <a:latin typeface="Impact" panose="020B0806030902050204" pitchFamily="34" charset="0"/>
                <a:cs typeface="+mn-ea"/>
              </a:endParaRPr>
            </a:p>
          </p:txBody>
        </p:sp>
      </p:grpSp>
      <p:pic>
        <p:nvPicPr>
          <p:cNvPr id="5" name="图片 4" descr="卡通人物&#10;&#10;描述已自动生成">
            <a:extLst>
              <a:ext uri="{FF2B5EF4-FFF2-40B4-BE49-F238E27FC236}">
                <a16:creationId xmlns:a16="http://schemas.microsoft.com/office/drawing/2014/main" id="{92620ABA-6695-483F-ABB4-14ABA467616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0478" y="3942944"/>
            <a:ext cx="2473321" cy="2413406"/>
          </a:xfrm>
          <a:prstGeom prst="rect">
            <a:avLst/>
          </a:prstGeom>
        </p:spPr>
      </p:pic>
      <p:pic>
        <p:nvPicPr>
          <p:cNvPr id="7" name="图片 6" descr="图片包含 游戏机&#10;&#10;描述已自动生成">
            <a:extLst>
              <a:ext uri="{FF2B5EF4-FFF2-40B4-BE49-F238E27FC236}">
                <a16:creationId xmlns:a16="http://schemas.microsoft.com/office/drawing/2014/main" id="{5BE4B2AA-4604-4FE8-8048-83238A7BADD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0336" y="4122844"/>
            <a:ext cx="3143960" cy="1993977"/>
          </a:xfrm>
          <a:prstGeom prst="rect">
            <a:avLst/>
          </a:prstGeom>
        </p:spPr>
      </p:pic>
      <p:pic>
        <p:nvPicPr>
          <p:cNvPr id="6" name="图片 5">
            <a:extLst>
              <a:ext uri="{FF2B5EF4-FFF2-40B4-BE49-F238E27FC236}">
                <a16:creationId xmlns:a16="http://schemas.microsoft.com/office/drawing/2014/main" id="{3F0C7C09-E8AA-471E-BFDF-2A8855309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6363" y="3696454"/>
            <a:ext cx="3403016" cy="2576955"/>
          </a:xfrm>
          <a:prstGeom prst="rect">
            <a:avLst/>
          </a:prstGeom>
        </p:spPr>
      </p:pic>
    </p:spTree>
    <p:extLst>
      <p:ext uri="{BB962C8B-B14F-4D97-AF65-F5344CB8AC3E}">
        <p14:creationId xmlns:p14="http://schemas.microsoft.com/office/powerpoint/2010/main" val="932627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四、医院感染的预防和控制</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3" name="组合 2">
            <a:extLst>
              <a:ext uri="{FF2B5EF4-FFF2-40B4-BE49-F238E27FC236}">
                <a16:creationId xmlns:a16="http://schemas.microsoft.com/office/drawing/2014/main" id="{B47344D2-7435-4B71-A1D2-E8E9FA9D972E}"/>
              </a:ext>
            </a:extLst>
          </p:cNvPr>
          <p:cNvGrpSpPr/>
          <p:nvPr/>
        </p:nvGrpSpPr>
        <p:grpSpPr>
          <a:xfrm>
            <a:off x="1138716" y="1326459"/>
            <a:ext cx="5252657" cy="4431577"/>
            <a:chOff x="1138716" y="1024902"/>
            <a:chExt cx="5252657" cy="4431577"/>
          </a:xfrm>
        </p:grpSpPr>
        <p:grpSp>
          <p:nvGrpSpPr>
            <p:cNvPr id="12" name="组合 11">
              <a:extLst>
                <a:ext uri="{FF2B5EF4-FFF2-40B4-BE49-F238E27FC236}">
                  <a16:creationId xmlns:a16="http://schemas.microsoft.com/office/drawing/2014/main" id="{1F7EA010-BF18-40A7-A804-7C3BA4D148A7}"/>
                </a:ext>
              </a:extLst>
            </p:cNvPr>
            <p:cNvGrpSpPr/>
            <p:nvPr/>
          </p:nvGrpSpPr>
          <p:grpSpPr>
            <a:xfrm>
              <a:off x="1138716" y="1024902"/>
              <a:ext cx="4611633" cy="702922"/>
              <a:chOff x="4762378" y="1451248"/>
              <a:chExt cx="3068674" cy="567016"/>
            </a:xfrm>
          </p:grpSpPr>
          <p:sp>
            <p:nvSpPr>
              <p:cNvPr id="13" name="圆角矩形 16">
                <a:extLst>
                  <a:ext uri="{FF2B5EF4-FFF2-40B4-BE49-F238E27FC236}">
                    <a16:creationId xmlns:a16="http://schemas.microsoft.com/office/drawing/2014/main" id="{B937455F-7F6D-4F68-8FF8-3EF5179F5B53}"/>
                  </a:ext>
                </a:extLst>
              </p:cNvPr>
              <p:cNvSpPr/>
              <p:nvPr/>
            </p:nvSpPr>
            <p:spPr>
              <a:xfrm>
                <a:off x="5131052" y="1554756"/>
                <a:ext cx="270000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建立医院感染管理体系</a:t>
                </a:r>
              </a:p>
            </p:txBody>
          </p:sp>
          <p:sp>
            <p:nvSpPr>
              <p:cNvPr id="14" name="MH_Other_2">
                <a:extLst>
                  <a:ext uri="{FF2B5EF4-FFF2-40B4-BE49-F238E27FC236}">
                    <a16:creationId xmlns:a16="http://schemas.microsoft.com/office/drawing/2014/main" id="{7AED7627-FF1B-4D31-AB4F-A3849395B998}"/>
                  </a:ext>
                </a:extLst>
              </p:cNvPr>
              <p:cNvSpPr/>
              <p:nvPr>
                <p:custDataLst>
                  <p:tags r:id="rId5"/>
                </p:custDataLst>
              </p:nvPr>
            </p:nvSpPr>
            <p:spPr>
              <a:xfrm>
                <a:off x="4762378" y="1451248"/>
                <a:ext cx="475831"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01</a:t>
                </a:r>
                <a:endParaRPr lang="zh-CN" altLang="en-US" sz="2400" kern="0" dirty="0">
                  <a:solidFill>
                    <a:schemeClr val="accent1"/>
                  </a:solidFill>
                  <a:latin typeface="Impact" panose="020B0806030902050204" pitchFamily="34" charset="0"/>
                  <a:cs typeface="+mn-ea"/>
                </a:endParaRPr>
              </a:p>
            </p:txBody>
          </p:sp>
        </p:grpSp>
        <p:grpSp>
          <p:nvGrpSpPr>
            <p:cNvPr id="15" name="组合 14">
              <a:extLst>
                <a:ext uri="{FF2B5EF4-FFF2-40B4-BE49-F238E27FC236}">
                  <a16:creationId xmlns:a16="http://schemas.microsoft.com/office/drawing/2014/main" id="{F4C07DD6-15FD-418B-AEF6-BE7C6A1D3A38}"/>
                </a:ext>
              </a:extLst>
            </p:cNvPr>
            <p:cNvGrpSpPr/>
            <p:nvPr/>
          </p:nvGrpSpPr>
          <p:grpSpPr>
            <a:xfrm>
              <a:off x="1138716" y="1957067"/>
              <a:ext cx="5252657" cy="702922"/>
              <a:chOff x="4762377" y="1451248"/>
              <a:chExt cx="3527634" cy="567016"/>
            </a:xfrm>
          </p:grpSpPr>
          <p:sp>
            <p:nvSpPr>
              <p:cNvPr id="16" name="圆角矩形 16">
                <a:extLst>
                  <a:ext uri="{FF2B5EF4-FFF2-40B4-BE49-F238E27FC236}">
                    <a16:creationId xmlns:a16="http://schemas.microsoft.com/office/drawing/2014/main" id="{737021AC-52B2-4855-97EA-C3B1AAEDD125}"/>
                  </a:ext>
                </a:extLst>
              </p:cNvPr>
              <p:cNvSpPr/>
              <p:nvPr/>
            </p:nvSpPr>
            <p:spPr>
              <a:xfrm>
                <a:off x="5131051" y="1554756"/>
                <a:ext cx="315896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加强预防医院感染的宣传教育</a:t>
                </a:r>
              </a:p>
            </p:txBody>
          </p:sp>
          <p:sp>
            <p:nvSpPr>
              <p:cNvPr id="17" name="MH_Other_2">
                <a:extLst>
                  <a:ext uri="{FF2B5EF4-FFF2-40B4-BE49-F238E27FC236}">
                    <a16:creationId xmlns:a16="http://schemas.microsoft.com/office/drawing/2014/main" id="{721D6F78-C9B4-4821-9B5D-04AF7B3F2F70}"/>
                  </a:ext>
                </a:extLst>
              </p:cNvPr>
              <p:cNvSpPr/>
              <p:nvPr>
                <p:custDataLst>
                  <p:tags r:id="rId4"/>
                </p:custDataLst>
              </p:nvPr>
            </p:nvSpPr>
            <p:spPr>
              <a:xfrm>
                <a:off x="4762377" y="1451248"/>
                <a:ext cx="498128"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02</a:t>
                </a:r>
                <a:endParaRPr lang="zh-CN" altLang="en-US" sz="2400" kern="0" dirty="0">
                  <a:solidFill>
                    <a:schemeClr val="accent1"/>
                  </a:solidFill>
                  <a:latin typeface="Impact" panose="020B0806030902050204" pitchFamily="34" charset="0"/>
                  <a:cs typeface="+mn-ea"/>
                </a:endParaRPr>
              </a:p>
            </p:txBody>
          </p:sp>
        </p:grpSp>
        <p:grpSp>
          <p:nvGrpSpPr>
            <p:cNvPr id="18" name="组合 17">
              <a:extLst>
                <a:ext uri="{FF2B5EF4-FFF2-40B4-BE49-F238E27FC236}">
                  <a16:creationId xmlns:a16="http://schemas.microsoft.com/office/drawing/2014/main" id="{79C609EF-DBAA-46AC-A644-4E9FBB1E5931}"/>
                </a:ext>
              </a:extLst>
            </p:cNvPr>
            <p:cNvGrpSpPr/>
            <p:nvPr/>
          </p:nvGrpSpPr>
          <p:grpSpPr>
            <a:xfrm>
              <a:off x="1138716" y="2889231"/>
              <a:ext cx="4517367" cy="702922"/>
              <a:chOff x="4762377" y="1451248"/>
              <a:chExt cx="3602093" cy="567016"/>
            </a:xfrm>
          </p:grpSpPr>
          <p:sp>
            <p:nvSpPr>
              <p:cNvPr id="19" name="圆角矩形 16">
                <a:extLst>
                  <a:ext uri="{FF2B5EF4-FFF2-40B4-BE49-F238E27FC236}">
                    <a16:creationId xmlns:a16="http://schemas.microsoft.com/office/drawing/2014/main" id="{8FE1860D-8FD4-4E35-8259-297EE56637B8}"/>
                  </a:ext>
                </a:extLst>
              </p:cNvPr>
              <p:cNvSpPr/>
              <p:nvPr/>
            </p:nvSpPr>
            <p:spPr>
              <a:xfrm>
                <a:off x="5131052" y="1554756"/>
                <a:ext cx="3233418"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 健全、落实各项规章制度</a:t>
                </a:r>
              </a:p>
            </p:txBody>
          </p:sp>
          <p:sp>
            <p:nvSpPr>
              <p:cNvPr id="20" name="MH_Other_2">
                <a:extLst>
                  <a:ext uri="{FF2B5EF4-FFF2-40B4-BE49-F238E27FC236}">
                    <a16:creationId xmlns:a16="http://schemas.microsoft.com/office/drawing/2014/main" id="{AA6E8733-AFEE-4A4E-954F-B81B0D4DD9D8}"/>
                  </a:ext>
                </a:extLst>
              </p:cNvPr>
              <p:cNvSpPr/>
              <p:nvPr>
                <p:custDataLst>
                  <p:tags r:id="rId3"/>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03</a:t>
                </a:r>
                <a:endParaRPr lang="zh-CN" altLang="en-US" sz="2400" kern="0" dirty="0">
                  <a:solidFill>
                    <a:schemeClr val="accent1"/>
                  </a:solidFill>
                  <a:latin typeface="Impact" panose="020B0806030902050204" pitchFamily="34" charset="0"/>
                  <a:cs typeface="+mn-ea"/>
                </a:endParaRPr>
              </a:p>
            </p:txBody>
          </p:sp>
        </p:grpSp>
        <p:grpSp>
          <p:nvGrpSpPr>
            <p:cNvPr id="21" name="组合 20">
              <a:extLst>
                <a:ext uri="{FF2B5EF4-FFF2-40B4-BE49-F238E27FC236}">
                  <a16:creationId xmlns:a16="http://schemas.microsoft.com/office/drawing/2014/main" id="{5E48A064-3CC8-40FA-B465-AC77D8F95550}"/>
                </a:ext>
              </a:extLst>
            </p:cNvPr>
            <p:cNvGrpSpPr/>
            <p:nvPr/>
          </p:nvGrpSpPr>
          <p:grpSpPr>
            <a:xfrm>
              <a:off x="1195750" y="3821394"/>
              <a:ext cx="3677909" cy="702922"/>
              <a:chOff x="4762377" y="1451248"/>
              <a:chExt cx="3062943" cy="567016"/>
            </a:xfrm>
          </p:grpSpPr>
          <p:sp>
            <p:nvSpPr>
              <p:cNvPr id="22" name="圆角矩形 16">
                <a:extLst>
                  <a:ext uri="{FF2B5EF4-FFF2-40B4-BE49-F238E27FC236}">
                    <a16:creationId xmlns:a16="http://schemas.microsoft.com/office/drawing/2014/main" id="{E6870373-CAE7-42E7-A560-4FEF8C304ED5}"/>
                  </a:ext>
                </a:extLst>
              </p:cNvPr>
              <p:cNvSpPr/>
              <p:nvPr/>
            </p:nvSpPr>
            <p:spPr>
              <a:xfrm>
                <a:off x="5131052" y="1554756"/>
                <a:ext cx="2694268"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 医院布局设施合理</a:t>
                </a:r>
              </a:p>
            </p:txBody>
          </p:sp>
          <p:sp>
            <p:nvSpPr>
              <p:cNvPr id="23" name="MH_Other_2">
                <a:extLst>
                  <a:ext uri="{FF2B5EF4-FFF2-40B4-BE49-F238E27FC236}">
                    <a16:creationId xmlns:a16="http://schemas.microsoft.com/office/drawing/2014/main" id="{676AB694-7AC1-4AEF-9592-846DFB463B3F}"/>
                  </a:ext>
                </a:extLst>
              </p:cNvPr>
              <p:cNvSpPr/>
              <p:nvPr>
                <p:custDataLst>
                  <p:tags r:id="rId2"/>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04</a:t>
                </a:r>
                <a:endParaRPr lang="zh-CN" altLang="en-US" sz="2400" kern="0" dirty="0">
                  <a:solidFill>
                    <a:schemeClr val="accent1"/>
                  </a:solidFill>
                  <a:latin typeface="Impact" panose="020B0806030902050204" pitchFamily="34" charset="0"/>
                  <a:cs typeface="+mn-ea"/>
                </a:endParaRPr>
              </a:p>
            </p:txBody>
          </p:sp>
        </p:grpSp>
        <p:grpSp>
          <p:nvGrpSpPr>
            <p:cNvPr id="24" name="组合 23">
              <a:extLst>
                <a:ext uri="{FF2B5EF4-FFF2-40B4-BE49-F238E27FC236}">
                  <a16:creationId xmlns:a16="http://schemas.microsoft.com/office/drawing/2014/main" id="{1D43483E-3920-49A5-8D40-89747F6E7FDD}"/>
                </a:ext>
              </a:extLst>
            </p:cNvPr>
            <p:cNvGrpSpPr/>
            <p:nvPr/>
          </p:nvGrpSpPr>
          <p:grpSpPr>
            <a:xfrm>
              <a:off x="1212858" y="4753557"/>
              <a:ext cx="4782589" cy="702922"/>
              <a:chOff x="4762377" y="1451248"/>
              <a:chExt cx="3753831" cy="567016"/>
            </a:xfrm>
          </p:grpSpPr>
          <p:sp>
            <p:nvSpPr>
              <p:cNvPr id="25" name="圆角矩形 16">
                <a:extLst>
                  <a:ext uri="{FF2B5EF4-FFF2-40B4-BE49-F238E27FC236}">
                    <a16:creationId xmlns:a16="http://schemas.microsoft.com/office/drawing/2014/main" id="{B3C85A1C-28E3-4CC3-B067-E9C1776E7C6D}"/>
                  </a:ext>
                </a:extLst>
              </p:cNvPr>
              <p:cNvSpPr/>
              <p:nvPr/>
            </p:nvSpPr>
            <p:spPr>
              <a:xfrm>
                <a:off x="5131051" y="1554756"/>
                <a:ext cx="3385157"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履行医院感染控制的职责</a:t>
                </a:r>
              </a:p>
            </p:txBody>
          </p:sp>
          <p:sp>
            <p:nvSpPr>
              <p:cNvPr id="26" name="MH_Other_2">
                <a:extLst>
                  <a:ext uri="{FF2B5EF4-FFF2-40B4-BE49-F238E27FC236}">
                    <a16:creationId xmlns:a16="http://schemas.microsoft.com/office/drawing/2014/main" id="{EF8321B7-83B5-409B-B2B8-048180802F80}"/>
                  </a:ext>
                </a:extLst>
              </p:cNvPr>
              <p:cNvSpPr/>
              <p:nvPr>
                <p:custDataLst>
                  <p:tags r:id="rId1"/>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000" kern="0" dirty="0">
                    <a:solidFill>
                      <a:schemeClr val="accent1"/>
                    </a:solidFill>
                    <a:latin typeface="Impact" panose="020B0806030902050204" pitchFamily="34" charset="0"/>
                    <a:cs typeface="+mn-ea"/>
                  </a:rPr>
                  <a:t>05</a:t>
                </a:r>
                <a:endParaRPr lang="zh-CN" altLang="en-US" sz="2000" kern="0" dirty="0">
                  <a:solidFill>
                    <a:schemeClr val="accent1"/>
                  </a:solidFill>
                  <a:latin typeface="Impact" panose="020B0806030902050204" pitchFamily="34" charset="0"/>
                  <a:cs typeface="+mn-ea"/>
                </a:endParaRPr>
              </a:p>
            </p:txBody>
          </p:sp>
        </p:grpSp>
      </p:grpSp>
      <p:pic>
        <p:nvPicPr>
          <p:cNvPr id="5" name="图片 4" descr="卡通人物&#10;&#10;描述已自动生成">
            <a:extLst>
              <a:ext uri="{FF2B5EF4-FFF2-40B4-BE49-F238E27FC236}">
                <a16:creationId xmlns:a16="http://schemas.microsoft.com/office/drawing/2014/main" id="{482711F1-C2C2-4F5E-91B8-13B60C3C5A5D}"/>
              </a:ext>
            </a:extLst>
          </p:cNvPr>
          <p:cNvPicPr>
            <a:picLocks noChangeAspect="1"/>
          </p:cNvPicPr>
          <p:nvPr/>
        </p:nvPicPr>
        <p:blipFill>
          <a:blip r:embed="rId7">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7663009" y="814404"/>
            <a:ext cx="3571873" cy="2203144"/>
          </a:xfrm>
          <a:prstGeom prst="rect">
            <a:avLst/>
          </a:prstGeom>
        </p:spPr>
      </p:pic>
      <p:pic>
        <p:nvPicPr>
          <p:cNvPr id="7" name="图片 6" descr="图片包含 游戏机, 画&#10;&#10;描述已自动生成">
            <a:extLst>
              <a:ext uri="{FF2B5EF4-FFF2-40B4-BE49-F238E27FC236}">
                <a16:creationId xmlns:a16="http://schemas.microsoft.com/office/drawing/2014/main" id="{C6E68AAA-4DFC-4378-AC0C-E8CB1059F519}"/>
              </a:ext>
            </a:extLst>
          </p:cNvPr>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97197" y="3463835"/>
            <a:ext cx="3703496" cy="2808230"/>
          </a:xfrm>
          <a:prstGeom prst="rect">
            <a:avLst/>
          </a:prstGeom>
        </p:spPr>
      </p:pic>
    </p:spTree>
    <p:extLst>
      <p:ext uri="{BB962C8B-B14F-4D97-AF65-F5344CB8AC3E}">
        <p14:creationId xmlns:p14="http://schemas.microsoft.com/office/powerpoint/2010/main" val="114438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四、医院感染的预防和控制</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9" name="任意多边形: 形状 8">
            <a:extLst>
              <a:ext uri="{FF2B5EF4-FFF2-40B4-BE49-F238E27FC236}">
                <a16:creationId xmlns:a16="http://schemas.microsoft.com/office/drawing/2014/main" id="{0A5F2DBB-EC6A-44A6-987C-F0AFF1F8D156}"/>
              </a:ext>
            </a:extLst>
          </p:cNvPr>
          <p:cNvSpPr/>
          <p:nvPr/>
        </p:nvSpPr>
        <p:spPr>
          <a:xfrm>
            <a:off x="6707993" y="1285025"/>
            <a:ext cx="4043337" cy="885598"/>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ct val="90000"/>
              </a:lnSpc>
              <a:spcBef>
                <a:spcPct val="0"/>
              </a:spcBef>
              <a:spcAft>
                <a:spcPct val="35000"/>
              </a:spcAft>
              <a:buNone/>
            </a:pPr>
            <a:r>
              <a:rPr lang="zh-CN" altLang="en-US" sz="2400" b="1" kern="1200" dirty="0"/>
              <a:t>医院感染管理委员会</a:t>
            </a:r>
            <a:endParaRPr lang="en-US" altLang="zh-CN" sz="2400" b="1" kern="1200" dirty="0"/>
          </a:p>
          <a:p>
            <a:pPr marL="0" lvl="0" indent="0" algn="l" defTabSz="666750">
              <a:lnSpc>
                <a:spcPct val="90000"/>
              </a:lnSpc>
              <a:spcBef>
                <a:spcPct val="0"/>
              </a:spcBef>
              <a:spcAft>
                <a:spcPct val="35000"/>
              </a:spcAft>
              <a:buNone/>
            </a:pPr>
            <a:r>
              <a:rPr lang="zh-CN" altLang="en-US" sz="1500" b="1" kern="1200" dirty="0"/>
              <a:t>（计划、监督、评价）</a:t>
            </a:r>
          </a:p>
        </p:txBody>
      </p:sp>
      <p:sp>
        <p:nvSpPr>
          <p:cNvPr id="11" name="任意多边形: 形状 10">
            <a:extLst>
              <a:ext uri="{FF2B5EF4-FFF2-40B4-BE49-F238E27FC236}">
                <a16:creationId xmlns:a16="http://schemas.microsoft.com/office/drawing/2014/main" id="{FC772813-8D4C-4AB7-9DED-706E82C00E4E}"/>
              </a:ext>
            </a:extLst>
          </p:cNvPr>
          <p:cNvSpPr/>
          <p:nvPr/>
        </p:nvSpPr>
        <p:spPr>
          <a:xfrm>
            <a:off x="6738746" y="2894127"/>
            <a:ext cx="3981832" cy="885599"/>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ct val="90000"/>
              </a:lnSpc>
              <a:spcBef>
                <a:spcPct val="0"/>
              </a:spcBef>
              <a:spcAft>
                <a:spcPct val="35000"/>
              </a:spcAft>
              <a:buNone/>
            </a:pPr>
            <a:r>
              <a:rPr lang="zh-CN" altLang="en-US" sz="2400" b="1" kern="1200" dirty="0"/>
              <a:t>医院感染管理科</a:t>
            </a:r>
            <a:endParaRPr lang="en-US" altLang="zh-CN" sz="2400" b="1" kern="1200" dirty="0"/>
          </a:p>
          <a:p>
            <a:pPr marL="0" lvl="0" indent="0" algn="l" defTabSz="666750">
              <a:lnSpc>
                <a:spcPct val="90000"/>
              </a:lnSpc>
              <a:spcBef>
                <a:spcPct val="0"/>
              </a:spcBef>
              <a:spcAft>
                <a:spcPct val="35000"/>
              </a:spcAft>
              <a:buNone/>
            </a:pPr>
            <a:r>
              <a:rPr lang="zh-CN" altLang="en-US" sz="1600" b="1" dirty="0"/>
              <a:t>（具体管理和专业技术指导）</a:t>
            </a:r>
            <a:endParaRPr lang="en-US" altLang="zh-CN" sz="1600" b="1" kern="1200" dirty="0"/>
          </a:p>
        </p:txBody>
      </p:sp>
      <p:sp>
        <p:nvSpPr>
          <p:cNvPr id="28" name="任意多边形: 形状 27">
            <a:extLst>
              <a:ext uri="{FF2B5EF4-FFF2-40B4-BE49-F238E27FC236}">
                <a16:creationId xmlns:a16="http://schemas.microsoft.com/office/drawing/2014/main" id="{8C1C178F-A19E-4330-BA81-8CC6365738C6}"/>
              </a:ext>
            </a:extLst>
          </p:cNvPr>
          <p:cNvSpPr/>
          <p:nvPr/>
        </p:nvSpPr>
        <p:spPr>
          <a:xfrm>
            <a:off x="6738745" y="4444766"/>
            <a:ext cx="3981831" cy="933065"/>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ct val="90000"/>
              </a:lnSpc>
              <a:spcBef>
                <a:spcPct val="0"/>
              </a:spcBef>
              <a:spcAft>
                <a:spcPct val="35000"/>
              </a:spcAft>
              <a:buNone/>
            </a:pPr>
            <a:r>
              <a:rPr lang="zh-CN" altLang="en-US" sz="2400" b="1" kern="1200" dirty="0"/>
              <a:t>各科室医院感染管理小组</a:t>
            </a:r>
            <a:endParaRPr lang="en-US" altLang="zh-CN" sz="2400" b="1" kern="1200" dirty="0"/>
          </a:p>
          <a:p>
            <a:pPr marL="0" lvl="0" indent="0" algn="l" defTabSz="666750">
              <a:lnSpc>
                <a:spcPct val="90000"/>
              </a:lnSpc>
              <a:spcBef>
                <a:spcPct val="0"/>
              </a:spcBef>
              <a:spcAft>
                <a:spcPct val="35000"/>
              </a:spcAft>
              <a:buNone/>
            </a:pPr>
            <a:r>
              <a:rPr lang="zh-CN" altLang="en-US" sz="1500" b="1" dirty="0"/>
              <a:t>（具体制度的实践者）</a:t>
            </a:r>
            <a:endParaRPr lang="zh-CN" altLang="en-US" sz="1500" b="1" kern="1200" dirty="0"/>
          </a:p>
        </p:txBody>
      </p:sp>
      <p:grpSp>
        <p:nvGrpSpPr>
          <p:cNvPr id="27" name="组合 26">
            <a:extLst>
              <a:ext uri="{FF2B5EF4-FFF2-40B4-BE49-F238E27FC236}">
                <a16:creationId xmlns:a16="http://schemas.microsoft.com/office/drawing/2014/main" id="{E1194165-C1BB-46E3-8FCB-CD94CE9788F5}"/>
              </a:ext>
            </a:extLst>
          </p:cNvPr>
          <p:cNvGrpSpPr/>
          <p:nvPr/>
        </p:nvGrpSpPr>
        <p:grpSpPr>
          <a:xfrm>
            <a:off x="1021984" y="1213211"/>
            <a:ext cx="5252657" cy="4431577"/>
            <a:chOff x="1138716" y="1024902"/>
            <a:chExt cx="5252657" cy="4431577"/>
          </a:xfrm>
        </p:grpSpPr>
        <p:grpSp>
          <p:nvGrpSpPr>
            <p:cNvPr id="29" name="组合 28">
              <a:extLst>
                <a:ext uri="{FF2B5EF4-FFF2-40B4-BE49-F238E27FC236}">
                  <a16:creationId xmlns:a16="http://schemas.microsoft.com/office/drawing/2014/main" id="{AE8E749F-BA06-4DB8-B222-64B9C6DAD5C1}"/>
                </a:ext>
              </a:extLst>
            </p:cNvPr>
            <p:cNvGrpSpPr/>
            <p:nvPr/>
          </p:nvGrpSpPr>
          <p:grpSpPr>
            <a:xfrm>
              <a:off x="1138716" y="1024902"/>
              <a:ext cx="4611633" cy="702922"/>
              <a:chOff x="4762378" y="1451248"/>
              <a:chExt cx="3068674" cy="567016"/>
            </a:xfrm>
          </p:grpSpPr>
          <p:sp>
            <p:nvSpPr>
              <p:cNvPr id="42" name="圆角矩形 16">
                <a:extLst>
                  <a:ext uri="{FF2B5EF4-FFF2-40B4-BE49-F238E27FC236}">
                    <a16:creationId xmlns:a16="http://schemas.microsoft.com/office/drawing/2014/main" id="{309CAD3A-567E-45EE-91AE-C4367DD4E875}"/>
                  </a:ext>
                </a:extLst>
              </p:cNvPr>
              <p:cNvSpPr/>
              <p:nvPr/>
            </p:nvSpPr>
            <p:spPr>
              <a:xfrm>
                <a:off x="5131052" y="1554756"/>
                <a:ext cx="270000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400" b="1" dirty="0">
                    <a:cs typeface="+mn-ea"/>
                    <a:sym typeface="+mn-lt"/>
                  </a:rPr>
                  <a:t>   建立医院感染管理体系</a:t>
                </a:r>
              </a:p>
            </p:txBody>
          </p:sp>
          <p:sp>
            <p:nvSpPr>
              <p:cNvPr id="43" name="MH_Other_2">
                <a:extLst>
                  <a:ext uri="{FF2B5EF4-FFF2-40B4-BE49-F238E27FC236}">
                    <a16:creationId xmlns:a16="http://schemas.microsoft.com/office/drawing/2014/main" id="{4DCFFE74-AD4A-4945-AB55-6879AC58E4AE}"/>
                  </a:ext>
                </a:extLst>
              </p:cNvPr>
              <p:cNvSpPr/>
              <p:nvPr>
                <p:custDataLst>
                  <p:tags r:id="rId5"/>
                </p:custDataLst>
              </p:nvPr>
            </p:nvSpPr>
            <p:spPr>
              <a:xfrm>
                <a:off x="4762378" y="1451248"/>
                <a:ext cx="475831"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01</a:t>
                </a:r>
                <a:endParaRPr lang="zh-CN" altLang="en-US" sz="2400" kern="0" dirty="0">
                  <a:solidFill>
                    <a:schemeClr val="accent1"/>
                  </a:solidFill>
                  <a:latin typeface="Impact" panose="020B0806030902050204" pitchFamily="34" charset="0"/>
                  <a:cs typeface="+mn-ea"/>
                </a:endParaRPr>
              </a:p>
            </p:txBody>
          </p:sp>
        </p:grpSp>
        <p:grpSp>
          <p:nvGrpSpPr>
            <p:cNvPr id="30" name="组合 29">
              <a:extLst>
                <a:ext uri="{FF2B5EF4-FFF2-40B4-BE49-F238E27FC236}">
                  <a16:creationId xmlns:a16="http://schemas.microsoft.com/office/drawing/2014/main" id="{4E290462-FF2C-4679-8DDA-C82CCD564C02}"/>
                </a:ext>
              </a:extLst>
            </p:cNvPr>
            <p:cNvGrpSpPr/>
            <p:nvPr/>
          </p:nvGrpSpPr>
          <p:grpSpPr>
            <a:xfrm>
              <a:off x="1138716" y="1957067"/>
              <a:ext cx="5252657" cy="702922"/>
              <a:chOff x="4762377" y="1451248"/>
              <a:chExt cx="3527634" cy="567016"/>
            </a:xfrm>
          </p:grpSpPr>
          <p:sp>
            <p:nvSpPr>
              <p:cNvPr id="40" name="圆角矩形 16">
                <a:extLst>
                  <a:ext uri="{FF2B5EF4-FFF2-40B4-BE49-F238E27FC236}">
                    <a16:creationId xmlns:a16="http://schemas.microsoft.com/office/drawing/2014/main" id="{8FBCA309-16A3-47C9-9F1D-06FD78EE6D4B}"/>
                  </a:ext>
                </a:extLst>
              </p:cNvPr>
              <p:cNvSpPr/>
              <p:nvPr/>
            </p:nvSpPr>
            <p:spPr>
              <a:xfrm>
                <a:off x="5131051" y="1554756"/>
                <a:ext cx="3158960"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加强预防医院感染的宣传教育</a:t>
                </a:r>
              </a:p>
            </p:txBody>
          </p:sp>
          <p:sp>
            <p:nvSpPr>
              <p:cNvPr id="41" name="MH_Other_2">
                <a:extLst>
                  <a:ext uri="{FF2B5EF4-FFF2-40B4-BE49-F238E27FC236}">
                    <a16:creationId xmlns:a16="http://schemas.microsoft.com/office/drawing/2014/main" id="{690A2EEA-8B10-4ABA-8715-C4C48E4ACEEA}"/>
                  </a:ext>
                </a:extLst>
              </p:cNvPr>
              <p:cNvSpPr/>
              <p:nvPr>
                <p:custDataLst>
                  <p:tags r:id="rId4"/>
                </p:custDataLst>
              </p:nvPr>
            </p:nvSpPr>
            <p:spPr>
              <a:xfrm>
                <a:off x="4762377" y="1451248"/>
                <a:ext cx="498128"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02</a:t>
                </a:r>
                <a:endParaRPr lang="zh-CN" altLang="en-US" sz="2400" kern="0" dirty="0">
                  <a:solidFill>
                    <a:schemeClr val="accent1"/>
                  </a:solidFill>
                  <a:latin typeface="Impact" panose="020B0806030902050204" pitchFamily="34" charset="0"/>
                  <a:cs typeface="+mn-ea"/>
                </a:endParaRPr>
              </a:p>
            </p:txBody>
          </p:sp>
        </p:grpSp>
        <p:grpSp>
          <p:nvGrpSpPr>
            <p:cNvPr id="31" name="组合 30">
              <a:extLst>
                <a:ext uri="{FF2B5EF4-FFF2-40B4-BE49-F238E27FC236}">
                  <a16:creationId xmlns:a16="http://schemas.microsoft.com/office/drawing/2014/main" id="{B566FC81-B0A0-418A-A6AC-76A7469EBE5B}"/>
                </a:ext>
              </a:extLst>
            </p:cNvPr>
            <p:cNvGrpSpPr/>
            <p:nvPr/>
          </p:nvGrpSpPr>
          <p:grpSpPr>
            <a:xfrm>
              <a:off x="1138716" y="2889231"/>
              <a:ext cx="4517367" cy="702922"/>
              <a:chOff x="4762377" y="1451248"/>
              <a:chExt cx="3602093" cy="567016"/>
            </a:xfrm>
          </p:grpSpPr>
          <p:sp>
            <p:nvSpPr>
              <p:cNvPr id="38" name="圆角矩形 16">
                <a:extLst>
                  <a:ext uri="{FF2B5EF4-FFF2-40B4-BE49-F238E27FC236}">
                    <a16:creationId xmlns:a16="http://schemas.microsoft.com/office/drawing/2014/main" id="{F4E0FD03-C796-44E4-9705-CFEAD8709F2A}"/>
                  </a:ext>
                </a:extLst>
              </p:cNvPr>
              <p:cNvSpPr/>
              <p:nvPr/>
            </p:nvSpPr>
            <p:spPr>
              <a:xfrm>
                <a:off x="5131052" y="1554756"/>
                <a:ext cx="3233418"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  健全、落实各项规章制度</a:t>
                </a:r>
              </a:p>
            </p:txBody>
          </p:sp>
          <p:sp>
            <p:nvSpPr>
              <p:cNvPr id="39" name="MH_Other_2">
                <a:extLst>
                  <a:ext uri="{FF2B5EF4-FFF2-40B4-BE49-F238E27FC236}">
                    <a16:creationId xmlns:a16="http://schemas.microsoft.com/office/drawing/2014/main" id="{A310E1B9-874C-4E73-AE10-79ED41F2CA84}"/>
                  </a:ext>
                </a:extLst>
              </p:cNvPr>
              <p:cNvSpPr/>
              <p:nvPr>
                <p:custDataLst>
                  <p:tags r:id="rId3"/>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03</a:t>
                </a:r>
                <a:endParaRPr lang="zh-CN" altLang="en-US" sz="2400" kern="0" dirty="0">
                  <a:solidFill>
                    <a:schemeClr val="accent1"/>
                  </a:solidFill>
                  <a:latin typeface="Impact" panose="020B0806030902050204" pitchFamily="34" charset="0"/>
                  <a:cs typeface="+mn-ea"/>
                </a:endParaRPr>
              </a:p>
            </p:txBody>
          </p:sp>
        </p:grpSp>
        <p:grpSp>
          <p:nvGrpSpPr>
            <p:cNvPr id="32" name="组合 31">
              <a:extLst>
                <a:ext uri="{FF2B5EF4-FFF2-40B4-BE49-F238E27FC236}">
                  <a16:creationId xmlns:a16="http://schemas.microsoft.com/office/drawing/2014/main" id="{13C0845C-C821-4745-8EE3-79C916E6815C}"/>
                </a:ext>
              </a:extLst>
            </p:cNvPr>
            <p:cNvGrpSpPr/>
            <p:nvPr/>
          </p:nvGrpSpPr>
          <p:grpSpPr>
            <a:xfrm>
              <a:off x="1195750" y="3821394"/>
              <a:ext cx="3677909" cy="702922"/>
              <a:chOff x="4762377" y="1451248"/>
              <a:chExt cx="3062943" cy="567016"/>
            </a:xfrm>
          </p:grpSpPr>
          <p:sp>
            <p:nvSpPr>
              <p:cNvPr id="36" name="圆角矩形 16">
                <a:extLst>
                  <a:ext uri="{FF2B5EF4-FFF2-40B4-BE49-F238E27FC236}">
                    <a16:creationId xmlns:a16="http://schemas.microsoft.com/office/drawing/2014/main" id="{482CCA5F-20A9-493E-BB2E-4FBCFDE4E1F0}"/>
                  </a:ext>
                </a:extLst>
              </p:cNvPr>
              <p:cNvSpPr/>
              <p:nvPr/>
            </p:nvSpPr>
            <p:spPr>
              <a:xfrm>
                <a:off x="5131052" y="1554756"/>
                <a:ext cx="2694268"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 医院布局设施合理</a:t>
                </a:r>
              </a:p>
            </p:txBody>
          </p:sp>
          <p:sp>
            <p:nvSpPr>
              <p:cNvPr id="37" name="MH_Other_2">
                <a:extLst>
                  <a:ext uri="{FF2B5EF4-FFF2-40B4-BE49-F238E27FC236}">
                    <a16:creationId xmlns:a16="http://schemas.microsoft.com/office/drawing/2014/main" id="{53873506-181D-4E37-BBF6-1CBF3304132C}"/>
                  </a:ext>
                </a:extLst>
              </p:cNvPr>
              <p:cNvSpPr/>
              <p:nvPr>
                <p:custDataLst>
                  <p:tags r:id="rId2"/>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400" kern="0" dirty="0">
                    <a:solidFill>
                      <a:schemeClr val="accent1"/>
                    </a:solidFill>
                    <a:latin typeface="Impact" panose="020B0806030902050204" pitchFamily="34" charset="0"/>
                    <a:cs typeface="+mn-ea"/>
                  </a:rPr>
                  <a:t>04</a:t>
                </a:r>
                <a:endParaRPr lang="zh-CN" altLang="en-US" sz="2400" kern="0" dirty="0">
                  <a:solidFill>
                    <a:schemeClr val="accent1"/>
                  </a:solidFill>
                  <a:latin typeface="Impact" panose="020B0806030902050204" pitchFamily="34" charset="0"/>
                  <a:cs typeface="+mn-ea"/>
                </a:endParaRPr>
              </a:p>
            </p:txBody>
          </p:sp>
        </p:grpSp>
        <p:grpSp>
          <p:nvGrpSpPr>
            <p:cNvPr id="33" name="组合 32">
              <a:extLst>
                <a:ext uri="{FF2B5EF4-FFF2-40B4-BE49-F238E27FC236}">
                  <a16:creationId xmlns:a16="http://schemas.microsoft.com/office/drawing/2014/main" id="{8B8DACDE-2030-461C-8733-CE0937090245}"/>
                </a:ext>
              </a:extLst>
            </p:cNvPr>
            <p:cNvGrpSpPr/>
            <p:nvPr/>
          </p:nvGrpSpPr>
          <p:grpSpPr>
            <a:xfrm>
              <a:off x="1212858" y="4753557"/>
              <a:ext cx="4782589" cy="702922"/>
              <a:chOff x="4762377" y="1451248"/>
              <a:chExt cx="3753831" cy="567016"/>
            </a:xfrm>
          </p:grpSpPr>
          <p:sp>
            <p:nvSpPr>
              <p:cNvPr id="34" name="圆角矩形 16">
                <a:extLst>
                  <a:ext uri="{FF2B5EF4-FFF2-40B4-BE49-F238E27FC236}">
                    <a16:creationId xmlns:a16="http://schemas.microsoft.com/office/drawing/2014/main" id="{6D79C7E4-72A7-4D0C-89FF-8BE0A01FEC38}"/>
                  </a:ext>
                </a:extLst>
              </p:cNvPr>
              <p:cNvSpPr/>
              <p:nvPr/>
            </p:nvSpPr>
            <p:spPr>
              <a:xfrm>
                <a:off x="5131051" y="1554756"/>
                <a:ext cx="3385157" cy="360000"/>
              </a:xfrm>
              <a:prstGeom prst="roundRect">
                <a:avLst>
                  <a:gd name="adj" fmla="val 2045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cs typeface="+mn-ea"/>
                    <a:sym typeface="+mn-lt"/>
                  </a:rPr>
                  <a:t>履行医院感染控制的职责</a:t>
                </a:r>
              </a:p>
            </p:txBody>
          </p:sp>
          <p:sp>
            <p:nvSpPr>
              <p:cNvPr id="35" name="MH_Other_2">
                <a:extLst>
                  <a:ext uri="{FF2B5EF4-FFF2-40B4-BE49-F238E27FC236}">
                    <a16:creationId xmlns:a16="http://schemas.microsoft.com/office/drawing/2014/main" id="{A7A73122-95CD-45FD-BABF-F674EBDEFAB5}"/>
                  </a:ext>
                </a:extLst>
              </p:cNvPr>
              <p:cNvSpPr/>
              <p:nvPr>
                <p:custDataLst>
                  <p:tags r:id="rId1"/>
                </p:custDataLst>
              </p:nvPr>
            </p:nvSpPr>
            <p:spPr>
              <a:xfrm>
                <a:off x="4762377" y="1451248"/>
                <a:ext cx="570199" cy="567016"/>
              </a:xfrm>
              <a:prstGeom prst="star8">
                <a:avLst>
                  <a:gd name="adj" fmla="val 42115"/>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wrap="none" lIns="0" rIns="0" anchor="ctr"/>
              <a:lstStyle/>
              <a:p>
                <a:pPr algn="ctr">
                  <a:lnSpc>
                    <a:spcPct val="120000"/>
                  </a:lnSpc>
                </a:pPr>
                <a:r>
                  <a:rPr lang="en-US" altLang="zh-CN" sz="2000" kern="0" dirty="0">
                    <a:solidFill>
                      <a:schemeClr val="accent1"/>
                    </a:solidFill>
                    <a:latin typeface="Impact" panose="020B0806030902050204" pitchFamily="34" charset="0"/>
                    <a:cs typeface="+mn-ea"/>
                  </a:rPr>
                  <a:t>05</a:t>
                </a:r>
                <a:endParaRPr lang="zh-CN" altLang="en-US" sz="2000" kern="0" dirty="0">
                  <a:solidFill>
                    <a:schemeClr val="accent1"/>
                  </a:solidFill>
                  <a:latin typeface="Impact" panose="020B0806030902050204" pitchFamily="34" charset="0"/>
                  <a:cs typeface="+mn-ea"/>
                </a:endParaRPr>
              </a:p>
            </p:txBody>
          </p:sp>
        </p:grpSp>
      </p:grpSp>
    </p:spTree>
    <p:extLst>
      <p:ext uri="{BB962C8B-B14F-4D97-AF65-F5344CB8AC3E}">
        <p14:creationId xmlns:p14="http://schemas.microsoft.com/office/powerpoint/2010/main" val="2948251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2">
            <a:extLst>
              <a:ext uri="{FF2B5EF4-FFF2-40B4-BE49-F238E27FC236}">
                <a16:creationId xmlns:a16="http://schemas.microsoft.com/office/drawing/2014/main" id="{9779C260-B02C-4561-915C-3BFC4E57EFC6}"/>
              </a:ext>
            </a:extLst>
          </p:cNvPr>
          <p:cNvSpPr>
            <a:spLocks noChangeArrowheads="1"/>
          </p:cNvSpPr>
          <p:nvPr/>
        </p:nvSpPr>
        <p:spPr bwMode="auto">
          <a:xfrm>
            <a:off x="5395602" y="1794732"/>
            <a:ext cx="1501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2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第二节</a:t>
            </a:r>
            <a:r>
              <a:rPr lang="en-US" altLang="zh-CN" sz="2400" b="1" dirty="0">
                <a:solidFill>
                  <a:schemeClr val="bg1"/>
                </a:solidFill>
                <a:latin typeface="微软雅黑" panose="020B0503020204020204" pitchFamily="34" charset="-122"/>
                <a:ea typeface="微软雅黑" panose="020B0503020204020204" pitchFamily="34" charset="-122"/>
              </a:rPr>
              <a:t>  </a:t>
            </a:r>
          </a:p>
        </p:txBody>
      </p:sp>
      <p:sp>
        <p:nvSpPr>
          <p:cNvPr id="5" name="文本框 107">
            <a:extLst>
              <a:ext uri="{FF2B5EF4-FFF2-40B4-BE49-F238E27FC236}">
                <a16:creationId xmlns:a16="http://schemas.microsoft.com/office/drawing/2014/main" id="{69844B1B-292D-4E0C-9C38-B4F8B927112C}"/>
              </a:ext>
            </a:extLst>
          </p:cNvPr>
          <p:cNvSpPr txBox="1">
            <a:spLocks noChangeArrowheads="1"/>
          </p:cNvSpPr>
          <p:nvPr/>
        </p:nvSpPr>
        <p:spPr bwMode="auto">
          <a:xfrm>
            <a:off x="3458142" y="3011001"/>
            <a:ext cx="5275716" cy="8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20000"/>
              </a:lnSpc>
              <a:spcBef>
                <a:spcPct val="0"/>
              </a:spcBef>
              <a:buFont typeface="Arial" panose="020B0604020202020204" pitchFamily="34" charset="0"/>
              <a:buNone/>
            </a:pPr>
            <a:r>
              <a:rPr lang="zh-CN" altLang="en-US"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清洁、消毒、灭菌</a:t>
            </a:r>
            <a:endParaRPr lang="en-US" altLang="zh-CN"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264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spc="300" dirty="0">
                <a:effectLst>
                  <a:outerShdw blurRad="38100" dist="38100" dir="2700000" algn="tl">
                    <a:srgbClr val="000000">
                      <a:alpha val="43137"/>
                    </a:srgbClr>
                  </a:outerShdw>
                </a:effectLst>
              </a:rPr>
              <a:t>本章框架</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5" name="组合 4">
            <a:extLst>
              <a:ext uri="{FF2B5EF4-FFF2-40B4-BE49-F238E27FC236}">
                <a16:creationId xmlns:a16="http://schemas.microsoft.com/office/drawing/2014/main" id="{F34D6F4D-3D30-4B9B-A1B6-316D4F0E5079}"/>
              </a:ext>
            </a:extLst>
          </p:cNvPr>
          <p:cNvGrpSpPr/>
          <p:nvPr/>
        </p:nvGrpSpPr>
        <p:grpSpPr>
          <a:xfrm>
            <a:off x="2860467" y="1297125"/>
            <a:ext cx="6471060" cy="690640"/>
            <a:chOff x="4532138" y="2977854"/>
            <a:chExt cx="1564211" cy="379451"/>
          </a:xfrm>
        </p:grpSpPr>
        <p:sp>
          <p:nvSpPr>
            <p:cNvPr id="6" name="MH_SubTitle_1">
              <a:extLst>
                <a:ext uri="{FF2B5EF4-FFF2-40B4-BE49-F238E27FC236}">
                  <a16:creationId xmlns:a16="http://schemas.microsoft.com/office/drawing/2014/main" id="{8A92E1B5-217B-4966-8F43-039253058B11}"/>
                </a:ext>
              </a:extLst>
            </p:cNvPr>
            <p:cNvSpPr/>
            <p:nvPr>
              <p:custDataLst>
                <p:tags r:id="rId7"/>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7" name="MH_SubTitle_1">
              <a:extLst>
                <a:ext uri="{FF2B5EF4-FFF2-40B4-BE49-F238E27FC236}">
                  <a16:creationId xmlns:a16="http://schemas.microsoft.com/office/drawing/2014/main" id="{E9B30E26-8CD8-4F39-9A55-AF1F325F7FFF}"/>
                </a:ext>
              </a:extLst>
            </p:cNvPr>
            <p:cNvSpPr/>
            <p:nvPr>
              <p:custDataLst>
                <p:tags r:id="rId8"/>
              </p:custDataLst>
            </p:nvPr>
          </p:nvSpPr>
          <p:spPr>
            <a:xfrm>
              <a:off x="4564676" y="3023580"/>
              <a:ext cx="1509189"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dirty="0">
                  <a:solidFill>
                    <a:prstClr val="white"/>
                  </a:solidFill>
                  <a:latin typeface="Impact" panose="020B0806030902050204" pitchFamily="34" charset="0"/>
                  <a:ea typeface="微软雅黑" panose="020B0503020204020204" pitchFamily="34" charset="-122"/>
                </a:rPr>
                <a:t>一、概        念</a:t>
              </a:r>
              <a:endPar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grpSp>
      <p:grpSp>
        <p:nvGrpSpPr>
          <p:cNvPr id="8" name="组合 7">
            <a:extLst>
              <a:ext uri="{FF2B5EF4-FFF2-40B4-BE49-F238E27FC236}">
                <a16:creationId xmlns:a16="http://schemas.microsoft.com/office/drawing/2014/main" id="{B2AA21AA-F627-4ADF-AB19-62EEAD880ABD}"/>
              </a:ext>
            </a:extLst>
          </p:cNvPr>
          <p:cNvGrpSpPr/>
          <p:nvPr/>
        </p:nvGrpSpPr>
        <p:grpSpPr>
          <a:xfrm>
            <a:off x="2860469" y="2341486"/>
            <a:ext cx="6471060" cy="648072"/>
            <a:chOff x="4532138" y="2977854"/>
            <a:chExt cx="1564211" cy="379451"/>
          </a:xfrm>
        </p:grpSpPr>
        <p:sp>
          <p:nvSpPr>
            <p:cNvPr id="9" name="MH_SubTitle_1">
              <a:extLst>
                <a:ext uri="{FF2B5EF4-FFF2-40B4-BE49-F238E27FC236}">
                  <a16:creationId xmlns:a16="http://schemas.microsoft.com/office/drawing/2014/main" id="{57258A57-9400-4EF6-B5BA-09DC58D60A50}"/>
                </a:ext>
              </a:extLst>
            </p:cNvPr>
            <p:cNvSpPr/>
            <p:nvPr>
              <p:custDataLst>
                <p:tags r:id="rId5"/>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0" name="MH_SubTitle_1">
              <a:extLst>
                <a:ext uri="{FF2B5EF4-FFF2-40B4-BE49-F238E27FC236}">
                  <a16:creationId xmlns:a16="http://schemas.microsoft.com/office/drawing/2014/main" id="{6858ECC5-4185-4478-9E77-04A461B46113}"/>
                </a:ext>
              </a:extLst>
            </p:cNvPr>
            <p:cNvSpPr/>
            <p:nvPr>
              <p:custDataLst>
                <p:tags r:id="rId6"/>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二、清洁法</a:t>
              </a:r>
            </a:p>
          </p:txBody>
        </p:sp>
      </p:grpSp>
      <p:grpSp>
        <p:nvGrpSpPr>
          <p:cNvPr id="11" name="组合 10">
            <a:extLst>
              <a:ext uri="{FF2B5EF4-FFF2-40B4-BE49-F238E27FC236}">
                <a16:creationId xmlns:a16="http://schemas.microsoft.com/office/drawing/2014/main" id="{22E2F8F4-1DDD-4D0C-83DA-351F20555A83}"/>
              </a:ext>
            </a:extLst>
          </p:cNvPr>
          <p:cNvGrpSpPr/>
          <p:nvPr/>
        </p:nvGrpSpPr>
        <p:grpSpPr>
          <a:xfrm>
            <a:off x="2860468" y="3421375"/>
            <a:ext cx="6471063" cy="648072"/>
            <a:chOff x="4532138" y="2977854"/>
            <a:chExt cx="1564211" cy="379451"/>
          </a:xfrm>
        </p:grpSpPr>
        <p:sp>
          <p:nvSpPr>
            <p:cNvPr id="12" name="MH_SubTitle_1">
              <a:extLst>
                <a:ext uri="{FF2B5EF4-FFF2-40B4-BE49-F238E27FC236}">
                  <a16:creationId xmlns:a16="http://schemas.microsoft.com/office/drawing/2014/main" id="{16C99878-9712-41EA-B194-0BD542F90EB3}"/>
                </a:ext>
              </a:extLst>
            </p:cNvPr>
            <p:cNvSpPr/>
            <p:nvPr>
              <p:custDataLst>
                <p:tags r:id="rId3"/>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3" name="MH_SubTitle_1">
              <a:extLst>
                <a:ext uri="{FF2B5EF4-FFF2-40B4-BE49-F238E27FC236}">
                  <a16:creationId xmlns:a16="http://schemas.microsoft.com/office/drawing/2014/main" id="{15C2994B-6907-45F4-BD5A-CE3074BFFDC8}"/>
                </a:ext>
              </a:extLst>
            </p:cNvPr>
            <p:cNvSpPr/>
            <p:nvPr>
              <p:custDataLst>
                <p:tags r:id="rId4"/>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三、</a:t>
              </a:r>
              <a:r>
                <a:rPr lang="zh-CN" altLang="en-US" sz="2800" b="1" dirty="0">
                  <a:solidFill>
                    <a:prstClr val="white"/>
                  </a:solidFill>
                  <a:latin typeface="Impact" panose="020B0806030902050204" pitchFamily="34" charset="0"/>
                  <a:ea typeface="微软雅黑" panose="020B0503020204020204" pitchFamily="34" charset="-122"/>
                </a:rPr>
                <a:t>消毒灭菌法</a:t>
              </a:r>
              <a:endPar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grpSp>
      <p:grpSp>
        <p:nvGrpSpPr>
          <p:cNvPr id="14" name="组合 13">
            <a:extLst>
              <a:ext uri="{FF2B5EF4-FFF2-40B4-BE49-F238E27FC236}">
                <a16:creationId xmlns:a16="http://schemas.microsoft.com/office/drawing/2014/main" id="{A4725F9C-0782-4D72-9E1F-AA1F99A3449C}"/>
              </a:ext>
            </a:extLst>
          </p:cNvPr>
          <p:cNvGrpSpPr/>
          <p:nvPr/>
        </p:nvGrpSpPr>
        <p:grpSpPr>
          <a:xfrm>
            <a:off x="2860466" y="4501264"/>
            <a:ext cx="6471063" cy="648072"/>
            <a:chOff x="4532138" y="2977854"/>
            <a:chExt cx="1564211" cy="379451"/>
          </a:xfrm>
        </p:grpSpPr>
        <p:sp>
          <p:nvSpPr>
            <p:cNvPr id="15" name="MH_SubTitle_1">
              <a:extLst>
                <a:ext uri="{FF2B5EF4-FFF2-40B4-BE49-F238E27FC236}">
                  <a16:creationId xmlns:a16="http://schemas.microsoft.com/office/drawing/2014/main" id="{0BAD6415-9D3D-434A-81B2-FD1C962DBB41}"/>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6" name="MH_SubTitle_1">
              <a:extLst>
                <a:ext uri="{FF2B5EF4-FFF2-40B4-BE49-F238E27FC236}">
                  <a16:creationId xmlns:a16="http://schemas.microsoft.com/office/drawing/2014/main" id="{01B2EFB5-BD42-4DE1-BEB1-436144812783}"/>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四、</a:t>
              </a:r>
              <a:r>
                <a:rPr lang="zh-CN" altLang="en-US" sz="2800" b="1" dirty="0">
                  <a:solidFill>
                    <a:prstClr val="white"/>
                  </a:solidFill>
                  <a:latin typeface="Impact" panose="020B0806030902050204" pitchFamily="34" charset="0"/>
                  <a:ea typeface="微软雅黑" panose="020B0503020204020204" pitchFamily="34" charset="-122"/>
                </a:rPr>
                <a:t>医院日常的清洁、消毒、灭菌</a:t>
              </a:r>
              <a:endPar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740887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一、概        念</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pic>
        <p:nvPicPr>
          <p:cNvPr id="5" name="图片 4" descr="卡通人物&#10;&#10;描述已自动生成">
            <a:extLst>
              <a:ext uri="{FF2B5EF4-FFF2-40B4-BE49-F238E27FC236}">
                <a16:creationId xmlns:a16="http://schemas.microsoft.com/office/drawing/2014/main" id="{489D4A72-4416-40A9-B821-C404815057AA}"/>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533868" y="1091059"/>
            <a:ext cx="1630587" cy="1054149"/>
          </a:xfrm>
          <a:prstGeom prst="rect">
            <a:avLst/>
          </a:prstGeom>
        </p:spPr>
      </p:pic>
      <p:sp>
        <p:nvSpPr>
          <p:cNvPr id="6" name="文本框 5">
            <a:extLst>
              <a:ext uri="{FF2B5EF4-FFF2-40B4-BE49-F238E27FC236}">
                <a16:creationId xmlns:a16="http://schemas.microsoft.com/office/drawing/2014/main" id="{E12AA621-D76D-438F-8A7C-92C0AE1D83F7}"/>
              </a:ext>
            </a:extLst>
          </p:cNvPr>
          <p:cNvSpPr txBox="1"/>
          <p:nvPr/>
        </p:nvSpPr>
        <p:spPr>
          <a:xfrm>
            <a:off x="2032301" y="1465263"/>
            <a:ext cx="1630588" cy="769441"/>
          </a:xfrm>
          <a:prstGeom prst="rect">
            <a:avLst/>
          </a:prstGeom>
          <a:noFill/>
        </p:spPr>
        <p:txBody>
          <a:bodyPr wrap="square" rtlCol="0">
            <a:spAutoFit/>
          </a:bodyPr>
          <a:lstStyle/>
          <a:p>
            <a:r>
              <a:rPr lang="zh-CN" altLang="en-US" sz="2800" b="1" dirty="0">
                <a:solidFill>
                  <a:schemeClr val="accent1">
                    <a:lumMod val="50000"/>
                  </a:schemeClr>
                </a:solidFill>
                <a:latin typeface="+mj-ea"/>
                <a:ea typeface="+mj-ea"/>
              </a:rPr>
              <a:t>清   洁</a:t>
            </a:r>
            <a:endParaRPr lang="en-US" altLang="zh-CN" sz="2800" b="1" dirty="0">
              <a:solidFill>
                <a:schemeClr val="accent1">
                  <a:lumMod val="50000"/>
                </a:schemeClr>
              </a:solidFill>
              <a:latin typeface="+mj-ea"/>
              <a:ea typeface="+mj-ea"/>
            </a:endParaRPr>
          </a:p>
          <a:p>
            <a:r>
              <a:rPr lang="zh-CN" altLang="en-US" sz="1600" dirty="0">
                <a:solidFill>
                  <a:schemeClr val="bg1">
                    <a:lumMod val="50000"/>
                  </a:schemeClr>
                </a:solidFill>
                <a:latin typeface="+mj-ea"/>
                <a:ea typeface="+mj-ea"/>
              </a:rPr>
              <a:t>（</a:t>
            </a:r>
            <a:r>
              <a:rPr lang="en-US" altLang="zh-CN" sz="1600" dirty="0">
                <a:solidFill>
                  <a:schemeClr val="bg1">
                    <a:lumMod val="50000"/>
                  </a:schemeClr>
                </a:solidFill>
                <a:latin typeface="+mj-ea"/>
                <a:ea typeface="+mj-ea"/>
              </a:rPr>
              <a:t>cleaning)</a:t>
            </a:r>
            <a:endParaRPr lang="zh-CN" altLang="en-US" sz="1400" dirty="0">
              <a:solidFill>
                <a:schemeClr val="bg1">
                  <a:lumMod val="50000"/>
                </a:schemeClr>
              </a:solidFill>
              <a:latin typeface="+mj-ea"/>
              <a:ea typeface="+mj-ea"/>
            </a:endParaRPr>
          </a:p>
        </p:txBody>
      </p:sp>
      <p:sp>
        <p:nvSpPr>
          <p:cNvPr id="7" name="文本框 6">
            <a:extLst>
              <a:ext uri="{FF2B5EF4-FFF2-40B4-BE49-F238E27FC236}">
                <a16:creationId xmlns:a16="http://schemas.microsoft.com/office/drawing/2014/main" id="{796A11C1-32FB-4B42-90B1-D83169878799}"/>
              </a:ext>
            </a:extLst>
          </p:cNvPr>
          <p:cNvSpPr txBox="1"/>
          <p:nvPr/>
        </p:nvSpPr>
        <p:spPr>
          <a:xfrm>
            <a:off x="3795043" y="1373305"/>
            <a:ext cx="7847198" cy="1112805"/>
          </a:xfrm>
          <a:prstGeom prst="rect">
            <a:avLst/>
          </a:prstGeom>
          <a:noFill/>
        </p:spPr>
        <p:txBody>
          <a:bodyPr wrap="square" rtlCol="0">
            <a:spAutoFit/>
          </a:bodyPr>
          <a:lstStyle/>
          <a:p>
            <a:pPr>
              <a:lnSpc>
                <a:spcPct val="125000"/>
              </a:lnSpc>
            </a:pPr>
            <a:r>
              <a:rPr lang="zh-CN" altLang="en-US" sz="2800" b="1" dirty="0">
                <a:solidFill>
                  <a:schemeClr val="bg1">
                    <a:lumMod val="50000"/>
                  </a:schemeClr>
                </a:solidFill>
              </a:rPr>
              <a:t>用</a:t>
            </a:r>
            <a:r>
              <a:rPr lang="zh-CN" altLang="en-US" sz="2800" b="1" dirty="0">
                <a:solidFill>
                  <a:srgbClr val="C00000"/>
                </a:solidFill>
              </a:rPr>
              <a:t>物理方法</a:t>
            </a:r>
            <a:r>
              <a:rPr lang="zh-CN" altLang="en-US" sz="2800" b="1" dirty="0">
                <a:solidFill>
                  <a:schemeClr val="bg1">
                    <a:lumMod val="50000"/>
                  </a:schemeClr>
                </a:solidFill>
              </a:rPr>
              <a:t>清除物体表面的污垢、尘埃和有机物的过程。</a:t>
            </a:r>
          </a:p>
        </p:txBody>
      </p:sp>
      <p:pic>
        <p:nvPicPr>
          <p:cNvPr id="9" name="图片 8" descr="卡通人物&#10;&#10;描述已自动生成">
            <a:extLst>
              <a:ext uri="{FF2B5EF4-FFF2-40B4-BE49-F238E27FC236}">
                <a16:creationId xmlns:a16="http://schemas.microsoft.com/office/drawing/2014/main" id="{0132CCFE-A954-4E2F-972C-08B589C1C389}"/>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66022" y="2601994"/>
            <a:ext cx="1498433" cy="1476234"/>
          </a:xfrm>
          <a:prstGeom prst="rect">
            <a:avLst/>
          </a:prstGeom>
        </p:spPr>
      </p:pic>
      <p:sp>
        <p:nvSpPr>
          <p:cNvPr id="10" name="文本框 9">
            <a:extLst>
              <a:ext uri="{FF2B5EF4-FFF2-40B4-BE49-F238E27FC236}">
                <a16:creationId xmlns:a16="http://schemas.microsoft.com/office/drawing/2014/main" id="{26E65583-EB04-4CEE-866A-1D5CD116E457}"/>
              </a:ext>
            </a:extLst>
          </p:cNvPr>
          <p:cNvSpPr txBox="1"/>
          <p:nvPr/>
        </p:nvSpPr>
        <p:spPr>
          <a:xfrm>
            <a:off x="2032301" y="3129794"/>
            <a:ext cx="1630588" cy="769441"/>
          </a:xfrm>
          <a:prstGeom prst="rect">
            <a:avLst/>
          </a:prstGeom>
          <a:noFill/>
        </p:spPr>
        <p:txBody>
          <a:bodyPr wrap="square" rtlCol="0">
            <a:spAutoFit/>
          </a:bodyPr>
          <a:lstStyle/>
          <a:p>
            <a:r>
              <a:rPr lang="zh-CN" altLang="en-US" sz="2800" b="1" dirty="0">
                <a:solidFill>
                  <a:schemeClr val="accent1">
                    <a:lumMod val="50000"/>
                  </a:schemeClr>
                </a:solidFill>
                <a:latin typeface="+mj-ea"/>
                <a:ea typeface="+mj-ea"/>
              </a:rPr>
              <a:t>消   毒</a:t>
            </a:r>
            <a:endParaRPr lang="en-US" altLang="zh-CN" sz="2800" b="1" dirty="0">
              <a:solidFill>
                <a:schemeClr val="accent1">
                  <a:lumMod val="50000"/>
                </a:schemeClr>
              </a:solidFill>
              <a:latin typeface="+mj-ea"/>
              <a:ea typeface="+mj-ea"/>
            </a:endParaRPr>
          </a:p>
          <a:p>
            <a:r>
              <a:rPr lang="zh-CN" altLang="en-US" sz="1600" dirty="0">
                <a:solidFill>
                  <a:schemeClr val="bg1">
                    <a:lumMod val="50000"/>
                  </a:schemeClr>
                </a:solidFill>
                <a:latin typeface="+mj-ea"/>
                <a:ea typeface="+mj-ea"/>
              </a:rPr>
              <a:t>（</a:t>
            </a:r>
            <a:r>
              <a:rPr lang="en-US" altLang="zh-CN" sz="1600" dirty="0">
                <a:solidFill>
                  <a:schemeClr val="bg1">
                    <a:lumMod val="50000"/>
                  </a:schemeClr>
                </a:solidFill>
                <a:latin typeface="+mj-ea"/>
                <a:ea typeface="+mj-ea"/>
              </a:rPr>
              <a:t>disinfection)</a:t>
            </a:r>
            <a:endParaRPr lang="zh-CN" altLang="en-US" sz="1400" dirty="0">
              <a:solidFill>
                <a:schemeClr val="bg1">
                  <a:lumMod val="50000"/>
                </a:schemeClr>
              </a:solidFill>
              <a:latin typeface="+mj-ea"/>
              <a:ea typeface="+mj-ea"/>
            </a:endParaRPr>
          </a:p>
        </p:txBody>
      </p:sp>
      <p:sp>
        <p:nvSpPr>
          <p:cNvPr id="12" name="文本框 11">
            <a:extLst>
              <a:ext uri="{FF2B5EF4-FFF2-40B4-BE49-F238E27FC236}">
                <a16:creationId xmlns:a16="http://schemas.microsoft.com/office/drawing/2014/main" id="{FC75EA86-572E-445A-B2AB-85409240FE5E}"/>
              </a:ext>
            </a:extLst>
          </p:cNvPr>
          <p:cNvSpPr txBox="1"/>
          <p:nvPr/>
        </p:nvSpPr>
        <p:spPr>
          <a:xfrm>
            <a:off x="3795043" y="3076964"/>
            <a:ext cx="7847198" cy="954107"/>
          </a:xfrm>
          <a:prstGeom prst="rect">
            <a:avLst/>
          </a:prstGeom>
          <a:noFill/>
        </p:spPr>
        <p:txBody>
          <a:bodyPr wrap="square" rtlCol="0">
            <a:spAutoFit/>
          </a:bodyPr>
          <a:lstStyle>
            <a:defPPr>
              <a:defRPr lang="zh-CN"/>
            </a:defPPr>
            <a:lvl1pPr>
              <a:lnSpc>
                <a:spcPct val="125000"/>
              </a:lnSpc>
              <a:defRPr sz="2800" b="1">
                <a:solidFill>
                  <a:schemeClr val="bg1">
                    <a:lumMod val="50000"/>
                  </a:schemeClr>
                </a:solidFill>
              </a:defRPr>
            </a:lvl1pPr>
          </a:lstStyle>
          <a:p>
            <a:r>
              <a:rPr lang="zh-CN" altLang="en-US" dirty="0"/>
              <a:t>用</a:t>
            </a:r>
            <a:r>
              <a:rPr lang="zh-CN" altLang="en-US" dirty="0">
                <a:solidFill>
                  <a:srgbClr val="C00000"/>
                </a:solidFill>
              </a:rPr>
              <a:t>物理或化学</a:t>
            </a:r>
            <a:r>
              <a:rPr lang="zh-CN" altLang="en-US" dirty="0"/>
              <a:t>的方法消除或杀灭</a:t>
            </a:r>
            <a:r>
              <a:rPr lang="zh-CN" altLang="en-US" dirty="0">
                <a:solidFill>
                  <a:srgbClr val="C00000"/>
                </a:solidFill>
              </a:rPr>
              <a:t>除芽孢以外</a:t>
            </a:r>
            <a:r>
              <a:rPr lang="zh-CN" altLang="en-US" dirty="0"/>
              <a:t>的所有病原微生物，使其数量减少到无害程度的过程。</a:t>
            </a:r>
          </a:p>
        </p:txBody>
      </p:sp>
      <p:pic>
        <p:nvPicPr>
          <p:cNvPr id="14" name="图片 13" descr="图片包含 桌子, 白色, 冰箱, 机器&#10;&#10;描述已自动生成">
            <a:extLst>
              <a:ext uri="{FF2B5EF4-FFF2-40B4-BE49-F238E27FC236}">
                <a16:creationId xmlns:a16="http://schemas.microsoft.com/office/drawing/2014/main" id="{D67E8D2F-CA00-4D5B-B012-B8C1AEBF6952}"/>
              </a:ext>
            </a:extLst>
          </p:cNvPr>
          <p:cNvPicPr>
            <a:picLocks noChangeAspect="1"/>
          </p:cNvPicPr>
          <p:nvPr/>
        </p:nvPicPr>
        <p:blipFill>
          <a:blip r:embed="rId4">
            <a:clrChange>
              <a:clrFrom>
                <a:srgbClr val="F4F6F5"/>
              </a:clrFrom>
              <a:clrTo>
                <a:srgbClr val="F4F6F5">
                  <a:alpha val="0"/>
                </a:srgbClr>
              </a:clrTo>
            </a:clrChange>
            <a:extLst>
              <a:ext uri="{28A0092B-C50C-407E-A947-70E740481C1C}">
                <a14:useLocalDpi xmlns:a14="http://schemas.microsoft.com/office/drawing/2010/main" val="0"/>
              </a:ext>
            </a:extLst>
          </a:blip>
          <a:stretch>
            <a:fillRect/>
          </a:stretch>
        </p:blipFill>
        <p:spPr>
          <a:xfrm>
            <a:off x="634989" y="4332224"/>
            <a:ext cx="1007454" cy="1928331"/>
          </a:xfrm>
          <a:prstGeom prst="rect">
            <a:avLst/>
          </a:prstGeom>
        </p:spPr>
      </p:pic>
      <p:sp>
        <p:nvSpPr>
          <p:cNvPr id="15" name="文本框 14">
            <a:extLst>
              <a:ext uri="{FF2B5EF4-FFF2-40B4-BE49-F238E27FC236}">
                <a16:creationId xmlns:a16="http://schemas.microsoft.com/office/drawing/2014/main" id="{7308C79C-41EF-491A-BA06-C7D5FDF73048}"/>
              </a:ext>
            </a:extLst>
          </p:cNvPr>
          <p:cNvSpPr txBox="1"/>
          <p:nvPr/>
        </p:nvSpPr>
        <p:spPr>
          <a:xfrm>
            <a:off x="1982747" y="4794325"/>
            <a:ext cx="1630588" cy="769441"/>
          </a:xfrm>
          <a:prstGeom prst="rect">
            <a:avLst/>
          </a:prstGeom>
          <a:noFill/>
        </p:spPr>
        <p:txBody>
          <a:bodyPr wrap="square" rtlCol="0">
            <a:spAutoFit/>
          </a:bodyPr>
          <a:lstStyle/>
          <a:p>
            <a:r>
              <a:rPr lang="zh-CN" altLang="en-US" sz="2800" b="1" dirty="0">
                <a:solidFill>
                  <a:schemeClr val="accent1">
                    <a:lumMod val="50000"/>
                  </a:schemeClr>
                </a:solidFill>
                <a:latin typeface="+mj-ea"/>
                <a:ea typeface="+mj-ea"/>
              </a:rPr>
              <a:t>灭   菌</a:t>
            </a:r>
            <a:endParaRPr lang="en-US" altLang="zh-CN" sz="2800" b="1" dirty="0">
              <a:solidFill>
                <a:schemeClr val="accent1">
                  <a:lumMod val="50000"/>
                </a:schemeClr>
              </a:solidFill>
              <a:latin typeface="+mj-ea"/>
              <a:ea typeface="+mj-ea"/>
            </a:endParaRPr>
          </a:p>
          <a:p>
            <a:r>
              <a:rPr lang="zh-CN" altLang="en-US" sz="1600" dirty="0">
                <a:solidFill>
                  <a:schemeClr val="bg1">
                    <a:lumMod val="50000"/>
                  </a:schemeClr>
                </a:solidFill>
                <a:latin typeface="+mj-ea"/>
                <a:ea typeface="+mj-ea"/>
              </a:rPr>
              <a:t>（</a:t>
            </a:r>
            <a:r>
              <a:rPr lang="en-US" altLang="zh-CN" sz="1600" dirty="0" err="1">
                <a:solidFill>
                  <a:schemeClr val="bg1">
                    <a:lumMod val="50000"/>
                  </a:schemeClr>
                </a:solidFill>
                <a:latin typeface="+mj-ea"/>
                <a:ea typeface="+mj-ea"/>
              </a:rPr>
              <a:t>steriliztion</a:t>
            </a:r>
            <a:r>
              <a:rPr lang="en-US" altLang="zh-CN" sz="1600" dirty="0">
                <a:solidFill>
                  <a:schemeClr val="bg1">
                    <a:lumMod val="50000"/>
                  </a:schemeClr>
                </a:solidFill>
                <a:latin typeface="+mj-ea"/>
                <a:ea typeface="+mj-ea"/>
              </a:rPr>
              <a:t>)</a:t>
            </a:r>
            <a:endParaRPr lang="zh-CN" altLang="en-US" sz="1400" dirty="0">
              <a:solidFill>
                <a:schemeClr val="bg1">
                  <a:lumMod val="50000"/>
                </a:schemeClr>
              </a:solidFill>
              <a:latin typeface="+mj-ea"/>
              <a:ea typeface="+mj-ea"/>
            </a:endParaRPr>
          </a:p>
        </p:txBody>
      </p:sp>
      <p:sp>
        <p:nvSpPr>
          <p:cNvPr id="16" name="文本框 15">
            <a:extLst>
              <a:ext uri="{FF2B5EF4-FFF2-40B4-BE49-F238E27FC236}">
                <a16:creationId xmlns:a16="http://schemas.microsoft.com/office/drawing/2014/main" id="{A9400915-4E03-4909-919F-C4E4C77A9EF1}"/>
              </a:ext>
            </a:extLst>
          </p:cNvPr>
          <p:cNvSpPr txBox="1"/>
          <p:nvPr/>
        </p:nvSpPr>
        <p:spPr>
          <a:xfrm>
            <a:off x="3795043" y="4699988"/>
            <a:ext cx="7847198" cy="1112805"/>
          </a:xfrm>
          <a:prstGeom prst="rect">
            <a:avLst/>
          </a:prstGeom>
          <a:noFill/>
        </p:spPr>
        <p:txBody>
          <a:bodyPr wrap="square" rtlCol="0">
            <a:spAutoFit/>
          </a:bodyPr>
          <a:lstStyle>
            <a:defPPr>
              <a:defRPr lang="zh-CN"/>
            </a:defPPr>
            <a:lvl1pPr>
              <a:lnSpc>
                <a:spcPct val="125000"/>
              </a:lnSpc>
              <a:defRPr sz="2800" b="1">
                <a:solidFill>
                  <a:schemeClr val="bg1">
                    <a:lumMod val="50000"/>
                  </a:schemeClr>
                </a:solidFill>
              </a:defRPr>
            </a:lvl1pPr>
          </a:lstStyle>
          <a:p>
            <a:r>
              <a:rPr lang="zh-CN" altLang="en-US" dirty="0"/>
              <a:t>用</a:t>
            </a:r>
            <a:r>
              <a:rPr lang="zh-CN" altLang="en-US" dirty="0">
                <a:solidFill>
                  <a:srgbClr val="C00000"/>
                </a:solidFill>
              </a:rPr>
              <a:t>物理或化学</a:t>
            </a:r>
            <a:r>
              <a:rPr lang="zh-CN" altLang="en-US" dirty="0"/>
              <a:t>的方法杀灭</a:t>
            </a:r>
            <a:r>
              <a:rPr lang="zh-CN" altLang="en-US" dirty="0">
                <a:solidFill>
                  <a:srgbClr val="C00000"/>
                </a:solidFill>
              </a:rPr>
              <a:t>所有微生物</a:t>
            </a:r>
            <a:r>
              <a:rPr lang="en-US" altLang="zh-CN" dirty="0"/>
              <a:t>(</a:t>
            </a:r>
            <a:r>
              <a:rPr lang="zh-CN" altLang="en-US" dirty="0"/>
              <a:t>包括致病的和非致病的）以及</a:t>
            </a:r>
            <a:r>
              <a:rPr lang="zh-CN" altLang="en-US" dirty="0">
                <a:solidFill>
                  <a:srgbClr val="C00000"/>
                </a:solidFill>
              </a:rPr>
              <a:t>细菌芽孢</a:t>
            </a:r>
            <a:r>
              <a:rPr lang="zh-CN" altLang="en-US" dirty="0"/>
              <a:t>的过程。</a:t>
            </a:r>
          </a:p>
        </p:txBody>
      </p:sp>
    </p:spTree>
    <p:extLst>
      <p:ext uri="{BB962C8B-B14F-4D97-AF65-F5344CB8AC3E}">
        <p14:creationId xmlns:p14="http://schemas.microsoft.com/office/powerpoint/2010/main" val="355515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卡通人物&#10;&#10;描述已自动生成">
            <a:extLst>
              <a:ext uri="{FF2B5EF4-FFF2-40B4-BE49-F238E27FC236}">
                <a16:creationId xmlns:a16="http://schemas.microsoft.com/office/drawing/2014/main" id="{4E7F8D76-AA00-432B-9C2E-FAB1E30B1930}"/>
              </a:ext>
            </a:extLst>
          </p:cNvPr>
          <p:cNvPicPr>
            <a:picLocks noChangeAspect="1"/>
          </p:cNvPicPr>
          <p:nvPr/>
        </p:nvPicPr>
        <p:blipFill>
          <a:blip r:embed="rId2">
            <a:clrChange>
              <a:clrFrom>
                <a:srgbClr val="F5F5F5"/>
              </a:clrFrom>
              <a:clrTo>
                <a:srgbClr val="F5F5F5">
                  <a:alpha val="0"/>
                </a:srgbClr>
              </a:clrTo>
            </a:clrChange>
            <a:alphaModFix amt="35000"/>
            <a:extLst>
              <a:ext uri="{28A0092B-C50C-407E-A947-70E740481C1C}">
                <a14:useLocalDpi xmlns:a14="http://schemas.microsoft.com/office/drawing/2010/main" val="0"/>
              </a:ext>
            </a:extLst>
          </a:blip>
          <a:stretch>
            <a:fillRect/>
          </a:stretch>
        </p:blipFill>
        <p:spPr>
          <a:xfrm rot="2931571">
            <a:off x="6915557" y="170273"/>
            <a:ext cx="1844425" cy="1667006"/>
          </a:xfrm>
          <a:prstGeom prst="rect">
            <a:avLst/>
          </a:prstGeom>
        </p:spPr>
      </p:pic>
      <p:sp>
        <p:nvSpPr>
          <p:cNvPr id="3" name="灯片编号占位符 2">
            <a:extLst>
              <a:ext uri="{FF2B5EF4-FFF2-40B4-BE49-F238E27FC236}">
                <a16:creationId xmlns:a16="http://schemas.microsoft.com/office/drawing/2014/main" id="{0865B9FD-7964-4826-945E-0687A32E14FA}"/>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pic>
        <p:nvPicPr>
          <p:cNvPr id="7" name="图片 6" descr="卡通人物&#10;&#10;描述已自动生成">
            <a:extLst>
              <a:ext uri="{FF2B5EF4-FFF2-40B4-BE49-F238E27FC236}">
                <a16:creationId xmlns:a16="http://schemas.microsoft.com/office/drawing/2014/main" id="{BB9E09B7-5F53-44DE-A4EF-F597E06F44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293" y="1283742"/>
            <a:ext cx="4210050" cy="4010025"/>
          </a:xfrm>
          <a:prstGeom prst="rect">
            <a:avLst/>
          </a:prstGeom>
        </p:spPr>
      </p:pic>
      <p:sp>
        <p:nvSpPr>
          <p:cNvPr id="8" name="文本框 7">
            <a:extLst>
              <a:ext uri="{FF2B5EF4-FFF2-40B4-BE49-F238E27FC236}">
                <a16:creationId xmlns:a16="http://schemas.microsoft.com/office/drawing/2014/main" id="{0D2FB1D2-9573-411E-8526-06B771666106}"/>
              </a:ext>
            </a:extLst>
          </p:cNvPr>
          <p:cNvSpPr txBox="1"/>
          <p:nvPr/>
        </p:nvSpPr>
        <p:spPr>
          <a:xfrm>
            <a:off x="4304820" y="5499823"/>
            <a:ext cx="3865163" cy="523220"/>
          </a:xfrm>
          <a:prstGeom prst="rect">
            <a:avLst/>
          </a:prstGeom>
          <a:noFill/>
        </p:spPr>
        <p:txBody>
          <a:bodyPr wrap="square" rtlCol="0">
            <a:spAutoFit/>
          </a:bodyPr>
          <a:lstStyle/>
          <a:p>
            <a:r>
              <a:rPr lang="zh-CN" altLang="en-US" sz="2800" dirty="0">
                <a:solidFill>
                  <a:schemeClr val="accent1">
                    <a:lumMod val="75000"/>
                  </a:schemeClr>
                </a:solidFill>
                <a:effectLst>
                  <a:outerShdw blurRad="38100" dist="38100" dir="2700000" algn="tl">
                    <a:srgbClr val="000000">
                      <a:alpha val="43137"/>
                    </a:srgbClr>
                  </a:outerShdw>
                </a:effectLst>
                <a:latin typeface="+mj-ea"/>
                <a:ea typeface="+mj-ea"/>
              </a:rPr>
              <a:t>医院感染的预防和控制</a:t>
            </a:r>
          </a:p>
        </p:txBody>
      </p:sp>
      <p:cxnSp>
        <p:nvCxnSpPr>
          <p:cNvPr id="10" name="直接箭头连接符 9">
            <a:extLst>
              <a:ext uri="{FF2B5EF4-FFF2-40B4-BE49-F238E27FC236}">
                <a16:creationId xmlns:a16="http://schemas.microsoft.com/office/drawing/2014/main" id="{2B3C3ACF-655D-4D0C-B3E3-438AF2B35CCF}"/>
              </a:ext>
            </a:extLst>
          </p:cNvPr>
          <p:cNvCxnSpPr>
            <a:cxnSpLocks/>
          </p:cNvCxnSpPr>
          <p:nvPr/>
        </p:nvCxnSpPr>
        <p:spPr>
          <a:xfrm flipH="1">
            <a:off x="2636613" y="3344852"/>
            <a:ext cx="13375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28A8EE52-9374-4853-B61A-A5F6A52DD11E}"/>
              </a:ext>
            </a:extLst>
          </p:cNvPr>
          <p:cNvCxnSpPr>
            <a:cxnSpLocks/>
          </p:cNvCxnSpPr>
          <p:nvPr/>
        </p:nvCxnSpPr>
        <p:spPr>
          <a:xfrm flipV="1">
            <a:off x="6095999" y="834957"/>
            <a:ext cx="0" cy="532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54A89796-B86A-4F4D-8416-4E930F736A01}"/>
              </a:ext>
            </a:extLst>
          </p:cNvPr>
          <p:cNvCxnSpPr>
            <a:cxnSpLocks/>
          </p:cNvCxnSpPr>
          <p:nvPr/>
        </p:nvCxnSpPr>
        <p:spPr>
          <a:xfrm>
            <a:off x="8028581" y="3330359"/>
            <a:ext cx="1129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55A47D6-DB0E-4B90-BC2A-FF56D703AF0A}"/>
              </a:ext>
            </a:extLst>
          </p:cNvPr>
          <p:cNvSpPr txBox="1"/>
          <p:nvPr/>
        </p:nvSpPr>
        <p:spPr>
          <a:xfrm>
            <a:off x="4576206" y="311737"/>
            <a:ext cx="3039586" cy="523220"/>
          </a:xfrm>
          <a:prstGeom prst="rect">
            <a:avLst/>
          </a:prstGeom>
          <a:noFill/>
        </p:spPr>
        <p:txBody>
          <a:bodyPr wrap="square" rtlCol="0">
            <a:spAutoFit/>
          </a:bodyPr>
          <a:lstStyle/>
          <a:p>
            <a:r>
              <a:rPr lang="zh-CN" altLang="en-US" sz="2800" dirty="0">
                <a:solidFill>
                  <a:schemeClr val="accent1">
                    <a:lumMod val="75000"/>
                  </a:schemeClr>
                </a:solidFill>
                <a:effectLst>
                  <a:outerShdw blurRad="38100" dist="38100" dir="2700000" algn="tl">
                    <a:srgbClr val="000000">
                      <a:alpha val="43137"/>
                    </a:srgbClr>
                  </a:outerShdw>
                </a:effectLst>
                <a:latin typeface="+mj-ea"/>
                <a:ea typeface="+mj-ea"/>
              </a:rPr>
              <a:t>清洁、消毒、灭菌</a:t>
            </a:r>
          </a:p>
        </p:txBody>
      </p:sp>
      <p:sp>
        <p:nvSpPr>
          <p:cNvPr id="17" name="文本框 16">
            <a:extLst>
              <a:ext uri="{FF2B5EF4-FFF2-40B4-BE49-F238E27FC236}">
                <a16:creationId xmlns:a16="http://schemas.microsoft.com/office/drawing/2014/main" id="{540D30F7-449A-450D-8B12-C76F9E2B649A}"/>
              </a:ext>
            </a:extLst>
          </p:cNvPr>
          <p:cNvSpPr txBox="1"/>
          <p:nvPr/>
        </p:nvSpPr>
        <p:spPr>
          <a:xfrm>
            <a:off x="1067529" y="2989928"/>
            <a:ext cx="1686887" cy="523220"/>
          </a:xfrm>
          <a:prstGeom prst="rect">
            <a:avLst/>
          </a:prstGeom>
          <a:noFill/>
        </p:spPr>
        <p:txBody>
          <a:bodyPr wrap="square" rtlCol="0">
            <a:spAutoFit/>
          </a:bodyPr>
          <a:lstStyle/>
          <a:p>
            <a:r>
              <a:rPr lang="zh-CN" altLang="en-US" sz="2800" dirty="0">
                <a:solidFill>
                  <a:schemeClr val="accent1">
                    <a:lumMod val="75000"/>
                  </a:schemeClr>
                </a:solidFill>
                <a:effectLst>
                  <a:outerShdw blurRad="38100" dist="38100" dir="2700000" algn="tl">
                    <a:srgbClr val="000000">
                      <a:alpha val="43137"/>
                    </a:srgbClr>
                  </a:outerShdw>
                </a:effectLst>
                <a:latin typeface="+mj-ea"/>
                <a:ea typeface="+mj-ea"/>
              </a:rPr>
              <a:t>无菌技术</a:t>
            </a:r>
          </a:p>
        </p:txBody>
      </p:sp>
      <p:sp>
        <p:nvSpPr>
          <p:cNvPr id="18" name="文本框 17">
            <a:extLst>
              <a:ext uri="{FF2B5EF4-FFF2-40B4-BE49-F238E27FC236}">
                <a16:creationId xmlns:a16="http://schemas.microsoft.com/office/drawing/2014/main" id="{F309DCF3-D3DE-438F-B99D-7D510A77B601}"/>
              </a:ext>
            </a:extLst>
          </p:cNvPr>
          <p:cNvSpPr txBox="1"/>
          <p:nvPr/>
        </p:nvSpPr>
        <p:spPr>
          <a:xfrm>
            <a:off x="9222440" y="2989928"/>
            <a:ext cx="1686887" cy="523220"/>
          </a:xfrm>
          <a:prstGeom prst="rect">
            <a:avLst/>
          </a:prstGeom>
          <a:noFill/>
        </p:spPr>
        <p:txBody>
          <a:bodyPr wrap="square" rtlCol="0">
            <a:spAutoFit/>
          </a:bodyPr>
          <a:lstStyle/>
          <a:p>
            <a:r>
              <a:rPr lang="zh-CN" altLang="en-US" sz="2800" dirty="0">
                <a:solidFill>
                  <a:schemeClr val="accent1">
                    <a:lumMod val="75000"/>
                  </a:schemeClr>
                </a:solidFill>
                <a:effectLst>
                  <a:outerShdw blurRad="38100" dist="38100" dir="2700000" algn="tl">
                    <a:srgbClr val="000000">
                      <a:alpha val="43137"/>
                    </a:srgbClr>
                  </a:outerShdw>
                </a:effectLst>
                <a:latin typeface="+mj-ea"/>
                <a:ea typeface="+mj-ea"/>
              </a:rPr>
              <a:t>隔离技术</a:t>
            </a:r>
          </a:p>
        </p:txBody>
      </p:sp>
      <p:pic>
        <p:nvPicPr>
          <p:cNvPr id="24" name="图片 23" descr="图片包含 人, 年轻, 男孩, 食物&#10;&#10;描述已自动生成">
            <a:extLst>
              <a:ext uri="{FF2B5EF4-FFF2-40B4-BE49-F238E27FC236}">
                <a16:creationId xmlns:a16="http://schemas.microsoft.com/office/drawing/2014/main" id="{31A9F8C8-71AF-4F7D-869B-0205C16EAE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109" y="3429000"/>
            <a:ext cx="1957504" cy="2901021"/>
          </a:xfrm>
          <a:prstGeom prst="rect">
            <a:avLst/>
          </a:prstGeom>
        </p:spPr>
      </p:pic>
      <p:pic>
        <p:nvPicPr>
          <p:cNvPr id="26" name="图片 25" descr="卡通人物&#10;&#10;描述已自动生成">
            <a:extLst>
              <a:ext uri="{FF2B5EF4-FFF2-40B4-BE49-F238E27FC236}">
                <a16:creationId xmlns:a16="http://schemas.microsoft.com/office/drawing/2014/main" id="{A1D225AD-9850-403F-B423-9E2DA2F11E1D}"/>
              </a:ext>
            </a:extLst>
          </p:cNvPr>
          <p:cNvPicPr>
            <a:picLocks noChangeAspect="1"/>
          </p:cNvPicPr>
          <p:nvPr/>
        </p:nvPicPr>
        <p:blipFill>
          <a:blip r:embed="rId5">
            <a:clrChange>
              <a:clrFrom>
                <a:srgbClr val="070F24"/>
              </a:clrFrom>
              <a:clrTo>
                <a:srgbClr val="070F24">
                  <a:alpha val="0"/>
                </a:srgbClr>
              </a:clrTo>
            </a:clrChange>
            <a:extLst>
              <a:ext uri="{28A0092B-C50C-407E-A947-70E740481C1C}">
                <a14:useLocalDpi xmlns:a14="http://schemas.microsoft.com/office/drawing/2010/main" val="0"/>
              </a:ext>
            </a:extLst>
          </a:blip>
          <a:stretch>
            <a:fillRect/>
          </a:stretch>
        </p:blipFill>
        <p:spPr>
          <a:xfrm>
            <a:off x="9003756" y="3668575"/>
            <a:ext cx="2243386" cy="2740535"/>
          </a:xfrm>
          <a:prstGeom prst="rect">
            <a:avLst/>
          </a:prstGeom>
        </p:spPr>
      </p:pic>
    </p:spTree>
    <p:extLst>
      <p:ext uri="{BB962C8B-B14F-4D97-AF65-F5344CB8AC3E}">
        <p14:creationId xmlns:p14="http://schemas.microsoft.com/office/powerpoint/2010/main" val="1007418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二、清      洁</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4" name="组合 23">
            <a:extLst>
              <a:ext uri="{FF2B5EF4-FFF2-40B4-BE49-F238E27FC236}">
                <a16:creationId xmlns:a16="http://schemas.microsoft.com/office/drawing/2014/main" id="{B18BC00B-8365-418B-B23E-44EBE92723C0}"/>
              </a:ext>
            </a:extLst>
          </p:cNvPr>
          <p:cNvGrpSpPr/>
          <p:nvPr/>
        </p:nvGrpSpPr>
        <p:grpSpPr>
          <a:xfrm>
            <a:off x="1093237" y="944822"/>
            <a:ext cx="2186358" cy="540000"/>
            <a:chOff x="4532138" y="2977854"/>
            <a:chExt cx="1564211" cy="379451"/>
          </a:xfrm>
        </p:grpSpPr>
        <p:sp>
          <p:nvSpPr>
            <p:cNvPr id="25" name="MH_SubTitle_1">
              <a:extLst>
                <a:ext uri="{FF2B5EF4-FFF2-40B4-BE49-F238E27FC236}">
                  <a16:creationId xmlns:a16="http://schemas.microsoft.com/office/drawing/2014/main" id="{7E778299-2518-48CB-A09F-43B5F2CE1822}"/>
                </a:ext>
              </a:extLst>
            </p:cNvPr>
            <p:cNvSpPr/>
            <p:nvPr>
              <p:custDataLst>
                <p:tags r:id="rId5"/>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6" name="MH_SubTitle_1">
              <a:extLst>
                <a:ext uri="{FF2B5EF4-FFF2-40B4-BE49-F238E27FC236}">
                  <a16:creationId xmlns:a16="http://schemas.microsoft.com/office/drawing/2014/main" id="{EC160B10-6E34-4716-917F-92E64E1F9BEC}"/>
                </a:ext>
              </a:extLst>
            </p:cNvPr>
            <p:cNvSpPr/>
            <p:nvPr>
              <p:custDataLst>
                <p:tags r:id="rId6"/>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方    法</a:t>
              </a:r>
            </a:p>
          </p:txBody>
        </p:sp>
      </p:grpSp>
      <p:grpSp>
        <p:nvGrpSpPr>
          <p:cNvPr id="27" name="组合 26">
            <a:extLst>
              <a:ext uri="{FF2B5EF4-FFF2-40B4-BE49-F238E27FC236}">
                <a16:creationId xmlns:a16="http://schemas.microsoft.com/office/drawing/2014/main" id="{E5F43E0B-8606-4906-BEC5-9B0DE3D30A6A}"/>
              </a:ext>
            </a:extLst>
          </p:cNvPr>
          <p:cNvGrpSpPr/>
          <p:nvPr/>
        </p:nvGrpSpPr>
        <p:grpSpPr>
          <a:xfrm>
            <a:off x="1138716" y="2479501"/>
            <a:ext cx="2186358" cy="540000"/>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3"/>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4"/>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使用范围</a:t>
              </a:r>
            </a:p>
          </p:txBody>
        </p:sp>
      </p:grpSp>
      <p:grpSp>
        <p:nvGrpSpPr>
          <p:cNvPr id="30" name="组合 29">
            <a:extLst>
              <a:ext uri="{FF2B5EF4-FFF2-40B4-BE49-F238E27FC236}">
                <a16:creationId xmlns:a16="http://schemas.microsoft.com/office/drawing/2014/main" id="{F8FB6FC4-0FD4-4A7C-A047-A7C7522C448C}"/>
              </a:ext>
            </a:extLst>
          </p:cNvPr>
          <p:cNvGrpSpPr/>
          <p:nvPr/>
        </p:nvGrpSpPr>
        <p:grpSpPr>
          <a:xfrm>
            <a:off x="1138716" y="3838500"/>
            <a:ext cx="2186358" cy="540000"/>
            <a:chOff x="4532138" y="2977854"/>
            <a:chExt cx="1564211" cy="379451"/>
          </a:xfrm>
        </p:grpSpPr>
        <p:sp>
          <p:nvSpPr>
            <p:cNvPr id="31" name="MH_SubTitle_1">
              <a:extLst>
                <a:ext uri="{FF2B5EF4-FFF2-40B4-BE49-F238E27FC236}">
                  <a16:creationId xmlns:a16="http://schemas.microsoft.com/office/drawing/2014/main" id="{44B047EF-5E94-49E4-B703-97738D5C8B83}"/>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32" name="MH_SubTitle_1">
              <a:extLst>
                <a:ext uri="{FF2B5EF4-FFF2-40B4-BE49-F238E27FC236}">
                  <a16:creationId xmlns:a16="http://schemas.microsoft.com/office/drawing/2014/main" id="{AB491942-6307-4C87-82F8-40592B4C358A}"/>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特殊情况</a:t>
              </a:r>
            </a:p>
          </p:txBody>
        </p:sp>
      </p:grpSp>
      <p:sp>
        <p:nvSpPr>
          <p:cNvPr id="33" name="任意多边形: 形状 32">
            <a:extLst>
              <a:ext uri="{FF2B5EF4-FFF2-40B4-BE49-F238E27FC236}">
                <a16:creationId xmlns:a16="http://schemas.microsoft.com/office/drawing/2014/main" id="{C62391A9-0F39-4BB4-980B-449FEB64FA90}"/>
              </a:ext>
            </a:extLst>
          </p:cNvPr>
          <p:cNvSpPr/>
          <p:nvPr/>
        </p:nvSpPr>
        <p:spPr>
          <a:xfrm>
            <a:off x="3524709" y="921345"/>
            <a:ext cx="8272734" cy="996810"/>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ts val="3200"/>
              </a:lnSpc>
              <a:spcBef>
                <a:spcPct val="0"/>
              </a:spcBef>
              <a:spcAft>
                <a:spcPct val="35000"/>
              </a:spcAft>
              <a:buNone/>
            </a:pPr>
            <a:r>
              <a:rPr lang="zh-CN" altLang="en-US" sz="2400" dirty="0">
                <a:latin typeface="+mn-ea"/>
              </a:rPr>
              <a:t>用清水洗净或肥皂水、洗洁精等刷洗物品表面及其关节、齿牙，使其光洁，无血渍、污渍、水垢等残留物质和锈斑。</a:t>
            </a:r>
            <a:endParaRPr lang="en-US" altLang="zh-CN" sz="2400" kern="1200" dirty="0">
              <a:latin typeface="+mn-ea"/>
            </a:endParaRPr>
          </a:p>
        </p:txBody>
      </p:sp>
      <p:sp>
        <p:nvSpPr>
          <p:cNvPr id="34" name="任意多边形: 形状 33">
            <a:extLst>
              <a:ext uri="{FF2B5EF4-FFF2-40B4-BE49-F238E27FC236}">
                <a16:creationId xmlns:a16="http://schemas.microsoft.com/office/drawing/2014/main" id="{3C809AFF-86BB-4085-B20A-0C563E1E098B}"/>
              </a:ext>
            </a:extLst>
          </p:cNvPr>
          <p:cNvSpPr/>
          <p:nvPr/>
        </p:nvSpPr>
        <p:spPr>
          <a:xfrm>
            <a:off x="3587352" y="2391422"/>
            <a:ext cx="8272734" cy="996810"/>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ts val="3200"/>
              </a:lnSpc>
              <a:spcBef>
                <a:spcPct val="0"/>
              </a:spcBef>
              <a:spcAft>
                <a:spcPct val="35000"/>
              </a:spcAft>
              <a:buNone/>
            </a:pPr>
            <a:r>
              <a:rPr lang="en-US" altLang="zh-CN" sz="2400" dirty="0">
                <a:latin typeface="+mj-ea"/>
                <a:ea typeface="+mj-ea"/>
              </a:rPr>
              <a:t>1.</a:t>
            </a:r>
            <a:r>
              <a:rPr lang="zh-CN" altLang="en-US" sz="2400" dirty="0">
                <a:latin typeface="+mj-ea"/>
                <a:ea typeface="+mj-ea"/>
              </a:rPr>
              <a:t>常用于医院地面、墙壁、桌椅、病床等的清洁。</a:t>
            </a:r>
            <a:endParaRPr lang="en-US" altLang="zh-CN" sz="2400" dirty="0">
              <a:latin typeface="+mj-ea"/>
              <a:ea typeface="+mj-ea"/>
            </a:endParaRPr>
          </a:p>
          <a:p>
            <a:pPr marL="0" lvl="0" indent="0" algn="l" defTabSz="666750">
              <a:lnSpc>
                <a:spcPts val="3200"/>
              </a:lnSpc>
              <a:spcBef>
                <a:spcPct val="0"/>
              </a:spcBef>
              <a:spcAft>
                <a:spcPct val="35000"/>
              </a:spcAft>
              <a:buNone/>
            </a:pPr>
            <a:r>
              <a:rPr lang="en-US" altLang="zh-CN" sz="2400" kern="1200" dirty="0">
                <a:latin typeface="+mj-ea"/>
                <a:ea typeface="+mj-ea"/>
              </a:rPr>
              <a:t>2.</a:t>
            </a:r>
            <a:r>
              <a:rPr lang="zh-CN" altLang="en-US" sz="2400" kern="1200" dirty="0">
                <a:latin typeface="+mj-ea"/>
                <a:ea typeface="+mj-ea"/>
              </a:rPr>
              <a:t>消毒灭菌前的必要步骤。</a:t>
            </a:r>
            <a:endParaRPr lang="en-US" altLang="zh-CN" sz="2400" kern="1200" dirty="0">
              <a:latin typeface="+mj-ea"/>
              <a:ea typeface="+mj-ea"/>
            </a:endParaRPr>
          </a:p>
        </p:txBody>
      </p:sp>
      <p:sp>
        <p:nvSpPr>
          <p:cNvPr id="36" name="任意多边形: 形状 35">
            <a:extLst>
              <a:ext uri="{FF2B5EF4-FFF2-40B4-BE49-F238E27FC236}">
                <a16:creationId xmlns:a16="http://schemas.microsoft.com/office/drawing/2014/main" id="{16C4F606-527A-4AA3-B592-0E8012A44058}"/>
              </a:ext>
            </a:extLst>
          </p:cNvPr>
          <p:cNvSpPr/>
          <p:nvPr/>
        </p:nvSpPr>
        <p:spPr>
          <a:xfrm>
            <a:off x="3587352" y="3903573"/>
            <a:ext cx="8272734" cy="2289664"/>
          </a:xfrm>
          <a:custGeom>
            <a:avLst/>
            <a:gdLst>
              <a:gd name="connsiteX0" fmla="*/ 0 w 3855315"/>
              <a:gd name="connsiteY0" fmla="*/ 73801 h 442800"/>
              <a:gd name="connsiteX1" fmla="*/ 73801 w 3855315"/>
              <a:gd name="connsiteY1" fmla="*/ 0 h 442800"/>
              <a:gd name="connsiteX2" fmla="*/ 3781514 w 3855315"/>
              <a:gd name="connsiteY2" fmla="*/ 0 h 442800"/>
              <a:gd name="connsiteX3" fmla="*/ 3855315 w 3855315"/>
              <a:gd name="connsiteY3" fmla="*/ 73801 h 442800"/>
              <a:gd name="connsiteX4" fmla="*/ 3855315 w 3855315"/>
              <a:gd name="connsiteY4" fmla="*/ 368999 h 442800"/>
              <a:gd name="connsiteX5" fmla="*/ 3781514 w 3855315"/>
              <a:gd name="connsiteY5" fmla="*/ 442800 h 442800"/>
              <a:gd name="connsiteX6" fmla="*/ 73801 w 3855315"/>
              <a:gd name="connsiteY6" fmla="*/ 442800 h 442800"/>
              <a:gd name="connsiteX7" fmla="*/ 0 w 3855315"/>
              <a:gd name="connsiteY7" fmla="*/ 368999 h 442800"/>
              <a:gd name="connsiteX8" fmla="*/ 0 w 385531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15" h="442800">
                <a:moveTo>
                  <a:pt x="0" y="73801"/>
                </a:moveTo>
                <a:cubicBezTo>
                  <a:pt x="0" y="33042"/>
                  <a:pt x="33042" y="0"/>
                  <a:pt x="73801" y="0"/>
                </a:cubicBezTo>
                <a:lnTo>
                  <a:pt x="3781514" y="0"/>
                </a:lnTo>
                <a:cubicBezTo>
                  <a:pt x="3822273" y="0"/>
                  <a:pt x="3855315" y="33042"/>
                  <a:pt x="3855315" y="73801"/>
                </a:cubicBezTo>
                <a:lnTo>
                  <a:pt x="3855315" y="368999"/>
                </a:lnTo>
                <a:cubicBezTo>
                  <a:pt x="3855315" y="409758"/>
                  <a:pt x="3822273" y="442800"/>
                  <a:pt x="3781514" y="442800"/>
                </a:cubicBezTo>
                <a:lnTo>
                  <a:pt x="73801" y="442800"/>
                </a:lnTo>
                <a:cubicBezTo>
                  <a:pt x="33042" y="442800"/>
                  <a:pt x="0" y="409758"/>
                  <a:pt x="0" y="368999"/>
                </a:cubicBezTo>
                <a:lnTo>
                  <a:pt x="0" y="73801"/>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67338" tIns="21616" rIns="167338" bIns="21616" numCol="1" spcCol="1270" anchor="ctr" anchorCtr="0">
            <a:noAutofit/>
          </a:bodyPr>
          <a:lstStyle/>
          <a:p>
            <a:pPr marL="0" lvl="0" indent="0" algn="l" defTabSz="666750">
              <a:lnSpc>
                <a:spcPts val="3200"/>
              </a:lnSpc>
              <a:spcBef>
                <a:spcPct val="0"/>
              </a:spcBef>
              <a:spcAft>
                <a:spcPct val="35000"/>
              </a:spcAft>
              <a:buNone/>
            </a:pPr>
            <a:r>
              <a:rPr lang="en-US" altLang="zh-CN" sz="2400" dirty="0">
                <a:latin typeface="+mj-ea"/>
                <a:ea typeface="+mj-ea"/>
              </a:rPr>
              <a:t>1.</a:t>
            </a:r>
            <a:r>
              <a:rPr lang="zh-CN" altLang="en-US" sz="2400" dirty="0">
                <a:latin typeface="+mj-ea"/>
                <a:ea typeface="+mj-ea"/>
              </a:rPr>
              <a:t>碘酊污渍</a:t>
            </a:r>
            <a:r>
              <a:rPr lang="en-US" altLang="zh-CN" sz="2400" dirty="0">
                <a:latin typeface="+mj-ea"/>
                <a:ea typeface="+mj-ea"/>
              </a:rPr>
              <a:t>——</a:t>
            </a:r>
            <a:r>
              <a:rPr lang="zh-CN" altLang="en-US" sz="2400" dirty="0">
                <a:latin typeface="+mj-ea"/>
                <a:ea typeface="+mj-ea"/>
              </a:rPr>
              <a:t>乙醇或维生素</a:t>
            </a:r>
            <a:r>
              <a:rPr lang="en-US" altLang="zh-CN" sz="2400" dirty="0">
                <a:latin typeface="+mj-ea"/>
                <a:ea typeface="+mj-ea"/>
              </a:rPr>
              <a:t>C</a:t>
            </a:r>
            <a:r>
              <a:rPr lang="zh-CN" altLang="en-US" sz="2400" dirty="0">
                <a:latin typeface="+mj-ea"/>
                <a:ea typeface="+mj-ea"/>
              </a:rPr>
              <a:t>溶液擦拭。</a:t>
            </a:r>
            <a:endParaRPr lang="en-US" altLang="zh-CN" sz="2400" dirty="0">
              <a:latin typeface="+mj-ea"/>
              <a:ea typeface="+mj-ea"/>
            </a:endParaRPr>
          </a:p>
          <a:p>
            <a:pPr marL="0" lvl="0" indent="0" algn="l" defTabSz="666750">
              <a:lnSpc>
                <a:spcPts val="3200"/>
              </a:lnSpc>
              <a:spcBef>
                <a:spcPct val="0"/>
              </a:spcBef>
              <a:spcAft>
                <a:spcPct val="35000"/>
              </a:spcAft>
              <a:buNone/>
            </a:pPr>
            <a:r>
              <a:rPr lang="en-US" altLang="zh-CN" sz="2400" kern="1200" dirty="0">
                <a:latin typeface="+mj-ea"/>
                <a:ea typeface="+mj-ea"/>
              </a:rPr>
              <a:t>2.</a:t>
            </a:r>
            <a:r>
              <a:rPr lang="zh-CN" altLang="en-US" sz="2400" dirty="0">
                <a:latin typeface="+mj-ea"/>
                <a:ea typeface="+mj-ea"/>
              </a:rPr>
              <a:t>甲紫污渍</a:t>
            </a:r>
            <a:r>
              <a:rPr lang="en-US" altLang="zh-CN" sz="2400" dirty="0">
                <a:latin typeface="+mj-ea"/>
                <a:ea typeface="+mj-ea"/>
              </a:rPr>
              <a:t>——</a:t>
            </a:r>
            <a:r>
              <a:rPr lang="zh-CN" altLang="en-US" sz="2400" dirty="0">
                <a:latin typeface="+mj-ea"/>
                <a:ea typeface="+mj-ea"/>
              </a:rPr>
              <a:t>乙醇或草酸擦拭</a:t>
            </a:r>
            <a:r>
              <a:rPr lang="zh-CN" altLang="en-US" sz="2400" kern="1200" dirty="0">
                <a:latin typeface="+mj-ea"/>
                <a:ea typeface="+mj-ea"/>
              </a:rPr>
              <a:t>。</a:t>
            </a:r>
            <a:endParaRPr lang="en-US" altLang="zh-CN" sz="2400" kern="1200" dirty="0">
              <a:latin typeface="+mj-ea"/>
              <a:ea typeface="+mj-ea"/>
            </a:endParaRPr>
          </a:p>
          <a:p>
            <a:pPr marL="0" lvl="0" indent="0" algn="l" defTabSz="666750">
              <a:lnSpc>
                <a:spcPts val="3200"/>
              </a:lnSpc>
              <a:spcBef>
                <a:spcPct val="0"/>
              </a:spcBef>
              <a:spcAft>
                <a:spcPct val="35000"/>
              </a:spcAft>
              <a:buNone/>
            </a:pPr>
            <a:r>
              <a:rPr lang="en-US" altLang="zh-CN" sz="2400" dirty="0">
                <a:latin typeface="+mj-ea"/>
                <a:ea typeface="+mj-ea"/>
              </a:rPr>
              <a:t>3.</a:t>
            </a:r>
            <a:r>
              <a:rPr lang="zh-CN" altLang="en-US" sz="2400" dirty="0">
                <a:latin typeface="+mj-ea"/>
                <a:ea typeface="+mj-ea"/>
              </a:rPr>
              <a:t>陈旧血渍</a:t>
            </a:r>
            <a:r>
              <a:rPr lang="en-US" altLang="zh-CN" sz="2400" dirty="0">
                <a:latin typeface="+mj-ea"/>
                <a:ea typeface="+mj-ea"/>
              </a:rPr>
              <a:t>——</a:t>
            </a:r>
            <a:r>
              <a:rPr lang="zh-CN" altLang="en-US" sz="2400" dirty="0">
                <a:latin typeface="+mj-ea"/>
                <a:ea typeface="+mj-ea"/>
              </a:rPr>
              <a:t>过氧化氢浸泡、清洗。</a:t>
            </a:r>
            <a:endParaRPr lang="en-US" altLang="zh-CN" sz="2400" dirty="0">
              <a:latin typeface="+mj-ea"/>
              <a:ea typeface="+mj-ea"/>
            </a:endParaRPr>
          </a:p>
          <a:p>
            <a:pPr marL="0" lvl="0" indent="0" algn="l" defTabSz="666750">
              <a:lnSpc>
                <a:spcPts val="3200"/>
              </a:lnSpc>
              <a:spcBef>
                <a:spcPct val="0"/>
              </a:spcBef>
              <a:spcAft>
                <a:spcPct val="35000"/>
              </a:spcAft>
              <a:buNone/>
            </a:pPr>
            <a:r>
              <a:rPr lang="en-US" altLang="zh-CN" sz="2400" kern="1200" dirty="0">
                <a:latin typeface="+mj-ea"/>
                <a:ea typeface="+mj-ea"/>
              </a:rPr>
              <a:t>4.</a:t>
            </a:r>
            <a:r>
              <a:rPr lang="zh-CN" altLang="en-US" sz="2400" kern="1200" dirty="0">
                <a:latin typeface="+mj-ea"/>
                <a:ea typeface="+mj-ea"/>
              </a:rPr>
              <a:t>高锰酸钾</a:t>
            </a:r>
            <a:r>
              <a:rPr lang="en-US" altLang="zh-CN" sz="2400" kern="1200" dirty="0">
                <a:latin typeface="+mj-ea"/>
                <a:ea typeface="+mj-ea"/>
              </a:rPr>
              <a:t>——</a:t>
            </a:r>
            <a:r>
              <a:rPr lang="zh-CN" altLang="en-US" sz="2400" kern="1200" dirty="0">
                <a:latin typeface="+mj-ea"/>
                <a:ea typeface="+mj-ea"/>
              </a:rPr>
              <a:t>维生素</a:t>
            </a:r>
            <a:r>
              <a:rPr lang="en-US" altLang="zh-CN" sz="2400" kern="1200" dirty="0">
                <a:latin typeface="+mj-ea"/>
                <a:ea typeface="+mj-ea"/>
              </a:rPr>
              <a:t>C</a:t>
            </a:r>
            <a:r>
              <a:rPr lang="zh-CN" altLang="en-US" sz="2400" kern="1200" dirty="0">
                <a:latin typeface="+mj-ea"/>
                <a:ea typeface="+mj-ea"/>
              </a:rPr>
              <a:t>溶液或</a:t>
            </a:r>
            <a:r>
              <a:rPr lang="en-US" altLang="zh-CN" sz="2400" kern="1200" dirty="0">
                <a:latin typeface="+mj-ea"/>
                <a:ea typeface="+mj-ea"/>
              </a:rPr>
              <a:t>0.2%~0.5%</a:t>
            </a:r>
            <a:r>
              <a:rPr lang="zh-CN" altLang="en-US" sz="2400" kern="1200" dirty="0">
                <a:latin typeface="+mj-ea"/>
                <a:ea typeface="+mj-ea"/>
              </a:rPr>
              <a:t>过氧乙酸浸泡</a:t>
            </a:r>
            <a:endParaRPr lang="en-US" altLang="zh-CN" sz="2400" kern="1200" dirty="0">
              <a:latin typeface="+mj-ea"/>
              <a:ea typeface="+mj-ea"/>
            </a:endParaRPr>
          </a:p>
        </p:txBody>
      </p:sp>
    </p:spTree>
    <p:extLst>
      <p:ext uri="{BB962C8B-B14F-4D97-AF65-F5344CB8AC3E}">
        <p14:creationId xmlns:p14="http://schemas.microsoft.com/office/powerpoint/2010/main" val="3123484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4" name="组合 23">
            <a:extLst>
              <a:ext uri="{FF2B5EF4-FFF2-40B4-BE49-F238E27FC236}">
                <a16:creationId xmlns:a16="http://schemas.microsoft.com/office/drawing/2014/main" id="{B18BC00B-8365-418B-B23E-44EBE92723C0}"/>
              </a:ext>
            </a:extLst>
          </p:cNvPr>
          <p:cNvGrpSpPr/>
          <p:nvPr/>
        </p:nvGrpSpPr>
        <p:grpSpPr>
          <a:xfrm>
            <a:off x="3033990" y="2444718"/>
            <a:ext cx="2186358" cy="540000"/>
            <a:chOff x="4532138" y="2977854"/>
            <a:chExt cx="1564211" cy="379451"/>
          </a:xfrm>
        </p:grpSpPr>
        <p:sp>
          <p:nvSpPr>
            <p:cNvPr id="25" name="MH_SubTitle_1">
              <a:extLst>
                <a:ext uri="{FF2B5EF4-FFF2-40B4-BE49-F238E27FC236}">
                  <a16:creationId xmlns:a16="http://schemas.microsoft.com/office/drawing/2014/main" id="{7E778299-2518-48CB-A09F-43B5F2CE1822}"/>
                </a:ext>
              </a:extLst>
            </p:cNvPr>
            <p:cNvSpPr/>
            <p:nvPr>
              <p:custDataLst>
                <p:tags r:id="rId2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6" name="MH_SubTitle_1">
              <a:extLst>
                <a:ext uri="{FF2B5EF4-FFF2-40B4-BE49-F238E27FC236}">
                  <a16:creationId xmlns:a16="http://schemas.microsoft.com/office/drawing/2014/main" id="{EC160B10-6E34-4716-917F-92E64E1F9BEC}"/>
                </a:ext>
              </a:extLst>
            </p:cNvPr>
            <p:cNvSpPr/>
            <p:nvPr>
              <p:custDataLst>
                <p:tags r:id="rId25"/>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物理消毒灭菌</a:t>
              </a:r>
            </a:p>
          </p:txBody>
        </p:sp>
      </p:grpSp>
      <p:grpSp>
        <p:nvGrpSpPr>
          <p:cNvPr id="27" name="组合 26">
            <a:extLst>
              <a:ext uri="{FF2B5EF4-FFF2-40B4-BE49-F238E27FC236}">
                <a16:creationId xmlns:a16="http://schemas.microsoft.com/office/drawing/2014/main" id="{E5F43E0B-8606-4906-BEC5-9B0DE3D30A6A}"/>
              </a:ext>
            </a:extLst>
          </p:cNvPr>
          <p:cNvGrpSpPr/>
          <p:nvPr/>
        </p:nvGrpSpPr>
        <p:grpSpPr>
          <a:xfrm>
            <a:off x="3033990" y="5234872"/>
            <a:ext cx="2186358" cy="540000"/>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2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3"/>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化学消毒灭菌</a:t>
              </a:r>
            </a:p>
          </p:txBody>
        </p:sp>
      </p:grpSp>
      <p:pic>
        <p:nvPicPr>
          <p:cNvPr id="5" name="图片 4" descr="图片包含 游戏机, 画&#10;&#10;描述已自动生成">
            <a:extLst>
              <a:ext uri="{FF2B5EF4-FFF2-40B4-BE49-F238E27FC236}">
                <a16:creationId xmlns:a16="http://schemas.microsoft.com/office/drawing/2014/main" id="{6C6EB7B1-44B0-4870-AC01-B6CB9B53A4AC}"/>
              </a:ext>
            </a:extLst>
          </p:cNvPr>
          <p:cNvPicPr>
            <a:picLocks noChangeAspect="1"/>
          </p:cNvPicPr>
          <p:nvPr/>
        </p:nvPicPr>
        <p:blipFill>
          <a:blip r:embed="rId27">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48777" y="2730698"/>
            <a:ext cx="2324100" cy="1609725"/>
          </a:xfrm>
          <a:prstGeom prst="rect">
            <a:avLst/>
          </a:prstGeom>
        </p:spPr>
      </p:pic>
      <p:grpSp>
        <p:nvGrpSpPr>
          <p:cNvPr id="30" name="组合 29">
            <a:extLst>
              <a:ext uri="{FF2B5EF4-FFF2-40B4-BE49-F238E27FC236}">
                <a16:creationId xmlns:a16="http://schemas.microsoft.com/office/drawing/2014/main" id="{F8FB6FC4-0FD4-4A7C-A047-A7C7522C448C}"/>
              </a:ext>
            </a:extLst>
          </p:cNvPr>
          <p:cNvGrpSpPr/>
          <p:nvPr/>
        </p:nvGrpSpPr>
        <p:grpSpPr>
          <a:xfrm>
            <a:off x="6347088" y="900024"/>
            <a:ext cx="2186358" cy="540000"/>
            <a:chOff x="4532138" y="2977854"/>
            <a:chExt cx="1564211" cy="379451"/>
          </a:xfrm>
        </p:grpSpPr>
        <p:sp>
          <p:nvSpPr>
            <p:cNvPr id="31" name="MH_SubTitle_1">
              <a:extLst>
                <a:ext uri="{FF2B5EF4-FFF2-40B4-BE49-F238E27FC236}">
                  <a16:creationId xmlns:a16="http://schemas.microsoft.com/office/drawing/2014/main" id="{44B047EF-5E94-49E4-B703-97738D5C8B83}"/>
                </a:ext>
              </a:extLst>
            </p:cNvPr>
            <p:cNvSpPr/>
            <p:nvPr>
              <p:custDataLst>
                <p:tags r:id="rId20"/>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32" name="MH_SubTitle_1">
              <a:extLst>
                <a:ext uri="{FF2B5EF4-FFF2-40B4-BE49-F238E27FC236}">
                  <a16:creationId xmlns:a16="http://schemas.microsoft.com/office/drawing/2014/main" id="{AB491942-6307-4C87-82F8-40592B4C358A}"/>
                </a:ext>
              </a:extLst>
            </p:cNvPr>
            <p:cNvSpPr/>
            <p:nvPr>
              <p:custDataLst>
                <p:tags r:id="rId21"/>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热力消毒灭菌</a:t>
              </a:r>
            </a:p>
          </p:txBody>
        </p:sp>
      </p:grpSp>
      <p:grpSp>
        <p:nvGrpSpPr>
          <p:cNvPr id="19" name="组合 18">
            <a:extLst>
              <a:ext uri="{FF2B5EF4-FFF2-40B4-BE49-F238E27FC236}">
                <a16:creationId xmlns:a16="http://schemas.microsoft.com/office/drawing/2014/main" id="{AC21F4BD-D2A8-4702-A739-65FDD6182457}"/>
              </a:ext>
            </a:extLst>
          </p:cNvPr>
          <p:cNvGrpSpPr/>
          <p:nvPr/>
        </p:nvGrpSpPr>
        <p:grpSpPr>
          <a:xfrm>
            <a:off x="6347088" y="1586382"/>
            <a:ext cx="2186358" cy="540000"/>
            <a:chOff x="4532138" y="2977854"/>
            <a:chExt cx="1564211" cy="379451"/>
          </a:xfrm>
        </p:grpSpPr>
        <p:sp>
          <p:nvSpPr>
            <p:cNvPr id="20" name="MH_SubTitle_1">
              <a:extLst>
                <a:ext uri="{FF2B5EF4-FFF2-40B4-BE49-F238E27FC236}">
                  <a16:creationId xmlns:a16="http://schemas.microsoft.com/office/drawing/2014/main" id="{7EBC398B-3B10-4DED-9FC0-933AC0FABE7C}"/>
                </a:ext>
              </a:extLst>
            </p:cNvPr>
            <p:cNvSpPr/>
            <p:nvPr>
              <p:custDataLst>
                <p:tags r:id="rId18"/>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21" name="MH_SubTitle_1">
              <a:extLst>
                <a:ext uri="{FF2B5EF4-FFF2-40B4-BE49-F238E27FC236}">
                  <a16:creationId xmlns:a16="http://schemas.microsoft.com/office/drawing/2014/main" id="{556475F7-C516-4D9E-8A8F-21E282749B63}"/>
                </a:ext>
              </a:extLst>
            </p:cNvPr>
            <p:cNvSpPr/>
            <p:nvPr>
              <p:custDataLst>
                <p:tags r:id="rId19"/>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光照消毒灭菌</a:t>
              </a:r>
            </a:p>
          </p:txBody>
        </p:sp>
      </p:grpSp>
      <p:grpSp>
        <p:nvGrpSpPr>
          <p:cNvPr id="22" name="组合 21">
            <a:extLst>
              <a:ext uri="{FF2B5EF4-FFF2-40B4-BE49-F238E27FC236}">
                <a16:creationId xmlns:a16="http://schemas.microsoft.com/office/drawing/2014/main" id="{F4D8D869-C567-4810-8A47-7ED4F7CD198D}"/>
              </a:ext>
            </a:extLst>
          </p:cNvPr>
          <p:cNvGrpSpPr/>
          <p:nvPr/>
        </p:nvGrpSpPr>
        <p:grpSpPr>
          <a:xfrm>
            <a:off x="6280804" y="2857976"/>
            <a:ext cx="3925745" cy="540000"/>
            <a:chOff x="4532138" y="2977854"/>
            <a:chExt cx="1564211" cy="379451"/>
          </a:xfrm>
        </p:grpSpPr>
        <p:sp>
          <p:nvSpPr>
            <p:cNvPr id="23" name="MH_SubTitle_1">
              <a:extLst>
                <a:ext uri="{FF2B5EF4-FFF2-40B4-BE49-F238E27FC236}">
                  <a16:creationId xmlns:a16="http://schemas.microsoft.com/office/drawing/2014/main" id="{4C9EEE4A-476D-4D35-8B22-F4034E493CDC}"/>
                </a:ext>
              </a:extLst>
            </p:cNvPr>
            <p:cNvSpPr/>
            <p:nvPr>
              <p:custDataLst>
                <p:tags r:id="rId16"/>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35" name="MH_SubTitle_1">
              <a:extLst>
                <a:ext uri="{FF2B5EF4-FFF2-40B4-BE49-F238E27FC236}">
                  <a16:creationId xmlns:a16="http://schemas.microsoft.com/office/drawing/2014/main" id="{5E282945-268C-4EF8-95CB-9ADD59F17514}"/>
                </a:ext>
              </a:extLst>
            </p:cNvPr>
            <p:cNvSpPr/>
            <p:nvPr>
              <p:custDataLst>
                <p:tags r:id="rId17"/>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过氧化氢等离子体灭菌法</a:t>
              </a:r>
            </a:p>
          </p:txBody>
        </p:sp>
      </p:grpSp>
      <p:grpSp>
        <p:nvGrpSpPr>
          <p:cNvPr id="37" name="组合 36">
            <a:extLst>
              <a:ext uri="{FF2B5EF4-FFF2-40B4-BE49-F238E27FC236}">
                <a16:creationId xmlns:a16="http://schemas.microsoft.com/office/drawing/2014/main" id="{F795FE61-FDE9-4C05-BEE2-207C6C63FAFB}"/>
              </a:ext>
            </a:extLst>
          </p:cNvPr>
          <p:cNvGrpSpPr/>
          <p:nvPr/>
        </p:nvGrpSpPr>
        <p:grpSpPr>
          <a:xfrm>
            <a:off x="6306275" y="3556106"/>
            <a:ext cx="2227171" cy="540000"/>
            <a:chOff x="4532138" y="2977854"/>
            <a:chExt cx="1564211" cy="379451"/>
          </a:xfrm>
        </p:grpSpPr>
        <p:sp>
          <p:nvSpPr>
            <p:cNvPr id="38" name="MH_SubTitle_1">
              <a:extLst>
                <a:ext uri="{FF2B5EF4-FFF2-40B4-BE49-F238E27FC236}">
                  <a16:creationId xmlns:a16="http://schemas.microsoft.com/office/drawing/2014/main" id="{3A18C971-F73F-40D2-9B37-AB1CC9ADD1CD}"/>
                </a:ext>
              </a:extLst>
            </p:cNvPr>
            <p:cNvSpPr/>
            <p:nvPr>
              <p:custDataLst>
                <p:tags r:id="rId1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39" name="MH_SubTitle_1">
              <a:extLst>
                <a:ext uri="{FF2B5EF4-FFF2-40B4-BE49-F238E27FC236}">
                  <a16:creationId xmlns:a16="http://schemas.microsoft.com/office/drawing/2014/main" id="{52515EE9-EF81-4F0A-8700-8E09C7B45C41}"/>
                </a:ext>
              </a:extLst>
            </p:cNvPr>
            <p:cNvSpPr/>
            <p:nvPr>
              <p:custDataLst>
                <p:tags r:id="rId15"/>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过滤除菌法</a:t>
              </a:r>
            </a:p>
          </p:txBody>
        </p:sp>
      </p:grpSp>
      <p:grpSp>
        <p:nvGrpSpPr>
          <p:cNvPr id="40" name="组合 39">
            <a:extLst>
              <a:ext uri="{FF2B5EF4-FFF2-40B4-BE49-F238E27FC236}">
                <a16:creationId xmlns:a16="http://schemas.microsoft.com/office/drawing/2014/main" id="{224D8890-191F-4944-91FB-BC0BDF89331F}"/>
              </a:ext>
            </a:extLst>
          </p:cNvPr>
          <p:cNvGrpSpPr/>
          <p:nvPr/>
        </p:nvGrpSpPr>
        <p:grpSpPr>
          <a:xfrm>
            <a:off x="6315451" y="4205222"/>
            <a:ext cx="2664737" cy="540000"/>
            <a:chOff x="4532138" y="2977854"/>
            <a:chExt cx="1564211" cy="379451"/>
          </a:xfrm>
        </p:grpSpPr>
        <p:sp>
          <p:nvSpPr>
            <p:cNvPr id="41" name="MH_SubTitle_1">
              <a:extLst>
                <a:ext uri="{FF2B5EF4-FFF2-40B4-BE49-F238E27FC236}">
                  <a16:creationId xmlns:a16="http://schemas.microsoft.com/office/drawing/2014/main" id="{F20D38E7-EAC9-4156-B441-C5A7385C0D33}"/>
                </a:ext>
              </a:extLst>
            </p:cNvPr>
            <p:cNvSpPr/>
            <p:nvPr>
              <p:custDataLst>
                <p:tags r:id="rId1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42" name="MH_SubTitle_1">
              <a:extLst>
                <a:ext uri="{FF2B5EF4-FFF2-40B4-BE49-F238E27FC236}">
                  <a16:creationId xmlns:a16="http://schemas.microsoft.com/office/drawing/2014/main" id="{8E008DB5-4AC9-453E-8733-B5F05C2F332A}"/>
                </a:ext>
              </a:extLst>
            </p:cNvPr>
            <p:cNvSpPr/>
            <p:nvPr>
              <p:custDataLst>
                <p:tags r:id="rId13"/>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微波消毒灭菌法</a:t>
              </a:r>
            </a:p>
          </p:txBody>
        </p:sp>
      </p:grpSp>
      <p:sp>
        <p:nvSpPr>
          <p:cNvPr id="7" name="文本框 6">
            <a:extLst>
              <a:ext uri="{FF2B5EF4-FFF2-40B4-BE49-F238E27FC236}">
                <a16:creationId xmlns:a16="http://schemas.microsoft.com/office/drawing/2014/main" id="{458DD116-C329-4E92-95E0-29783C335296}"/>
              </a:ext>
            </a:extLst>
          </p:cNvPr>
          <p:cNvSpPr txBox="1"/>
          <p:nvPr/>
        </p:nvSpPr>
        <p:spPr>
          <a:xfrm>
            <a:off x="8695665" y="859427"/>
            <a:ext cx="3462333" cy="584775"/>
          </a:xfrm>
          <a:prstGeom prst="rect">
            <a:avLst/>
          </a:prstGeom>
          <a:noFill/>
        </p:spPr>
        <p:txBody>
          <a:bodyPr wrap="square" rtlCol="0">
            <a:spAutoFit/>
          </a:bodyPr>
          <a:lstStyle/>
          <a:p>
            <a:r>
              <a:rPr lang="zh-CN" altLang="en-US" sz="1600" b="1" dirty="0">
                <a:solidFill>
                  <a:srgbClr val="7030A0"/>
                </a:solidFill>
              </a:rPr>
              <a:t>燃烧、干烤、</a:t>
            </a:r>
            <a:r>
              <a:rPr lang="zh-CN" altLang="en-US" sz="1600" b="1" dirty="0"/>
              <a:t>煮沸</a:t>
            </a:r>
            <a:r>
              <a:rPr lang="zh-CN" altLang="en-US" sz="1600" b="1" dirty="0">
                <a:solidFill>
                  <a:srgbClr val="7030A0"/>
                </a:solidFill>
              </a:rPr>
              <a:t>、压力蒸汽、低温蒸汽、流通蒸汽</a:t>
            </a:r>
          </a:p>
        </p:txBody>
      </p:sp>
      <p:sp>
        <p:nvSpPr>
          <p:cNvPr id="52" name="文本框 51">
            <a:extLst>
              <a:ext uri="{FF2B5EF4-FFF2-40B4-BE49-F238E27FC236}">
                <a16:creationId xmlns:a16="http://schemas.microsoft.com/office/drawing/2014/main" id="{9BF87F43-B591-43CE-AA71-1BCA8F2BBA16}"/>
              </a:ext>
            </a:extLst>
          </p:cNvPr>
          <p:cNvSpPr txBox="1"/>
          <p:nvPr/>
        </p:nvSpPr>
        <p:spPr>
          <a:xfrm>
            <a:off x="8695665" y="1712176"/>
            <a:ext cx="2090586" cy="338554"/>
          </a:xfrm>
          <a:prstGeom prst="rect">
            <a:avLst/>
          </a:prstGeom>
          <a:noFill/>
        </p:spPr>
        <p:txBody>
          <a:bodyPr wrap="square" rtlCol="0">
            <a:spAutoFit/>
          </a:bodyPr>
          <a:lstStyle/>
          <a:p>
            <a:r>
              <a:rPr lang="zh-CN" altLang="en-US" sz="1600" b="1" dirty="0">
                <a:solidFill>
                  <a:srgbClr val="7030A0"/>
                </a:solidFill>
              </a:rPr>
              <a:t>日光、紫外线、臭氧</a:t>
            </a:r>
          </a:p>
        </p:txBody>
      </p:sp>
      <p:grpSp>
        <p:nvGrpSpPr>
          <p:cNvPr id="53" name="组合 52">
            <a:extLst>
              <a:ext uri="{FF2B5EF4-FFF2-40B4-BE49-F238E27FC236}">
                <a16:creationId xmlns:a16="http://schemas.microsoft.com/office/drawing/2014/main" id="{C4D1CB8F-F6C7-45FC-94EC-B679A493AE97}"/>
              </a:ext>
            </a:extLst>
          </p:cNvPr>
          <p:cNvGrpSpPr/>
          <p:nvPr/>
        </p:nvGrpSpPr>
        <p:grpSpPr>
          <a:xfrm>
            <a:off x="6326681" y="2240464"/>
            <a:ext cx="2227171" cy="540000"/>
            <a:chOff x="4532138" y="2977854"/>
            <a:chExt cx="1564211" cy="379451"/>
          </a:xfrm>
        </p:grpSpPr>
        <p:sp>
          <p:nvSpPr>
            <p:cNvPr id="54" name="MH_SubTitle_1">
              <a:extLst>
                <a:ext uri="{FF2B5EF4-FFF2-40B4-BE49-F238E27FC236}">
                  <a16:creationId xmlns:a16="http://schemas.microsoft.com/office/drawing/2014/main" id="{515D5A5C-63A7-46CE-9932-1DC183852EAA}"/>
                </a:ext>
              </a:extLst>
            </p:cNvPr>
            <p:cNvSpPr/>
            <p:nvPr>
              <p:custDataLst>
                <p:tags r:id="rId10"/>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solidFill>
              </a:endParaRPr>
            </a:p>
          </p:txBody>
        </p:sp>
        <p:sp>
          <p:nvSpPr>
            <p:cNvPr id="55" name="MH_SubTitle_1">
              <a:extLst>
                <a:ext uri="{FF2B5EF4-FFF2-40B4-BE49-F238E27FC236}">
                  <a16:creationId xmlns:a16="http://schemas.microsoft.com/office/drawing/2014/main" id="{3023F0FB-6736-497E-9B3D-77A821FAA098}"/>
                </a:ext>
              </a:extLst>
            </p:cNvPr>
            <p:cNvSpPr/>
            <p:nvPr>
              <p:custDataLst>
                <p:tags r:id="rId11"/>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dirty="0">
                  <a:latin typeface="Impact" panose="020B0806030902050204" pitchFamily="34" charset="0"/>
                  <a:ea typeface="微软雅黑" panose="020B0503020204020204" pitchFamily="34" charset="-122"/>
                </a:rPr>
                <a:t>电离辐射灭菌</a:t>
              </a:r>
            </a:p>
          </p:txBody>
        </p:sp>
      </p:grpSp>
      <p:grpSp>
        <p:nvGrpSpPr>
          <p:cNvPr id="57" name="组合 56">
            <a:extLst>
              <a:ext uri="{FF2B5EF4-FFF2-40B4-BE49-F238E27FC236}">
                <a16:creationId xmlns:a16="http://schemas.microsoft.com/office/drawing/2014/main" id="{60A21E1E-DEC0-4BB3-9D92-55ADCC451B0A}"/>
              </a:ext>
            </a:extLst>
          </p:cNvPr>
          <p:cNvGrpSpPr/>
          <p:nvPr/>
        </p:nvGrpSpPr>
        <p:grpSpPr>
          <a:xfrm>
            <a:off x="5418241" y="939363"/>
            <a:ext cx="862563" cy="3736486"/>
            <a:chOff x="5418241" y="939363"/>
            <a:chExt cx="862563" cy="3736486"/>
          </a:xfrm>
        </p:grpSpPr>
        <p:cxnSp>
          <p:nvCxnSpPr>
            <p:cNvPr id="44" name="MH_Other_1">
              <a:extLst>
                <a:ext uri="{FF2B5EF4-FFF2-40B4-BE49-F238E27FC236}">
                  <a16:creationId xmlns:a16="http://schemas.microsoft.com/office/drawing/2014/main" id="{CB8C61C3-3033-45DE-B8DB-5D7B6882DAA3}"/>
                </a:ext>
              </a:extLst>
            </p:cNvPr>
            <p:cNvCxnSpPr>
              <a:cxnSpLocks noChangeShapeType="1"/>
            </p:cNvCxnSpPr>
            <p:nvPr>
              <p:custDataLst>
                <p:tags r:id="rId1"/>
              </p:custDataLst>
            </p:nvPr>
          </p:nvCxnSpPr>
          <p:spPr bwMode="auto">
            <a:xfrm>
              <a:off x="5767899" y="939369"/>
              <a:ext cx="0" cy="3736480"/>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45" name="MH_Other_2">
              <a:extLst>
                <a:ext uri="{FF2B5EF4-FFF2-40B4-BE49-F238E27FC236}">
                  <a16:creationId xmlns:a16="http://schemas.microsoft.com/office/drawing/2014/main" id="{F250FFF5-6751-438F-9FF5-B185503187EF}"/>
                </a:ext>
              </a:extLst>
            </p:cNvPr>
            <p:cNvCxnSpPr>
              <a:cxnSpLocks noChangeShapeType="1"/>
            </p:cNvCxnSpPr>
            <p:nvPr>
              <p:custDataLst>
                <p:tags r:id="rId2"/>
              </p:custDataLst>
            </p:nvPr>
          </p:nvCxnSpPr>
          <p:spPr bwMode="auto">
            <a:xfrm>
              <a:off x="5418241" y="939363"/>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46" name="MH_Other_3">
              <a:extLst>
                <a:ext uri="{FF2B5EF4-FFF2-40B4-BE49-F238E27FC236}">
                  <a16:creationId xmlns:a16="http://schemas.microsoft.com/office/drawing/2014/main" id="{70A0C9F8-8B16-4BDB-BC36-C3E160F54851}"/>
                </a:ext>
              </a:extLst>
            </p:cNvPr>
            <p:cNvCxnSpPr>
              <a:cxnSpLocks noChangeShapeType="1"/>
            </p:cNvCxnSpPr>
            <p:nvPr>
              <p:custDataLst>
                <p:tags r:id="rId3"/>
              </p:custDataLst>
            </p:nvPr>
          </p:nvCxnSpPr>
          <p:spPr bwMode="auto">
            <a:xfrm>
              <a:off x="5418241" y="4633750"/>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47" name="MH_Other_9">
              <a:extLst>
                <a:ext uri="{FF2B5EF4-FFF2-40B4-BE49-F238E27FC236}">
                  <a16:creationId xmlns:a16="http://schemas.microsoft.com/office/drawing/2014/main" id="{66C9D762-9B5A-4657-A532-A52893764A76}"/>
                </a:ext>
              </a:extLst>
            </p:cNvPr>
            <p:cNvCxnSpPr>
              <a:cxnSpLocks noChangeShapeType="1"/>
            </p:cNvCxnSpPr>
            <p:nvPr>
              <p:custDataLst>
                <p:tags r:id="rId4"/>
              </p:custDataLst>
            </p:nvPr>
          </p:nvCxnSpPr>
          <p:spPr bwMode="auto">
            <a:xfrm>
              <a:off x="5772272" y="1170024"/>
              <a:ext cx="43463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48" name="MH_Other_10">
              <a:extLst>
                <a:ext uri="{FF2B5EF4-FFF2-40B4-BE49-F238E27FC236}">
                  <a16:creationId xmlns:a16="http://schemas.microsoft.com/office/drawing/2014/main" id="{E8C76858-CA96-40F7-BE17-62B57BF58797}"/>
                </a:ext>
              </a:extLst>
            </p:cNvPr>
            <p:cNvCxnSpPr>
              <a:cxnSpLocks noChangeShapeType="1"/>
            </p:cNvCxnSpPr>
            <p:nvPr>
              <p:custDataLst>
                <p:tags r:id="rId5"/>
              </p:custDataLst>
            </p:nvPr>
          </p:nvCxnSpPr>
          <p:spPr bwMode="auto">
            <a:xfrm>
              <a:off x="5756668" y="1967981"/>
              <a:ext cx="524136" cy="5292"/>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49" name="MH_Other_11">
              <a:extLst>
                <a:ext uri="{FF2B5EF4-FFF2-40B4-BE49-F238E27FC236}">
                  <a16:creationId xmlns:a16="http://schemas.microsoft.com/office/drawing/2014/main" id="{A807DD70-6835-4A5A-8321-BC9D5853D91A}"/>
                </a:ext>
              </a:extLst>
            </p:cNvPr>
            <p:cNvCxnSpPr>
              <a:cxnSpLocks noChangeShapeType="1"/>
            </p:cNvCxnSpPr>
            <p:nvPr>
              <p:custDataLst>
                <p:tags r:id="rId6"/>
              </p:custDataLst>
            </p:nvPr>
          </p:nvCxnSpPr>
          <p:spPr bwMode="auto">
            <a:xfrm>
              <a:off x="5789102" y="2530391"/>
              <a:ext cx="412607" cy="7793"/>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0" name="MH_Other_11">
              <a:extLst>
                <a:ext uri="{FF2B5EF4-FFF2-40B4-BE49-F238E27FC236}">
                  <a16:creationId xmlns:a16="http://schemas.microsoft.com/office/drawing/2014/main" id="{19A4EC4B-1A85-4C82-B292-DCFFA561E925}"/>
                </a:ext>
              </a:extLst>
            </p:cNvPr>
            <p:cNvCxnSpPr>
              <a:cxnSpLocks noChangeShapeType="1"/>
            </p:cNvCxnSpPr>
            <p:nvPr>
              <p:custDataLst>
                <p:tags r:id="rId7"/>
              </p:custDataLst>
            </p:nvPr>
          </p:nvCxnSpPr>
          <p:spPr bwMode="auto">
            <a:xfrm>
              <a:off x="5767899" y="3776712"/>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1" name="MH_Other_11">
              <a:extLst>
                <a:ext uri="{FF2B5EF4-FFF2-40B4-BE49-F238E27FC236}">
                  <a16:creationId xmlns:a16="http://schemas.microsoft.com/office/drawing/2014/main" id="{22B7BB97-D403-44B0-B5E1-2C59AA773EA6}"/>
                </a:ext>
              </a:extLst>
            </p:cNvPr>
            <p:cNvCxnSpPr>
              <a:cxnSpLocks noChangeShapeType="1"/>
            </p:cNvCxnSpPr>
            <p:nvPr>
              <p:custDataLst>
                <p:tags r:id="rId8"/>
              </p:custDataLst>
            </p:nvPr>
          </p:nvCxnSpPr>
          <p:spPr bwMode="auto">
            <a:xfrm>
              <a:off x="5789102" y="4391285"/>
              <a:ext cx="42257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6" name="MH_Other_11">
              <a:extLst>
                <a:ext uri="{FF2B5EF4-FFF2-40B4-BE49-F238E27FC236}">
                  <a16:creationId xmlns:a16="http://schemas.microsoft.com/office/drawing/2014/main" id="{F0486269-78A0-4268-88A1-C05DEE748ACE}"/>
                </a:ext>
              </a:extLst>
            </p:cNvPr>
            <p:cNvCxnSpPr>
              <a:cxnSpLocks noChangeShapeType="1"/>
            </p:cNvCxnSpPr>
            <p:nvPr>
              <p:custDataLst>
                <p:tags r:id="rId9"/>
              </p:custDataLst>
            </p:nvPr>
          </p:nvCxnSpPr>
          <p:spPr bwMode="auto">
            <a:xfrm>
              <a:off x="5797996" y="3181490"/>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pic>
        <p:nvPicPr>
          <p:cNvPr id="58" name="图片 57" descr="图片包含 游戏机&#10;&#10;描述已自动生成">
            <a:extLst>
              <a:ext uri="{FF2B5EF4-FFF2-40B4-BE49-F238E27FC236}">
                <a16:creationId xmlns:a16="http://schemas.microsoft.com/office/drawing/2014/main" id="{1ACD628F-476B-496A-B33D-B796836D089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462618" y="4488629"/>
            <a:ext cx="2647265" cy="1769311"/>
          </a:xfrm>
          <a:prstGeom prst="rect">
            <a:avLst/>
          </a:prstGeom>
        </p:spPr>
      </p:pic>
    </p:spTree>
    <p:extLst>
      <p:ext uri="{BB962C8B-B14F-4D97-AF65-F5344CB8AC3E}">
        <p14:creationId xmlns:p14="http://schemas.microsoft.com/office/powerpoint/2010/main" val="1854526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30" name="组合 29">
            <a:extLst>
              <a:ext uri="{FF2B5EF4-FFF2-40B4-BE49-F238E27FC236}">
                <a16:creationId xmlns:a16="http://schemas.microsoft.com/office/drawing/2014/main" id="{F8FB6FC4-0FD4-4A7C-A047-A7C7522C448C}"/>
              </a:ext>
            </a:extLst>
          </p:cNvPr>
          <p:cNvGrpSpPr/>
          <p:nvPr/>
        </p:nvGrpSpPr>
        <p:grpSpPr>
          <a:xfrm>
            <a:off x="558438" y="881642"/>
            <a:ext cx="2186358" cy="540000"/>
            <a:chOff x="4532138" y="2977854"/>
            <a:chExt cx="1564211" cy="379451"/>
          </a:xfrm>
        </p:grpSpPr>
        <p:sp>
          <p:nvSpPr>
            <p:cNvPr id="31" name="MH_SubTitle_1">
              <a:extLst>
                <a:ext uri="{FF2B5EF4-FFF2-40B4-BE49-F238E27FC236}">
                  <a16:creationId xmlns:a16="http://schemas.microsoft.com/office/drawing/2014/main" id="{44B047EF-5E94-49E4-B703-97738D5C8B83}"/>
                </a:ext>
              </a:extLst>
            </p:cNvPr>
            <p:cNvSpPr/>
            <p:nvPr>
              <p:custDataLst>
                <p:tags r:id="rId16"/>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32" name="MH_SubTitle_1">
              <a:extLst>
                <a:ext uri="{FF2B5EF4-FFF2-40B4-BE49-F238E27FC236}">
                  <a16:creationId xmlns:a16="http://schemas.microsoft.com/office/drawing/2014/main" id="{AB491942-6307-4C87-82F8-40592B4C358A}"/>
                </a:ext>
              </a:extLst>
            </p:cNvPr>
            <p:cNvSpPr/>
            <p:nvPr>
              <p:custDataLst>
                <p:tags r:id="rId17"/>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热力消毒灭菌</a:t>
              </a:r>
            </a:p>
          </p:txBody>
        </p:sp>
      </p:grpSp>
      <p:grpSp>
        <p:nvGrpSpPr>
          <p:cNvPr id="43" name="组合 42">
            <a:extLst>
              <a:ext uri="{FF2B5EF4-FFF2-40B4-BE49-F238E27FC236}">
                <a16:creationId xmlns:a16="http://schemas.microsoft.com/office/drawing/2014/main" id="{DAC7D4D4-4F6D-4237-B710-A1F2633F7327}"/>
              </a:ext>
            </a:extLst>
          </p:cNvPr>
          <p:cNvGrpSpPr/>
          <p:nvPr/>
        </p:nvGrpSpPr>
        <p:grpSpPr>
          <a:xfrm rot="5400000">
            <a:off x="4880817" y="493772"/>
            <a:ext cx="804670" cy="5870455"/>
            <a:chOff x="5418241" y="939363"/>
            <a:chExt cx="804670" cy="3736486"/>
          </a:xfrm>
        </p:grpSpPr>
        <p:cxnSp>
          <p:nvCxnSpPr>
            <p:cNvPr id="57" name="MH_Other_1">
              <a:extLst>
                <a:ext uri="{FF2B5EF4-FFF2-40B4-BE49-F238E27FC236}">
                  <a16:creationId xmlns:a16="http://schemas.microsoft.com/office/drawing/2014/main" id="{369955D3-3491-4643-A991-68E5AC9503C9}"/>
                </a:ext>
              </a:extLst>
            </p:cNvPr>
            <p:cNvCxnSpPr>
              <a:cxnSpLocks noChangeShapeType="1"/>
            </p:cNvCxnSpPr>
            <p:nvPr>
              <p:custDataLst>
                <p:tags r:id="rId7"/>
              </p:custDataLst>
            </p:nvPr>
          </p:nvCxnSpPr>
          <p:spPr bwMode="auto">
            <a:xfrm>
              <a:off x="5767899" y="939369"/>
              <a:ext cx="0" cy="3736480"/>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58" name="MH_Other_2">
              <a:extLst>
                <a:ext uri="{FF2B5EF4-FFF2-40B4-BE49-F238E27FC236}">
                  <a16:creationId xmlns:a16="http://schemas.microsoft.com/office/drawing/2014/main" id="{DF22FF37-7DAD-4733-886E-AF4E87CB9CFE}"/>
                </a:ext>
              </a:extLst>
            </p:cNvPr>
            <p:cNvCxnSpPr>
              <a:cxnSpLocks noChangeShapeType="1"/>
            </p:cNvCxnSpPr>
            <p:nvPr>
              <p:custDataLst>
                <p:tags r:id="rId8"/>
              </p:custDataLst>
            </p:nvPr>
          </p:nvCxnSpPr>
          <p:spPr bwMode="auto">
            <a:xfrm>
              <a:off x="5418241" y="939363"/>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59" name="MH_Other_3">
              <a:extLst>
                <a:ext uri="{FF2B5EF4-FFF2-40B4-BE49-F238E27FC236}">
                  <a16:creationId xmlns:a16="http://schemas.microsoft.com/office/drawing/2014/main" id="{CA7BDADD-A235-42AB-9758-F6347911854C}"/>
                </a:ext>
              </a:extLst>
            </p:cNvPr>
            <p:cNvCxnSpPr>
              <a:cxnSpLocks noChangeShapeType="1"/>
            </p:cNvCxnSpPr>
            <p:nvPr>
              <p:custDataLst>
                <p:tags r:id="rId9"/>
              </p:custDataLst>
            </p:nvPr>
          </p:nvCxnSpPr>
          <p:spPr bwMode="auto">
            <a:xfrm>
              <a:off x="5418241" y="4633750"/>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60" name="MH_Other_9">
              <a:extLst>
                <a:ext uri="{FF2B5EF4-FFF2-40B4-BE49-F238E27FC236}">
                  <a16:creationId xmlns:a16="http://schemas.microsoft.com/office/drawing/2014/main" id="{C43C69AC-D45C-4CBD-95D0-2A66E6452B4F}"/>
                </a:ext>
              </a:extLst>
            </p:cNvPr>
            <p:cNvCxnSpPr>
              <a:cxnSpLocks noChangeShapeType="1"/>
            </p:cNvCxnSpPr>
            <p:nvPr>
              <p:custDataLst>
                <p:tags r:id="rId10"/>
              </p:custDataLst>
            </p:nvPr>
          </p:nvCxnSpPr>
          <p:spPr bwMode="auto">
            <a:xfrm>
              <a:off x="5772272" y="1170024"/>
              <a:ext cx="43463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1" name="MH_Other_10">
              <a:extLst>
                <a:ext uri="{FF2B5EF4-FFF2-40B4-BE49-F238E27FC236}">
                  <a16:creationId xmlns:a16="http://schemas.microsoft.com/office/drawing/2014/main" id="{E2B18864-4399-42CD-84FB-920349F21784}"/>
                </a:ext>
              </a:extLst>
            </p:cNvPr>
            <p:cNvCxnSpPr>
              <a:cxnSpLocks noChangeShapeType="1"/>
            </p:cNvCxnSpPr>
            <p:nvPr>
              <p:custDataLst>
                <p:tags r:id="rId11"/>
              </p:custDataLst>
            </p:nvPr>
          </p:nvCxnSpPr>
          <p:spPr bwMode="auto">
            <a:xfrm>
              <a:off x="5777870" y="1844565"/>
              <a:ext cx="445041"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2" name="MH_Other_11">
              <a:extLst>
                <a:ext uri="{FF2B5EF4-FFF2-40B4-BE49-F238E27FC236}">
                  <a16:creationId xmlns:a16="http://schemas.microsoft.com/office/drawing/2014/main" id="{E21D85B4-EDB5-4938-A30E-9A35F3D85BCD}"/>
                </a:ext>
              </a:extLst>
            </p:cNvPr>
            <p:cNvCxnSpPr>
              <a:cxnSpLocks noChangeShapeType="1"/>
            </p:cNvCxnSpPr>
            <p:nvPr>
              <p:custDataLst>
                <p:tags r:id="rId12"/>
              </p:custDataLst>
            </p:nvPr>
          </p:nvCxnSpPr>
          <p:spPr bwMode="auto">
            <a:xfrm>
              <a:off x="5789102" y="2530391"/>
              <a:ext cx="412607"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3" name="MH_Other_11">
              <a:extLst>
                <a:ext uri="{FF2B5EF4-FFF2-40B4-BE49-F238E27FC236}">
                  <a16:creationId xmlns:a16="http://schemas.microsoft.com/office/drawing/2014/main" id="{DA1B89B5-A656-4090-9095-AC720AFE886E}"/>
                </a:ext>
              </a:extLst>
            </p:cNvPr>
            <p:cNvCxnSpPr>
              <a:cxnSpLocks noChangeShapeType="1"/>
            </p:cNvCxnSpPr>
            <p:nvPr>
              <p:custDataLst>
                <p:tags r:id="rId13"/>
              </p:custDataLst>
            </p:nvPr>
          </p:nvCxnSpPr>
          <p:spPr bwMode="auto">
            <a:xfrm>
              <a:off x="5767899" y="3776712"/>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4" name="MH_Other_11">
              <a:extLst>
                <a:ext uri="{FF2B5EF4-FFF2-40B4-BE49-F238E27FC236}">
                  <a16:creationId xmlns:a16="http://schemas.microsoft.com/office/drawing/2014/main" id="{5D661D63-AA08-4BE8-B18B-8502156488A4}"/>
                </a:ext>
              </a:extLst>
            </p:cNvPr>
            <p:cNvCxnSpPr>
              <a:cxnSpLocks noChangeShapeType="1"/>
            </p:cNvCxnSpPr>
            <p:nvPr>
              <p:custDataLst>
                <p:tags r:id="rId14"/>
              </p:custDataLst>
            </p:nvPr>
          </p:nvCxnSpPr>
          <p:spPr bwMode="auto">
            <a:xfrm>
              <a:off x="5789102" y="4391285"/>
              <a:ext cx="42257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65" name="MH_Other_11">
              <a:extLst>
                <a:ext uri="{FF2B5EF4-FFF2-40B4-BE49-F238E27FC236}">
                  <a16:creationId xmlns:a16="http://schemas.microsoft.com/office/drawing/2014/main" id="{D9638738-35A8-4100-A830-41472614C9D3}"/>
                </a:ext>
              </a:extLst>
            </p:cNvPr>
            <p:cNvCxnSpPr>
              <a:cxnSpLocks noChangeShapeType="1"/>
            </p:cNvCxnSpPr>
            <p:nvPr>
              <p:custDataLst>
                <p:tags r:id="rId15"/>
              </p:custDataLst>
            </p:nvPr>
          </p:nvCxnSpPr>
          <p:spPr bwMode="auto">
            <a:xfrm>
              <a:off x="5797996" y="3181490"/>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2347925" y="3914679"/>
            <a:ext cx="544510" cy="2025887"/>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燃烧法灭菌</a:t>
            </a:r>
            <a:endParaRPr lang="en-US" sz="2400" b="1" dirty="0">
              <a:solidFill>
                <a:schemeClr val="accent1">
                  <a:lumMod val="50000"/>
                </a:schemeClr>
              </a:solidFill>
              <a:latin typeface="+mj-ea"/>
              <a:ea typeface="+mj-ea"/>
            </a:endParaRPr>
          </a:p>
        </p:txBody>
      </p:sp>
      <p:sp>
        <p:nvSpPr>
          <p:cNvPr id="68" name="MH_SubTitle_1">
            <a:extLst>
              <a:ext uri="{FF2B5EF4-FFF2-40B4-BE49-F238E27FC236}">
                <a16:creationId xmlns:a16="http://schemas.microsoft.com/office/drawing/2014/main" id="{24BEE8C5-3215-4F7D-ABB4-E3D4D405D93B}"/>
              </a:ext>
            </a:extLst>
          </p:cNvPr>
          <p:cNvSpPr/>
          <p:nvPr>
            <p:custDataLst>
              <p:tags r:id="rId2"/>
            </p:custDataLst>
          </p:nvPr>
        </p:nvSpPr>
        <p:spPr>
          <a:xfrm>
            <a:off x="3437542" y="3914678"/>
            <a:ext cx="544510" cy="2025888"/>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干烤法灭菌</a:t>
            </a:r>
            <a:endParaRPr lang="en-US" sz="2400" b="1" dirty="0">
              <a:solidFill>
                <a:schemeClr val="accent1">
                  <a:lumMod val="50000"/>
                </a:schemeClr>
              </a:solidFill>
              <a:latin typeface="+mj-ea"/>
              <a:ea typeface="+mj-ea"/>
            </a:endParaRPr>
          </a:p>
        </p:txBody>
      </p:sp>
      <p:sp>
        <p:nvSpPr>
          <p:cNvPr id="69" name="MH_SubTitle_1">
            <a:extLst>
              <a:ext uri="{FF2B5EF4-FFF2-40B4-BE49-F238E27FC236}">
                <a16:creationId xmlns:a16="http://schemas.microsoft.com/office/drawing/2014/main" id="{2B204810-3779-449F-907F-BD38A38C953A}"/>
              </a:ext>
            </a:extLst>
          </p:cNvPr>
          <p:cNvSpPr/>
          <p:nvPr>
            <p:custDataLst>
              <p:tags r:id="rId3"/>
            </p:custDataLst>
          </p:nvPr>
        </p:nvSpPr>
        <p:spPr>
          <a:xfrm>
            <a:off x="4489410" y="3894429"/>
            <a:ext cx="515466" cy="2046138"/>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煮沸消毒法</a:t>
            </a:r>
            <a:endParaRPr lang="en-US" sz="2400" b="1" dirty="0">
              <a:solidFill>
                <a:schemeClr val="accent1">
                  <a:lumMod val="50000"/>
                </a:schemeClr>
              </a:solidFill>
              <a:latin typeface="+mj-ea"/>
              <a:ea typeface="+mj-ea"/>
            </a:endParaRPr>
          </a:p>
        </p:txBody>
      </p:sp>
      <p:sp>
        <p:nvSpPr>
          <p:cNvPr id="70" name="MH_SubTitle_1">
            <a:extLst>
              <a:ext uri="{FF2B5EF4-FFF2-40B4-BE49-F238E27FC236}">
                <a16:creationId xmlns:a16="http://schemas.microsoft.com/office/drawing/2014/main" id="{04654E34-7F89-4C8A-B5B8-8B2AF4FD255C}"/>
              </a:ext>
            </a:extLst>
          </p:cNvPr>
          <p:cNvSpPr/>
          <p:nvPr>
            <p:custDataLst>
              <p:tags r:id="rId4"/>
            </p:custDataLst>
          </p:nvPr>
        </p:nvSpPr>
        <p:spPr>
          <a:xfrm>
            <a:off x="5512234" y="3914678"/>
            <a:ext cx="485112" cy="2771163"/>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压力蒸汽灭菌法</a:t>
            </a:r>
            <a:endParaRPr lang="en-US" sz="2400" b="1" dirty="0">
              <a:solidFill>
                <a:schemeClr val="accent1">
                  <a:lumMod val="50000"/>
                </a:schemeClr>
              </a:solidFill>
              <a:latin typeface="+mj-ea"/>
              <a:ea typeface="+mj-ea"/>
            </a:endParaRPr>
          </a:p>
        </p:txBody>
      </p:sp>
      <p:sp>
        <p:nvSpPr>
          <p:cNvPr id="71" name="MH_SubTitle_1">
            <a:extLst>
              <a:ext uri="{FF2B5EF4-FFF2-40B4-BE49-F238E27FC236}">
                <a16:creationId xmlns:a16="http://schemas.microsoft.com/office/drawing/2014/main" id="{B71C4BED-CC73-46A7-AFB9-6206E8E91305}"/>
              </a:ext>
            </a:extLst>
          </p:cNvPr>
          <p:cNvSpPr/>
          <p:nvPr>
            <p:custDataLst>
              <p:tags r:id="rId5"/>
            </p:custDataLst>
          </p:nvPr>
        </p:nvSpPr>
        <p:spPr>
          <a:xfrm>
            <a:off x="6575864" y="3914698"/>
            <a:ext cx="526578" cy="2771143"/>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低温蒸汽消毒法</a:t>
            </a:r>
            <a:endParaRPr lang="en-US" sz="2400" b="1" dirty="0">
              <a:solidFill>
                <a:schemeClr val="accent1">
                  <a:lumMod val="50000"/>
                </a:schemeClr>
              </a:solidFill>
              <a:latin typeface="+mj-ea"/>
              <a:ea typeface="+mj-ea"/>
            </a:endParaRPr>
          </a:p>
        </p:txBody>
      </p:sp>
      <p:sp>
        <p:nvSpPr>
          <p:cNvPr id="72" name="MH_SubTitle_1">
            <a:extLst>
              <a:ext uri="{FF2B5EF4-FFF2-40B4-BE49-F238E27FC236}">
                <a16:creationId xmlns:a16="http://schemas.microsoft.com/office/drawing/2014/main" id="{F56CD6C6-0F82-473C-A156-3909E9FFBEE9}"/>
              </a:ext>
            </a:extLst>
          </p:cNvPr>
          <p:cNvSpPr/>
          <p:nvPr>
            <p:custDataLst>
              <p:tags r:id="rId6"/>
            </p:custDataLst>
          </p:nvPr>
        </p:nvSpPr>
        <p:spPr>
          <a:xfrm>
            <a:off x="7680960" y="3914678"/>
            <a:ext cx="515466" cy="2771163"/>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流通蒸汽消毒法</a:t>
            </a:r>
            <a:endParaRPr lang="en-US" sz="2400" b="1" dirty="0">
              <a:solidFill>
                <a:schemeClr val="accent1">
                  <a:lumMod val="50000"/>
                </a:schemeClr>
              </a:solidFill>
              <a:latin typeface="+mj-ea"/>
              <a:ea typeface="+mj-ea"/>
            </a:endParaRPr>
          </a:p>
        </p:txBody>
      </p:sp>
      <p:pic>
        <p:nvPicPr>
          <p:cNvPr id="12" name="图片 11">
            <a:extLst>
              <a:ext uri="{FF2B5EF4-FFF2-40B4-BE49-F238E27FC236}">
                <a16:creationId xmlns:a16="http://schemas.microsoft.com/office/drawing/2014/main" id="{D6C1CA50-1671-456C-BA92-9A2D6778BFAF}"/>
              </a:ext>
            </a:extLst>
          </p:cNvPr>
          <p:cNvPicPr>
            <a:picLocks noChangeAspect="1"/>
          </p:cNvPicPr>
          <p:nvPr/>
        </p:nvPicPr>
        <p:blipFill>
          <a:blip r:embed="rId19">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146530" y="1062368"/>
            <a:ext cx="2687710" cy="1910048"/>
          </a:xfrm>
          <a:prstGeom prst="rect">
            <a:avLst/>
          </a:prstGeom>
        </p:spPr>
      </p:pic>
      <p:pic>
        <p:nvPicPr>
          <p:cNvPr id="14" name="图片 13" descr="卡通画&#10;&#10;描述已自动生成">
            <a:extLst>
              <a:ext uri="{FF2B5EF4-FFF2-40B4-BE49-F238E27FC236}">
                <a16:creationId xmlns:a16="http://schemas.microsoft.com/office/drawing/2014/main" id="{8D1B1649-95E6-463B-B65D-B664F9F07169}"/>
              </a:ext>
            </a:extLst>
          </p:cNvPr>
          <p:cNvPicPr>
            <a:picLocks noChangeAspect="1"/>
          </p:cNvPicPr>
          <p:nvPr/>
        </p:nvPicPr>
        <p:blipFill>
          <a:blip r:embed="rId20">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507503" y="3790007"/>
            <a:ext cx="2271713" cy="2243138"/>
          </a:xfrm>
          <a:prstGeom prst="rect">
            <a:avLst/>
          </a:prstGeom>
        </p:spPr>
      </p:pic>
      <p:sp>
        <p:nvSpPr>
          <p:cNvPr id="15" name="文本框 14">
            <a:extLst>
              <a:ext uri="{FF2B5EF4-FFF2-40B4-BE49-F238E27FC236}">
                <a16:creationId xmlns:a16="http://schemas.microsoft.com/office/drawing/2014/main" id="{F2586175-3ECD-45F2-B705-8FB9D5622C12}"/>
              </a:ext>
            </a:extLst>
          </p:cNvPr>
          <p:cNvSpPr txBox="1"/>
          <p:nvPr/>
        </p:nvSpPr>
        <p:spPr>
          <a:xfrm>
            <a:off x="2790276" y="881642"/>
            <a:ext cx="6356254" cy="810478"/>
          </a:xfrm>
          <a:prstGeom prst="rect">
            <a:avLst/>
          </a:prstGeom>
          <a:noFill/>
        </p:spPr>
        <p:txBody>
          <a:bodyPr wrap="square" rtlCol="0">
            <a:spAutoFit/>
          </a:bodyPr>
          <a:lstStyle/>
          <a:p>
            <a:pPr>
              <a:lnSpc>
                <a:spcPts val="2800"/>
              </a:lnSpc>
            </a:pPr>
            <a:r>
              <a:rPr lang="zh-CN" altLang="en-US" sz="2000" dirty="0">
                <a:latin typeface="+mj-ea"/>
                <a:ea typeface="+mj-ea"/>
              </a:rPr>
              <a:t>利用热力作用使微生物的</a:t>
            </a:r>
            <a:r>
              <a:rPr lang="zh-CN" altLang="en-US" sz="2400" b="1" dirty="0">
                <a:solidFill>
                  <a:schemeClr val="accent1">
                    <a:lumMod val="50000"/>
                  </a:schemeClr>
                </a:solidFill>
                <a:latin typeface="+mj-ea"/>
                <a:ea typeface="+mj-ea"/>
              </a:rPr>
              <a:t>蛋白质凝固变性</a:t>
            </a:r>
            <a:r>
              <a:rPr lang="zh-CN" altLang="en-US" sz="2000" dirty="0">
                <a:latin typeface="+mj-ea"/>
                <a:ea typeface="+mj-ea"/>
              </a:rPr>
              <a:t>，</a:t>
            </a:r>
            <a:r>
              <a:rPr lang="zh-CN" altLang="en-US" sz="2400" b="1" dirty="0">
                <a:solidFill>
                  <a:schemeClr val="tx2"/>
                </a:solidFill>
                <a:latin typeface="+mj-ea"/>
                <a:ea typeface="+mj-ea"/>
              </a:rPr>
              <a:t>酶失活</a:t>
            </a:r>
            <a:r>
              <a:rPr lang="zh-CN" altLang="en-US" sz="2000" dirty="0">
                <a:latin typeface="+mj-ea"/>
                <a:ea typeface="+mj-ea"/>
              </a:rPr>
              <a:t>、</a:t>
            </a:r>
            <a:r>
              <a:rPr lang="zh-CN" altLang="en-US" sz="2400" b="1" dirty="0">
                <a:solidFill>
                  <a:schemeClr val="tx2"/>
                </a:solidFill>
                <a:latin typeface="+mj-ea"/>
                <a:ea typeface="+mj-ea"/>
              </a:rPr>
              <a:t>细胞壁和细胞膜发生改变</a:t>
            </a:r>
            <a:r>
              <a:rPr lang="zh-CN" altLang="en-US" sz="2000" dirty="0">
                <a:latin typeface="+mj-ea"/>
                <a:ea typeface="+mj-ea"/>
              </a:rPr>
              <a:t>而导致其死亡。</a:t>
            </a:r>
          </a:p>
        </p:txBody>
      </p:sp>
      <p:sp>
        <p:nvSpPr>
          <p:cNvPr id="73" name="文本框 72">
            <a:extLst>
              <a:ext uri="{FF2B5EF4-FFF2-40B4-BE49-F238E27FC236}">
                <a16:creationId xmlns:a16="http://schemas.microsoft.com/office/drawing/2014/main" id="{EA00952A-1DE1-47C7-985E-710760E4AC60}"/>
              </a:ext>
            </a:extLst>
          </p:cNvPr>
          <p:cNvSpPr txBox="1"/>
          <p:nvPr/>
        </p:nvSpPr>
        <p:spPr>
          <a:xfrm>
            <a:off x="453286" y="1997973"/>
            <a:ext cx="10117896" cy="810478"/>
          </a:xfrm>
          <a:prstGeom prst="rect">
            <a:avLst/>
          </a:prstGeom>
          <a:noFill/>
        </p:spPr>
        <p:txBody>
          <a:bodyPr wrap="square" rtlCol="0">
            <a:spAutoFit/>
          </a:bodyPr>
          <a:lstStyle/>
          <a:p>
            <a:pPr>
              <a:lnSpc>
                <a:spcPts val="2800"/>
              </a:lnSpc>
            </a:pPr>
            <a:r>
              <a:rPr lang="zh-CN" altLang="en-US" sz="2400" b="1" dirty="0">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干热法</a:t>
            </a:r>
            <a:r>
              <a:rPr lang="zh-CN" altLang="en-US" sz="2400" b="1" dirty="0">
                <a:latin typeface="仿宋" panose="02010609060101010101" pitchFamily="49" charset="-122"/>
                <a:ea typeface="仿宋" panose="02010609060101010101" pitchFamily="49" charset="-122"/>
              </a:rPr>
              <a:t>：空气导热，传导较慢。</a:t>
            </a:r>
            <a:endParaRPr lang="en-US" altLang="zh-CN" sz="2400" b="1" dirty="0">
              <a:latin typeface="仿宋" panose="02010609060101010101" pitchFamily="49" charset="-122"/>
              <a:ea typeface="仿宋" panose="02010609060101010101" pitchFamily="49" charset="-122"/>
            </a:endParaRPr>
          </a:p>
          <a:p>
            <a:pPr>
              <a:lnSpc>
                <a:spcPts val="2800"/>
              </a:lnSpc>
            </a:pPr>
            <a:r>
              <a:rPr lang="zh-CN" altLang="en-US" sz="2400" b="1" dirty="0">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湿热法</a:t>
            </a:r>
            <a:r>
              <a:rPr lang="zh-CN" altLang="en-US" sz="2400" b="1" dirty="0">
                <a:latin typeface="仿宋" panose="02010609060101010101" pitchFamily="49" charset="-122"/>
                <a:ea typeface="仿宋" panose="02010609060101010101" pitchFamily="49" charset="-122"/>
              </a:rPr>
              <a:t>：由空气、水、水蒸气导热快，穿透力强，所需温度低、时间短。</a:t>
            </a:r>
          </a:p>
        </p:txBody>
      </p:sp>
      <p:sp>
        <p:nvSpPr>
          <p:cNvPr id="5" name="矩形: 圆角 4">
            <a:extLst>
              <a:ext uri="{FF2B5EF4-FFF2-40B4-BE49-F238E27FC236}">
                <a16:creationId xmlns:a16="http://schemas.microsoft.com/office/drawing/2014/main" id="{DC88DC47-A006-4EF7-B4C2-F8B8DBA1E2E2}"/>
              </a:ext>
            </a:extLst>
          </p:cNvPr>
          <p:cNvSpPr/>
          <p:nvPr/>
        </p:nvSpPr>
        <p:spPr>
          <a:xfrm>
            <a:off x="4307598" y="3831335"/>
            <a:ext cx="4406629" cy="292174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2025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138716" y="966282"/>
            <a:ext cx="7231130"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燃烧灭菌法：一种简单、迅速、彻底的灭菌法。</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91138137"/>
              </p:ext>
            </p:extLst>
          </p:nvPr>
        </p:nvGraphicFramePr>
        <p:xfrm>
          <a:off x="1190528" y="1852848"/>
          <a:ext cx="7796397" cy="2584516"/>
        </p:xfrm>
        <a:graphic>
          <a:graphicData uri="http://schemas.openxmlformats.org/drawingml/2006/table">
            <a:tbl>
              <a:tblPr firstRow="1" bandRow="1">
                <a:tableStyleId>{00A15C55-8517-42AA-B614-E9B94910E393}</a:tableStyleId>
              </a:tblPr>
              <a:tblGrid>
                <a:gridCol w="3639724">
                  <a:extLst>
                    <a:ext uri="{9D8B030D-6E8A-4147-A177-3AD203B41FA5}">
                      <a16:colId xmlns:a16="http://schemas.microsoft.com/office/drawing/2014/main" val="2343318709"/>
                    </a:ext>
                  </a:extLst>
                </a:gridCol>
                <a:gridCol w="4156673">
                  <a:extLst>
                    <a:ext uri="{9D8B030D-6E8A-4147-A177-3AD203B41FA5}">
                      <a16:colId xmlns:a16="http://schemas.microsoft.com/office/drawing/2014/main" val="1100090129"/>
                    </a:ext>
                  </a:extLst>
                </a:gridCol>
              </a:tblGrid>
              <a:tr h="486445">
                <a:tc>
                  <a:txBody>
                    <a:bodyPr/>
                    <a:lstStyle/>
                    <a:p>
                      <a:r>
                        <a:rPr lang="zh-CN" altLang="en-US" sz="2400" dirty="0">
                          <a:latin typeface="+mj-ea"/>
                          <a:ea typeface="+mj-ea"/>
                        </a:rPr>
                        <a:t>方法</a:t>
                      </a:r>
                    </a:p>
                  </a:txBody>
                  <a:tcPr anchor="ctr" anchorCtr="1"/>
                </a:tc>
                <a:tc>
                  <a:txBody>
                    <a:bodyPr/>
                    <a:lstStyle/>
                    <a:p>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1183671">
                <a:tc>
                  <a:txBody>
                    <a:bodyPr/>
                    <a:lstStyle/>
                    <a:p>
                      <a:r>
                        <a:rPr lang="zh-CN" altLang="en-US" sz="2400" u="sng" dirty="0">
                          <a:latin typeface="+mj-ea"/>
                          <a:ea typeface="+mj-ea"/>
                        </a:rPr>
                        <a:t>焚烧</a:t>
                      </a:r>
                      <a:endParaRPr lang="en-US" altLang="zh-CN" sz="2400" u="sng" dirty="0">
                        <a:latin typeface="+mj-ea"/>
                        <a:ea typeface="+mj-ea"/>
                      </a:endParaRPr>
                    </a:p>
                    <a:p>
                      <a:r>
                        <a:rPr lang="zh-CN" altLang="en-US" sz="2400" dirty="0">
                          <a:latin typeface="+mj-ea"/>
                          <a:ea typeface="+mj-ea"/>
                        </a:rPr>
                        <a:t>直接在焚烧炉内焚毁</a:t>
                      </a:r>
                    </a:p>
                  </a:txBody>
                  <a:tcPr anchor="ctr"/>
                </a:tc>
                <a:tc>
                  <a:txBody>
                    <a:bodyPr/>
                    <a:lstStyle/>
                    <a:p>
                      <a:r>
                        <a:rPr lang="zh-CN" altLang="en-US" sz="2000" b="0" dirty="0">
                          <a:solidFill>
                            <a:srgbClr val="C00000"/>
                          </a:solidFill>
                          <a:latin typeface="+mj-ea"/>
                          <a:ea typeface="+mj-ea"/>
                        </a:rPr>
                        <a:t>无保留价值</a:t>
                      </a:r>
                      <a:r>
                        <a:rPr lang="zh-CN" altLang="en-US" sz="2000" dirty="0">
                          <a:latin typeface="+mj-ea"/>
                          <a:ea typeface="+mj-ea"/>
                        </a:rPr>
                        <a:t>的污纸、</a:t>
                      </a:r>
                      <a:r>
                        <a:rPr lang="zh-CN" altLang="en-US" sz="2000" b="0" dirty="0">
                          <a:solidFill>
                            <a:srgbClr val="C00000"/>
                          </a:solidFill>
                          <a:latin typeface="+mj-ea"/>
                          <a:ea typeface="+mj-ea"/>
                        </a:rPr>
                        <a:t>特殊感染</a:t>
                      </a:r>
                      <a:r>
                        <a:rPr lang="zh-CN" altLang="en-US" sz="2000" dirty="0">
                          <a:latin typeface="+mj-ea"/>
                          <a:ea typeface="+mj-ea"/>
                        </a:rPr>
                        <a:t>（如：破伤风、气性坏疽、铜绿假单胞菌感染）的敷料及病例标本的灭菌。</a:t>
                      </a:r>
                    </a:p>
                  </a:txBody>
                  <a:tcPr anchor="ctr" anchorCtr="1"/>
                </a:tc>
                <a:extLst>
                  <a:ext uri="{0D108BD9-81ED-4DB2-BD59-A6C34878D82A}">
                    <a16:rowId xmlns:a16="http://schemas.microsoft.com/office/drawing/2014/main" val="823999465"/>
                  </a:ext>
                </a:extLst>
              </a:tr>
              <a:tr h="914400">
                <a:tc>
                  <a:txBody>
                    <a:bodyPr/>
                    <a:lstStyle/>
                    <a:p>
                      <a:pPr algn="l"/>
                      <a:r>
                        <a:rPr lang="zh-CN" altLang="en-US" sz="2400" u="sng" dirty="0">
                          <a:latin typeface="+mj-ea"/>
                          <a:ea typeface="+mj-ea"/>
                        </a:rPr>
                        <a:t>烧灼</a:t>
                      </a:r>
                      <a:endParaRPr lang="en-US" altLang="zh-CN" sz="2400" u="sng" dirty="0">
                        <a:latin typeface="+mj-ea"/>
                        <a:ea typeface="+mj-ea"/>
                      </a:endParaRPr>
                    </a:p>
                    <a:p>
                      <a:r>
                        <a:rPr lang="zh-CN" altLang="en-US" sz="2400" u="none" dirty="0">
                          <a:latin typeface="+mj-ea"/>
                          <a:ea typeface="+mj-ea"/>
                        </a:rPr>
                        <a:t>直接用火焰灭菌</a:t>
                      </a:r>
                    </a:p>
                  </a:txBody>
                  <a:tcPr anchor="ctr"/>
                </a:tc>
                <a:tc>
                  <a:txBody>
                    <a:bodyPr/>
                    <a:lstStyle/>
                    <a:p>
                      <a:pPr marL="457200" indent="-457200">
                        <a:buFont typeface="+mj-ea"/>
                        <a:buAutoNum type="circleNumDbPlain"/>
                      </a:pPr>
                      <a:r>
                        <a:rPr lang="zh-CN" altLang="en-US" sz="2000" dirty="0">
                          <a:latin typeface="+mj-ea"/>
                          <a:ea typeface="+mj-ea"/>
                          <a:sym typeface="Symbol" panose="05050102010706020507" pitchFamily="18" charset="2"/>
                        </a:rPr>
                        <a:t>培养用的试管或者烧瓶</a:t>
                      </a:r>
                      <a:endParaRPr lang="en-US" altLang="zh-CN" sz="2000" dirty="0">
                        <a:latin typeface="+mj-ea"/>
                        <a:ea typeface="+mj-ea"/>
                        <a:sym typeface="Symbol" panose="05050102010706020507" pitchFamily="18" charset="2"/>
                      </a:endParaRPr>
                    </a:p>
                    <a:p>
                      <a:pPr marL="457200" indent="-457200">
                        <a:buFont typeface="+mj-ea"/>
                        <a:buAutoNum type="circleNumDbPlain"/>
                      </a:pPr>
                      <a:r>
                        <a:rPr lang="zh-CN" altLang="en-US" sz="2000" dirty="0">
                          <a:latin typeface="+mj-ea"/>
                          <a:ea typeface="+mj-ea"/>
                          <a:sym typeface="Symbol" panose="05050102010706020507" pitchFamily="18" charset="2"/>
                        </a:rPr>
                        <a:t>金属器械及搪瓷类物品急用时</a:t>
                      </a:r>
                      <a:endParaRPr lang="zh-CN" altLang="en-US" sz="2000" dirty="0">
                        <a:latin typeface="+mj-ea"/>
                        <a:ea typeface="+mj-ea"/>
                      </a:endParaRPr>
                    </a:p>
                  </a:txBody>
                  <a:tcPr anchor="ctr" anchorCtr="1"/>
                </a:tc>
                <a:extLst>
                  <a:ext uri="{0D108BD9-81ED-4DB2-BD59-A6C34878D82A}">
                    <a16:rowId xmlns:a16="http://schemas.microsoft.com/office/drawing/2014/main" val="4264364659"/>
                  </a:ext>
                </a:extLst>
              </a:tr>
            </a:tbl>
          </a:graphicData>
        </a:graphic>
      </p:graphicFrame>
      <p:sp>
        <p:nvSpPr>
          <p:cNvPr id="6" name="文本框 5">
            <a:extLst>
              <a:ext uri="{FF2B5EF4-FFF2-40B4-BE49-F238E27FC236}">
                <a16:creationId xmlns:a16="http://schemas.microsoft.com/office/drawing/2014/main" id="{8670E417-99D7-4CAC-BC8B-4D27C1E2B86E}"/>
              </a:ext>
            </a:extLst>
          </p:cNvPr>
          <p:cNvSpPr txBox="1"/>
          <p:nvPr/>
        </p:nvSpPr>
        <p:spPr>
          <a:xfrm>
            <a:off x="1133804" y="4633708"/>
            <a:ext cx="7853121" cy="1569660"/>
          </a:xfrm>
          <a:prstGeom prst="rect">
            <a:avLst/>
          </a:prstGeom>
          <a:noFill/>
        </p:spPr>
        <p:txBody>
          <a:bodyPr wrap="square" rtlCol="0">
            <a:spAutoFit/>
          </a:bodyPr>
          <a:lstStyle/>
          <a:p>
            <a:r>
              <a:rPr lang="zh-CN" altLang="en-US" sz="2400" b="1" dirty="0">
                <a:solidFill>
                  <a:srgbClr val="C00000"/>
                </a:solidFill>
              </a:rPr>
              <a:t>注意事项：</a:t>
            </a:r>
            <a:endParaRPr lang="en-US" altLang="zh-CN" sz="2400" b="1" dirty="0">
              <a:solidFill>
                <a:srgbClr val="C00000"/>
              </a:solidFill>
            </a:endParaRPr>
          </a:p>
          <a:p>
            <a:pPr marL="342900" indent="-342900">
              <a:buFont typeface="+mj-ea"/>
              <a:buAutoNum type="circleNumDbPlain"/>
            </a:pPr>
            <a:r>
              <a:rPr lang="zh-CN" altLang="en-US" sz="2400" dirty="0"/>
              <a:t>远离氧气、乙醚、汽油等易燃物；</a:t>
            </a:r>
            <a:endParaRPr lang="en-US" altLang="zh-CN" sz="2400" dirty="0"/>
          </a:p>
          <a:p>
            <a:pPr marL="342900" indent="-342900">
              <a:buFont typeface="+mj-ea"/>
              <a:buAutoNum type="circleNumDbPlain"/>
            </a:pPr>
            <a:r>
              <a:rPr lang="zh-CN" altLang="en-US" sz="2400" dirty="0"/>
              <a:t>燃烧中途不得添加乙醇，以免火焰上窜致烧伤或火灾；</a:t>
            </a:r>
            <a:endParaRPr lang="en-US" altLang="zh-CN" sz="2400" dirty="0"/>
          </a:p>
          <a:p>
            <a:pPr marL="342900" indent="-342900">
              <a:buFont typeface="+mj-ea"/>
              <a:buAutoNum type="circleNumDbPlain"/>
            </a:pPr>
            <a:r>
              <a:rPr lang="zh-CN" altLang="en-US" sz="2400" dirty="0"/>
              <a:t>贵重器械或锐利剪刀禁用此法。</a:t>
            </a:r>
          </a:p>
        </p:txBody>
      </p:sp>
      <p:pic>
        <p:nvPicPr>
          <p:cNvPr id="16" name="图片 15" descr="图片包含 游戏机, 瓶子&#10;&#10;描述已自动生成">
            <a:extLst>
              <a:ext uri="{FF2B5EF4-FFF2-40B4-BE49-F238E27FC236}">
                <a16:creationId xmlns:a16="http://schemas.microsoft.com/office/drawing/2014/main" id="{0C27D8F4-06EF-4305-B919-6D978B1D69CE}"/>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034258" y="4343160"/>
            <a:ext cx="2047875" cy="1743075"/>
          </a:xfrm>
          <a:prstGeom prst="rect">
            <a:avLst/>
          </a:prstGeom>
        </p:spPr>
      </p:pic>
    </p:spTree>
    <p:extLst>
      <p:ext uri="{BB962C8B-B14F-4D97-AF65-F5344CB8AC3E}">
        <p14:creationId xmlns:p14="http://schemas.microsoft.com/office/powerpoint/2010/main" val="387616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092135" y="1001803"/>
            <a:ext cx="8942123" cy="935476"/>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干烤灭菌法：利用特制烤箱通电升温灭菌。热力的传播与穿透靠空气对流与介质的传导，效果可靠。</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622153508"/>
              </p:ext>
            </p:extLst>
          </p:nvPr>
        </p:nvGraphicFramePr>
        <p:xfrm>
          <a:off x="1205238" y="2329524"/>
          <a:ext cx="8829020" cy="3802634"/>
        </p:xfrm>
        <a:graphic>
          <a:graphicData uri="http://schemas.openxmlformats.org/drawingml/2006/table">
            <a:tbl>
              <a:tblPr firstRow="1" bandRow="1">
                <a:tableStyleId>{00A15C55-8517-42AA-B614-E9B94910E393}</a:tableStyleId>
              </a:tblPr>
              <a:tblGrid>
                <a:gridCol w="5206782">
                  <a:extLst>
                    <a:ext uri="{9D8B030D-6E8A-4147-A177-3AD203B41FA5}">
                      <a16:colId xmlns:a16="http://schemas.microsoft.com/office/drawing/2014/main" val="2343318709"/>
                    </a:ext>
                  </a:extLst>
                </a:gridCol>
                <a:gridCol w="3622238">
                  <a:extLst>
                    <a:ext uri="{9D8B030D-6E8A-4147-A177-3AD203B41FA5}">
                      <a16:colId xmlns:a16="http://schemas.microsoft.com/office/drawing/2014/main" val="1100090129"/>
                    </a:ext>
                  </a:extLst>
                </a:gridCol>
              </a:tblGrid>
              <a:tr h="452460">
                <a:tc>
                  <a:txBody>
                    <a:bodyPr/>
                    <a:lstStyle/>
                    <a:p>
                      <a:pPr>
                        <a:lnSpc>
                          <a:spcPct val="125000"/>
                        </a:lnSpc>
                      </a:pPr>
                      <a:r>
                        <a:rPr lang="zh-CN" altLang="en-US" sz="2400" dirty="0">
                          <a:latin typeface="+mj-ea"/>
                          <a:ea typeface="+mj-ea"/>
                        </a:rPr>
                        <a:t>方法（洗净、晾干、干烤）</a:t>
                      </a:r>
                    </a:p>
                  </a:txBody>
                  <a:tcPr anchor="ctr" anchorCtr="1"/>
                </a:tc>
                <a:tc>
                  <a:txBody>
                    <a:bodyPr/>
                    <a:lstStyle/>
                    <a:p>
                      <a:pPr>
                        <a:lnSpc>
                          <a:spcPct val="125000"/>
                        </a:lnSpc>
                      </a:pPr>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819293">
                <a:tc>
                  <a:txBody>
                    <a:bodyPr/>
                    <a:lstStyle/>
                    <a:p>
                      <a:pPr>
                        <a:lnSpc>
                          <a:spcPct val="125000"/>
                        </a:lnSpc>
                      </a:pPr>
                      <a:r>
                        <a:rPr lang="zh-CN" altLang="en-US" sz="2400" u="sng" dirty="0">
                          <a:latin typeface="+mj-ea"/>
                          <a:ea typeface="+mj-ea"/>
                        </a:rPr>
                        <a:t>消毒</a:t>
                      </a:r>
                      <a:endParaRPr lang="en-US" altLang="zh-CN" sz="2400" u="sng" dirty="0">
                        <a:latin typeface="+mj-ea"/>
                        <a:ea typeface="+mj-ea"/>
                      </a:endParaRPr>
                    </a:p>
                    <a:p>
                      <a:pPr>
                        <a:lnSpc>
                          <a:spcPct val="125000"/>
                        </a:lnSpc>
                      </a:pPr>
                      <a:r>
                        <a:rPr lang="zh-CN" altLang="en-US" sz="2400" dirty="0">
                          <a:latin typeface="+mj-ea"/>
                          <a:ea typeface="+mj-ea"/>
                        </a:rPr>
                        <a:t>温度</a:t>
                      </a:r>
                      <a:r>
                        <a:rPr lang="en-US" altLang="zh-CN" sz="2400" dirty="0">
                          <a:latin typeface="+mj-ea"/>
                          <a:ea typeface="+mj-ea"/>
                        </a:rPr>
                        <a:t>120~140</a:t>
                      </a:r>
                      <a:r>
                        <a:rPr lang="zh-CN" altLang="en-US" sz="2400" dirty="0">
                          <a:latin typeface="+mj-ea"/>
                          <a:ea typeface="+mj-ea"/>
                        </a:rPr>
                        <a:t>℃；时间</a:t>
                      </a:r>
                      <a:r>
                        <a:rPr lang="en-US" altLang="zh-CN" sz="2400" dirty="0">
                          <a:latin typeface="+mj-ea"/>
                          <a:ea typeface="+mj-ea"/>
                        </a:rPr>
                        <a:t>10~20min</a:t>
                      </a:r>
                      <a:endParaRPr lang="zh-CN" altLang="en-US" sz="2400" dirty="0">
                        <a:latin typeface="+mj-ea"/>
                        <a:ea typeface="+mj-ea"/>
                      </a:endParaRPr>
                    </a:p>
                  </a:txBody>
                  <a:tcPr anchor="ctr"/>
                </a:tc>
                <a:tc rowSpan="2">
                  <a:txBody>
                    <a:bodyPr/>
                    <a:lstStyle/>
                    <a:p>
                      <a:pPr>
                        <a:lnSpc>
                          <a:spcPct val="125000"/>
                        </a:lnSpc>
                      </a:pPr>
                      <a:r>
                        <a:rPr lang="zh-CN" altLang="en-US" sz="2400" b="1" dirty="0">
                          <a:solidFill>
                            <a:schemeClr val="accent1">
                              <a:lumMod val="50000"/>
                            </a:schemeClr>
                          </a:solidFill>
                          <a:latin typeface="+mj-ea"/>
                          <a:ea typeface="+mj-ea"/>
                        </a:rPr>
                        <a:t>适合：</a:t>
                      </a:r>
                      <a:endParaRPr lang="en-US" altLang="zh-CN" sz="2400" b="1" dirty="0">
                        <a:solidFill>
                          <a:schemeClr val="accent1">
                            <a:lumMod val="50000"/>
                          </a:schemeClr>
                        </a:solidFill>
                        <a:latin typeface="+mj-ea"/>
                        <a:ea typeface="+mj-ea"/>
                      </a:endParaRPr>
                    </a:p>
                    <a:p>
                      <a:pPr>
                        <a:lnSpc>
                          <a:spcPct val="125000"/>
                        </a:lnSpc>
                      </a:pPr>
                      <a:r>
                        <a:rPr lang="zh-CN" altLang="en-US" sz="2000" dirty="0">
                          <a:latin typeface="+mj-ea"/>
                          <a:ea typeface="+mj-ea"/>
                        </a:rPr>
                        <a:t>玻璃、金属、搪瓷类物品、油脂及各种粉剂等在高温下不损坏、不变质、不蒸发的物品。</a:t>
                      </a:r>
                      <a:endParaRPr lang="en-US" altLang="zh-CN" sz="2000" dirty="0">
                        <a:latin typeface="+mj-ea"/>
                        <a:ea typeface="+mj-ea"/>
                      </a:endParaRPr>
                    </a:p>
                    <a:p>
                      <a:pPr>
                        <a:lnSpc>
                          <a:spcPct val="125000"/>
                        </a:lnSpc>
                      </a:pPr>
                      <a:r>
                        <a:rPr lang="zh-CN" altLang="en-US" sz="2400" b="1" dirty="0">
                          <a:solidFill>
                            <a:schemeClr val="accent1">
                              <a:lumMod val="50000"/>
                            </a:schemeClr>
                          </a:solidFill>
                          <a:latin typeface="+mj-ea"/>
                          <a:ea typeface="+mj-ea"/>
                        </a:rPr>
                        <a:t>不适合：</a:t>
                      </a:r>
                      <a:endParaRPr lang="en-US" altLang="zh-CN" sz="2400" b="1" dirty="0">
                        <a:solidFill>
                          <a:schemeClr val="accent1">
                            <a:lumMod val="50000"/>
                          </a:schemeClr>
                        </a:solidFill>
                        <a:latin typeface="+mj-ea"/>
                        <a:ea typeface="+mj-ea"/>
                      </a:endParaRPr>
                    </a:p>
                    <a:p>
                      <a:pPr>
                        <a:lnSpc>
                          <a:spcPct val="125000"/>
                        </a:lnSpc>
                      </a:pPr>
                      <a:r>
                        <a:rPr lang="zh-CN" altLang="en-US" sz="2000" dirty="0">
                          <a:latin typeface="+mj-ea"/>
                          <a:ea typeface="+mj-ea"/>
                        </a:rPr>
                        <a:t>纤维织物、塑料制品等。</a:t>
                      </a:r>
                    </a:p>
                  </a:txBody>
                  <a:tcPr anchor="ctr" anchorCtr="1"/>
                </a:tc>
                <a:extLst>
                  <a:ext uri="{0D108BD9-81ED-4DB2-BD59-A6C34878D82A}">
                    <a16:rowId xmlns:a16="http://schemas.microsoft.com/office/drawing/2014/main" val="823999465"/>
                  </a:ext>
                </a:extLst>
              </a:tr>
              <a:tr h="1900333">
                <a:tc>
                  <a:txBody>
                    <a:bodyPr/>
                    <a:lstStyle/>
                    <a:p>
                      <a:pPr algn="l">
                        <a:lnSpc>
                          <a:spcPct val="125000"/>
                        </a:lnSpc>
                      </a:pPr>
                      <a:r>
                        <a:rPr lang="zh-CN" altLang="en-US" sz="2400" u="sng" dirty="0">
                          <a:latin typeface="+mj-ea"/>
                          <a:ea typeface="+mj-ea"/>
                        </a:rPr>
                        <a:t>灭菌</a:t>
                      </a:r>
                      <a:endParaRPr lang="en-US" altLang="zh-CN" sz="2400" u="sng" dirty="0">
                        <a:latin typeface="+mj-ea"/>
                        <a:ea typeface="+mj-ea"/>
                      </a:endParaRPr>
                    </a:p>
                    <a:p>
                      <a:pPr>
                        <a:lnSpc>
                          <a:spcPct val="125000"/>
                        </a:lnSpc>
                      </a:pPr>
                      <a:r>
                        <a:rPr lang="zh-CN" altLang="en-US" sz="2400" u="none" dirty="0">
                          <a:latin typeface="+mj-ea"/>
                          <a:ea typeface="+mj-ea"/>
                        </a:rPr>
                        <a:t>温度</a:t>
                      </a:r>
                      <a:r>
                        <a:rPr lang="en-US" altLang="zh-CN" sz="2400" u="none" dirty="0">
                          <a:latin typeface="+mj-ea"/>
                          <a:ea typeface="+mj-ea"/>
                        </a:rPr>
                        <a:t>150</a:t>
                      </a:r>
                      <a:r>
                        <a:rPr lang="zh-CN" altLang="en-US" sz="2400" u="none" dirty="0">
                          <a:latin typeface="+mj-ea"/>
                          <a:ea typeface="+mj-ea"/>
                        </a:rPr>
                        <a:t>℃，</a:t>
                      </a:r>
                      <a:r>
                        <a:rPr lang="en-US" altLang="zh-CN" sz="2400" u="none" dirty="0">
                          <a:latin typeface="+mj-ea"/>
                          <a:ea typeface="+mj-ea"/>
                        </a:rPr>
                        <a:t>2.5H</a:t>
                      </a:r>
                      <a:r>
                        <a:rPr lang="zh-CN" altLang="en-US" sz="2400" u="none" dirty="0">
                          <a:latin typeface="+mj-ea"/>
                          <a:ea typeface="+mj-ea"/>
                        </a:rPr>
                        <a:t>；</a:t>
                      </a:r>
                      <a:endParaRPr lang="en-US" altLang="zh-CN" sz="2400" u="none" dirty="0">
                        <a:latin typeface="+mj-ea"/>
                        <a:ea typeface="+mj-ea"/>
                      </a:endParaRPr>
                    </a:p>
                    <a:p>
                      <a:pPr marL="0" marR="0" lvl="0" indent="0" algn="l" defTabSz="685800" rtl="0" eaLnBrk="1" fontAlgn="auto" latinLnBrk="0" hangingPunct="1">
                        <a:lnSpc>
                          <a:spcPct val="125000"/>
                        </a:lnSpc>
                        <a:spcBef>
                          <a:spcPts val="0"/>
                        </a:spcBef>
                        <a:spcAft>
                          <a:spcPts val="0"/>
                        </a:spcAft>
                        <a:buClrTx/>
                        <a:buSzTx/>
                        <a:buFontTx/>
                        <a:buNone/>
                        <a:tabLst/>
                        <a:defRPr/>
                      </a:pPr>
                      <a:r>
                        <a:rPr lang="zh-CN" altLang="en-US" sz="2400" u="none" dirty="0">
                          <a:latin typeface="+mj-ea"/>
                          <a:ea typeface="+mj-ea"/>
                        </a:rPr>
                        <a:t>温度</a:t>
                      </a:r>
                      <a:r>
                        <a:rPr lang="en-US" altLang="zh-CN" sz="2400" u="none" dirty="0">
                          <a:latin typeface="+mj-ea"/>
                          <a:ea typeface="+mj-ea"/>
                        </a:rPr>
                        <a:t>160</a:t>
                      </a:r>
                      <a:r>
                        <a:rPr lang="zh-CN" altLang="en-US" sz="2400" u="none" dirty="0">
                          <a:latin typeface="+mj-ea"/>
                          <a:ea typeface="+mj-ea"/>
                        </a:rPr>
                        <a:t>℃，</a:t>
                      </a:r>
                      <a:r>
                        <a:rPr lang="en-US" altLang="zh-CN" sz="2400" u="none" dirty="0">
                          <a:latin typeface="+mj-ea"/>
                          <a:ea typeface="+mj-ea"/>
                        </a:rPr>
                        <a:t>2H;</a:t>
                      </a:r>
                    </a:p>
                    <a:p>
                      <a:pPr marL="0" marR="0" lvl="0" indent="0" algn="l" defTabSz="685800" rtl="0" eaLnBrk="1" fontAlgn="auto" latinLnBrk="0" hangingPunct="1">
                        <a:lnSpc>
                          <a:spcPct val="125000"/>
                        </a:lnSpc>
                        <a:spcBef>
                          <a:spcPts val="0"/>
                        </a:spcBef>
                        <a:spcAft>
                          <a:spcPts val="0"/>
                        </a:spcAft>
                        <a:buClrTx/>
                        <a:buSzTx/>
                        <a:buFontTx/>
                        <a:buNone/>
                        <a:tabLst/>
                        <a:defRPr/>
                      </a:pPr>
                      <a:r>
                        <a:rPr lang="zh-CN" altLang="en-US" sz="2400" u="none" kern="1200" dirty="0">
                          <a:solidFill>
                            <a:schemeClr val="dk1"/>
                          </a:solidFill>
                          <a:latin typeface="+mj-ea"/>
                          <a:ea typeface="+mn-ea"/>
                          <a:cs typeface="+mn-cs"/>
                        </a:rPr>
                        <a:t>温度</a:t>
                      </a:r>
                      <a:r>
                        <a:rPr lang="en-US" altLang="zh-CN" sz="2400" u="none" kern="1200" dirty="0">
                          <a:solidFill>
                            <a:schemeClr val="dk1"/>
                          </a:solidFill>
                          <a:latin typeface="+mj-ea"/>
                          <a:ea typeface="+mn-ea"/>
                          <a:cs typeface="+mn-cs"/>
                        </a:rPr>
                        <a:t>170</a:t>
                      </a:r>
                      <a:r>
                        <a:rPr lang="zh-CN" altLang="en-US" sz="2400" u="none" kern="1200" dirty="0">
                          <a:solidFill>
                            <a:schemeClr val="dk1"/>
                          </a:solidFill>
                          <a:latin typeface="+mj-ea"/>
                          <a:ea typeface="+mn-ea"/>
                          <a:cs typeface="+mn-cs"/>
                        </a:rPr>
                        <a:t>℃，</a:t>
                      </a:r>
                      <a:r>
                        <a:rPr lang="en-US" altLang="zh-CN" sz="2400" u="none" kern="1200" dirty="0">
                          <a:solidFill>
                            <a:schemeClr val="dk1"/>
                          </a:solidFill>
                          <a:latin typeface="+mj-ea"/>
                          <a:ea typeface="+mn-ea"/>
                          <a:cs typeface="+mn-cs"/>
                        </a:rPr>
                        <a:t>1H;</a:t>
                      </a:r>
                    </a:p>
                    <a:p>
                      <a:pPr marL="0" marR="0" lvl="0" indent="0" algn="l" defTabSz="685800" rtl="0" eaLnBrk="1" fontAlgn="auto" latinLnBrk="0" hangingPunct="1">
                        <a:lnSpc>
                          <a:spcPct val="125000"/>
                        </a:lnSpc>
                        <a:spcBef>
                          <a:spcPts val="0"/>
                        </a:spcBef>
                        <a:spcAft>
                          <a:spcPts val="0"/>
                        </a:spcAft>
                        <a:buClrTx/>
                        <a:buSzTx/>
                        <a:buFontTx/>
                        <a:buNone/>
                        <a:tabLst/>
                        <a:defRPr/>
                      </a:pPr>
                      <a:r>
                        <a:rPr lang="zh-CN" altLang="en-US" sz="2400" u="none" kern="1200" dirty="0">
                          <a:solidFill>
                            <a:schemeClr val="dk1"/>
                          </a:solidFill>
                          <a:latin typeface="+mj-ea"/>
                          <a:ea typeface="+mn-ea"/>
                          <a:cs typeface="+mn-cs"/>
                        </a:rPr>
                        <a:t>温度</a:t>
                      </a:r>
                      <a:r>
                        <a:rPr lang="en-US" altLang="zh-CN" sz="2400" u="none" kern="1200" dirty="0">
                          <a:solidFill>
                            <a:schemeClr val="dk1"/>
                          </a:solidFill>
                          <a:latin typeface="+mj-ea"/>
                          <a:ea typeface="+mn-ea"/>
                          <a:cs typeface="+mn-cs"/>
                        </a:rPr>
                        <a:t>180</a:t>
                      </a:r>
                      <a:r>
                        <a:rPr lang="zh-CN" altLang="en-US" sz="2400" u="none" kern="1200" dirty="0">
                          <a:solidFill>
                            <a:schemeClr val="dk1"/>
                          </a:solidFill>
                          <a:latin typeface="+mj-ea"/>
                          <a:ea typeface="+mn-ea"/>
                          <a:cs typeface="+mn-cs"/>
                        </a:rPr>
                        <a:t>℃，</a:t>
                      </a:r>
                      <a:r>
                        <a:rPr lang="en-US" altLang="zh-CN" sz="2400" u="none" kern="1200" dirty="0">
                          <a:solidFill>
                            <a:schemeClr val="dk1"/>
                          </a:solidFill>
                          <a:latin typeface="+mj-ea"/>
                          <a:ea typeface="+mn-ea"/>
                          <a:cs typeface="+mn-cs"/>
                        </a:rPr>
                        <a:t>0.5H;</a:t>
                      </a:r>
                      <a:endParaRPr lang="en-US" altLang="zh-CN" sz="2400" u="none" dirty="0">
                        <a:latin typeface="+mj-ea"/>
                        <a:ea typeface="+mj-ea"/>
                      </a:endParaRPr>
                    </a:p>
                  </a:txBody>
                  <a:tcPr anchor="ctr"/>
                </a:tc>
                <a:tc vMerge="1">
                  <a:txBody>
                    <a:bodyPr/>
                    <a:lstStyle/>
                    <a:p>
                      <a:pPr marL="0" indent="0">
                        <a:buFont typeface="+mj-ea"/>
                        <a:buNone/>
                      </a:pPr>
                      <a:endParaRPr lang="zh-CN" altLang="en-US" sz="2000" dirty="0">
                        <a:latin typeface="+mj-ea"/>
                        <a:ea typeface="+mj-ea"/>
                      </a:endParaRPr>
                    </a:p>
                  </a:txBody>
                  <a:tcPr anchor="ctr" anchorCtr="1"/>
                </a:tc>
                <a:extLst>
                  <a:ext uri="{0D108BD9-81ED-4DB2-BD59-A6C34878D82A}">
                    <a16:rowId xmlns:a16="http://schemas.microsoft.com/office/drawing/2014/main" val="4264364659"/>
                  </a:ext>
                </a:extLst>
              </a:tr>
            </a:tbl>
          </a:graphicData>
        </a:graphic>
      </p:graphicFrame>
    </p:spTree>
    <p:extLst>
      <p:ext uri="{BB962C8B-B14F-4D97-AF65-F5344CB8AC3E}">
        <p14:creationId xmlns:p14="http://schemas.microsoft.com/office/powerpoint/2010/main" val="1857182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图片 4" descr="白色的冰箱&#10;&#10;描述已自动生成">
            <a:extLst>
              <a:ext uri="{FF2B5EF4-FFF2-40B4-BE49-F238E27FC236}">
                <a16:creationId xmlns:a16="http://schemas.microsoft.com/office/drawing/2014/main" id="{735C5506-61BF-427B-B033-6D6C6AAA7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5777" y="3944450"/>
            <a:ext cx="3171416" cy="2378562"/>
          </a:xfrm>
          <a:prstGeom prst="rect">
            <a:avLst/>
          </a:prstGeom>
        </p:spPr>
      </p:pic>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703685" y="772515"/>
            <a:ext cx="11025631" cy="4282070"/>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ct val="125000"/>
              </a:lnSpc>
              <a:buFont typeface="+mj-ea"/>
              <a:buAutoNum type="circleNumDbPlain"/>
            </a:pPr>
            <a:r>
              <a:rPr lang="zh-CN" altLang="en-US" sz="2400" dirty="0">
                <a:latin typeface="+mj-ea"/>
                <a:ea typeface="+mj-ea"/>
              </a:rPr>
              <a:t>物品清洁，玻璃器皿保持干燥。</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物品包装</a:t>
            </a:r>
            <a:r>
              <a:rPr lang="zh-CN" altLang="en-US" sz="2400" dirty="0">
                <a:solidFill>
                  <a:srgbClr val="C00000"/>
                </a:solidFill>
                <a:latin typeface="+mj-ea"/>
                <a:ea typeface="+mj-ea"/>
              </a:rPr>
              <a:t>大小合适。</a:t>
            </a:r>
            <a:r>
              <a:rPr lang="zh-CN" altLang="en-US" sz="2400" dirty="0">
                <a:latin typeface="+mj-ea"/>
                <a:ea typeface="+mj-ea"/>
              </a:rPr>
              <a:t>（体积通常≤</a:t>
            </a:r>
            <a:r>
              <a:rPr lang="en-US" altLang="zh-CN" sz="2400" dirty="0">
                <a:latin typeface="+mj-ea"/>
                <a:ea typeface="+mj-ea"/>
              </a:rPr>
              <a:t>10CM</a:t>
            </a:r>
            <a:r>
              <a:rPr lang="zh-CN" altLang="en-US" sz="2400" dirty="0">
                <a:latin typeface="+mj-ea"/>
                <a:ea typeface="+mj-ea"/>
              </a:rPr>
              <a:t>✖</a:t>
            </a:r>
            <a:r>
              <a:rPr lang="en-US" altLang="zh-CN" sz="2400" dirty="0">
                <a:latin typeface="+mj-ea"/>
                <a:ea typeface="+mj-ea"/>
              </a:rPr>
              <a:t> 10CM</a:t>
            </a:r>
            <a:r>
              <a:rPr lang="zh-CN" altLang="en-US" sz="2400" dirty="0">
                <a:latin typeface="+mj-ea"/>
                <a:ea typeface="+mj-ea"/>
              </a:rPr>
              <a:t> ✖</a:t>
            </a:r>
            <a:r>
              <a:rPr lang="en-US" altLang="zh-CN" sz="2400" dirty="0">
                <a:latin typeface="+mj-ea"/>
                <a:ea typeface="+mj-ea"/>
              </a:rPr>
              <a:t> 20CM</a:t>
            </a:r>
            <a:r>
              <a:rPr lang="zh-CN" altLang="en-US" sz="2400" dirty="0">
                <a:latin typeface="+mj-ea"/>
                <a:ea typeface="+mj-ea"/>
              </a:rPr>
              <a:t>，粉剂、油剂厚度≤ </a:t>
            </a:r>
            <a:r>
              <a:rPr lang="en-US" altLang="zh-CN" sz="2400" dirty="0">
                <a:latin typeface="+mj-ea"/>
                <a:ea typeface="+mj-ea"/>
              </a:rPr>
              <a:t>0.6CM</a:t>
            </a:r>
            <a:r>
              <a:rPr lang="zh-CN" altLang="en-US" sz="2400" dirty="0">
                <a:latin typeface="+mj-ea"/>
                <a:ea typeface="+mj-ea"/>
              </a:rPr>
              <a:t>，凡士林纱布厚度≤</a:t>
            </a:r>
            <a:r>
              <a:rPr lang="en-US" altLang="zh-CN" sz="2400" dirty="0">
                <a:latin typeface="+mj-ea"/>
                <a:ea typeface="+mj-ea"/>
              </a:rPr>
              <a:t>1.3CM</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装载符合要求。（高度不超过箱内腔高度的</a:t>
            </a:r>
            <a:r>
              <a:rPr lang="en-US" altLang="zh-CN" sz="2400" dirty="0">
                <a:latin typeface="+mj-ea"/>
                <a:ea typeface="+mj-ea"/>
              </a:rPr>
              <a:t>2/3</a:t>
            </a:r>
            <a:r>
              <a:rPr lang="zh-CN" altLang="en-US" sz="2400" dirty="0">
                <a:latin typeface="+mj-ea"/>
                <a:ea typeface="+mj-ea"/>
              </a:rPr>
              <a:t>，</a:t>
            </a:r>
            <a:r>
              <a:rPr lang="zh-CN" altLang="en-US" sz="2400" dirty="0">
                <a:solidFill>
                  <a:srgbClr val="C00000"/>
                </a:solidFill>
                <a:latin typeface="+mj-ea"/>
                <a:ea typeface="+mj-ea"/>
              </a:rPr>
              <a:t>悬空放置</a:t>
            </a:r>
            <a:r>
              <a:rPr lang="zh-CN" altLang="en-US" sz="2400" dirty="0">
                <a:latin typeface="+mj-ea"/>
                <a:ea typeface="+mj-ea"/>
              </a:rPr>
              <a:t>，物品间留空隙）</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温度设置合理。（有机物灭菌≤</a:t>
            </a:r>
            <a:r>
              <a:rPr lang="en-US" altLang="zh-CN" sz="2400" dirty="0">
                <a:latin typeface="+mj-ea"/>
                <a:ea typeface="+mj-ea"/>
              </a:rPr>
              <a:t>170</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灭菌时间计算准确。（从</a:t>
            </a:r>
            <a:r>
              <a:rPr lang="zh-CN" altLang="en-US" sz="2400" dirty="0">
                <a:solidFill>
                  <a:srgbClr val="C00000"/>
                </a:solidFill>
                <a:latin typeface="+mj-ea"/>
                <a:ea typeface="+mj-ea"/>
              </a:rPr>
              <a:t>烤箱内达到灭菌温度时算</a:t>
            </a:r>
            <a:r>
              <a:rPr lang="zh-CN" altLang="en-US" sz="2400" dirty="0">
                <a:latin typeface="+mj-ea"/>
                <a:ea typeface="+mj-ea"/>
              </a:rPr>
              <a:t>起，中途不添加）</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灭菌后开启柜门。（箱内温度</a:t>
            </a:r>
            <a:r>
              <a:rPr lang="zh-CN" altLang="en-US" sz="2400" dirty="0">
                <a:solidFill>
                  <a:srgbClr val="C00000"/>
                </a:solidFill>
                <a:latin typeface="+mj-ea"/>
                <a:ea typeface="+mj-ea"/>
              </a:rPr>
              <a:t>降至</a:t>
            </a:r>
            <a:r>
              <a:rPr lang="en-US" altLang="zh-CN" sz="2400" dirty="0">
                <a:solidFill>
                  <a:srgbClr val="C00000"/>
                </a:solidFill>
                <a:latin typeface="+mj-ea"/>
                <a:ea typeface="+mj-ea"/>
              </a:rPr>
              <a:t>40</a:t>
            </a:r>
            <a:r>
              <a:rPr lang="zh-CN" altLang="en-US" sz="2400" dirty="0">
                <a:solidFill>
                  <a:srgbClr val="C00000"/>
                </a:solidFill>
                <a:latin typeface="+mj-ea"/>
                <a:ea typeface="+mj-ea"/>
              </a:rPr>
              <a:t>℃以下</a:t>
            </a:r>
            <a:r>
              <a:rPr lang="zh-CN" altLang="en-US" sz="2400" dirty="0">
                <a:latin typeface="+mj-ea"/>
                <a:ea typeface="+mj-ea"/>
              </a:rPr>
              <a:t>再打开）</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监测灭菌效果。</a:t>
            </a:r>
          </a:p>
        </p:txBody>
      </p:sp>
    </p:spTree>
    <p:extLst>
      <p:ext uri="{BB962C8B-B14F-4D97-AF65-F5344CB8AC3E}">
        <p14:creationId xmlns:p14="http://schemas.microsoft.com/office/powerpoint/2010/main" val="351742704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092135" y="1001803"/>
            <a:ext cx="8942123" cy="655357"/>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煮沸消毒法：家庭和一些基层医疗单位常用的消毒方法。</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2053820641"/>
              </p:ext>
            </p:extLst>
          </p:nvPr>
        </p:nvGraphicFramePr>
        <p:xfrm>
          <a:off x="1401582" y="1979041"/>
          <a:ext cx="7796397" cy="3349371"/>
        </p:xfrm>
        <a:graphic>
          <a:graphicData uri="http://schemas.openxmlformats.org/drawingml/2006/table">
            <a:tbl>
              <a:tblPr firstRow="1" bandRow="1">
                <a:tableStyleId>{00A15C55-8517-42AA-B614-E9B94910E393}</a:tableStyleId>
              </a:tblPr>
              <a:tblGrid>
                <a:gridCol w="4947529">
                  <a:extLst>
                    <a:ext uri="{9D8B030D-6E8A-4147-A177-3AD203B41FA5}">
                      <a16:colId xmlns:a16="http://schemas.microsoft.com/office/drawing/2014/main" val="2343318709"/>
                    </a:ext>
                  </a:extLst>
                </a:gridCol>
                <a:gridCol w="2848868">
                  <a:extLst>
                    <a:ext uri="{9D8B030D-6E8A-4147-A177-3AD203B41FA5}">
                      <a16:colId xmlns:a16="http://schemas.microsoft.com/office/drawing/2014/main" val="1100090129"/>
                    </a:ext>
                  </a:extLst>
                </a:gridCol>
              </a:tblGrid>
              <a:tr h="420328">
                <a:tc>
                  <a:txBody>
                    <a:bodyPr/>
                    <a:lstStyle/>
                    <a:p>
                      <a:pPr>
                        <a:lnSpc>
                          <a:spcPct val="125000"/>
                        </a:lnSpc>
                      </a:pPr>
                      <a:r>
                        <a:rPr lang="zh-CN" altLang="en-US" sz="2400" dirty="0">
                          <a:latin typeface="+mj-ea"/>
                          <a:ea typeface="+mj-ea"/>
                        </a:rPr>
                        <a:t>方法（洗净、没入水中、加热）</a:t>
                      </a:r>
                    </a:p>
                  </a:txBody>
                  <a:tcPr anchor="ctr" anchorCtr="1"/>
                </a:tc>
                <a:tc>
                  <a:txBody>
                    <a:bodyPr/>
                    <a:lstStyle/>
                    <a:p>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827876">
                <a:tc>
                  <a:txBody>
                    <a:bodyPr/>
                    <a:lstStyle/>
                    <a:p>
                      <a:pPr>
                        <a:lnSpc>
                          <a:spcPct val="125000"/>
                        </a:lnSpc>
                      </a:pPr>
                      <a:r>
                        <a:rPr lang="zh-CN" altLang="en-US" sz="2400" u="sng" dirty="0">
                          <a:latin typeface="+mj-ea"/>
                          <a:ea typeface="+mj-ea"/>
                        </a:rPr>
                        <a:t>消毒</a:t>
                      </a:r>
                      <a:endParaRPr lang="en-US" altLang="zh-CN" sz="2400" u="sng" dirty="0">
                        <a:latin typeface="+mj-ea"/>
                        <a:ea typeface="+mj-ea"/>
                      </a:endParaRPr>
                    </a:p>
                    <a:p>
                      <a:pPr>
                        <a:lnSpc>
                          <a:spcPct val="125000"/>
                        </a:lnSpc>
                      </a:pPr>
                      <a:r>
                        <a:rPr lang="zh-CN" altLang="en-US" sz="2400" dirty="0">
                          <a:latin typeface="+mj-ea"/>
                          <a:ea typeface="+mj-ea"/>
                        </a:rPr>
                        <a:t>加热煮沸；时间</a:t>
                      </a:r>
                      <a:r>
                        <a:rPr lang="en-US" altLang="zh-CN" sz="2400" dirty="0">
                          <a:latin typeface="+mj-ea"/>
                          <a:ea typeface="+mj-ea"/>
                        </a:rPr>
                        <a:t>5~10min</a:t>
                      </a:r>
                      <a:endParaRPr lang="zh-CN" altLang="en-US" sz="2400" dirty="0">
                        <a:latin typeface="+mj-ea"/>
                        <a:ea typeface="+mj-ea"/>
                      </a:endParaRPr>
                    </a:p>
                  </a:txBody>
                  <a:tcPr anchor="ctr"/>
                </a:tc>
                <a:tc rowSpan="2">
                  <a:txBody>
                    <a:bodyPr/>
                    <a:lstStyle/>
                    <a:p>
                      <a:r>
                        <a:rPr lang="zh-CN" altLang="en-US" sz="2400" b="1" dirty="0">
                          <a:solidFill>
                            <a:schemeClr val="accent1">
                              <a:lumMod val="50000"/>
                            </a:schemeClr>
                          </a:solidFill>
                          <a:latin typeface="+mj-ea"/>
                          <a:ea typeface="+mj-ea"/>
                        </a:rPr>
                        <a:t>适合：</a:t>
                      </a:r>
                      <a:endParaRPr lang="en-US" altLang="zh-CN" sz="2400" b="1" dirty="0">
                        <a:solidFill>
                          <a:schemeClr val="accent1">
                            <a:lumMod val="50000"/>
                          </a:schemeClr>
                        </a:solidFill>
                        <a:latin typeface="+mj-ea"/>
                        <a:ea typeface="+mj-ea"/>
                      </a:endParaRPr>
                    </a:p>
                    <a:p>
                      <a:r>
                        <a:rPr lang="zh-CN" altLang="en-US" sz="2000" dirty="0">
                          <a:latin typeface="+mj-ea"/>
                          <a:ea typeface="+mj-ea"/>
                        </a:rPr>
                        <a:t>玻璃、金属、搪瓷、餐饮具、橡胶类等耐湿、耐高温物品的消毒。</a:t>
                      </a:r>
                    </a:p>
                  </a:txBody>
                  <a:tcPr anchor="ctr" anchorCtr="1"/>
                </a:tc>
                <a:extLst>
                  <a:ext uri="{0D108BD9-81ED-4DB2-BD59-A6C34878D82A}">
                    <a16:rowId xmlns:a16="http://schemas.microsoft.com/office/drawing/2014/main" val="823999465"/>
                  </a:ext>
                </a:extLst>
              </a:tr>
              <a:tr h="1801538">
                <a:tc>
                  <a:txBody>
                    <a:bodyPr/>
                    <a:lstStyle/>
                    <a:p>
                      <a:pPr algn="l">
                        <a:lnSpc>
                          <a:spcPct val="125000"/>
                        </a:lnSpc>
                      </a:pPr>
                      <a:r>
                        <a:rPr lang="zh-CN" altLang="en-US" sz="2400" u="sng" dirty="0">
                          <a:latin typeface="+mj-ea"/>
                          <a:ea typeface="+mj-ea"/>
                        </a:rPr>
                        <a:t>消毒</a:t>
                      </a:r>
                      <a:r>
                        <a:rPr lang="en-US" altLang="zh-CN" sz="2400" u="sng" dirty="0">
                          <a:latin typeface="+mj-ea"/>
                          <a:ea typeface="+mj-ea"/>
                        </a:rPr>
                        <a:t>PLUS</a:t>
                      </a:r>
                    </a:p>
                    <a:p>
                      <a:pPr>
                        <a:lnSpc>
                          <a:spcPct val="125000"/>
                        </a:lnSpc>
                      </a:pPr>
                      <a:r>
                        <a:rPr lang="zh-CN" altLang="en-US" sz="2400" u="none" dirty="0">
                          <a:latin typeface="+mj-ea"/>
                          <a:ea typeface="+mj-ea"/>
                        </a:rPr>
                        <a:t>加热煮沸，</a:t>
                      </a:r>
                      <a:r>
                        <a:rPr lang="en-US" altLang="zh-CN" sz="2400" u="none" dirty="0">
                          <a:latin typeface="+mj-ea"/>
                          <a:ea typeface="+mj-ea"/>
                        </a:rPr>
                        <a:t>15min(</a:t>
                      </a:r>
                      <a:r>
                        <a:rPr lang="zh-CN" altLang="en-US" sz="2400" u="none" dirty="0">
                          <a:latin typeface="+mj-ea"/>
                          <a:ea typeface="+mj-ea"/>
                        </a:rPr>
                        <a:t>多数细菌芽孢）；</a:t>
                      </a:r>
                      <a:endParaRPr lang="en-US" altLang="zh-CN" sz="2400" u="none" dirty="0">
                        <a:latin typeface="+mj-ea"/>
                        <a:ea typeface="+mj-ea"/>
                      </a:endParaRPr>
                    </a:p>
                    <a:p>
                      <a:pPr marL="0" marR="0" lvl="0" indent="0" algn="l" defTabSz="685800" rtl="0" eaLnBrk="1" fontAlgn="auto" latinLnBrk="0" hangingPunct="1">
                        <a:lnSpc>
                          <a:spcPct val="125000"/>
                        </a:lnSpc>
                        <a:spcBef>
                          <a:spcPts val="0"/>
                        </a:spcBef>
                        <a:spcAft>
                          <a:spcPts val="0"/>
                        </a:spcAft>
                        <a:buClrTx/>
                        <a:buSzTx/>
                        <a:buFontTx/>
                        <a:buNone/>
                        <a:tabLst/>
                        <a:defRPr/>
                      </a:pPr>
                      <a:r>
                        <a:rPr lang="zh-CN" altLang="en-US" sz="2400" u="none" dirty="0">
                          <a:latin typeface="+mj-ea"/>
                          <a:ea typeface="+mj-ea"/>
                        </a:rPr>
                        <a:t>加热煮沸，</a:t>
                      </a:r>
                      <a:r>
                        <a:rPr lang="en-US" altLang="zh-CN" sz="2400" u="none" dirty="0">
                          <a:latin typeface="+mj-ea"/>
                          <a:ea typeface="+mj-ea"/>
                        </a:rPr>
                        <a:t>3h</a:t>
                      </a:r>
                      <a:r>
                        <a:rPr lang="zh-CN" altLang="en-US" sz="2400" u="none" dirty="0">
                          <a:latin typeface="+mj-ea"/>
                          <a:ea typeface="+mj-ea"/>
                        </a:rPr>
                        <a:t>（抗热力强的如肉毒芽孢）</a:t>
                      </a:r>
                      <a:endParaRPr lang="en-US" altLang="zh-CN" sz="2400" u="none" dirty="0">
                        <a:latin typeface="+mj-ea"/>
                        <a:ea typeface="+mj-ea"/>
                      </a:endParaRPr>
                    </a:p>
                  </a:txBody>
                  <a:tcPr anchor="ctr"/>
                </a:tc>
                <a:tc vMerge="1">
                  <a:txBody>
                    <a:bodyPr/>
                    <a:lstStyle/>
                    <a:p>
                      <a:pPr marL="0" indent="0">
                        <a:buFont typeface="+mj-ea"/>
                        <a:buNone/>
                      </a:pPr>
                      <a:endParaRPr lang="zh-CN" altLang="en-US" sz="2000" dirty="0">
                        <a:latin typeface="+mj-ea"/>
                        <a:ea typeface="+mj-ea"/>
                      </a:endParaRPr>
                    </a:p>
                  </a:txBody>
                  <a:tcPr anchor="ctr" anchorCtr="1"/>
                </a:tc>
                <a:extLst>
                  <a:ext uri="{0D108BD9-81ED-4DB2-BD59-A6C34878D82A}">
                    <a16:rowId xmlns:a16="http://schemas.microsoft.com/office/drawing/2014/main" val="4264364659"/>
                  </a:ext>
                </a:extLst>
              </a:tr>
            </a:tbl>
          </a:graphicData>
        </a:graphic>
      </p:graphicFrame>
      <p:pic>
        <p:nvPicPr>
          <p:cNvPr id="6" name="图片 5" descr="卡通人物&#10;&#10;描述已自动生成">
            <a:extLst>
              <a:ext uri="{FF2B5EF4-FFF2-40B4-BE49-F238E27FC236}">
                <a16:creationId xmlns:a16="http://schemas.microsoft.com/office/drawing/2014/main" id="{41D52728-EC58-4AA5-8C98-5641D93B09FA}"/>
              </a:ext>
            </a:extLst>
          </p:cNvPr>
          <p:cNvPicPr>
            <a:picLocks noChangeAspect="1"/>
          </p:cNvPicPr>
          <p:nvPr/>
        </p:nvPicPr>
        <p:blipFill>
          <a:blip r:embed="rId3">
            <a:clrChange>
              <a:clrFrom>
                <a:srgbClr val="50ADF2"/>
              </a:clrFrom>
              <a:clrTo>
                <a:srgbClr val="50ADF2">
                  <a:alpha val="0"/>
                </a:srgbClr>
              </a:clrTo>
            </a:clrChange>
            <a:extLst>
              <a:ext uri="{28A0092B-C50C-407E-A947-70E740481C1C}">
                <a14:useLocalDpi xmlns:a14="http://schemas.microsoft.com/office/drawing/2010/main" val="0"/>
              </a:ext>
            </a:extLst>
          </a:blip>
          <a:stretch>
            <a:fillRect/>
          </a:stretch>
        </p:blipFill>
        <p:spPr>
          <a:xfrm>
            <a:off x="9525448" y="3525928"/>
            <a:ext cx="2529940" cy="2755828"/>
          </a:xfrm>
          <a:prstGeom prst="rect">
            <a:avLst/>
          </a:prstGeom>
        </p:spPr>
      </p:pic>
    </p:spTree>
    <p:extLst>
      <p:ext uri="{BB962C8B-B14F-4D97-AF65-F5344CB8AC3E}">
        <p14:creationId xmlns:p14="http://schemas.microsoft.com/office/powerpoint/2010/main" val="2545057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583184" y="916818"/>
            <a:ext cx="11025631" cy="4743735"/>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ct val="125000"/>
              </a:lnSpc>
              <a:buFont typeface="+mj-ea"/>
              <a:buAutoNum type="circleNumDbPlain"/>
            </a:pPr>
            <a:r>
              <a:rPr lang="zh-CN" altLang="en-US" sz="2400" dirty="0">
                <a:latin typeface="+mj-ea"/>
                <a:ea typeface="+mj-ea"/>
              </a:rPr>
              <a:t>使用软水，物品需</a:t>
            </a:r>
            <a:r>
              <a:rPr lang="zh-CN" altLang="en-US" sz="2400" b="1" dirty="0">
                <a:solidFill>
                  <a:srgbClr val="C00000"/>
                </a:solidFill>
                <a:latin typeface="+mj-ea"/>
                <a:ea typeface="+mj-ea"/>
              </a:rPr>
              <a:t>清洗干净并全部没入水中</a:t>
            </a:r>
            <a:r>
              <a:rPr lang="zh-CN" altLang="en-US" sz="2400" dirty="0">
                <a:latin typeface="+mj-ea"/>
                <a:ea typeface="+mj-ea"/>
              </a:rPr>
              <a:t>，水面高出物品</a:t>
            </a:r>
            <a:r>
              <a:rPr lang="en-US" altLang="zh-CN" sz="2400" dirty="0">
                <a:latin typeface="+mj-ea"/>
                <a:ea typeface="+mj-ea"/>
              </a:rPr>
              <a:t>3cm</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管腔类的</a:t>
            </a:r>
            <a:r>
              <a:rPr lang="zh-CN" altLang="en-US" sz="2400" b="1" dirty="0">
                <a:solidFill>
                  <a:srgbClr val="C00000"/>
                </a:solidFill>
                <a:latin typeface="+mj-ea"/>
                <a:ea typeface="+mj-ea"/>
              </a:rPr>
              <a:t>先灌满水</a:t>
            </a:r>
            <a:r>
              <a:rPr lang="zh-CN" altLang="en-US" sz="2400" dirty="0">
                <a:latin typeface="+mj-ea"/>
                <a:ea typeface="+mj-ea"/>
              </a:rPr>
              <a:t>，相同大小容器</a:t>
            </a:r>
            <a:r>
              <a:rPr lang="zh-CN" altLang="en-US" sz="2400" b="1" dirty="0">
                <a:solidFill>
                  <a:srgbClr val="C00000"/>
                </a:solidFill>
                <a:latin typeface="+mj-ea"/>
                <a:ea typeface="+mj-ea"/>
              </a:rPr>
              <a:t>不能叠放</a:t>
            </a:r>
            <a:r>
              <a:rPr lang="zh-CN" altLang="en-US" sz="2400" dirty="0">
                <a:latin typeface="+mj-ea"/>
                <a:ea typeface="+mj-ea"/>
              </a:rPr>
              <a:t>，</a:t>
            </a:r>
            <a:r>
              <a:rPr lang="zh-CN" altLang="en-US" sz="2400" b="1" dirty="0">
                <a:solidFill>
                  <a:srgbClr val="C00000"/>
                </a:solidFill>
                <a:latin typeface="+mj-ea"/>
                <a:ea typeface="+mj-ea"/>
              </a:rPr>
              <a:t>轴节、盖子都打开</a:t>
            </a:r>
            <a:r>
              <a:rPr lang="zh-CN" altLang="en-US" sz="2400" dirty="0">
                <a:latin typeface="+mj-ea"/>
                <a:ea typeface="+mj-ea"/>
              </a:rPr>
              <a:t>，总物品不超过容器的</a:t>
            </a:r>
            <a:r>
              <a:rPr lang="en-US" altLang="zh-CN" sz="2400" dirty="0">
                <a:latin typeface="+mj-ea"/>
                <a:ea typeface="+mj-ea"/>
              </a:rPr>
              <a:t>3/4</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时间：以水沸腾开始计时，</a:t>
            </a:r>
            <a:r>
              <a:rPr lang="zh-CN" altLang="en-US" sz="2400" b="1" dirty="0">
                <a:solidFill>
                  <a:srgbClr val="C00000"/>
                </a:solidFill>
                <a:latin typeface="+mj-ea"/>
                <a:ea typeface="+mj-ea"/>
              </a:rPr>
              <a:t>中途加入物品，以第二次水沸后重新计时</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橡胶制品应纱布包好放入；玻璃、搪瓷、金属应从</a:t>
            </a:r>
            <a:r>
              <a:rPr lang="zh-CN" altLang="en-US" sz="2400" b="1" dirty="0">
                <a:solidFill>
                  <a:srgbClr val="C00000"/>
                </a:solidFill>
                <a:latin typeface="+mj-ea"/>
                <a:ea typeface="+mj-ea"/>
              </a:rPr>
              <a:t>冷水或温水时</a:t>
            </a:r>
            <a:r>
              <a:rPr lang="zh-CN" altLang="en-US" sz="2400" dirty="0">
                <a:latin typeface="+mj-ea"/>
                <a:ea typeface="+mj-ea"/>
              </a:rPr>
              <a:t>放入。</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沸点：</a:t>
            </a:r>
            <a:r>
              <a:rPr lang="zh-CN" altLang="en-US" sz="2400" b="1" dirty="0">
                <a:solidFill>
                  <a:srgbClr val="C00000"/>
                </a:solidFill>
                <a:latin typeface="+mj-ea"/>
                <a:ea typeface="+mj-ea"/>
              </a:rPr>
              <a:t>海拔每增高</a:t>
            </a:r>
            <a:r>
              <a:rPr lang="en-US" altLang="zh-CN" sz="2400" b="1" dirty="0">
                <a:solidFill>
                  <a:srgbClr val="C00000"/>
                </a:solidFill>
                <a:latin typeface="+mj-ea"/>
                <a:ea typeface="+mj-ea"/>
              </a:rPr>
              <a:t>300m,</a:t>
            </a:r>
            <a:r>
              <a:rPr lang="zh-CN" altLang="en-US" sz="2400" b="1" dirty="0">
                <a:solidFill>
                  <a:srgbClr val="C00000"/>
                </a:solidFill>
                <a:latin typeface="+mj-ea"/>
                <a:ea typeface="+mj-ea"/>
              </a:rPr>
              <a:t>消毒时间延长</a:t>
            </a:r>
            <a:r>
              <a:rPr lang="en-US" altLang="zh-CN" sz="2400" b="1" dirty="0">
                <a:solidFill>
                  <a:srgbClr val="C00000"/>
                </a:solidFill>
                <a:latin typeface="+mj-ea"/>
                <a:ea typeface="+mj-ea"/>
              </a:rPr>
              <a:t>2min</a:t>
            </a:r>
            <a:r>
              <a:rPr lang="zh-CN" altLang="en-US" sz="2400" dirty="0">
                <a:latin typeface="+mj-ea"/>
                <a:ea typeface="+mj-ea"/>
              </a:rPr>
              <a:t>。</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配置</a:t>
            </a:r>
            <a:r>
              <a:rPr lang="en-US" altLang="zh-CN" sz="2400" b="1" dirty="0">
                <a:solidFill>
                  <a:srgbClr val="C00000"/>
                </a:solidFill>
                <a:latin typeface="+mj-ea"/>
                <a:ea typeface="+mj-ea"/>
              </a:rPr>
              <a:t>1%~2%</a:t>
            </a:r>
            <a:r>
              <a:rPr lang="zh-CN" altLang="en-US" sz="2400" b="1" dirty="0">
                <a:solidFill>
                  <a:srgbClr val="C00000"/>
                </a:solidFill>
                <a:latin typeface="+mj-ea"/>
                <a:ea typeface="+mj-ea"/>
              </a:rPr>
              <a:t>的碳酸氢钠溶液</a:t>
            </a:r>
            <a:r>
              <a:rPr lang="zh-CN" altLang="en-US" sz="2400" dirty="0">
                <a:latin typeface="+mj-ea"/>
                <a:ea typeface="+mj-ea"/>
              </a:rPr>
              <a:t>，可提高沸点至</a:t>
            </a:r>
            <a:r>
              <a:rPr lang="en-US" altLang="zh-CN" sz="2400" b="1" dirty="0">
                <a:solidFill>
                  <a:srgbClr val="C00000"/>
                </a:solidFill>
                <a:latin typeface="+mj-ea"/>
                <a:ea typeface="+mj-ea"/>
              </a:rPr>
              <a:t>105</a:t>
            </a:r>
            <a:r>
              <a:rPr lang="zh-CN" altLang="en-US" sz="2400" b="1" dirty="0">
                <a:solidFill>
                  <a:srgbClr val="C00000"/>
                </a:solidFill>
                <a:latin typeface="+mj-ea"/>
                <a:ea typeface="+mj-ea"/>
              </a:rPr>
              <a:t>℃</a:t>
            </a:r>
            <a:r>
              <a:rPr lang="zh-CN" altLang="en-US" sz="2400" dirty="0">
                <a:solidFill>
                  <a:srgbClr val="C00000"/>
                </a:solidFill>
                <a:latin typeface="+mj-ea"/>
                <a:ea typeface="+mj-ea"/>
              </a:rPr>
              <a:t>，</a:t>
            </a:r>
            <a:r>
              <a:rPr lang="zh-CN" altLang="en-US" sz="2400" dirty="0">
                <a:latin typeface="+mj-ea"/>
                <a:ea typeface="+mj-ea"/>
              </a:rPr>
              <a:t>可增强杀菌、去污防锈的作用。</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消毒后无菌放置，</a:t>
            </a:r>
            <a:r>
              <a:rPr lang="zh-CN" altLang="en-US" sz="2400" b="1" dirty="0">
                <a:solidFill>
                  <a:srgbClr val="C00000"/>
                </a:solidFill>
                <a:latin typeface="+mj-ea"/>
                <a:ea typeface="+mj-ea"/>
              </a:rPr>
              <a:t>超过</a:t>
            </a:r>
            <a:r>
              <a:rPr lang="en-US" altLang="zh-CN" sz="2400" b="1" dirty="0">
                <a:solidFill>
                  <a:srgbClr val="C00000"/>
                </a:solidFill>
                <a:latin typeface="+mj-ea"/>
                <a:ea typeface="+mj-ea"/>
              </a:rPr>
              <a:t>4h</a:t>
            </a:r>
            <a:r>
              <a:rPr lang="zh-CN" altLang="en-US" sz="2400" b="1" dirty="0">
                <a:solidFill>
                  <a:srgbClr val="C00000"/>
                </a:solidFill>
                <a:latin typeface="+mj-ea"/>
                <a:ea typeface="+mj-ea"/>
              </a:rPr>
              <a:t>未用</a:t>
            </a:r>
            <a:r>
              <a:rPr lang="zh-CN" altLang="en-US" sz="2400" dirty="0">
                <a:latin typeface="+mj-ea"/>
                <a:ea typeface="+mj-ea"/>
              </a:rPr>
              <a:t>，则需再次煮沸消毒。</a:t>
            </a:r>
          </a:p>
        </p:txBody>
      </p:sp>
    </p:spTree>
    <p:extLst>
      <p:ext uri="{BB962C8B-B14F-4D97-AF65-F5344CB8AC3E}">
        <p14:creationId xmlns:p14="http://schemas.microsoft.com/office/powerpoint/2010/main" val="2883026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138715" y="1001803"/>
            <a:ext cx="9486275" cy="935476"/>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压力蒸汽灭菌法：临床应用最广、效果最可靠的首选灭菌方法。利用  </a:t>
            </a:r>
            <a:endParaRPr lang="en-US" altLang="zh-CN" sz="2400" b="1" dirty="0">
              <a:solidFill>
                <a:schemeClr val="accent1">
                  <a:lumMod val="50000"/>
                </a:schemeClr>
              </a:solidFill>
              <a:latin typeface="+mj-ea"/>
              <a:ea typeface="+mj-ea"/>
            </a:endParaRPr>
          </a:p>
          <a:p>
            <a:pPr algn="ctr"/>
            <a:r>
              <a:rPr lang="en-US" altLang="zh-CN" sz="2400" b="1" dirty="0">
                <a:solidFill>
                  <a:schemeClr val="accent1">
                    <a:lumMod val="50000"/>
                  </a:schemeClr>
                </a:solidFill>
                <a:latin typeface="+mj-ea"/>
                <a:ea typeface="+mj-ea"/>
              </a:rPr>
              <a:t>              </a:t>
            </a:r>
            <a:r>
              <a:rPr lang="zh-CN" altLang="en-US" sz="2400" b="1" dirty="0">
                <a:solidFill>
                  <a:schemeClr val="accent1">
                    <a:lumMod val="50000"/>
                  </a:schemeClr>
                </a:solidFill>
                <a:latin typeface="+mj-ea"/>
                <a:ea typeface="+mj-ea"/>
              </a:rPr>
              <a:t>高压饱和蒸汽的高热所释放的潜热灭菌。</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3176593352"/>
              </p:ext>
            </p:extLst>
          </p:nvPr>
        </p:nvGraphicFramePr>
        <p:xfrm>
          <a:off x="1138715" y="2259160"/>
          <a:ext cx="9486275" cy="3813218"/>
        </p:xfrm>
        <a:graphic>
          <a:graphicData uri="http://schemas.openxmlformats.org/drawingml/2006/table">
            <a:tbl>
              <a:tblPr firstRow="1" bandRow="1">
                <a:tableStyleId>{00A15C55-8517-42AA-B614-E9B94910E393}</a:tableStyleId>
              </a:tblPr>
              <a:tblGrid>
                <a:gridCol w="6031952">
                  <a:extLst>
                    <a:ext uri="{9D8B030D-6E8A-4147-A177-3AD203B41FA5}">
                      <a16:colId xmlns:a16="http://schemas.microsoft.com/office/drawing/2014/main" val="2343318709"/>
                    </a:ext>
                  </a:extLst>
                </a:gridCol>
                <a:gridCol w="3454323">
                  <a:extLst>
                    <a:ext uri="{9D8B030D-6E8A-4147-A177-3AD203B41FA5}">
                      <a16:colId xmlns:a16="http://schemas.microsoft.com/office/drawing/2014/main" val="1100090129"/>
                    </a:ext>
                  </a:extLst>
                </a:gridCol>
              </a:tblGrid>
              <a:tr h="420328">
                <a:tc>
                  <a:txBody>
                    <a:bodyPr/>
                    <a:lstStyle/>
                    <a:p>
                      <a:r>
                        <a:rPr lang="zh-CN" altLang="en-US" sz="2400" dirty="0">
                          <a:latin typeface="+mj-ea"/>
                          <a:ea typeface="+mj-ea"/>
                        </a:rPr>
                        <a:t>分类</a:t>
                      </a:r>
                    </a:p>
                  </a:txBody>
                  <a:tcPr anchor="ctr" anchorCtr="1"/>
                </a:tc>
                <a:tc>
                  <a:txBody>
                    <a:bodyPr/>
                    <a:lstStyle/>
                    <a:p>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827876">
                <a:tc>
                  <a:txBody>
                    <a:bodyPr/>
                    <a:lstStyle/>
                    <a:p>
                      <a:r>
                        <a:rPr lang="zh-CN" altLang="en-US" sz="2400" u="sng" dirty="0">
                          <a:latin typeface="+mj-ea"/>
                          <a:ea typeface="+mj-ea"/>
                        </a:rPr>
                        <a:t>下排气压力蒸汽灭菌器</a:t>
                      </a:r>
                      <a:endParaRPr lang="en-US" altLang="zh-CN" sz="2400" u="sng" dirty="0">
                        <a:latin typeface="+mj-ea"/>
                        <a:ea typeface="+mj-ea"/>
                      </a:endParaRPr>
                    </a:p>
                    <a:p>
                      <a:r>
                        <a:rPr lang="zh-CN" altLang="en-US" sz="2400" b="1" u="none" dirty="0">
                          <a:latin typeface="仿宋" panose="02010609060101010101" pitchFamily="49" charset="-122"/>
                          <a:ea typeface="仿宋" panose="02010609060101010101" pitchFamily="49" charset="-122"/>
                        </a:rPr>
                        <a:t>利用重力置换原理，将热蒸汽在灭菌器中自上而下将冷空气由下排气孔排出。（手提式和卧式）</a:t>
                      </a:r>
                      <a:endParaRPr lang="en-US" altLang="zh-CN" sz="2400" b="1" u="none" dirty="0">
                        <a:latin typeface="仿宋" panose="02010609060101010101" pitchFamily="49" charset="-122"/>
                        <a:ea typeface="仿宋" panose="02010609060101010101" pitchFamily="49" charset="-122"/>
                      </a:endParaRPr>
                    </a:p>
                  </a:txBody>
                  <a:tcPr anchor="ctr"/>
                </a:tc>
                <a:tc rowSpan="2">
                  <a:txBody>
                    <a:bodyPr/>
                    <a:lstStyle/>
                    <a:p>
                      <a:r>
                        <a:rPr lang="zh-CN" altLang="en-US" sz="2400" b="0" dirty="0">
                          <a:solidFill>
                            <a:schemeClr val="accent1">
                              <a:lumMod val="50000"/>
                            </a:schemeClr>
                          </a:solidFill>
                          <a:latin typeface="+mj-ea"/>
                          <a:ea typeface="+mj-ea"/>
                        </a:rPr>
                        <a:t>适合：</a:t>
                      </a:r>
                      <a:endParaRPr lang="en-US" altLang="zh-CN" sz="2400" b="0" dirty="0">
                        <a:solidFill>
                          <a:schemeClr val="accent1">
                            <a:lumMod val="50000"/>
                          </a:schemeClr>
                        </a:solidFill>
                        <a:latin typeface="+mj-ea"/>
                        <a:ea typeface="+mj-ea"/>
                      </a:endParaRPr>
                    </a:p>
                    <a:p>
                      <a:r>
                        <a:rPr lang="zh-CN" altLang="en-US" sz="2400" b="0" dirty="0">
                          <a:latin typeface="仿宋" panose="02010609060101010101" pitchFamily="49" charset="-122"/>
                          <a:ea typeface="仿宋" panose="02010609060101010101" pitchFamily="49" charset="-122"/>
                        </a:rPr>
                        <a:t>耐高压、耐高温、耐潮湿的物品，如：器械、敷料、搪瓷、橡胶、玻璃制品、有些药品、溶液细菌培养基等的灭菌</a:t>
                      </a:r>
                      <a:r>
                        <a:rPr lang="zh-CN" altLang="en-US" sz="2400" b="0" dirty="0">
                          <a:latin typeface="+mj-ea"/>
                          <a:ea typeface="+mj-ea"/>
                        </a:rPr>
                        <a:t>。</a:t>
                      </a:r>
                    </a:p>
                  </a:txBody>
                  <a:tcPr anchor="ctr" anchorCtr="1"/>
                </a:tc>
                <a:extLst>
                  <a:ext uri="{0D108BD9-81ED-4DB2-BD59-A6C34878D82A}">
                    <a16:rowId xmlns:a16="http://schemas.microsoft.com/office/drawing/2014/main" val="823999465"/>
                  </a:ext>
                </a:extLst>
              </a:tr>
              <a:tr h="1801538">
                <a:tc>
                  <a:txBody>
                    <a:bodyPr/>
                    <a:lstStyle/>
                    <a:p>
                      <a:pPr algn="l"/>
                      <a:r>
                        <a:rPr lang="zh-CN" altLang="en-US" sz="2400" u="sng" dirty="0">
                          <a:latin typeface="+mj-ea"/>
                          <a:ea typeface="+mj-ea"/>
                        </a:rPr>
                        <a:t>预真空压力蒸汽灭菌器</a:t>
                      </a:r>
                      <a:endParaRPr lang="en-US" altLang="zh-CN" sz="2400" u="sng" dirty="0">
                        <a:latin typeface="+mj-ea"/>
                        <a:ea typeface="+mj-ea"/>
                      </a:endParaRPr>
                    </a:p>
                    <a:p>
                      <a:r>
                        <a:rPr lang="zh-CN" altLang="en-US" sz="2400" b="1" u="none" dirty="0">
                          <a:latin typeface="仿宋" panose="02010609060101010101" pitchFamily="49" charset="-122"/>
                          <a:ea typeface="仿宋" panose="02010609060101010101" pitchFamily="49" charset="-122"/>
                        </a:rPr>
                        <a:t>灭菌前，用用真空泵将灭菌器内抽成真空，形成负压环境，以利于蒸汽迅速穿透到物品内部。（预真空和脉动真空）</a:t>
                      </a:r>
                      <a:endParaRPr lang="en-US" altLang="zh-CN" sz="2400" b="1" u="none" dirty="0">
                        <a:latin typeface="仿宋" panose="02010609060101010101" pitchFamily="49" charset="-122"/>
                        <a:ea typeface="仿宋" panose="02010609060101010101" pitchFamily="49" charset="-122"/>
                      </a:endParaRPr>
                    </a:p>
                  </a:txBody>
                  <a:tcPr anchor="ctr"/>
                </a:tc>
                <a:tc vMerge="1">
                  <a:txBody>
                    <a:bodyPr/>
                    <a:lstStyle/>
                    <a:p>
                      <a:pPr marL="0" indent="0">
                        <a:buFont typeface="+mj-ea"/>
                        <a:buNone/>
                      </a:pPr>
                      <a:endParaRPr lang="zh-CN" altLang="en-US" sz="2000" dirty="0">
                        <a:latin typeface="+mj-ea"/>
                        <a:ea typeface="+mj-ea"/>
                      </a:endParaRPr>
                    </a:p>
                  </a:txBody>
                  <a:tcPr anchor="ctr" anchorCtr="1"/>
                </a:tc>
                <a:extLst>
                  <a:ext uri="{0D108BD9-81ED-4DB2-BD59-A6C34878D82A}">
                    <a16:rowId xmlns:a16="http://schemas.microsoft.com/office/drawing/2014/main" val="4264364659"/>
                  </a:ext>
                </a:extLst>
              </a:tr>
            </a:tbl>
          </a:graphicData>
        </a:graphic>
      </p:graphicFrame>
    </p:spTree>
    <p:extLst>
      <p:ext uri="{BB962C8B-B14F-4D97-AF65-F5344CB8AC3E}">
        <p14:creationId xmlns:p14="http://schemas.microsoft.com/office/powerpoint/2010/main" val="3409142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7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图片包含 室内, 橱柜, 烤箱, 微波炉&#10;&#10;描述已自动生成">
            <a:extLst>
              <a:ext uri="{FF2B5EF4-FFF2-40B4-BE49-F238E27FC236}">
                <a16:creationId xmlns:a16="http://schemas.microsoft.com/office/drawing/2014/main" id="{73973A4C-CACC-4B41-BBE6-C050FB4E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61" y="643467"/>
            <a:ext cx="2438518" cy="2475653"/>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厨具, 室内, 桌子, 厨房&#10;&#10;描述已自动生成">
            <a:extLst>
              <a:ext uri="{FF2B5EF4-FFF2-40B4-BE49-F238E27FC236}">
                <a16:creationId xmlns:a16="http://schemas.microsoft.com/office/drawing/2014/main" id="{45E41DB8-3FE2-4B0F-B5AF-DE91AB639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76" y="3748194"/>
            <a:ext cx="2218289" cy="2471631"/>
          </a:xfrm>
          <a:prstGeom prst="rect">
            <a:avLst/>
          </a:prstGeom>
        </p:spPr>
      </p:pic>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片包含 桌子, 游戏机, 房间&#10;&#10;描述已自动生成">
            <a:extLst>
              <a:ext uri="{FF2B5EF4-FFF2-40B4-BE49-F238E27FC236}">
                <a16:creationId xmlns:a16="http://schemas.microsoft.com/office/drawing/2014/main" id="{E111D3B5-73AC-46C6-93E3-BD629D851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812721"/>
            <a:ext cx="3252903" cy="5246617"/>
          </a:xfrm>
          <a:prstGeom prst="rect">
            <a:avLst/>
          </a:prstGeom>
        </p:spPr>
      </p:pic>
      <p:sp>
        <p:nvSpPr>
          <p:cNvPr id="24"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descr="图片包含 游戏机&#10;&#10;描述已自动生成">
            <a:extLst>
              <a:ext uri="{FF2B5EF4-FFF2-40B4-BE49-F238E27FC236}">
                <a16:creationId xmlns:a16="http://schemas.microsoft.com/office/drawing/2014/main" id="{8952A9FB-3AC4-47D9-A7A4-845338CDE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844077"/>
            <a:ext cx="3252903" cy="5183906"/>
          </a:xfrm>
          <a:prstGeom prst="rect">
            <a:avLst/>
          </a:prstGeom>
        </p:spPr>
      </p:pic>
    </p:spTree>
    <p:extLst>
      <p:ext uri="{BB962C8B-B14F-4D97-AF65-F5344CB8AC3E}">
        <p14:creationId xmlns:p14="http://schemas.microsoft.com/office/powerpoint/2010/main" val="147883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5F0D2E-733C-436E-8B4B-A635FE5FD60F}"/>
              </a:ext>
            </a:extLst>
          </p:cNvPr>
          <p:cNvSpPr>
            <a:spLocks noGrp="1"/>
          </p:cNvSpPr>
          <p:nvPr>
            <p:ph type="sldNum" sz="quarter" idx="10"/>
          </p:nvPr>
        </p:nvSpPr>
        <p:spPr/>
        <p:txBody>
          <a:bodyPr anchor="ctr" anchorCtr="1"/>
          <a:lstStyle/>
          <a:p>
            <a:pPr>
              <a:defRPr/>
            </a:pPr>
            <a:r>
              <a:rPr lang="zh-CN" altLang="en-US" dirty="0"/>
              <a:t>郑州澍青医学高等专科学校</a:t>
            </a:r>
          </a:p>
        </p:txBody>
      </p:sp>
      <p:sp>
        <p:nvSpPr>
          <p:cNvPr id="4" name="文本框 3">
            <a:extLst>
              <a:ext uri="{FF2B5EF4-FFF2-40B4-BE49-F238E27FC236}">
                <a16:creationId xmlns:a16="http://schemas.microsoft.com/office/drawing/2014/main" id="{419952CE-23C1-4775-98AC-1030E3ABC202}"/>
              </a:ext>
            </a:extLst>
          </p:cNvPr>
          <p:cNvSpPr txBox="1"/>
          <p:nvPr/>
        </p:nvSpPr>
        <p:spPr>
          <a:xfrm>
            <a:off x="907634" y="1994123"/>
            <a:ext cx="10527080" cy="2931572"/>
          </a:xfrm>
          <a:prstGeom prst="rect">
            <a:avLst/>
          </a:prstGeom>
          <a:noFill/>
        </p:spPr>
        <p:txBody>
          <a:bodyPr wrap="square" rtlCol="0">
            <a:spAutoFit/>
          </a:bodyPr>
          <a:lstStyle/>
          <a:p>
            <a:pPr>
              <a:lnSpc>
                <a:spcPct val="150000"/>
              </a:lnSpc>
            </a:pPr>
            <a:r>
              <a:rPr lang="en-US" altLang="zh-CN" sz="3200" dirty="0">
                <a:solidFill>
                  <a:schemeClr val="accent1">
                    <a:lumMod val="50000"/>
                  </a:schemeClr>
                </a:solidFill>
                <a:latin typeface="+mn-ea"/>
              </a:rPr>
              <a:t>1</a:t>
            </a:r>
            <a:r>
              <a:rPr lang="zh-CN" altLang="en-US" sz="3200" dirty="0">
                <a:solidFill>
                  <a:schemeClr val="accent1">
                    <a:lumMod val="50000"/>
                  </a:schemeClr>
                </a:solidFill>
                <a:latin typeface="+mn-ea"/>
              </a:rPr>
              <a:t>、</a:t>
            </a:r>
            <a:r>
              <a:rPr lang="zh-CN" altLang="en-US" sz="3200" dirty="0">
                <a:solidFill>
                  <a:srgbClr val="C00000"/>
                </a:solidFill>
                <a:latin typeface="+mn-ea"/>
              </a:rPr>
              <a:t>掌握</a:t>
            </a:r>
            <a:r>
              <a:rPr lang="zh-CN" altLang="en-US" sz="3200" dirty="0">
                <a:solidFill>
                  <a:schemeClr val="accent1">
                    <a:lumMod val="50000"/>
                  </a:schemeClr>
                </a:solidFill>
                <a:latin typeface="+mn-ea"/>
              </a:rPr>
              <a:t>无菌技术操作原则、隔离消毒原则。</a:t>
            </a:r>
            <a:endParaRPr lang="en-US" altLang="zh-CN" sz="3200" dirty="0">
              <a:solidFill>
                <a:schemeClr val="accent1">
                  <a:lumMod val="50000"/>
                </a:schemeClr>
              </a:solidFill>
              <a:latin typeface="+mn-ea"/>
            </a:endParaRPr>
          </a:p>
          <a:p>
            <a:pPr>
              <a:lnSpc>
                <a:spcPct val="150000"/>
              </a:lnSpc>
            </a:pPr>
            <a:r>
              <a:rPr lang="en-US" altLang="zh-CN" sz="3200" dirty="0">
                <a:solidFill>
                  <a:schemeClr val="accent1">
                    <a:lumMod val="50000"/>
                  </a:schemeClr>
                </a:solidFill>
                <a:latin typeface="+mn-ea"/>
              </a:rPr>
              <a:t>2</a:t>
            </a:r>
            <a:r>
              <a:rPr lang="zh-CN" altLang="en-US" sz="3200" dirty="0">
                <a:solidFill>
                  <a:schemeClr val="accent1">
                    <a:lumMod val="50000"/>
                  </a:schemeClr>
                </a:solidFill>
                <a:latin typeface="+mn-ea"/>
              </a:rPr>
              <a:t>、</a:t>
            </a:r>
            <a:r>
              <a:rPr lang="zh-CN" altLang="en-US" sz="3200" dirty="0">
                <a:solidFill>
                  <a:srgbClr val="C00000"/>
                </a:solidFill>
                <a:latin typeface="+mn-ea"/>
              </a:rPr>
              <a:t>熟悉</a:t>
            </a:r>
            <a:r>
              <a:rPr lang="zh-CN" altLang="en-US" sz="3200" dirty="0">
                <a:solidFill>
                  <a:schemeClr val="accent1">
                    <a:lumMod val="50000"/>
                  </a:schemeClr>
                </a:solidFill>
                <a:latin typeface="+mn-ea"/>
              </a:rPr>
              <a:t>各种物理、化学消毒方法。</a:t>
            </a:r>
            <a:endParaRPr lang="en-US" altLang="zh-CN" sz="3200" dirty="0">
              <a:solidFill>
                <a:schemeClr val="accent1">
                  <a:lumMod val="50000"/>
                </a:schemeClr>
              </a:solidFill>
              <a:latin typeface="+mn-ea"/>
            </a:endParaRPr>
          </a:p>
          <a:p>
            <a:pPr>
              <a:lnSpc>
                <a:spcPct val="150000"/>
              </a:lnSpc>
            </a:pPr>
            <a:r>
              <a:rPr lang="en-US" altLang="zh-CN" sz="3200" dirty="0">
                <a:solidFill>
                  <a:schemeClr val="accent1">
                    <a:lumMod val="50000"/>
                  </a:schemeClr>
                </a:solidFill>
                <a:latin typeface="+mn-ea"/>
              </a:rPr>
              <a:t>3</a:t>
            </a:r>
            <a:r>
              <a:rPr lang="zh-CN" altLang="en-US" sz="3200" dirty="0">
                <a:solidFill>
                  <a:schemeClr val="accent1">
                    <a:lumMod val="50000"/>
                  </a:schemeClr>
                </a:solidFill>
                <a:latin typeface="+mn-ea"/>
              </a:rPr>
              <a:t>、能</a:t>
            </a:r>
            <a:r>
              <a:rPr lang="zh-CN" altLang="en-US" sz="3200" dirty="0">
                <a:solidFill>
                  <a:srgbClr val="C00000"/>
                </a:solidFill>
                <a:latin typeface="+mn-ea"/>
              </a:rPr>
              <a:t>正确使用</a:t>
            </a:r>
            <a:r>
              <a:rPr lang="zh-CN" altLang="en-US" sz="3200" dirty="0">
                <a:solidFill>
                  <a:schemeClr val="accent1">
                    <a:lumMod val="50000"/>
                  </a:schemeClr>
                </a:solidFill>
                <a:latin typeface="+mn-ea"/>
              </a:rPr>
              <a:t>常用化学消毒剂，</a:t>
            </a:r>
            <a:r>
              <a:rPr lang="zh-CN" altLang="en-US" sz="3200" dirty="0">
                <a:solidFill>
                  <a:srgbClr val="C00000"/>
                </a:solidFill>
                <a:latin typeface="+mn-ea"/>
              </a:rPr>
              <a:t>规范完成</a:t>
            </a:r>
            <a:r>
              <a:rPr lang="zh-CN" altLang="en-US" sz="3200" u="sng" dirty="0">
                <a:solidFill>
                  <a:schemeClr val="accent1">
                    <a:lumMod val="50000"/>
                  </a:schemeClr>
                </a:solidFill>
                <a:latin typeface="+mn-ea"/>
              </a:rPr>
              <a:t>各项无菌技术</a:t>
            </a:r>
            <a:r>
              <a:rPr lang="zh-CN" altLang="en-US" sz="3200" dirty="0">
                <a:solidFill>
                  <a:schemeClr val="accent1">
                    <a:lumMod val="50000"/>
                  </a:schemeClr>
                </a:solidFill>
                <a:latin typeface="+mn-ea"/>
              </a:rPr>
              <a:t>和</a:t>
            </a:r>
            <a:r>
              <a:rPr lang="zh-CN" altLang="en-US" sz="3200" u="sng" dirty="0">
                <a:solidFill>
                  <a:schemeClr val="accent1">
                    <a:lumMod val="50000"/>
                  </a:schemeClr>
                </a:solidFill>
                <a:latin typeface="+mn-ea"/>
              </a:rPr>
              <a:t>隔离</a:t>
            </a:r>
            <a:r>
              <a:rPr lang="zh-CN" altLang="en-US" sz="3200" dirty="0">
                <a:solidFill>
                  <a:schemeClr val="accent1">
                    <a:lumMod val="50000"/>
                  </a:schemeClr>
                </a:solidFill>
                <a:latin typeface="+mn-ea"/>
              </a:rPr>
              <a:t>的种类。</a:t>
            </a:r>
            <a:endParaRPr lang="en-US" altLang="zh-CN" sz="3200" dirty="0">
              <a:solidFill>
                <a:schemeClr val="accent1">
                  <a:lumMod val="50000"/>
                </a:schemeClr>
              </a:solidFill>
              <a:latin typeface="+mn-ea"/>
            </a:endParaRPr>
          </a:p>
        </p:txBody>
      </p:sp>
    </p:spTree>
    <p:extLst>
      <p:ext uri="{BB962C8B-B14F-4D97-AF65-F5344CB8AC3E}">
        <p14:creationId xmlns:p14="http://schemas.microsoft.com/office/powerpoint/2010/main" val="4117995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pic>
        <p:nvPicPr>
          <p:cNvPr id="5" name="图片 4" descr="手机屏幕截图&#10;&#10;描述已自动生成">
            <a:extLst>
              <a:ext uri="{FF2B5EF4-FFF2-40B4-BE49-F238E27FC236}">
                <a16:creationId xmlns:a16="http://schemas.microsoft.com/office/drawing/2014/main" id="{3F838211-6086-41A6-9889-B00114CB836E}"/>
              </a:ext>
            </a:extLst>
          </p:cNvPr>
          <p:cNvPicPr>
            <a:picLocks noChangeAspect="1"/>
          </p:cNvPicPr>
          <p:nvPr/>
        </p:nvPicPr>
        <p:blipFill>
          <a:blip r:embed="rId2">
            <a:clrChange>
              <a:clrFrom>
                <a:srgbClr val="FDFEFF"/>
              </a:clrFrom>
              <a:clrTo>
                <a:srgbClr val="FDFEFF">
                  <a:alpha val="0"/>
                </a:srgbClr>
              </a:clrTo>
            </a:clrChange>
            <a:extLst>
              <a:ext uri="{28A0092B-C50C-407E-A947-70E740481C1C}">
                <a14:useLocalDpi xmlns:a14="http://schemas.microsoft.com/office/drawing/2010/main" val="0"/>
              </a:ext>
            </a:extLst>
          </a:blip>
          <a:stretch>
            <a:fillRect/>
          </a:stretch>
        </p:blipFill>
        <p:spPr>
          <a:xfrm>
            <a:off x="9088645" y="143969"/>
            <a:ext cx="2333625" cy="1566863"/>
          </a:xfrm>
          <a:prstGeom prst="rect">
            <a:avLst/>
          </a:prstGeom>
        </p:spPr>
      </p:pic>
      <p:pic>
        <p:nvPicPr>
          <p:cNvPr id="14" name="图片 13" descr="图片包含 游戏机&#10;&#10;描述已自动生成">
            <a:extLst>
              <a:ext uri="{FF2B5EF4-FFF2-40B4-BE49-F238E27FC236}">
                <a16:creationId xmlns:a16="http://schemas.microsoft.com/office/drawing/2014/main" id="{CBBE12F1-8645-4E07-B826-FA48C7C0289F}"/>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217585" y="4960937"/>
            <a:ext cx="1952625" cy="1362075"/>
          </a:xfrm>
          <a:prstGeom prst="rect">
            <a:avLst/>
          </a:prstGeom>
        </p:spPr>
      </p:pic>
      <p:pic>
        <p:nvPicPr>
          <p:cNvPr id="22" name="图片 21" descr="图片包含 游戏机&#10;&#10;描述已自动生成">
            <a:extLst>
              <a:ext uri="{FF2B5EF4-FFF2-40B4-BE49-F238E27FC236}">
                <a16:creationId xmlns:a16="http://schemas.microsoft.com/office/drawing/2014/main" id="{17B5A3B0-A698-4E1D-AB6C-625F1CE655F1}"/>
              </a:ext>
            </a:extLst>
          </p:cNvPr>
          <p:cNvPicPr>
            <a:picLocks noChangeAspect="1"/>
          </p:cNvPicPr>
          <p:nvPr/>
        </p:nvPicPr>
        <p:blipFill>
          <a:blip r:embed="rId4">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9019921" y="3503691"/>
            <a:ext cx="2800483" cy="2819321"/>
          </a:xfrm>
          <a:prstGeom prst="rect">
            <a:avLst/>
          </a:prstGeom>
        </p:spPr>
      </p:pic>
      <p:sp>
        <p:nvSpPr>
          <p:cNvPr id="6" name="文本框 5">
            <a:extLst>
              <a:ext uri="{FF2B5EF4-FFF2-40B4-BE49-F238E27FC236}">
                <a16:creationId xmlns:a16="http://schemas.microsoft.com/office/drawing/2014/main" id="{8670E417-99D7-4CAC-BC8B-4D27C1E2B86E}"/>
              </a:ext>
            </a:extLst>
          </p:cNvPr>
          <p:cNvSpPr txBox="1"/>
          <p:nvPr/>
        </p:nvSpPr>
        <p:spPr>
          <a:xfrm>
            <a:off x="656608" y="927400"/>
            <a:ext cx="11025631" cy="4743735"/>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ct val="125000"/>
              </a:lnSpc>
              <a:buFont typeface="+mj-ea"/>
              <a:buAutoNum type="circleNumDbPlain"/>
            </a:pPr>
            <a:r>
              <a:rPr lang="zh-CN" altLang="en-US" sz="2400" dirty="0">
                <a:latin typeface="+mj-ea"/>
                <a:ea typeface="+mj-ea"/>
              </a:rPr>
              <a:t>相关操作人员培训合格才能上岗。</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每日设备运行前，</a:t>
            </a:r>
            <a:r>
              <a:rPr lang="zh-CN" altLang="en-US" sz="2400" b="1" dirty="0">
                <a:solidFill>
                  <a:srgbClr val="C00000"/>
                </a:solidFill>
                <a:latin typeface="+mj-ea"/>
                <a:ea typeface="+mj-ea"/>
              </a:rPr>
              <a:t>安全检查</a:t>
            </a:r>
            <a:r>
              <a:rPr lang="zh-CN" altLang="en-US" sz="2400" dirty="0">
                <a:solidFill>
                  <a:srgbClr val="C00000"/>
                </a:solidFill>
                <a:latin typeface="+mj-ea"/>
                <a:ea typeface="+mj-ea"/>
              </a:rPr>
              <a:t>并</a:t>
            </a:r>
            <a:r>
              <a:rPr lang="zh-CN" altLang="en-US" sz="2400" b="1" dirty="0">
                <a:solidFill>
                  <a:srgbClr val="C00000"/>
                </a:solidFill>
                <a:latin typeface="+mj-ea"/>
                <a:ea typeface="+mj-ea"/>
              </a:rPr>
              <a:t>预热</a:t>
            </a:r>
            <a:r>
              <a:rPr lang="zh-CN" altLang="en-US" sz="2400" dirty="0">
                <a:latin typeface="+mj-ea"/>
                <a:ea typeface="+mj-ea"/>
              </a:rPr>
              <a:t>，其中预真空式的还需要进行空载</a:t>
            </a:r>
            <a:r>
              <a:rPr lang="en-US" altLang="zh-CN" sz="2400" b="1" dirty="0">
                <a:solidFill>
                  <a:srgbClr val="C00000"/>
                </a:solidFill>
                <a:latin typeface="+mj-ea"/>
                <a:ea typeface="+mj-ea"/>
              </a:rPr>
              <a:t>B-D</a:t>
            </a:r>
            <a:r>
              <a:rPr lang="zh-CN" altLang="en-US" sz="2400" b="1" dirty="0">
                <a:solidFill>
                  <a:srgbClr val="C00000"/>
                </a:solidFill>
                <a:latin typeface="+mj-ea"/>
                <a:ea typeface="+mj-ea"/>
              </a:rPr>
              <a:t>试纸测试</a:t>
            </a:r>
            <a:r>
              <a:rPr lang="zh-CN" altLang="en-US" sz="2400" dirty="0">
                <a:solidFill>
                  <a:srgbClr val="C00000"/>
                </a:solidFill>
                <a:latin typeface="+mj-ea"/>
                <a:ea typeface="+mj-ea"/>
              </a:rPr>
              <a:t>。</a:t>
            </a:r>
            <a:endParaRPr lang="en-US" altLang="zh-CN" sz="2400" dirty="0">
              <a:solidFill>
                <a:srgbClr val="C00000"/>
              </a:solidFill>
              <a:latin typeface="+mj-ea"/>
              <a:ea typeface="+mj-ea"/>
            </a:endParaRPr>
          </a:p>
          <a:p>
            <a:pPr marL="342900" indent="-342900">
              <a:lnSpc>
                <a:spcPct val="125000"/>
              </a:lnSpc>
              <a:buFont typeface="+mj-ea"/>
              <a:buAutoNum type="circleNumDbPlain"/>
            </a:pPr>
            <a:r>
              <a:rPr lang="zh-CN" altLang="en-US" sz="2400" b="1" dirty="0">
                <a:solidFill>
                  <a:srgbClr val="C00000"/>
                </a:solidFill>
                <a:latin typeface="+mj-ea"/>
                <a:ea typeface="+mj-ea"/>
              </a:rPr>
              <a:t>包装合理</a:t>
            </a:r>
            <a:r>
              <a:rPr lang="zh-CN" altLang="en-US" sz="2400" dirty="0">
                <a:latin typeface="+mj-ea"/>
                <a:ea typeface="+mj-ea"/>
              </a:rPr>
              <a:t>：物品洗净、擦干，用透气性好（不能透过微生物）包装材料包装，如：脱脂棉布、专用包装纸、带通气孔的器具。困扎不能过紧，包内放</a:t>
            </a:r>
            <a:r>
              <a:rPr lang="zh-CN" altLang="en-US" sz="2400" b="1" dirty="0">
                <a:solidFill>
                  <a:srgbClr val="C00000"/>
                </a:solidFill>
                <a:latin typeface="+mj-ea"/>
                <a:ea typeface="+mj-ea"/>
              </a:rPr>
              <a:t>化学指示物</a:t>
            </a:r>
            <a:r>
              <a:rPr lang="zh-CN" altLang="en-US" sz="2400" dirty="0">
                <a:solidFill>
                  <a:srgbClr val="C00000"/>
                </a:solidFill>
                <a:latin typeface="+mj-ea"/>
                <a:ea typeface="+mj-ea"/>
              </a:rPr>
              <a:t>、</a:t>
            </a:r>
            <a:r>
              <a:rPr lang="zh-CN" altLang="en-US" sz="2400" b="1" dirty="0">
                <a:solidFill>
                  <a:srgbClr val="C00000"/>
                </a:solidFill>
                <a:latin typeface="+mj-ea"/>
                <a:ea typeface="+mj-ea"/>
              </a:rPr>
              <a:t>包外贴化学指示胶带</a:t>
            </a:r>
            <a:r>
              <a:rPr lang="zh-CN" altLang="en-US" sz="2400" dirty="0">
                <a:solidFill>
                  <a:srgbClr val="C00000"/>
                </a:solidFill>
                <a:latin typeface="+mj-ea"/>
                <a:ea typeface="+mj-ea"/>
              </a:rPr>
              <a:t>。</a:t>
            </a:r>
            <a:endParaRPr lang="en-US" altLang="zh-CN" sz="2400" dirty="0">
              <a:solidFill>
                <a:srgbClr val="C00000"/>
              </a:solidFill>
              <a:latin typeface="+mj-ea"/>
              <a:ea typeface="+mj-ea"/>
            </a:endParaRPr>
          </a:p>
          <a:p>
            <a:pPr marL="342900" indent="-342900">
              <a:lnSpc>
                <a:spcPct val="125000"/>
              </a:lnSpc>
              <a:buFont typeface="Wingdings" panose="05000000000000000000" pitchFamily="2" charset="2"/>
              <a:buChar char="u"/>
            </a:pPr>
            <a:r>
              <a:rPr lang="zh-CN" altLang="en-US" sz="2400" dirty="0">
                <a:latin typeface="+mj-ea"/>
                <a:ea typeface="+mj-ea"/>
              </a:rPr>
              <a:t>卧式灭菌器</a:t>
            </a:r>
            <a:r>
              <a:rPr lang="en-US" altLang="zh-CN" sz="2400" dirty="0">
                <a:latin typeface="+mj-ea"/>
                <a:ea typeface="+mj-ea"/>
              </a:rPr>
              <a:t>——30cm</a:t>
            </a:r>
            <a:r>
              <a:rPr lang="zh-CN" altLang="en-US" sz="2400" dirty="0">
                <a:latin typeface="+mj-ea"/>
                <a:ea typeface="+mj-ea"/>
              </a:rPr>
              <a:t>✖ </a:t>
            </a:r>
            <a:r>
              <a:rPr lang="en-US" altLang="zh-CN" sz="2400" dirty="0">
                <a:latin typeface="+mj-ea"/>
              </a:rPr>
              <a:t>30cm</a:t>
            </a:r>
            <a:r>
              <a:rPr lang="zh-CN" altLang="en-US" sz="2400" dirty="0">
                <a:latin typeface="+mj-ea"/>
              </a:rPr>
              <a:t>✖</a:t>
            </a:r>
            <a:r>
              <a:rPr lang="zh-CN" altLang="en-US" sz="2400" dirty="0">
                <a:latin typeface="+mj-ea"/>
                <a:ea typeface="+mj-ea"/>
              </a:rPr>
              <a:t> </a:t>
            </a:r>
            <a:r>
              <a:rPr lang="en-US" altLang="zh-CN" sz="2400" dirty="0">
                <a:latin typeface="+mj-ea"/>
              </a:rPr>
              <a:t>25cm</a:t>
            </a:r>
            <a:r>
              <a:rPr lang="zh-CN" altLang="en-US" sz="2400" dirty="0">
                <a:latin typeface="+mj-ea"/>
                <a:ea typeface="+mj-ea"/>
              </a:rPr>
              <a:t>   </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latin typeface="+mj-ea"/>
                <a:ea typeface="+mj-ea"/>
              </a:rPr>
              <a:t>预真空灭菌器</a:t>
            </a:r>
            <a:r>
              <a:rPr lang="en-US" altLang="zh-CN" sz="2400" dirty="0">
                <a:latin typeface="+mj-ea"/>
                <a:ea typeface="+mj-ea"/>
              </a:rPr>
              <a:t>——</a:t>
            </a:r>
            <a:r>
              <a:rPr lang="zh-CN" altLang="en-US" sz="2400" dirty="0">
                <a:latin typeface="+mj-ea"/>
                <a:ea typeface="+mj-ea"/>
              </a:rPr>
              <a:t>  </a:t>
            </a:r>
            <a:r>
              <a:rPr lang="en-US" altLang="zh-CN" sz="2400" dirty="0">
                <a:latin typeface="+mj-ea"/>
              </a:rPr>
              <a:t>30cm</a:t>
            </a:r>
            <a:r>
              <a:rPr lang="zh-CN" altLang="en-US" sz="2400" dirty="0">
                <a:latin typeface="+mj-ea"/>
              </a:rPr>
              <a:t>✖ </a:t>
            </a:r>
            <a:r>
              <a:rPr lang="en-US" altLang="zh-CN" sz="2400" dirty="0">
                <a:latin typeface="+mj-ea"/>
              </a:rPr>
              <a:t>30cm</a:t>
            </a:r>
            <a:r>
              <a:rPr lang="zh-CN" altLang="en-US" sz="2400" dirty="0">
                <a:latin typeface="+mj-ea"/>
              </a:rPr>
              <a:t>✖ </a:t>
            </a:r>
            <a:r>
              <a:rPr lang="en-US" altLang="zh-CN" sz="2400" dirty="0">
                <a:latin typeface="+mj-ea"/>
              </a:rPr>
              <a:t>50cm</a:t>
            </a:r>
            <a:r>
              <a:rPr lang="zh-CN" altLang="en-US" sz="2400" dirty="0">
                <a:latin typeface="+mj-ea"/>
              </a:rPr>
              <a:t> </a:t>
            </a:r>
            <a:r>
              <a:rPr lang="zh-CN" altLang="en-US" sz="2400" dirty="0">
                <a:latin typeface="+mj-ea"/>
                <a:ea typeface="+mj-ea"/>
              </a:rPr>
              <a:t> </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latin typeface="+mj-ea"/>
                <a:ea typeface="+mj-ea"/>
              </a:rPr>
              <a:t>器械包重量不超过</a:t>
            </a:r>
            <a:r>
              <a:rPr lang="en-US" altLang="zh-CN" sz="2400" dirty="0">
                <a:latin typeface="+mj-ea"/>
                <a:ea typeface="+mj-ea"/>
              </a:rPr>
              <a:t>7kg</a:t>
            </a:r>
            <a:r>
              <a:rPr lang="zh-CN" altLang="en-US" sz="2400" dirty="0">
                <a:latin typeface="+mj-ea"/>
                <a:ea typeface="+mj-ea"/>
              </a:rPr>
              <a:t>、敷料包重量不超过</a:t>
            </a:r>
            <a:r>
              <a:rPr lang="en-US" altLang="zh-CN" sz="2400" dirty="0">
                <a:latin typeface="+mj-ea"/>
                <a:ea typeface="+mj-ea"/>
              </a:rPr>
              <a:t>5kg</a:t>
            </a:r>
            <a:r>
              <a:rPr lang="zh-CN" altLang="en-US" sz="2400" dirty="0">
                <a:latin typeface="+mj-ea"/>
                <a:ea typeface="+mj-ea"/>
              </a:rPr>
              <a:t>                                 </a:t>
            </a:r>
            <a:endParaRPr lang="en-US" altLang="zh-CN" sz="2400" dirty="0">
              <a:latin typeface="+mj-ea"/>
              <a:ea typeface="+mj-ea"/>
            </a:endParaRPr>
          </a:p>
        </p:txBody>
      </p:sp>
    </p:spTree>
    <p:extLst>
      <p:ext uri="{BB962C8B-B14F-4D97-AF65-F5344CB8AC3E}">
        <p14:creationId xmlns:p14="http://schemas.microsoft.com/office/powerpoint/2010/main" val="2002253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684888" y="719054"/>
            <a:ext cx="11025631" cy="4282070"/>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400" dirty="0">
              <a:latin typeface="+mj-ea"/>
              <a:ea typeface="+mj-ea"/>
            </a:endParaRPr>
          </a:p>
          <a:p>
            <a:pPr marL="457200" indent="-457200">
              <a:lnSpc>
                <a:spcPct val="125000"/>
              </a:lnSpc>
              <a:buFont typeface="+mj-ea"/>
              <a:buAutoNum type="circleNumDbPlain" startAt="4"/>
            </a:pPr>
            <a:r>
              <a:rPr lang="zh-CN" altLang="en-US" sz="2400" dirty="0">
                <a:latin typeface="+mj-ea"/>
                <a:ea typeface="+mj-ea"/>
              </a:rPr>
              <a:t>装载恰当。使用专门的灭菌架或篮筐，灭菌包之间留空隙；同材质的宜同一批灭菌。纺织类竖放于金属、搪瓷类之上。底部无孔的倒立或侧放，容器开口朝上且一致倾斜放置。</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latin typeface="+mj-ea"/>
                <a:ea typeface="+mj-ea"/>
              </a:rPr>
              <a:t>卧式灭菌柜</a:t>
            </a:r>
            <a:r>
              <a:rPr lang="en-US" altLang="zh-CN" sz="2400" dirty="0">
                <a:latin typeface="+mj-ea"/>
                <a:ea typeface="+mj-ea"/>
              </a:rPr>
              <a:t>——</a:t>
            </a:r>
            <a:r>
              <a:rPr lang="zh-CN" altLang="en-US" sz="2400" dirty="0">
                <a:latin typeface="+mj-ea"/>
                <a:ea typeface="+mj-ea"/>
              </a:rPr>
              <a:t>柜室容量</a:t>
            </a:r>
            <a:r>
              <a:rPr lang="en-US" altLang="zh-CN" sz="2400" dirty="0">
                <a:latin typeface="+mj-ea"/>
                <a:ea typeface="+mj-ea"/>
              </a:rPr>
              <a:t>10%</a:t>
            </a:r>
            <a:r>
              <a:rPr lang="zh-CN" altLang="en-US" sz="2400" dirty="0">
                <a:latin typeface="+mj-ea"/>
                <a:ea typeface="+mj-ea"/>
              </a:rPr>
              <a:t>≤灭菌物品≤柜室容量</a:t>
            </a:r>
            <a:r>
              <a:rPr lang="en-US" altLang="zh-CN" sz="2400" dirty="0">
                <a:latin typeface="+mj-ea"/>
                <a:ea typeface="+mj-ea"/>
              </a:rPr>
              <a:t>80%</a:t>
            </a:r>
          </a:p>
          <a:p>
            <a:pPr marL="342900" indent="-342900">
              <a:lnSpc>
                <a:spcPct val="125000"/>
              </a:lnSpc>
              <a:buFont typeface="Wingdings" panose="05000000000000000000" pitchFamily="2" charset="2"/>
              <a:buChar char="u"/>
            </a:pPr>
            <a:r>
              <a:rPr lang="zh-CN" altLang="en-US" sz="2400" dirty="0">
                <a:latin typeface="+mj-ea"/>
                <a:ea typeface="+mj-ea"/>
              </a:rPr>
              <a:t>预真空式灭菌柜</a:t>
            </a:r>
            <a:r>
              <a:rPr lang="en-US" altLang="zh-CN" sz="2400" dirty="0">
                <a:latin typeface="+mj-ea"/>
                <a:ea typeface="+mj-ea"/>
              </a:rPr>
              <a:t>——</a:t>
            </a:r>
            <a:r>
              <a:rPr lang="zh-CN" altLang="en-US" sz="2400" dirty="0">
                <a:latin typeface="+mj-ea"/>
              </a:rPr>
              <a:t>柜室容量</a:t>
            </a:r>
            <a:r>
              <a:rPr lang="en-US" altLang="zh-CN" sz="2400" dirty="0">
                <a:latin typeface="+mj-ea"/>
              </a:rPr>
              <a:t>10%</a:t>
            </a:r>
            <a:r>
              <a:rPr lang="zh-CN" altLang="en-US" sz="2400" dirty="0">
                <a:latin typeface="+mj-ea"/>
              </a:rPr>
              <a:t>≤灭菌物品≤柜室容量</a:t>
            </a:r>
            <a:r>
              <a:rPr lang="en-US" altLang="zh-CN" sz="2400" dirty="0">
                <a:latin typeface="+mj-ea"/>
              </a:rPr>
              <a:t>90%</a:t>
            </a:r>
          </a:p>
          <a:p>
            <a:pPr marL="342900" indent="-342900">
              <a:lnSpc>
                <a:spcPct val="125000"/>
              </a:lnSpc>
              <a:buFont typeface="Wingdings" panose="05000000000000000000" pitchFamily="2" charset="2"/>
              <a:buChar char="u"/>
            </a:pPr>
            <a:r>
              <a:rPr lang="zh-CN" altLang="en-US" sz="2400" dirty="0">
                <a:latin typeface="+mj-ea"/>
              </a:rPr>
              <a:t>脉动真空式灭菌柜</a:t>
            </a:r>
            <a:r>
              <a:rPr lang="en-US" altLang="zh-CN" sz="2400" dirty="0">
                <a:latin typeface="+mj-ea"/>
              </a:rPr>
              <a:t>——</a:t>
            </a:r>
            <a:r>
              <a:rPr lang="zh-CN" altLang="en-US" sz="2400" dirty="0">
                <a:latin typeface="+mj-ea"/>
              </a:rPr>
              <a:t>柜室容量</a:t>
            </a:r>
            <a:r>
              <a:rPr lang="en-US" altLang="zh-CN" sz="2400" dirty="0">
                <a:latin typeface="+mj-ea"/>
              </a:rPr>
              <a:t>5%</a:t>
            </a:r>
            <a:r>
              <a:rPr lang="zh-CN" altLang="en-US" sz="2400" dirty="0">
                <a:latin typeface="+mj-ea"/>
              </a:rPr>
              <a:t>≤灭菌物品≤柜室容量</a:t>
            </a:r>
            <a:r>
              <a:rPr lang="en-US" altLang="zh-CN" sz="2400" dirty="0">
                <a:latin typeface="+mj-ea"/>
              </a:rPr>
              <a:t>90%</a:t>
            </a:r>
          </a:p>
          <a:p>
            <a:pPr marL="342900" indent="-342900">
              <a:lnSpc>
                <a:spcPct val="125000"/>
              </a:lnSpc>
              <a:buFont typeface="Wingdings" panose="05000000000000000000" pitchFamily="2" charset="2"/>
              <a:buChar char="u"/>
            </a:pPr>
            <a:endParaRPr lang="en-US" altLang="zh-CN" sz="2400" dirty="0">
              <a:latin typeface="+mj-ea"/>
            </a:endParaRPr>
          </a:p>
          <a:p>
            <a:pPr marL="342900" indent="-342900">
              <a:lnSpc>
                <a:spcPct val="125000"/>
              </a:lnSpc>
              <a:buFont typeface="Wingdings" panose="05000000000000000000" pitchFamily="2" charset="2"/>
              <a:buChar char="u"/>
            </a:pPr>
            <a:endParaRPr lang="en-US" altLang="zh-CN" sz="2400" dirty="0">
              <a:latin typeface="+mj-ea"/>
              <a:ea typeface="+mj-ea"/>
            </a:endParaRPr>
          </a:p>
        </p:txBody>
      </p:sp>
      <p:pic>
        <p:nvPicPr>
          <p:cNvPr id="7" name="图片 6" descr="图片包含 行李, 行李箱, 建筑, 汽车&#10;&#10;描述已自动生成">
            <a:extLst>
              <a:ext uri="{FF2B5EF4-FFF2-40B4-BE49-F238E27FC236}">
                <a16:creationId xmlns:a16="http://schemas.microsoft.com/office/drawing/2014/main" id="{28006CED-C304-4DAA-B3E8-5DAD4E344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365" y="4039428"/>
            <a:ext cx="2077009" cy="2244452"/>
          </a:xfrm>
          <a:prstGeom prst="rect">
            <a:avLst/>
          </a:prstGeom>
        </p:spPr>
      </p:pic>
      <p:pic>
        <p:nvPicPr>
          <p:cNvPr id="9" name="图片 8" descr="图片包含 室内, 人, 年轻, 行李箱&#10;&#10;描述已自动生成">
            <a:extLst>
              <a:ext uri="{FF2B5EF4-FFF2-40B4-BE49-F238E27FC236}">
                <a16:creationId xmlns:a16="http://schemas.microsoft.com/office/drawing/2014/main" id="{FB8D2597-4318-4F3A-8D2A-E1F25ABA4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88" y="4075561"/>
            <a:ext cx="3105657" cy="2208319"/>
          </a:xfrm>
          <a:prstGeom prst="rect">
            <a:avLst/>
          </a:prstGeom>
        </p:spPr>
      </p:pic>
    </p:spTree>
    <p:extLst>
      <p:ext uri="{BB962C8B-B14F-4D97-AF65-F5344CB8AC3E}">
        <p14:creationId xmlns:p14="http://schemas.microsoft.com/office/powerpoint/2010/main" val="1249035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人站在厨房里工作&#10;&#10;描述已自动生成">
            <a:extLst>
              <a:ext uri="{FF2B5EF4-FFF2-40B4-BE49-F238E27FC236}">
                <a16:creationId xmlns:a16="http://schemas.microsoft.com/office/drawing/2014/main" id="{25156029-D067-44DE-82DF-1A50EEEE6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205" y="3713624"/>
            <a:ext cx="3921262" cy="2639790"/>
          </a:xfrm>
          <a:prstGeom prst="rect">
            <a:avLst/>
          </a:prstGeom>
        </p:spPr>
      </p:pic>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769730" y="927401"/>
            <a:ext cx="11025631" cy="2897075"/>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400" dirty="0">
              <a:latin typeface="+mj-ea"/>
              <a:ea typeface="+mj-ea"/>
            </a:endParaRPr>
          </a:p>
          <a:p>
            <a:pPr marL="457200" indent="-457200">
              <a:lnSpc>
                <a:spcPct val="125000"/>
              </a:lnSpc>
              <a:buFont typeface="+mj-ea"/>
              <a:buAutoNum type="circleNumDbPlain" startAt="5"/>
            </a:pPr>
            <a:r>
              <a:rPr lang="zh-CN" altLang="en-US" sz="2400" dirty="0">
                <a:latin typeface="+mj-ea"/>
                <a:ea typeface="+mj-ea"/>
              </a:rPr>
              <a:t>密切观察。灭菌时随时观察压力及温度并准确计时，加热速度不宜过快，只有当柜室的</a:t>
            </a:r>
            <a:r>
              <a:rPr lang="zh-CN" altLang="en-US" sz="2400" b="1" dirty="0">
                <a:solidFill>
                  <a:srgbClr val="C00000"/>
                </a:solidFill>
                <a:latin typeface="+mj-ea"/>
                <a:ea typeface="+mj-ea"/>
              </a:rPr>
              <a:t>温度达到要求时</a:t>
            </a:r>
            <a:r>
              <a:rPr lang="zh-CN" altLang="en-US" sz="2400" dirty="0">
                <a:latin typeface="+mj-ea"/>
                <a:ea typeface="+mj-ea"/>
              </a:rPr>
              <a:t>开始计算灭菌时间。</a:t>
            </a:r>
            <a:endParaRPr lang="en-US" altLang="zh-CN" sz="2400" dirty="0">
              <a:latin typeface="+mj-ea"/>
              <a:ea typeface="+mj-ea"/>
            </a:endParaRPr>
          </a:p>
          <a:p>
            <a:pPr marL="457200" indent="-457200">
              <a:lnSpc>
                <a:spcPct val="125000"/>
              </a:lnSpc>
              <a:buFont typeface="+mj-ea"/>
              <a:buAutoNum type="circleNumDbPlain" startAt="5"/>
            </a:pPr>
            <a:r>
              <a:rPr lang="zh-CN" altLang="en-US" sz="2400" dirty="0">
                <a:latin typeface="+mj-ea"/>
                <a:ea typeface="+mj-ea"/>
              </a:rPr>
              <a:t>灭菌后卸载。温度降至室温、压力降至“</a:t>
            </a:r>
            <a:r>
              <a:rPr lang="en-US" altLang="zh-CN" sz="2400" dirty="0">
                <a:latin typeface="+mj-ea"/>
                <a:ea typeface="+mj-ea"/>
              </a:rPr>
              <a:t>0</a:t>
            </a:r>
            <a:r>
              <a:rPr lang="zh-CN" altLang="en-US" sz="2400" dirty="0">
                <a:latin typeface="+mj-ea"/>
                <a:ea typeface="+mj-ea"/>
              </a:rPr>
              <a:t>”，取出物品冷却＞</a:t>
            </a:r>
            <a:r>
              <a:rPr lang="en-US" altLang="zh-CN" sz="2400" dirty="0">
                <a:latin typeface="+mj-ea"/>
                <a:ea typeface="+mj-ea"/>
              </a:rPr>
              <a:t>30min</a:t>
            </a:r>
            <a:r>
              <a:rPr lang="zh-CN" altLang="en-US" sz="2400" dirty="0">
                <a:latin typeface="+mj-ea"/>
                <a:ea typeface="+mj-ea"/>
              </a:rPr>
              <a:t>。检查灭菌是否合格，不合格或疑似污染不能用。快速压力灭菌物品</a:t>
            </a:r>
            <a:r>
              <a:rPr lang="en-US" altLang="zh-CN" sz="2400" dirty="0">
                <a:latin typeface="+mj-ea"/>
                <a:ea typeface="+mj-ea"/>
              </a:rPr>
              <a:t>4h</a:t>
            </a:r>
            <a:r>
              <a:rPr lang="zh-CN" altLang="en-US" sz="2400" dirty="0">
                <a:latin typeface="+mj-ea"/>
                <a:ea typeface="+mj-ea"/>
              </a:rPr>
              <a:t>内使用，不能储存。</a:t>
            </a:r>
            <a:endParaRPr lang="en-US" altLang="zh-CN" sz="2400" dirty="0">
              <a:latin typeface="+mj-ea"/>
            </a:endParaRPr>
          </a:p>
        </p:txBody>
      </p:sp>
      <p:pic>
        <p:nvPicPr>
          <p:cNvPr id="12" name="图片 11" descr="图片包含 室内, 人, 男人, 站&#10;&#10;描述已自动生成">
            <a:extLst>
              <a:ext uri="{FF2B5EF4-FFF2-40B4-BE49-F238E27FC236}">
                <a16:creationId xmlns:a16="http://schemas.microsoft.com/office/drawing/2014/main" id="{E01C60F2-0E2A-463E-A68B-C54A74FA1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21" y="3750817"/>
            <a:ext cx="3544653" cy="2572195"/>
          </a:xfrm>
          <a:prstGeom prst="rect">
            <a:avLst/>
          </a:prstGeom>
        </p:spPr>
      </p:pic>
    </p:spTree>
    <p:extLst>
      <p:ext uri="{BB962C8B-B14F-4D97-AF65-F5344CB8AC3E}">
        <p14:creationId xmlns:p14="http://schemas.microsoft.com/office/powerpoint/2010/main" val="3548845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722596" y="797467"/>
            <a:ext cx="11025631" cy="3820405"/>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400" dirty="0">
              <a:latin typeface="+mj-ea"/>
              <a:ea typeface="+mj-ea"/>
            </a:endParaRPr>
          </a:p>
          <a:p>
            <a:pPr marL="457200" indent="-457200">
              <a:lnSpc>
                <a:spcPct val="125000"/>
              </a:lnSpc>
              <a:buFont typeface="+mj-ea"/>
              <a:buAutoNum type="circleNumDbPlain" startAt="7"/>
            </a:pPr>
            <a:r>
              <a:rPr lang="zh-CN" altLang="en-US" sz="2400" dirty="0">
                <a:latin typeface="+mj-ea"/>
                <a:ea typeface="+mj-ea"/>
              </a:rPr>
              <a:t>监测灭菌效果：</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solidFill>
                  <a:srgbClr val="7030A0"/>
                </a:solidFill>
                <a:latin typeface="+mj-ea"/>
                <a:ea typeface="+mj-ea"/>
              </a:rPr>
              <a:t>物理监测法</a:t>
            </a:r>
            <a:r>
              <a:rPr lang="zh-CN" altLang="en-US" sz="2400" dirty="0">
                <a:latin typeface="+mj-ea"/>
                <a:ea typeface="+mj-ea"/>
              </a:rPr>
              <a:t>：将留点温度计的水银柱甩至</a:t>
            </a:r>
            <a:r>
              <a:rPr lang="en-US" altLang="zh-CN" sz="2400" dirty="0">
                <a:latin typeface="+mj-ea"/>
                <a:ea typeface="+mj-ea"/>
              </a:rPr>
              <a:t>50</a:t>
            </a:r>
            <a:r>
              <a:rPr lang="zh-CN" altLang="en-US" sz="2400" dirty="0">
                <a:latin typeface="+mj-ea"/>
                <a:ea typeface="+mj-ea"/>
              </a:rPr>
              <a:t>℃以下，放入需灭菌包内，待灭菌后检查读数</a:t>
            </a:r>
            <a:r>
              <a:rPr lang="zh-CN" altLang="en-US" sz="2400" u="sng" dirty="0">
                <a:latin typeface="+mj-ea"/>
                <a:ea typeface="+mj-ea"/>
              </a:rPr>
              <a:t>是否达到灭菌温度</a:t>
            </a:r>
            <a:r>
              <a:rPr lang="zh-CN" altLang="en-US" sz="2400" dirty="0">
                <a:latin typeface="+mj-ea"/>
                <a:ea typeface="+mj-ea"/>
              </a:rPr>
              <a:t>。</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solidFill>
                  <a:srgbClr val="7030A0"/>
                </a:solidFill>
                <a:latin typeface="+mj-ea"/>
                <a:ea typeface="+mj-ea"/>
              </a:rPr>
              <a:t>化学监测法</a:t>
            </a:r>
            <a:r>
              <a:rPr lang="zh-CN" altLang="en-US" sz="2400" dirty="0">
                <a:latin typeface="+mj-ea"/>
                <a:ea typeface="+mj-ea"/>
              </a:rPr>
              <a:t>：通过化学指示剂的化学反应判断。（目前最广泛使用）</a:t>
            </a:r>
            <a:endParaRPr lang="en-US" altLang="zh-CN" sz="2400" dirty="0">
              <a:latin typeface="+mj-ea"/>
              <a:ea typeface="+mj-ea"/>
            </a:endParaRPr>
          </a:p>
          <a:p>
            <a:pPr marL="342900" indent="-342900">
              <a:lnSpc>
                <a:spcPct val="125000"/>
              </a:lnSpc>
              <a:buFont typeface="Wingdings" panose="05000000000000000000" pitchFamily="2" charset="2"/>
              <a:buChar char="u"/>
            </a:pPr>
            <a:r>
              <a:rPr lang="zh-CN" altLang="en-US" sz="2400" dirty="0">
                <a:solidFill>
                  <a:srgbClr val="7030A0"/>
                </a:solidFill>
                <a:latin typeface="+mj-ea"/>
                <a:ea typeface="+mj-ea"/>
              </a:rPr>
              <a:t>生物监测法</a:t>
            </a:r>
            <a:r>
              <a:rPr lang="zh-CN" altLang="en-US" sz="2400" dirty="0">
                <a:latin typeface="+mj-ea"/>
                <a:ea typeface="+mj-ea"/>
              </a:rPr>
              <a:t>：通过标准生物测试包。（最可靠的监测方法）</a:t>
            </a:r>
            <a:endParaRPr lang="en-US" altLang="zh-CN" sz="2400" dirty="0">
              <a:latin typeface="+mj-ea"/>
            </a:endParaRPr>
          </a:p>
          <a:p>
            <a:pPr marL="342900" indent="-342900">
              <a:lnSpc>
                <a:spcPct val="125000"/>
              </a:lnSpc>
              <a:buFont typeface="Wingdings" panose="05000000000000000000" pitchFamily="2" charset="2"/>
              <a:buChar char="u"/>
            </a:pPr>
            <a:endParaRPr lang="en-US" altLang="zh-CN" sz="2400" dirty="0">
              <a:latin typeface="+mj-ea"/>
            </a:endParaRPr>
          </a:p>
          <a:p>
            <a:pPr marL="342900" indent="-342900">
              <a:lnSpc>
                <a:spcPct val="125000"/>
              </a:lnSpc>
              <a:buFont typeface="Wingdings" panose="05000000000000000000" pitchFamily="2" charset="2"/>
              <a:buChar char="u"/>
            </a:pPr>
            <a:endParaRPr lang="en-US" altLang="zh-CN" sz="2400" dirty="0">
              <a:latin typeface="+mj-ea"/>
              <a:ea typeface="+mj-ea"/>
            </a:endParaRPr>
          </a:p>
        </p:txBody>
      </p:sp>
      <p:pic>
        <p:nvPicPr>
          <p:cNvPr id="5" name="图片 4" descr="图片包含 游戏机, 食物&#10;&#10;描述已自动生成">
            <a:extLst>
              <a:ext uri="{FF2B5EF4-FFF2-40B4-BE49-F238E27FC236}">
                <a16:creationId xmlns:a16="http://schemas.microsoft.com/office/drawing/2014/main" id="{4E648174-6B25-47B6-8989-8E9166BB77E2}"/>
              </a:ext>
            </a:extLst>
          </p:cNvPr>
          <p:cNvPicPr>
            <a:picLocks noChangeAspect="1"/>
          </p:cNvPicPr>
          <p:nvPr/>
        </p:nvPicPr>
        <p:blipFill>
          <a:blip r:embed="rId3">
            <a:clrChange>
              <a:clrFrom>
                <a:srgbClr val="292823"/>
              </a:clrFrom>
              <a:clrTo>
                <a:srgbClr val="292823">
                  <a:alpha val="0"/>
                </a:srgbClr>
              </a:clrTo>
            </a:clrChange>
            <a:extLst>
              <a:ext uri="{28A0092B-C50C-407E-A947-70E740481C1C}">
                <a14:useLocalDpi xmlns:a14="http://schemas.microsoft.com/office/drawing/2010/main" val="0"/>
              </a:ext>
            </a:extLst>
          </a:blip>
          <a:stretch>
            <a:fillRect/>
          </a:stretch>
        </p:blipFill>
        <p:spPr>
          <a:xfrm>
            <a:off x="9367966" y="3901493"/>
            <a:ext cx="2045115" cy="1771902"/>
          </a:xfrm>
          <a:prstGeom prst="rect">
            <a:avLst/>
          </a:prstGeom>
        </p:spPr>
      </p:pic>
      <p:pic>
        <p:nvPicPr>
          <p:cNvPr id="7" name="图片 6" descr="图片包含 游戏机, 名片&#10;&#10;描述已自动生成">
            <a:extLst>
              <a:ext uri="{FF2B5EF4-FFF2-40B4-BE49-F238E27FC236}">
                <a16:creationId xmlns:a16="http://schemas.microsoft.com/office/drawing/2014/main" id="{26BD3967-2742-4385-8FA7-EDCA4464808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1057" y="3788446"/>
            <a:ext cx="3118716" cy="2130195"/>
          </a:xfrm>
          <a:prstGeom prst="rect">
            <a:avLst/>
          </a:prstGeom>
        </p:spPr>
      </p:pic>
      <p:grpSp>
        <p:nvGrpSpPr>
          <p:cNvPr id="8" name="Group 4">
            <a:extLst>
              <a:ext uri="{FF2B5EF4-FFF2-40B4-BE49-F238E27FC236}">
                <a16:creationId xmlns:a16="http://schemas.microsoft.com/office/drawing/2014/main" id="{BEF10241-ADFE-4499-913F-36C9FAA5E0BF}"/>
              </a:ext>
            </a:extLst>
          </p:cNvPr>
          <p:cNvGrpSpPr>
            <a:grpSpLocks/>
          </p:cNvGrpSpPr>
          <p:nvPr/>
        </p:nvGrpSpPr>
        <p:grpSpPr bwMode="auto">
          <a:xfrm>
            <a:off x="634362" y="3954919"/>
            <a:ext cx="2542766" cy="2305183"/>
            <a:chOff x="204" y="1616"/>
            <a:chExt cx="2812" cy="2496"/>
          </a:xfrm>
        </p:grpSpPr>
        <p:pic>
          <p:nvPicPr>
            <p:cNvPr id="9" name="Picture 5" descr="131636_ori">
              <a:extLst>
                <a:ext uri="{FF2B5EF4-FFF2-40B4-BE49-F238E27FC236}">
                  <a16:creationId xmlns:a16="http://schemas.microsoft.com/office/drawing/2014/main" id="{791A807C-C9AE-4BFE-93B2-28E2A9BDC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1616"/>
              <a:ext cx="2812"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a:extLst>
                <a:ext uri="{FF2B5EF4-FFF2-40B4-BE49-F238E27FC236}">
                  <a16:creationId xmlns:a16="http://schemas.microsoft.com/office/drawing/2014/main" id="{0B8D3C27-B057-4214-87BF-63C0CCB1E9A3}"/>
                </a:ext>
              </a:extLst>
            </p:cNvPr>
            <p:cNvSpPr txBox="1">
              <a:spLocks noChangeArrowheads="1"/>
            </p:cNvSpPr>
            <p:nvPr/>
          </p:nvSpPr>
          <p:spPr bwMode="auto">
            <a:xfrm>
              <a:off x="657" y="3612"/>
              <a:ext cx="1361" cy="500"/>
            </a:xfrm>
            <a:prstGeom prst="rect">
              <a:avLst/>
            </a:prstGeom>
            <a:noFill/>
            <a:ln w="9525">
              <a:noFill/>
              <a:miter lim="800000"/>
              <a:headEnd/>
              <a:tailEnd/>
            </a:ln>
          </p:spPr>
          <p:txBody>
            <a:bodyPr>
              <a:spAutoFit/>
            </a:bodyPr>
            <a:lstStyle>
              <a:lvl1pPr algn="l" eaLnBrk="0" hangingPunct="0">
                <a:defRPr kumimoji="1" sz="2400">
                  <a:solidFill>
                    <a:schemeClr val="tx1"/>
                  </a:solidFill>
                  <a:latin typeface="Times New Roman" pitchFamily="18" charset="0"/>
                  <a:ea typeface="宋体" pitchFamily="2" charset="-122"/>
                </a:defRPr>
              </a:lvl1pPr>
              <a:lvl2pPr marL="742950" indent="-285750" algn="l" eaLnBrk="0" hangingPunct="0">
                <a:defRPr kumimoji="1" sz="2400">
                  <a:solidFill>
                    <a:schemeClr val="tx1"/>
                  </a:solidFill>
                  <a:latin typeface="Times New Roman" pitchFamily="18" charset="0"/>
                  <a:ea typeface="宋体" pitchFamily="2" charset="-122"/>
                </a:defRPr>
              </a:lvl2pPr>
              <a:lvl3pPr marL="1143000" indent="-228600" algn="l" eaLnBrk="0" hangingPunct="0">
                <a:defRPr kumimoji="1" sz="2400">
                  <a:solidFill>
                    <a:schemeClr val="tx1"/>
                  </a:solidFill>
                  <a:latin typeface="Times New Roman" pitchFamily="18" charset="0"/>
                  <a:ea typeface="宋体" pitchFamily="2" charset="-122"/>
                </a:defRPr>
              </a:lvl3pPr>
              <a:lvl4pPr marL="1600200" indent="-228600" algn="l" eaLnBrk="0" hangingPunct="0">
                <a:defRPr kumimoji="1" sz="2400">
                  <a:solidFill>
                    <a:schemeClr val="tx1"/>
                  </a:solidFill>
                  <a:latin typeface="Times New Roman" pitchFamily="18" charset="0"/>
                  <a:ea typeface="宋体" pitchFamily="2" charset="-122"/>
                </a:defRPr>
              </a:lvl4pPr>
              <a:lvl5pPr marL="2057400" indent="-228600" algn="l"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eaLnBrk="1" fontAlgn="base" hangingPunct="1">
                <a:spcBef>
                  <a:spcPct val="50000"/>
                </a:spcBef>
                <a:spcAft>
                  <a:spcPct val="0"/>
                </a:spcAft>
                <a:defRPr/>
              </a:pPr>
              <a:r>
                <a:rPr lang="zh-CN" altLang="en-US" b="1" dirty="0">
                  <a:solidFill>
                    <a:srgbClr val="000000"/>
                  </a:solidFill>
                  <a:effectLst>
                    <a:outerShdw blurRad="38100" dist="38100" dir="2700000" algn="tl">
                      <a:srgbClr val="FFFFFF"/>
                    </a:outerShdw>
                  </a:effectLst>
                  <a:ea typeface="黑体" pitchFamily="49" charset="-122"/>
                </a:rPr>
                <a:t>灭菌前</a:t>
              </a:r>
            </a:p>
          </p:txBody>
        </p:sp>
      </p:grpSp>
      <p:grpSp>
        <p:nvGrpSpPr>
          <p:cNvPr id="11" name="Group 7">
            <a:extLst>
              <a:ext uri="{FF2B5EF4-FFF2-40B4-BE49-F238E27FC236}">
                <a16:creationId xmlns:a16="http://schemas.microsoft.com/office/drawing/2014/main" id="{93ACD7CC-46C7-4146-B365-DF0577F05FE4}"/>
              </a:ext>
            </a:extLst>
          </p:cNvPr>
          <p:cNvGrpSpPr>
            <a:grpSpLocks/>
          </p:cNvGrpSpPr>
          <p:nvPr/>
        </p:nvGrpSpPr>
        <p:grpSpPr bwMode="auto">
          <a:xfrm>
            <a:off x="3313775" y="3788446"/>
            <a:ext cx="2542766" cy="2445109"/>
            <a:chOff x="3198" y="1525"/>
            <a:chExt cx="2313" cy="2691"/>
          </a:xfrm>
        </p:grpSpPr>
        <p:pic>
          <p:nvPicPr>
            <p:cNvPr id="12" name="Picture 8" descr="u=3001578320,1970584638&amp;fm=0&amp;gp=0">
              <a:extLst>
                <a:ext uri="{FF2B5EF4-FFF2-40B4-BE49-F238E27FC236}">
                  <a16:creationId xmlns:a16="http://schemas.microsoft.com/office/drawing/2014/main" id="{6B984500-71E8-4038-9AA4-1D4B192D9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 y="1525"/>
              <a:ext cx="2313" cy="2132"/>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 Box 2">
              <a:extLst>
                <a:ext uri="{FF2B5EF4-FFF2-40B4-BE49-F238E27FC236}">
                  <a16:creationId xmlns:a16="http://schemas.microsoft.com/office/drawing/2014/main" id="{974AE0A1-CA80-4A3A-A6F5-90E448B2B725}"/>
                </a:ext>
              </a:extLst>
            </p:cNvPr>
            <p:cNvSpPr txBox="1">
              <a:spLocks noChangeArrowheads="1"/>
            </p:cNvSpPr>
            <p:nvPr/>
          </p:nvSpPr>
          <p:spPr bwMode="auto">
            <a:xfrm>
              <a:off x="3674" y="3708"/>
              <a:ext cx="1361" cy="508"/>
            </a:xfrm>
            <a:prstGeom prst="rect">
              <a:avLst/>
            </a:prstGeom>
            <a:noFill/>
            <a:ln w="9525">
              <a:noFill/>
              <a:miter lim="800000"/>
              <a:headEnd/>
              <a:tailEnd/>
            </a:ln>
          </p:spPr>
          <p:txBody>
            <a:bodyPr>
              <a:spAutoFit/>
            </a:bodyPr>
            <a:lstStyle>
              <a:lvl1pPr algn="l" eaLnBrk="0" hangingPunct="0">
                <a:defRPr kumimoji="1" sz="2400">
                  <a:solidFill>
                    <a:schemeClr val="tx1"/>
                  </a:solidFill>
                  <a:latin typeface="Times New Roman" pitchFamily="18" charset="0"/>
                  <a:ea typeface="宋体" pitchFamily="2" charset="-122"/>
                </a:defRPr>
              </a:lvl1pPr>
              <a:lvl2pPr marL="742950" indent="-285750" algn="l" eaLnBrk="0" hangingPunct="0">
                <a:defRPr kumimoji="1" sz="2400">
                  <a:solidFill>
                    <a:schemeClr val="tx1"/>
                  </a:solidFill>
                  <a:latin typeface="Times New Roman" pitchFamily="18" charset="0"/>
                  <a:ea typeface="宋体" pitchFamily="2" charset="-122"/>
                </a:defRPr>
              </a:lvl2pPr>
              <a:lvl3pPr marL="1143000" indent="-228600" algn="l" eaLnBrk="0" hangingPunct="0">
                <a:defRPr kumimoji="1" sz="2400">
                  <a:solidFill>
                    <a:schemeClr val="tx1"/>
                  </a:solidFill>
                  <a:latin typeface="Times New Roman" pitchFamily="18" charset="0"/>
                  <a:ea typeface="宋体" pitchFamily="2" charset="-122"/>
                </a:defRPr>
              </a:lvl3pPr>
              <a:lvl4pPr marL="1600200" indent="-228600" algn="l" eaLnBrk="0" hangingPunct="0">
                <a:defRPr kumimoji="1" sz="2400">
                  <a:solidFill>
                    <a:schemeClr val="tx1"/>
                  </a:solidFill>
                  <a:latin typeface="Times New Roman" pitchFamily="18" charset="0"/>
                  <a:ea typeface="宋体" pitchFamily="2" charset="-122"/>
                </a:defRPr>
              </a:lvl4pPr>
              <a:lvl5pPr marL="2057400" indent="-228600" algn="l"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eaLnBrk="1" fontAlgn="base" hangingPunct="1">
                <a:spcBef>
                  <a:spcPct val="50000"/>
                </a:spcBef>
                <a:spcAft>
                  <a:spcPct val="0"/>
                </a:spcAft>
                <a:defRPr/>
              </a:pPr>
              <a:r>
                <a:rPr lang="zh-CN" altLang="en-US" b="1" dirty="0">
                  <a:solidFill>
                    <a:srgbClr val="000000"/>
                  </a:solidFill>
                  <a:effectLst>
                    <a:outerShdw blurRad="38100" dist="38100" dir="2700000" algn="tl">
                      <a:srgbClr val="FFFFFF"/>
                    </a:outerShdw>
                  </a:effectLst>
                  <a:ea typeface="黑体" pitchFamily="49" charset="-122"/>
                </a:rPr>
                <a:t>灭菌后</a:t>
              </a:r>
            </a:p>
          </p:txBody>
        </p:sp>
      </p:grpSp>
      <p:sp>
        <p:nvSpPr>
          <p:cNvPr id="4" name="矩形 3">
            <a:extLst>
              <a:ext uri="{FF2B5EF4-FFF2-40B4-BE49-F238E27FC236}">
                <a16:creationId xmlns:a16="http://schemas.microsoft.com/office/drawing/2014/main" id="{AE6711D6-3576-4E35-9998-49CA20EF71F3}"/>
              </a:ext>
            </a:extLst>
          </p:cNvPr>
          <p:cNvSpPr/>
          <p:nvPr/>
        </p:nvSpPr>
        <p:spPr>
          <a:xfrm>
            <a:off x="3177128" y="3954919"/>
            <a:ext cx="2735736" cy="17184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473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QQ截图未命名">
            <a:extLst>
              <a:ext uri="{FF2B5EF4-FFF2-40B4-BE49-F238E27FC236}">
                <a16:creationId xmlns:a16="http://schemas.microsoft.com/office/drawing/2014/main" id="{516D3F37-9A62-46B7-ACCA-7C6F6179C29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3191" y="643466"/>
            <a:ext cx="11284086" cy="612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941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Isosceles Triangle 13">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useBgFill="1">
        <p:nvSpPr>
          <p:cNvPr id="3" name="Rectangle 2">
            <a:extLst>
              <a:ext uri="{FF2B5EF4-FFF2-40B4-BE49-F238E27FC236}">
                <a16:creationId xmlns:a16="http://schemas.microsoft.com/office/drawing/2014/main" id="{D843310E-AF12-4B18-A70F-C03634696837}"/>
              </a:ext>
            </a:extLst>
          </p:cNvPr>
          <p:cNvSpPr txBox="1">
            <a:spLocks noChangeArrowheads="1"/>
          </p:cNvSpPr>
          <p:nvPr/>
        </p:nvSpPr>
        <p:spPr>
          <a:xfrm>
            <a:off x="3229527" y="1400374"/>
            <a:ext cx="5845698" cy="3600450"/>
          </a:xfrm>
          <a:prstGeom prst="rect">
            <a:avLst/>
          </a:prstGeom>
          <a:noFill/>
        </p:spPr>
        <p:txBody>
          <a:bodyPr vert="horz" lIns="91440" tIns="45720" rIns="91440" bIns="45720" rtlCol="0" anchor="ctr">
            <a:normAutofit fontScale="85000" lnSpcReduction="10000"/>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eaLnBrk="1" hangingPunct="1">
              <a:spcBef>
                <a:spcPct val="0"/>
              </a:spcBef>
              <a:spcAft>
                <a:spcPts val="600"/>
              </a:spcAft>
              <a:buNone/>
            </a:pPr>
            <a:r>
              <a:rPr lang="en-US" altLang="zh-CN" sz="3100" b="1" kern="1200" dirty="0">
                <a:solidFill>
                  <a:srgbClr val="080808"/>
                </a:solidFill>
                <a:latin typeface="+mj-lt"/>
                <a:ea typeface="+mj-ea"/>
                <a:cs typeface="+mj-cs"/>
              </a:rPr>
              <a:t>“</a:t>
            </a:r>
            <a:r>
              <a:rPr lang="zh-CN" altLang="en-US" sz="3100" b="1" kern="1200" dirty="0">
                <a:solidFill>
                  <a:srgbClr val="080808"/>
                </a:solidFill>
                <a:latin typeface="+mj-lt"/>
                <a:ea typeface="+mj-ea"/>
                <a:cs typeface="+mj-cs"/>
              </a:rPr>
              <a:t>欣弗”事件的调查</a:t>
            </a:r>
            <a:endParaRPr lang="en-US" altLang="zh-CN" sz="3100" b="1" kern="1200" dirty="0">
              <a:solidFill>
                <a:srgbClr val="080808"/>
              </a:solidFill>
              <a:latin typeface="+mj-lt"/>
              <a:ea typeface="+mj-ea"/>
              <a:cs typeface="+mj-cs"/>
            </a:endParaRPr>
          </a:p>
          <a:p>
            <a:pPr eaLnBrk="1" hangingPunct="1">
              <a:lnSpc>
                <a:spcPts val="3000"/>
              </a:lnSpc>
              <a:spcBef>
                <a:spcPct val="0"/>
              </a:spcBef>
              <a:spcAft>
                <a:spcPts val="600"/>
              </a:spcAft>
              <a:buNone/>
            </a:pPr>
            <a:r>
              <a:rPr lang="zh-CN" altLang="en-US" sz="2400" kern="1200" dirty="0">
                <a:solidFill>
                  <a:srgbClr val="080808"/>
                </a:solidFill>
                <a:latin typeface="+mj-lt"/>
                <a:ea typeface="+mj-ea"/>
                <a:cs typeface="+mj-cs"/>
              </a:rPr>
              <a:t>　     该药品应当经过</a:t>
            </a:r>
            <a:r>
              <a:rPr lang="en-US" altLang="zh-CN" sz="2400" kern="1200" dirty="0">
                <a:solidFill>
                  <a:srgbClr val="080808"/>
                </a:solidFill>
                <a:latin typeface="+mj-lt"/>
                <a:ea typeface="+mj-ea"/>
                <a:cs typeface="+mj-cs"/>
              </a:rPr>
              <a:t>105</a:t>
            </a:r>
            <a:r>
              <a:rPr lang="zh-CN" altLang="en-US" sz="2400" dirty="0">
                <a:solidFill>
                  <a:srgbClr val="080808"/>
                </a:solidFill>
                <a:latin typeface="+mj-lt"/>
                <a:ea typeface="+mj-ea"/>
                <a:cs typeface="+mj-cs"/>
              </a:rPr>
              <a:t>℃</a:t>
            </a:r>
            <a:r>
              <a:rPr lang="zh-CN" altLang="en-US" sz="2400" kern="1200" dirty="0">
                <a:solidFill>
                  <a:srgbClr val="080808"/>
                </a:solidFill>
                <a:latin typeface="+mj-lt"/>
                <a:ea typeface="+mj-ea"/>
                <a:cs typeface="+mj-cs"/>
              </a:rPr>
              <a:t>、</a:t>
            </a:r>
            <a:r>
              <a:rPr lang="en-US" altLang="zh-CN" sz="2400" kern="1200" dirty="0">
                <a:solidFill>
                  <a:srgbClr val="080808"/>
                </a:solidFill>
                <a:latin typeface="+mj-lt"/>
                <a:ea typeface="+mj-ea"/>
                <a:cs typeface="+mj-cs"/>
              </a:rPr>
              <a:t>30min</a:t>
            </a:r>
            <a:r>
              <a:rPr lang="zh-CN" altLang="en-US" sz="2400" kern="1200" dirty="0">
                <a:solidFill>
                  <a:srgbClr val="080808"/>
                </a:solidFill>
                <a:latin typeface="+mj-lt"/>
                <a:ea typeface="+mj-ea"/>
                <a:cs typeface="+mj-cs"/>
              </a:rPr>
              <a:t>的灭菌过程。但安徽华源却擅自将灭菌温度降低到</a:t>
            </a:r>
            <a:r>
              <a:rPr lang="en-US" altLang="zh-CN" sz="2400" kern="1200" dirty="0">
                <a:solidFill>
                  <a:srgbClr val="080808"/>
                </a:solidFill>
                <a:latin typeface="+mj-lt"/>
                <a:ea typeface="+mj-ea"/>
                <a:cs typeface="+mj-cs"/>
              </a:rPr>
              <a:t>100</a:t>
            </a:r>
            <a:r>
              <a:rPr lang="zh-CN" altLang="en-US" sz="2400" kern="1200" dirty="0">
                <a:solidFill>
                  <a:srgbClr val="080808"/>
                </a:solidFill>
                <a:latin typeface="+mj-lt"/>
                <a:ea typeface="+mj-ea"/>
                <a:cs typeface="+mj-cs"/>
              </a:rPr>
              <a:t>℃至</a:t>
            </a:r>
            <a:r>
              <a:rPr lang="en-US" altLang="zh-CN" sz="2400" kern="1200" dirty="0">
                <a:solidFill>
                  <a:srgbClr val="080808"/>
                </a:solidFill>
                <a:latin typeface="+mj-lt"/>
                <a:ea typeface="+mj-ea"/>
                <a:cs typeface="+mj-cs"/>
              </a:rPr>
              <a:t>104</a:t>
            </a:r>
            <a:r>
              <a:rPr lang="zh-CN" altLang="en-US" sz="2400" dirty="0">
                <a:solidFill>
                  <a:srgbClr val="080808"/>
                </a:solidFill>
                <a:latin typeface="+mj-lt"/>
                <a:ea typeface="+mj-ea"/>
                <a:cs typeface="+mj-cs"/>
              </a:rPr>
              <a:t>℃</a:t>
            </a:r>
            <a:r>
              <a:rPr lang="zh-CN" altLang="en-US" sz="2400" kern="1200" dirty="0">
                <a:solidFill>
                  <a:srgbClr val="080808"/>
                </a:solidFill>
                <a:latin typeface="+mj-lt"/>
                <a:ea typeface="+mj-ea"/>
                <a:cs typeface="+mj-cs"/>
              </a:rPr>
              <a:t>不等，将灭菌时间缩短到</a:t>
            </a:r>
            <a:r>
              <a:rPr lang="en-US" altLang="zh-CN" sz="2400" kern="1200" dirty="0">
                <a:solidFill>
                  <a:srgbClr val="080808"/>
                </a:solidFill>
                <a:latin typeface="+mj-lt"/>
                <a:ea typeface="+mj-ea"/>
                <a:cs typeface="+mj-cs"/>
              </a:rPr>
              <a:t>1</a:t>
            </a:r>
            <a:r>
              <a:rPr lang="zh-CN" altLang="en-US" sz="2400" kern="1200" dirty="0">
                <a:solidFill>
                  <a:srgbClr val="080808"/>
                </a:solidFill>
                <a:latin typeface="+mj-lt"/>
                <a:ea typeface="+mj-ea"/>
                <a:cs typeface="+mj-cs"/>
              </a:rPr>
              <a:t>到</a:t>
            </a:r>
            <a:r>
              <a:rPr lang="en-US" altLang="zh-CN" sz="2400" kern="1200" dirty="0">
                <a:solidFill>
                  <a:srgbClr val="080808"/>
                </a:solidFill>
                <a:latin typeface="+mj-lt"/>
                <a:ea typeface="+mj-ea"/>
                <a:cs typeface="+mj-cs"/>
              </a:rPr>
              <a:t>4</a:t>
            </a:r>
            <a:r>
              <a:rPr lang="en-US" altLang="zh-CN" sz="2400" dirty="0">
                <a:solidFill>
                  <a:srgbClr val="080808"/>
                </a:solidFill>
                <a:latin typeface="+mj-lt"/>
                <a:ea typeface="+mj-ea"/>
                <a:cs typeface="+mj-cs"/>
              </a:rPr>
              <a:t>min</a:t>
            </a:r>
            <a:r>
              <a:rPr lang="zh-CN" altLang="en-US" sz="2400" kern="1200" dirty="0">
                <a:solidFill>
                  <a:srgbClr val="080808"/>
                </a:solidFill>
                <a:latin typeface="+mj-lt"/>
                <a:ea typeface="+mj-ea"/>
                <a:cs typeface="+mj-cs"/>
              </a:rPr>
              <a:t>不等；擅自加大了消毒容量，由原来的每次只能消毒</a:t>
            </a:r>
            <a:r>
              <a:rPr lang="en-US" altLang="zh-CN" sz="2400" kern="1200" dirty="0">
                <a:solidFill>
                  <a:srgbClr val="080808"/>
                </a:solidFill>
                <a:latin typeface="+mj-lt"/>
                <a:ea typeface="+mj-ea"/>
                <a:cs typeface="+mj-cs"/>
              </a:rPr>
              <a:t>5</a:t>
            </a:r>
            <a:r>
              <a:rPr lang="zh-CN" altLang="en-US" sz="2400" kern="1200" dirty="0">
                <a:solidFill>
                  <a:srgbClr val="080808"/>
                </a:solidFill>
                <a:latin typeface="+mj-lt"/>
                <a:ea typeface="+mj-ea"/>
                <a:cs typeface="+mj-cs"/>
              </a:rPr>
              <a:t>层产品的规范程序，扩大为</a:t>
            </a:r>
            <a:r>
              <a:rPr lang="en-US" altLang="zh-CN" sz="2400" kern="1200" dirty="0">
                <a:solidFill>
                  <a:srgbClr val="080808"/>
                </a:solidFill>
                <a:latin typeface="+mj-lt"/>
                <a:ea typeface="+mj-ea"/>
                <a:cs typeface="+mj-cs"/>
              </a:rPr>
              <a:t>7</a:t>
            </a:r>
            <a:r>
              <a:rPr lang="zh-CN" altLang="en-US" sz="2400" kern="1200" dirty="0">
                <a:solidFill>
                  <a:srgbClr val="080808"/>
                </a:solidFill>
                <a:latin typeface="+mj-lt"/>
                <a:ea typeface="+mj-ea"/>
                <a:cs typeface="+mj-cs"/>
              </a:rPr>
              <a:t>层，明显违反规定。 </a:t>
            </a:r>
          </a:p>
          <a:p>
            <a:pPr eaLnBrk="1" hangingPunct="1">
              <a:lnSpc>
                <a:spcPts val="3000"/>
              </a:lnSpc>
              <a:spcBef>
                <a:spcPct val="0"/>
              </a:spcBef>
              <a:spcAft>
                <a:spcPts val="600"/>
              </a:spcAft>
              <a:buNone/>
            </a:pPr>
            <a:r>
              <a:rPr lang="en-US" altLang="zh-CN" sz="2400" kern="1200" dirty="0">
                <a:solidFill>
                  <a:srgbClr val="080808"/>
                </a:solidFill>
                <a:latin typeface="+mj-lt"/>
                <a:ea typeface="+mj-ea"/>
                <a:cs typeface="+mj-cs"/>
              </a:rPr>
              <a:t>        </a:t>
            </a:r>
            <a:r>
              <a:rPr lang="zh-CN" altLang="en-US" sz="2400" kern="1200" dirty="0">
                <a:solidFill>
                  <a:srgbClr val="080808"/>
                </a:solidFill>
                <a:latin typeface="+mj-lt"/>
                <a:ea typeface="+mj-ea"/>
                <a:cs typeface="+mj-cs"/>
              </a:rPr>
              <a:t>未按批准的工艺参数灭菌，降低灭菌温度，缩短灭菌时间，增加灭菌柜装载量，影响了灭菌效果。经检验，无菌检查和热原检查不符合规定。</a:t>
            </a:r>
          </a:p>
        </p:txBody>
      </p:sp>
      <p:sp>
        <p:nvSpPr>
          <p:cNvPr id="24" name="Rectangle 23">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7359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138716" y="885371"/>
            <a:ext cx="9532856" cy="770436"/>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湿热消毒灭菌法还有</a:t>
            </a:r>
            <a:r>
              <a:rPr lang="zh-CN" altLang="en-US" sz="2400" b="1" u="sng" dirty="0">
                <a:solidFill>
                  <a:schemeClr val="accent1">
                    <a:lumMod val="50000"/>
                  </a:schemeClr>
                </a:solidFill>
                <a:latin typeface="+mj-ea"/>
                <a:ea typeface="+mj-ea"/>
              </a:rPr>
              <a:t>低温蒸汽消毒法</a:t>
            </a:r>
            <a:r>
              <a:rPr lang="zh-CN" altLang="en-US" sz="2400" b="1" dirty="0">
                <a:solidFill>
                  <a:schemeClr val="accent1">
                    <a:lumMod val="50000"/>
                  </a:schemeClr>
                </a:solidFill>
                <a:latin typeface="+mj-ea"/>
                <a:ea typeface="+mj-ea"/>
              </a:rPr>
              <a:t>和</a:t>
            </a:r>
            <a:r>
              <a:rPr lang="zh-CN" altLang="en-US" sz="2400" b="1" u="sng" dirty="0">
                <a:solidFill>
                  <a:schemeClr val="accent1">
                    <a:lumMod val="50000"/>
                  </a:schemeClr>
                </a:solidFill>
                <a:latin typeface="+mj-ea"/>
                <a:ea typeface="+mj-ea"/>
              </a:rPr>
              <a:t>流通蒸汽消毒法</a:t>
            </a:r>
            <a:endParaRPr lang="en-US" sz="2400" b="1" u="sng"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3955588527"/>
              </p:ext>
            </p:extLst>
          </p:nvPr>
        </p:nvGraphicFramePr>
        <p:xfrm>
          <a:off x="1320179" y="1903158"/>
          <a:ext cx="9169930" cy="4419854"/>
        </p:xfrm>
        <a:graphic>
          <a:graphicData uri="http://schemas.openxmlformats.org/drawingml/2006/table">
            <a:tbl>
              <a:tblPr firstRow="1" bandRow="1">
                <a:tableStyleId>{00A15C55-8517-42AA-B614-E9B94910E393}</a:tableStyleId>
              </a:tblPr>
              <a:tblGrid>
                <a:gridCol w="5851038">
                  <a:extLst>
                    <a:ext uri="{9D8B030D-6E8A-4147-A177-3AD203B41FA5}">
                      <a16:colId xmlns:a16="http://schemas.microsoft.com/office/drawing/2014/main" val="2343318709"/>
                    </a:ext>
                  </a:extLst>
                </a:gridCol>
                <a:gridCol w="3318892">
                  <a:extLst>
                    <a:ext uri="{9D8B030D-6E8A-4147-A177-3AD203B41FA5}">
                      <a16:colId xmlns:a16="http://schemas.microsoft.com/office/drawing/2014/main" val="1100090129"/>
                    </a:ext>
                  </a:extLst>
                </a:gridCol>
              </a:tblGrid>
              <a:tr h="420328">
                <a:tc>
                  <a:txBody>
                    <a:bodyPr/>
                    <a:lstStyle/>
                    <a:p>
                      <a:pPr>
                        <a:lnSpc>
                          <a:spcPct val="125000"/>
                        </a:lnSpc>
                      </a:pPr>
                      <a:r>
                        <a:rPr lang="zh-CN" altLang="en-US" sz="2400" dirty="0">
                          <a:latin typeface="+mj-ea"/>
                          <a:ea typeface="+mj-ea"/>
                        </a:rPr>
                        <a:t>方     法</a:t>
                      </a:r>
                    </a:p>
                  </a:txBody>
                  <a:tcPr anchor="ctr" anchorCtr="1"/>
                </a:tc>
                <a:tc>
                  <a:txBody>
                    <a:bodyPr/>
                    <a:lstStyle/>
                    <a:p>
                      <a:pPr>
                        <a:lnSpc>
                          <a:spcPct val="125000"/>
                        </a:lnSpc>
                      </a:pPr>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827876">
                <a:tc>
                  <a:txBody>
                    <a:bodyPr/>
                    <a:lstStyle/>
                    <a:p>
                      <a:pPr>
                        <a:lnSpc>
                          <a:spcPct val="125000"/>
                        </a:lnSpc>
                      </a:pPr>
                      <a:r>
                        <a:rPr lang="zh-CN" altLang="en-US" sz="2400" u="sng" dirty="0">
                          <a:latin typeface="+mj-ea"/>
                          <a:ea typeface="+mj-ea"/>
                        </a:rPr>
                        <a:t>低温蒸汽消毒法</a:t>
                      </a:r>
                      <a:endParaRPr lang="en-US" altLang="zh-CN" sz="2400" u="sng" dirty="0">
                        <a:latin typeface="+mj-ea"/>
                        <a:ea typeface="+mj-ea"/>
                      </a:endParaRPr>
                    </a:p>
                    <a:p>
                      <a:pPr>
                        <a:lnSpc>
                          <a:spcPct val="125000"/>
                        </a:lnSpc>
                      </a:pPr>
                      <a:r>
                        <a:rPr lang="zh-CN" altLang="en-US" sz="2400" u="none" dirty="0">
                          <a:latin typeface="+mj-ea"/>
                          <a:ea typeface="+mj-ea"/>
                        </a:rPr>
                        <a:t>将蒸汽输入预先抽空的压力蒸汽灭菌锅内，温度控制</a:t>
                      </a:r>
                      <a:r>
                        <a:rPr lang="en-US" altLang="zh-CN" sz="2400" u="none" dirty="0">
                          <a:latin typeface="+mj-ea"/>
                          <a:ea typeface="+mj-ea"/>
                        </a:rPr>
                        <a:t>73~80</a:t>
                      </a:r>
                      <a:r>
                        <a:rPr lang="zh-CN" altLang="en-US" sz="2400" u="none" dirty="0">
                          <a:latin typeface="+mj-ea"/>
                          <a:ea typeface="+mj-ea"/>
                        </a:rPr>
                        <a:t>℃，持续</a:t>
                      </a:r>
                      <a:r>
                        <a:rPr lang="en-US" altLang="zh-CN" sz="2400" u="none" dirty="0">
                          <a:latin typeface="+mj-ea"/>
                          <a:ea typeface="+mj-ea"/>
                        </a:rPr>
                        <a:t>10~15min</a:t>
                      </a:r>
                      <a:r>
                        <a:rPr lang="zh-CN" altLang="en-US" sz="2400" u="none" dirty="0">
                          <a:latin typeface="+mj-ea"/>
                          <a:ea typeface="+mj-ea"/>
                        </a:rPr>
                        <a:t>。</a:t>
                      </a:r>
                      <a:r>
                        <a:rPr lang="zh-CN" altLang="en-US" sz="2400" dirty="0">
                          <a:latin typeface="+mj-ea"/>
                          <a:ea typeface="+mj-ea"/>
                        </a:rPr>
                        <a:t>能灭细菌繁殖体，不能灭芽孢。</a:t>
                      </a:r>
                      <a:endParaRPr lang="en-US" altLang="zh-CN" sz="2400" u="none" dirty="0">
                        <a:latin typeface="+mj-ea"/>
                        <a:ea typeface="+mj-ea"/>
                      </a:endParaRPr>
                    </a:p>
                  </a:txBody>
                  <a:tcPr anchor="ctr"/>
                </a:tc>
                <a:tc>
                  <a:txBody>
                    <a:bodyPr/>
                    <a:lstStyle/>
                    <a:p>
                      <a:pPr>
                        <a:lnSpc>
                          <a:spcPct val="125000"/>
                        </a:lnSpc>
                      </a:pPr>
                      <a:r>
                        <a:rPr lang="zh-CN" altLang="en-US" sz="2400" b="1" dirty="0">
                          <a:solidFill>
                            <a:schemeClr val="accent1">
                              <a:lumMod val="50000"/>
                            </a:schemeClr>
                          </a:solidFill>
                          <a:latin typeface="+mj-ea"/>
                          <a:ea typeface="+mj-ea"/>
                        </a:rPr>
                        <a:t>适合：</a:t>
                      </a:r>
                      <a:endParaRPr lang="en-US" altLang="zh-CN" sz="2400" b="1" dirty="0">
                        <a:solidFill>
                          <a:schemeClr val="accent1">
                            <a:lumMod val="50000"/>
                          </a:schemeClr>
                        </a:solidFill>
                        <a:latin typeface="+mj-ea"/>
                        <a:ea typeface="+mj-ea"/>
                      </a:endParaRPr>
                    </a:p>
                    <a:p>
                      <a:pPr>
                        <a:lnSpc>
                          <a:spcPct val="125000"/>
                        </a:lnSpc>
                      </a:pPr>
                      <a:r>
                        <a:rPr lang="zh-CN" altLang="en-US" sz="2000" dirty="0">
                          <a:latin typeface="+mj-ea"/>
                          <a:ea typeface="+mj-ea"/>
                        </a:rPr>
                        <a:t>不耐高热的物品。如：内镜、麻醉面罩和塑料制品等消毒。</a:t>
                      </a:r>
                    </a:p>
                  </a:txBody>
                  <a:tcPr anchor="ctr" anchorCtr="1"/>
                </a:tc>
                <a:extLst>
                  <a:ext uri="{0D108BD9-81ED-4DB2-BD59-A6C34878D82A}">
                    <a16:rowId xmlns:a16="http://schemas.microsoft.com/office/drawing/2014/main" val="823999465"/>
                  </a:ext>
                </a:extLst>
              </a:tr>
              <a:tr h="1801538">
                <a:tc>
                  <a:txBody>
                    <a:bodyPr/>
                    <a:lstStyle/>
                    <a:p>
                      <a:pPr algn="l">
                        <a:lnSpc>
                          <a:spcPct val="125000"/>
                        </a:lnSpc>
                      </a:pPr>
                      <a:r>
                        <a:rPr lang="zh-CN" altLang="en-US" sz="2400" u="sng" dirty="0">
                          <a:latin typeface="+mj-ea"/>
                          <a:ea typeface="+mj-ea"/>
                        </a:rPr>
                        <a:t>流动蒸汽消毒法</a:t>
                      </a:r>
                      <a:endParaRPr lang="en-US" altLang="zh-CN" sz="2400" u="sng" dirty="0">
                        <a:latin typeface="+mj-ea"/>
                        <a:ea typeface="+mj-ea"/>
                      </a:endParaRPr>
                    </a:p>
                    <a:p>
                      <a:pPr>
                        <a:lnSpc>
                          <a:spcPct val="125000"/>
                        </a:lnSpc>
                      </a:pPr>
                      <a:r>
                        <a:rPr lang="zh-CN" altLang="en-US" sz="2400" u="none" dirty="0">
                          <a:latin typeface="+mj-ea"/>
                          <a:ea typeface="+mj-ea"/>
                        </a:rPr>
                        <a:t>常压下用</a:t>
                      </a:r>
                      <a:r>
                        <a:rPr lang="en-US" altLang="zh-CN" sz="2400" u="none" dirty="0">
                          <a:latin typeface="+mj-ea"/>
                          <a:ea typeface="+mj-ea"/>
                        </a:rPr>
                        <a:t>100</a:t>
                      </a:r>
                      <a:r>
                        <a:rPr lang="zh-CN" altLang="en-US" sz="2400" u="none" dirty="0">
                          <a:latin typeface="+mj-ea"/>
                          <a:ea typeface="+mj-ea"/>
                        </a:rPr>
                        <a:t>℃水蒸气消毒，相对湿度</a:t>
                      </a:r>
                      <a:r>
                        <a:rPr lang="en-US" altLang="zh-CN" sz="2400" u="none" dirty="0">
                          <a:latin typeface="+mj-ea"/>
                          <a:ea typeface="+mj-ea"/>
                        </a:rPr>
                        <a:t>80%~100%</a:t>
                      </a:r>
                      <a:r>
                        <a:rPr lang="zh-CN" altLang="en-US" sz="2400" u="none" dirty="0">
                          <a:latin typeface="+mj-ea"/>
                          <a:ea typeface="+mj-ea"/>
                        </a:rPr>
                        <a:t>，</a:t>
                      </a:r>
                      <a:r>
                        <a:rPr lang="en-US" altLang="zh-CN" sz="2400" u="none" dirty="0">
                          <a:latin typeface="+mj-ea"/>
                          <a:ea typeface="+mj-ea"/>
                        </a:rPr>
                        <a:t>15~20min</a:t>
                      </a:r>
                      <a:r>
                        <a:rPr lang="zh-CN" altLang="en-US" sz="2400" u="none" dirty="0">
                          <a:latin typeface="+mj-ea"/>
                          <a:ea typeface="+mj-ea"/>
                        </a:rPr>
                        <a:t>。可灭细菌繁殖体。</a:t>
                      </a:r>
                      <a:endParaRPr lang="en-US" altLang="zh-CN" sz="2400" u="none" dirty="0">
                        <a:latin typeface="+mj-ea"/>
                        <a:ea typeface="+mj-ea"/>
                      </a:endParaRPr>
                    </a:p>
                  </a:txBody>
                  <a:tcPr anchor="ctr"/>
                </a:tc>
                <a:tc>
                  <a:txBody>
                    <a:bodyPr/>
                    <a:lstStyle/>
                    <a:p>
                      <a:pPr>
                        <a:lnSpc>
                          <a:spcPct val="125000"/>
                        </a:lnSpc>
                      </a:pPr>
                      <a:r>
                        <a:rPr lang="zh-CN" altLang="en-US" sz="2400" b="1" kern="1200" dirty="0">
                          <a:solidFill>
                            <a:schemeClr val="accent1">
                              <a:lumMod val="50000"/>
                            </a:schemeClr>
                          </a:solidFill>
                          <a:latin typeface="+mj-ea"/>
                          <a:ea typeface="+mj-ea"/>
                          <a:cs typeface="+mn-cs"/>
                        </a:rPr>
                        <a:t>适合：</a:t>
                      </a:r>
                      <a:endParaRPr lang="en-US" altLang="zh-CN" sz="2400" b="1" kern="1200" dirty="0">
                        <a:solidFill>
                          <a:schemeClr val="accent1">
                            <a:lumMod val="50000"/>
                          </a:schemeClr>
                        </a:solidFill>
                        <a:latin typeface="+mj-ea"/>
                        <a:ea typeface="+mj-ea"/>
                        <a:cs typeface="+mn-cs"/>
                      </a:endParaRPr>
                    </a:p>
                    <a:p>
                      <a:pPr>
                        <a:lnSpc>
                          <a:spcPct val="125000"/>
                        </a:lnSpc>
                      </a:pPr>
                      <a:r>
                        <a:rPr lang="zh-CN" altLang="en-US" sz="2000" kern="1200" dirty="0">
                          <a:solidFill>
                            <a:schemeClr val="dk1"/>
                          </a:solidFill>
                          <a:latin typeface="+mj-ea"/>
                          <a:ea typeface="+mn-ea"/>
                          <a:cs typeface="+mn-cs"/>
                        </a:rPr>
                        <a:t>医疗器械、器具和物品手工清洗后的初步消毒，餐饮具和部分卫生用品等耐热、耐湿物品的消毒。</a:t>
                      </a:r>
                    </a:p>
                  </a:txBody>
                  <a:tcPr anchor="ctr" anchorCtr="1"/>
                </a:tc>
                <a:extLst>
                  <a:ext uri="{0D108BD9-81ED-4DB2-BD59-A6C34878D82A}">
                    <a16:rowId xmlns:a16="http://schemas.microsoft.com/office/drawing/2014/main" val="4264364659"/>
                  </a:ext>
                </a:extLst>
              </a:tr>
            </a:tbl>
          </a:graphicData>
        </a:graphic>
      </p:graphicFrame>
    </p:spTree>
    <p:extLst>
      <p:ext uri="{BB962C8B-B14F-4D97-AF65-F5344CB8AC3E}">
        <p14:creationId xmlns:p14="http://schemas.microsoft.com/office/powerpoint/2010/main" val="791998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热力消毒灭菌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092135" y="1001803"/>
            <a:ext cx="4865490" cy="782118"/>
          </a:xfrm>
          <a:prstGeom prst="roundRect">
            <a:avLst>
              <a:gd name="adj" fmla="val 21110"/>
            </a:avLst>
          </a:prstGeom>
          <a:solidFill>
            <a:schemeClr val="accent1">
              <a:lumMod val="60000"/>
              <a:lumOff val="4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低温蒸汽消毒法</a:t>
            </a:r>
            <a:r>
              <a:rPr lang="en-US" altLang="zh-CN" sz="2400" b="1" dirty="0">
                <a:solidFill>
                  <a:schemeClr val="accent1">
                    <a:lumMod val="50000"/>
                  </a:schemeClr>
                </a:solidFill>
                <a:latin typeface="+mj-ea"/>
                <a:ea typeface="+mj-ea"/>
              </a:rPr>
              <a:t>——</a:t>
            </a:r>
            <a:r>
              <a:rPr lang="zh-CN" altLang="en-US" sz="2400" b="1" dirty="0">
                <a:solidFill>
                  <a:schemeClr val="accent1">
                    <a:lumMod val="50000"/>
                  </a:schemeClr>
                </a:solidFill>
                <a:latin typeface="+mj-ea"/>
                <a:ea typeface="+mj-ea"/>
              </a:rPr>
              <a:t>巴氏消毒法</a:t>
            </a:r>
            <a:endParaRPr lang="en-US" sz="2400" b="1" dirty="0">
              <a:solidFill>
                <a:schemeClr val="accent1">
                  <a:lumMod val="50000"/>
                </a:schemeClr>
              </a:solidFill>
              <a:latin typeface="+mj-ea"/>
              <a:ea typeface="+mj-ea"/>
            </a:endParaRPr>
          </a:p>
        </p:txBody>
      </p:sp>
      <p:sp>
        <p:nvSpPr>
          <p:cNvPr id="5" name="矩形 4">
            <a:extLst>
              <a:ext uri="{FF2B5EF4-FFF2-40B4-BE49-F238E27FC236}">
                <a16:creationId xmlns:a16="http://schemas.microsoft.com/office/drawing/2014/main" id="{D549AEDD-C833-4F31-8543-3F24641D0BB3}"/>
              </a:ext>
            </a:extLst>
          </p:cNvPr>
          <p:cNvSpPr/>
          <p:nvPr/>
        </p:nvSpPr>
        <p:spPr>
          <a:xfrm>
            <a:off x="1152034" y="2105802"/>
            <a:ext cx="10654649" cy="966996"/>
          </a:xfrm>
          <a:prstGeom prst="rect">
            <a:avLst/>
          </a:prstGeom>
        </p:spPr>
        <p:txBody>
          <a:bodyPr wrap="square">
            <a:spAutoFit/>
          </a:bodyPr>
          <a:lstStyle/>
          <a:p>
            <a:pPr>
              <a:lnSpc>
                <a:spcPct val="125000"/>
              </a:lnSpc>
            </a:pPr>
            <a:r>
              <a:rPr lang="zh-CN" altLang="en-US" sz="2400" dirty="0">
                <a:latin typeface="+mj-ea"/>
              </a:rPr>
              <a:t>将液体加热至</a:t>
            </a:r>
            <a:r>
              <a:rPr lang="en-US" altLang="zh-CN" sz="2400" dirty="0">
                <a:latin typeface="+mj-ea"/>
              </a:rPr>
              <a:t>61.1~62.8</a:t>
            </a:r>
            <a:r>
              <a:rPr lang="zh-CN" altLang="en-US" sz="2400" dirty="0">
                <a:latin typeface="+mj-ea"/>
              </a:rPr>
              <a:t>℃，持续</a:t>
            </a:r>
            <a:r>
              <a:rPr lang="en-US" altLang="zh-CN" sz="2400" dirty="0">
                <a:latin typeface="+mj-ea"/>
              </a:rPr>
              <a:t>30min</a:t>
            </a:r>
            <a:r>
              <a:rPr lang="zh-CN" altLang="en-US" sz="2400" dirty="0">
                <a:latin typeface="+mj-ea"/>
              </a:rPr>
              <a:t>；或加热至</a:t>
            </a:r>
            <a:r>
              <a:rPr lang="en-US" altLang="zh-CN" sz="2400" dirty="0">
                <a:latin typeface="+mj-ea"/>
              </a:rPr>
              <a:t>71.1</a:t>
            </a:r>
            <a:r>
              <a:rPr lang="zh-CN" altLang="en-US" sz="2400" dirty="0">
                <a:latin typeface="+mj-ea"/>
              </a:rPr>
              <a:t>℃，持续</a:t>
            </a:r>
            <a:r>
              <a:rPr lang="en-US" altLang="zh-CN" sz="2400" dirty="0">
                <a:latin typeface="+mj-ea"/>
              </a:rPr>
              <a:t>15~16s</a:t>
            </a:r>
            <a:r>
              <a:rPr lang="zh-CN" altLang="en-US" sz="2400" dirty="0">
                <a:latin typeface="+mj-ea"/>
              </a:rPr>
              <a:t>。</a:t>
            </a:r>
            <a:endParaRPr lang="en-US" altLang="zh-CN" sz="2400" dirty="0">
              <a:latin typeface="+mj-ea"/>
            </a:endParaRPr>
          </a:p>
          <a:p>
            <a:pPr>
              <a:lnSpc>
                <a:spcPct val="125000"/>
              </a:lnSpc>
            </a:pPr>
            <a:r>
              <a:rPr lang="zh-CN" altLang="en-US" sz="2400" dirty="0"/>
              <a:t>用于乳类、酒类的消毒。</a:t>
            </a:r>
          </a:p>
        </p:txBody>
      </p:sp>
      <p:pic>
        <p:nvPicPr>
          <p:cNvPr id="7" name="图片 6" descr="图片包含 室内, 桌子, 蛋糕, 小&#10;&#10;描述已自动生成">
            <a:extLst>
              <a:ext uri="{FF2B5EF4-FFF2-40B4-BE49-F238E27FC236}">
                <a16:creationId xmlns:a16="http://schemas.microsoft.com/office/drawing/2014/main" id="{CB271AB9-4061-4B43-9918-4EC03006318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8428" y="3601935"/>
            <a:ext cx="1449728" cy="2721077"/>
          </a:xfrm>
          <a:prstGeom prst="rect">
            <a:avLst/>
          </a:prstGeom>
        </p:spPr>
      </p:pic>
      <p:pic>
        <p:nvPicPr>
          <p:cNvPr id="9" name="图片 8" descr="图片包含 建筑, 室内, 厨房, 食物&#10;&#10;描述已自动生成">
            <a:extLst>
              <a:ext uri="{FF2B5EF4-FFF2-40B4-BE49-F238E27FC236}">
                <a16:creationId xmlns:a16="http://schemas.microsoft.com/office/drawing/2014/main" id="{ECD9476A-3F8E-4564-A6E4-4662759DD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573" y="3843121"/>
            <a:ext cx="4473111" cy="2373182"/>
          </a:xfrm>
          <a:prstGeom prst="rect">
            <a:avLst/>
          </a:prstGeom>
        </p:spPr>
      </p:pic>
      <p:pic>
        <p:nvPicPr>
          <p:cNvPr id="6" name="图片 5">
            <a:extLst>
              <a:ext uri="{FF2B5EF4-FFF2-40B4-BE49-F238E27FC236}">
                <a16:creationId xmlns:a16="http://schemas.microsoft.com/office/drawing/2014/main" id="{B8A89357-7B5D-4B82-9E4F-80800B48CAB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9787" y="3696214"/>
            <a:ext cx="1584894" cy="2626797"/>
          </a:xfrm>
          <a:prstGeom prst="rect">
            <a:avLst/>
          </a:prstGeom>
        </p:spPr>
      </p:pic>
    </p:spTree>
    <p:extLst>
      <p:ext uri="{BB962C8B-B14F-4D97-AF65-F5344CB8AC3E}">
        <p14:creationId xmlns:p14="http://schemas.microsoft.com/office/powerpoint/2010/main" val="1079546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6E06214-556B-415F-AF51-F5F472BCEE4B}"/>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Text Box 28">
            <a:extLst>
              <a:ext uri="{FF2B5EF4-FFF2-40B4-BE49-F238E27FC236}">
                <a16:creationId xmlns:a16="http://schemas.microsoft.com/office/drawing/2014/main" id="{55733ED2-0E12-4EEB-86D3-E57E6B317267}"/>
              </a:ext>
            </a:extLst>
          </p:cNvPr>
          <p:cNvSpPr txBox="1">
            <a:spLocks noChangeArrowheads="1"/>
          </p:cNvSpPr>
          <p:nvPr/>
        </p:nvSpPr>
        <p:spPr bwMode="auto">
          <a:xfrm>
            <a:off x="577394" y="877582"/>
            <a:ext cx="6192838" cy="7080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Blip>
                <a:blip r:embed="rId2"/>
              </a:buBlip>
              <a:defRPr sz="3200" b="1">
                <a:solidFill>
                  <a:schemeClr val="tx1"/>
                </a:solidFill>
                <a:latin typeface="Arial" pitchFamily="34" charset="0"/>
                <a:ea typeface="宋体" pitchFamily="2" charset="-122"/>
              </a:defRPr>
            </a:lvl1pPr>
            <a:lvl2pPr marL="742950" indent="-285750" algn="l" eaLnBrk="0" hangingPunct="0">
              <a:spcBef>
                <a:spcPct val="20000"/>
              </a:spcBef>
              <a:buClr>
                <a:schemeClr val="hlink"/>
              </a:buClr>
              <a:buFont typeface="Wingdings" pitchFamily="2" charset="2"/>
              <a:buChar char="§"/>
              <a:defRPr sz="2800" b="1">
                <a:solidFill>
                  <a:schemeClr val="tx1"/>
                </a:solidFill>
                <a:latin typeface="Arial" pitchFamily="34" charset="0"/>
                <a:ea typeface="宋体" pitchFamily="2" charset="-122"/>
              </a:defRPr>
            </a:lvl2pPr>
            <a:lvl3pPr marL="1143000" indent="-228600" algn="l" eaLnBrk="0" hangingPunct="0">
              <a:spcBef>
                <a:spcPct val="20000"/>
              </a:spcBef>
              <a:buClr>
                <a:schemeClr val="hlink"/>
              </a:buClr>
              <a:buFont typeface="Wingdings" pitchFamily="2" charset="2"/>
              <a:buChar char="•"/>
              <a:defRPr sz="2600" b="1">
                <a:solidFill>
                  <a:schemeClr val="tx1"/>
                </a:solidFill>
                <a:latin typeface="Arial" pitchFamily="34" charset="0"/>
                <a:ea typeface="宋体" pitchFamily="2" charset="-122"/>
              </a:defRPr>
            </a:lvl3pPr>
            <a:lvl4pPr marL="1600200" indent="-228600" algn="l" eaLnBrk="0" hangingPunct="0">
              <a:spcBef>
                <a:spcPct val="20000"/>
              </a:spcBef>
              <a:buFont typeface="Wingdings" pitchFamily="2" charset="2"/>
              <a:buChar char="–"/>
              <a:defRPr sz="2400" b="1">
                <a:solidFill>
                  <a:schemeClr val="tx1"/>
                </a:solidFill>
                <a:latin typeface="Arial" pitchFamily="34" charset="0"/>
                <a:ea typeface="宋体" pitchFamily="2" charset="-122"/>
              </a:defRPr>
            </a:lvl4pPr>
            <a:lvl5pPr marL="2057400" indent="-228600" algn="l" eaLnBrk="0" hangingPunct="0">
              <a:spcBef>
                <a:spcPct val="20000"/>
              </a:spcBef>
              <a:buFont typeface="Wingdings" pitchFamily="2" charset="2"/>
              <a:buChar char="»"/>
              <a:defRPr sz="2400" b="1">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Font typeface="Wingdings" pitchFamily="2" charset="2"/>
              <a:buChar char="»"/>
              <a:defRPr sz="2400" b="1">
                <a:solidFill>
                  <a:schemeClr val="tx1"/>
                </a:solidFill>
                <a:latin typeface="Arial" pitchFamily="34" charset="0"/>
                <a:ea typeface="宋体" pitchFamily="2" charset="-122"/>
              </a:defRPr>
            </a:lvl9pPr>
          </a:lstStyle>
          <a:p>
            <a:pPr algn="ctr" eaLnBrk="1" fontAlgn="base" hangingPunct="1">
              <a:spcBef>
                <a:spcPct val="50000"/>
              </a:spcBef>
              <a:spcAft>
                <a:spcPct val="0"/>
              </a:spcAft>
              <a:buClrTx/>
              <a:buFontTx/>
              <a:buNone/>
            </a:pPr>
            <a:r>
              <a:rPr kumimoji="1" lang="zh-CN" altLang="en-US" sz="4000" dirty="0">
                <a:solidFill>
                  <a:schemeClr val="accent1">
                    <a:lumMod val="50000"/>
                  </a:schemeClr>
                </a:solidFill>
                <a:latin typeface="+mj-ea"/>
                <a:ea typeface="+mj-ea"/>
              </a:rPr>
              <a:t>干热法和湿热法效果比较</a:t>
            </a:r>
          </a:p>
        </p:txBody>
      </p:sp>
      <p:graphicFrame>
        <p:nvGraphicFramePr>
          <p:cNvPr id="5" name="表格 5">
            <a:extLst>
              <a:ext uri="{FF2B5EF4-FFF2-40B4-BE49-F238E27FC236}">
                <a16:creationId xmlns:a16="http://schemas.microsoft.com/office/drawing/2014/main" id="{FECE91B9-C99C-4D9B-91CF-0FB4C3D5A09C}"/>
              </a:ext>
            </a:extLst>
          </p:cNvPr>
          <p:cNvGraphicFramePr>
            <a:graphicFrameLocks noGrp="1"/>
          </p:cNvGraphicFramePr>
          <p:nvPr>
            <p:extLst>
              <p:ext uri="{D42A27DB-BD31-4B8C-83A1-F6EECF244321}">
                <p14:modId xmlns:p14="http://schemas.microsoft.com/office/powerpoint/2010/main" val="2718357068"/>
              </p:ext>
            </p:extLst>
          </p:nvPr>
        </p:nvGraphicFramePr>
        <p:xfrm>
          <a:off x="840041" y="2038403"/>
          <a:ext cx="8167773" cy="3399252"/>
        </p:xfrm>
        <a:graphic>
          <a:graphicData uri="http://schemas.openxmlformats.org/drawingml/2006/table">
            <a:tbl>
              <a:tblPr firstRow="1" bandRow="1">
                <a:tableStyleId>{5C22544A-7EE6-4342-B048-85BDC9FD1C3A}</a:tableStyleId>
              </a:tblPr>
              <a:tblGrid>
                <a:gridCol w="2722591">
                  <a:extLst>
                    <a:ext uri="{9D8B030D-6E8A-4147-A177-3AD203B41FA5}">
                      <a16:colId xmlns:a16="http://schemas.microsoft.com/office/drawing/2014/main" val="917747156"/>
                    </a:ext>
                  </a:extLst>
                </a:gridCol>
                <a:gridCol w="2722591">
                  <a:extLst>
                    <a:ext uri="{9D8B030D-6E8A-4147-A177-3AD203B41FA5}">
                      <a16:colId xmlns:a16="http://schemas.microsoft.com/office/drawing/2014/main" val="398650146"/>
                    </a:ext>
                  </a:extLst>
                </a:gridCol>
                <a:gridCol w="2722591">
                  <a:extLst>
                    <a:ext uri="{9D8B030D-6E8A-4147-A177-3AD203B41FA5}">
                      <a16:colId xmlns:a16="http://schemas.microsoft.com/office/drawing/2014/main" val="51787002"/>
                    </a:ext>
                  </a:extLst>
                </a:gridCol>
              </a:tblGrid>
              <a:tr h="566542">
                <a:tc>
                  <a:txBody>
                    <a:bodyPr/>
                    <a:lstStyle/>
                    <a:p>
                      <a:pPr algn="ctr"/>
                      <a:r>
                        <a:rPr lang="zh-CN" altLang="en-US" sz="2400" dirty="0">
                          <a:latin typeface="+mj-ea"/>
                          <a:ea typeface="+mj-ea"/>
                        </a:rPr>
                        <a:t>特性</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dirty="0">
                          <a:solidFill>
                            <a:schemeClr val="bg1"/>
                          </a:solidFill>
                          <a:latin typeface="Times New Roman" pitchFamily="18" charset="0"/>
                        </a:rPr>
                        <a:t>干热法</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dirty="0">
                          <a:solidFill>
                            <a:schemeClr val="bg1"/>
                          </a:solidFill>
                          <a:latin typeface="Times New Roman" pitchFamily="18" charset="0"/>
                        </a:rPr>
                        <a:t>湿热法</a:t>
                      </a:r>
                    </a:p>
                  </a:txBody>
                  <a:tcPr anchor="ctr"/>
                </a:tc>
                <a:extLst>
                  <a:ext uri="{0D108BD9-81ED-4DB2-BD59-A6C34878D82A}">
                    <a16:rowId xmlns:a16="http://schemas.microsoft.com/office/drawing/2014/main" val="1787008170"/>
                  </a:ext>
                </a:extLst>
              </a:tr>
              <a:tr h="5665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000000"/>
                          </a:solidFill>
                          <a:latin typeface="Times New Roman" pitchFamily="18" charset="0"/>
                        </a:rPr>
                        <a:t>导热速度</a:t>
                      </a:r>
                    </a:p>
                  </a:txBody>
                  <a:tcPr anchor="ctr"/>
                </a:tc>
                <a:tc>
                  <a:txBody>
                    <a:bodyPr/>
                    <a:lstStyle/>
                    <a:p>
                      <a:pPr algn="ctr"/>
                      <a:r>
                        <a:rPr lang="zh-CN" altLang="en-US" sz="2400" dirty="0">
                          <a:latin typeface="+mj-ea"/>
                          <a:ea typeface="+mj-ea"/>
                        </a:rPr>
                        <a:t>慢</a:t>
                      </a:r>
                    </a:p>
                  </a:txBody>
                  <a:tcPr anchor="ctr"/>
                </a:tc>
                <a:tc>
                  <a:txBody>
                    <a:bodyPr/>
                    <a:lstStyle/>
                    <a:p>
                      <a:pPr algn="ctr"/>
                      <a:r>
                        <a:rPr lang="zh-CN" altLang="en-US" sz="2400" dirty="0">
                          <a:latin typeface="+mj-ea"/>
                          <a:ea typeface="+mj-ea"/>
                        </a:rPr>
                        <a:t>快</a:t>
                      </a:r>
                    </a:p>
                  </a:txBody>
                  <a:tcPr anchor="ctr"/>
                </a:tc>
                <a:extLst>
                  <a:ext uri="{0D108BD9-81ED-4DB2-BD59-A6C34878D82A}">
                    <a16:rowId xmlns:a16="http://schemas.microsoft.com/office/drawing/2014/main" val="3602317151"/>
                  </a:ext>
                </a:extLst>
              </a:tr>
              <a:tr h="5665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000000"/>
                          </a:solidFill>
                          <a:latin typeface="Times New Roman" pitchFamily="18" charset="0"/>
                        </a:rPr>
                        <a:t>穿透力</a:t>
                      </a:r>
                    </a:p>
                  </a:txBody>
                  <a:tcPr anchor="ctr"/>
                </a:tc>
                <a:tc>
                  <a:txBody>
                    <a:bodyPr/>
                    <a:lstStyle/>
                    <a:p>
                      <a:pPr algn="ctr"/>
                      <a:r>
                        <a:rPr lang="zh-CN" altLang="en-US" sz="2400" dirty="0">
                          <a:latin typeface="+mj-ea"/>
                          <a:ea typeface="+mj-ea"/>
                        </a:rPr>
                        <a:t>弱</a:t>
                      </a:r>
                    </a:p>
                  </a:txBody>
                  <a:tcPr anchor="ctr"/>
                </a:tc>
                <a:tc>
                  <a:txBody>
                    <a:bodyPr/>
                    <a:lstStyle/>
                    <a:p>
                      <a:pPr algn="ctr"/>
                      <a:r>
                        <a:rPr lang="zh-CN" altLang="en-US" sz="2400" dirty="0">
                          <a:latin typeface="+mj-ea"/>
                          <a:ea typeface="+mj-ea"/>
                        </a:rPr>
                        <a:t>强</a:t>
                      </a:r>
                    </a:p>
                  </a:txBody>
                  <a:tcPr anchor="ctr"/>
                </a:tc>
                <a:extLst>
                  <a:ext uri="{0D108BD9-81ED-4DB2-BD59-A6C34878D82A}">
                    <a16:rowId xmlns:a16="http://schemas.microsoft.com/office/drawing/2014/main" val="787729758"/>
                  </a:ext>
                </a:extLst>
              </a:tr>
              <a:tr h="5665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000000"/>
                          </a:solidFill>
                          <a:latin typeface="Times New Roman" pitchFamily="18" charset="0"/>
                        </a:rPr>
                        <a:t>消毒时间</a:t>
                      </a:r>
                    </a:p>
                  </a:txBody>
                  <a:tcPr anchor="ctr"/>
                </a:tc>
                <a:tc>
                  <a:txBody>
                    <a:bodyPr/>
                    <a:lstStyle/>
                    <a:p>
                      <a:pPr algn="ctr"/>
                      <a:r>
                        <a:rPr lang="zh-CN" altLang="en-US" sz="2400" dirty="0">
                          <a:latin typeface="+mj-ea"/>
                          <a:ea typeface="+mj-ea"/>
                        </a:rPr>
                        <a:t>长</a:t>
                      </a:r>
                    </a:p>
                  </a:txBody>
                  <a:tcPr anchor="ctr"/>
                </a:tc>
                <a:tc>
                  <a:txBody>
                    <a:bodyPr/>
                    <a:lstStyle/>
                    <a:p>
                      <a:pPr algn="ctr"/>
                      <a:r>
                        <a:rPr lang="zh-CN" altLang="en-US" sz="2400" dirty="0">
                          <a:latin typeface="+mj-ea"/>
                          <a:ea typeface="+mj-ea"/>
                        </a:rPr>
                        <a:t>短</a:t>
                      </a:r>
                    </a:p>
                  </a:txBody>
                  <a:tcPr anchor="ctr"/>
                </a:tc>
                <a:extLst>
                  <a:ext uri="{0D108BD9-81ED-4DB2-BD59-A6C34878D82A}">
                    <a16:rowId xmlns:a16="http://schemas.microsoft.com/office/drawing/2014/main" val="3169990965"/>
                  </a:ext>
                </a:extLst>
              </a:tr>
              <a:tr h="5665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000000"/>
                          </a:solidFill>
                          <a:latin typeface="Times New Roman" pitchFamily="18" charset="0"/>
                        </a:rPr>
                        <a:t>所需温度</a:t>
                      </a:r>
                    </a:p>
                  </a:txBody>
                  <a:tcPr anchor="ctr"/>
                </a:tc>
                <a:tc>
                  <a:txBody>
                    <a:bodyPr/>
                    <a:lstStyle/>
                    <a:p>
                      <a:pPr algn="ctr"/>
                      <a:r>
                        <a:rPr lang="zh-CN" altLang="en-US" sz="2400" dirty="0">
                          <a:latin typeface="+mj-ea"/>
                          <a:ea typeface="+mj-ea"/>
                        </a:rPr>
                        <a:t>高</a:t>
                      </a:r>
                    </a:p>
                  </a:txBody>
                  <a:tcPr anchor="ctr"/>
                </a:tc>
                <a:tc>
                  <a:txBody>
                    <a:bodyPr/>
                    <a:lstStyle/>
                    <a:p>
                      <a:pPr algn="ctr"/>
                      <a:r>
                        <a:rPr lang="zh-CN" altLang="en-US" sz="2400" dirty="0">
                          <a:latin typeface="+mj-ea"/>
                          <a:ea typeface="+mj-ea"/>
                        </a:rPr>
                        <a:t>低</a:t>
                      </a:r>
                    </a:p>
                  </a:txBody>
                  <a:tcPr anchor="ctr"/>
                </a:tc>
                <a:extLst>
                  <a:ext uri="{0D108BD9-81ED-4DB2-BD59-A6C34878D82A}">
                    <a16:rowId xmlns:a16="http://schemas.microsoft.com/office/drawing/2014/main" val="859746047"/>
                  </a:ext>
                </a:extLst>
              </a:tr>
              <a:tr h="5665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000000"/>
                          </a:solidFill>
                          <a:latin typeface="Times New Roman" pitchFamily="18" charset="0"/>
                        </a:rPr>
                        <a:t>破坏性</a:t>
                      </a:r>
                    </a:p>
                  </a:txBody>
                  <a:tcPr anchor="ctr"/>
                </a:tc>
                <a:tc>
                  <a:txBody>
                    <a:bodyPr/>
                    <a:lstStyle/>
                    <a:p>
                      <a:pPr algn="ctr"/>
                      <a:r>
                        <a:rPr lang="zh-CN" altLang="en-US" sz="2400" dirty="0">
                          <a:latin typeface="+mj-ea"/>
                          <a:ea typeface="+mj-ea"/>
                        </a:rPr>
                        <a:t>大</a:t>
                      </a:r>
                    </a:p>
                  </a:txBody>
                  <a:tcPr anchor="ctr"/>
                </a:tc>
                <a:tc>
                  <a:txBody>
                    <a:bodyPr/>
                    <a:lstStyle/>
                    <a:p>
                      <a:pPr algn="ctr"/>
                      <a:r>
                        <a:rPr lang="zh-CN" altLang="en-US" sz="2400" dirty="0">
                          <a:latin typeface="+mj-ea"/>
                          <a:ea typeface="+mj-ea"/>
                        </a:rPr>
                        <a:t>小</a:t>
                      </a:r>
                    </a:p>
                  </a:txBody>
                  <a:tcPr anchor="ctr"/>
                </a:tc>
                <a:extLst>
                  <a:ext uri="{0D108BD9-81ED-4DB2-BD59-A6C34878D82A}">
                    <a16:rowId xmlns:a16="http://schemas.microsoft.com/office/drawing/2014/main" val="186452063"/>
                  </a:ext>
                </a:extLst>
              </a:tr>
            </a:tbl>
          </a:graphicData>
        </a:graphic>
      </p:graphicFrame>
      <p:pic>
        <p:nvPicPr>
          <p:cNvPr id="6" name="图片 5">
            <a:extLst>
              <a:ext uri="{FF2B5EF4-FFF2-40B4-BE49-F238E27FC236}">
                <a16:creationId xmlns:a16="http://schemas.microsoft.com/office/drawing/2014/main" id="{EA882B5E-1F17-46CF-A311-4CF87FE8EE6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2146" y="1962634"/>
            <a:ext cx="2651990" cy="3475021"/>
          </a:xfrm>
          <a:prstGeom prst="rect">
            <a:avLst/>
          </a:prstGeom>
        </p:spPr>
      </p:pic>
    </p:spTree>
    <p:extLst>
      <p:ext uri="{BB962C8B-B14F-4D97-AF65-F5344CB8AC3E}">
        <p14:creationId xmlns:p14="http://schemas.microsoft.com/office/powerpoint/2010/main" val="2442331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801279" y="906628"/>
            <a:ext cx="10552140" cy="575004"/>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光照消毒法：利用紫外线或臭氧的杀菌作用，使菌体蛋白光解、变性而致死。</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2070251302"/>
              </p:ext>
            </p:extLst>
          </p:nvPr>
        </p:nvGraphicFramePr>
        <p:xfrm>
          <a:off x="1070145" y="1610931"/>
          <a:ext cx="10014408" cy="4712081"/>
        </p:xfrm>
        <a:graphic>
          <a:graphicData uri="http://schemas.openxmlformats.org/drawingml/2006/table">
            <a:tbl>
              <a:tblPr firstRow="1" bandRow="1">
                <a:tableStyleId>{00A15C55-8517-42AA-B614-E9B94910E393}</a:tableStyleId>
              </a:tblPr>
              <a:tblGrid>
                <a:gridCol w="6051258">
                  <a:extLst>
                    <a:ext uri="{9D8B030D-6E8A-4147-A177-3AD203B41FA5}">
                      <a16:colId xmlns:a16="http://schemas.microsoft.com/office/drawing/2014/main" val="2343318709"/>
                    </a:ext>
                  </a:extLst>
                </a:gridCol>
                <a:gridCol w="3963150">
                  <a:extLst>
                    <a:ext uri="{9D8B030D-6E8A-4147-A177-3AD203B41FA5}">
                      <a16:colId xmlns:a16="http://schemas.microsoft.com/office/drawing/2014/main" val="1100090129"/>
                    </a:ext>
                  </a:extLst>
                </a:gridCol>
              </a:tblGrid>
              <a:tr h="486445">
                <a:tc>
                  <a:txBody>
                    <a:bodyPr/>
                    <a:lstStyle/>
                    <a:p>
                      <a:pPr>
                        <a:lnSpc>
                          <a:spcPct val="125000"/>
                        </a:lnSpc>
                      </a:pPr>
                      <a:r>
                        <a:rPr lang="zh-CN" altLang="en-US" sz="2400" dirty="0">
                          <a:latin typeface="+mj-ea"/>
                          <a:ea typeface="+mj-ea"/>
                        </a:rPr>
                        <a:t>原       理</a:t>
                      </a:r>
                    </a:p>
                  </a:txBody>
                  <a:tcPr anchor="ctr" anchorCtr="1"/>
                </a:tc>
                <a:tc>
                  <a:txBody>
                    <a:bodyPr/>
                    <a:lstStyle/>
                    <a:p>
                      <a:pPr>
                        <a:lnSpc>
                          <a:spcPct val="125000"/>
                        </a:lnSpc>
                      </a:pPr>
                      <a:r>
                        <a:rPr lang="zh-CN" altLang="en-US" sz="2400" dirty="0">
                          <a:latin typeface="+mj-ea"/>
                          <a:ea typeface="+mj-ea"/>
                        </a:rPr>
                        <a:t>使用范围</a:t>
                      </a:r>
                    </a:p>
                  </a:txBody>
                  <a:tcPr anchor="ctr" anchorCtr="1"/>
                </a:tc>
                <a:extLst>
                  <a:ext uri="{0D108BD9-81ED-4DB2-BD59-A6C34878D82A}">
                    <a16:rowId xmlns:a16="http://schemas.microsoft.com/office/drawing/2014/main" val="184952070"/>
                  </a:ext>
                </a:extLst>
              </a:tr>
              <a:tr h="874094">
                <a:tc>
                  <a:txBody>
                    <a:bodyPr/>
                    <a:lstStyle/>
                    <a:p>
                      <a:pPr>
                        <a:lnSpc>
                          <a:spcPct val="125000"/>
                        </a:lnSpc>
                      </a:pPr>
                      <a:r>
                        <a:rPr lang="zh-CN" altLang="en-US" sz="2400" u="sng" dirty="0">
                          <a:latin typeface="+mj-ea"/>
                          <a:ea typeface="+mj-ea"/>
                        </a:rPr>
                        <a:t>日光曝晒法</a:t>
                      </a:r>
                      <a:endParaRPr lang="en-US" altLang="zh-CN" sz="2400" u="sng" dirty="0">
                        <a:latin typeface="+mj-ea"/>
                        <a:ea typeface="+mj-ea"/>
                      </a:endParaRPr>
                    </a:p>
                    <a:p>
                      <a:pPr>
                        <a:lnSpc>
                          <a:spcPct val="125000"/>
                        </a:lnSpc>
                      </a:pPr>
                      <a:r>
                        <a:rPr lang="zh-CN" altLang="en-US" sz="2000" dirty="0">
                          <a:latin typeface="+mj-ea"/>
                          <a:ea typeface="+mj-ea"/>
                        </a:rPr>
                        <a:t>利用日光的热、干燥和紫外线的作用达到消毒的效果</a:t>
                      </a:r>
                    </a:p>
                  </a:txBody>
                  <a:tcPr anchor="ctr"/>
                </a:tc>
                <a:tc>
                  <a:txBody>
                    <a:bodyPr/>
                    <a:lstStyle/>
                    <a:p>
                      <a:pPr>
                        <a:lnSpc>
                          <a:spcPct val="125000"/>
                        </a:lnSpc>
                      </a:pPr>
                      <a:r>
                        <a:rPr lang="zh-CN" altLang="en-US" sz="2000" b="0" i="0" dirty="0">
                          <a:solidFill>
                            <a:schemeClr val="tx1">
                              <a:lumMod val="95000"/>
                              <a:lumOff val="5000"/>
                            </a:schemeClr>
                          </a:solidFill>
                          <a:latin typeface="+mj-ea"/>
                          <a:ea typeface="+mj-ea"/>
                        </a:rPr>
                        <a:t>常用于床垫、毛毯、衣服、书籍等的消毒。</a:t>
                      </a:r>
                      <a:r>
                        <a:rPr lang="zh-CN" altLang="en-US" sz="2000" b="1" i="0" dirty="0">
                          <a:solidFill>
                            <a:srgbClr val="C00000"/>
                          </a:solidFill>
                          <a:latin typeface="+mj-ea"/>
                          <a:ea typeface="+mj-ea"/>
                        </a:rPr>
                        <a:t>直射日光下曝晒</a:t>
                      </a:r>
                      <a:r>
                        <a:rPr lang="en-US" altLang="zh-CN" sz="2000" b="1" i="0" dirty="0">
                          <a:solidFill>
                            <a:srgbClr val="C00000"/>
                          </a:solidFill>
                          <a:latin typeface="+mj-ea"/>
                          <a:ea typeface="+mj-ea"/>
                        </a:rPr>
                        <a:t>6H</a:t>
                      </a:r>
                      <a:r>
                        <a:rPr lang="zh-CN" altLang="en-US" sz="2000" b="1" i="0" dirty="0">
                          <a:solidFill>
                            <a:schemeClr val="accent1">
                              <a:lumMod val="50000"/>
                            </a:schemeClr>
                          </a:solidFill>
                          <a:latin typeface="+mj-ea"/>
                          <a:ea typeface="+mj-ea"/>
                        </a:rPr>
                        <a:t>。</a:t>
                      </a:r>
                    </a:p>
                  </a:txBody>
                  <a:tcPr anchor="ctr" anchorCtr="1"/>
                </a:tc>
                <a:extLst>
                  <a:ext uri="{0D108BD9-81ED-4DB2-BD59-A6C34878D82A}">
                    <a16:rowId xmlns:a16="http://schemas.microsoft.com/office/drawing/2014/main" val="823999465"/>
                  </a:ext>
                </a:extLst>
              </a:tr>
              <a:tr h="633929">
                <a:tc>
                  <a:txBody>
                    <a:bodyPr/>
                    <a:lstStyle/>
                    <a:p>
                      <a:pPr algn="l">
                        <a:lnSpc>
                          <a:spcPct val="125000"/>
                        </a:lnSpc>
                      </a:pPr>
                      <a:r>
                        <a:rPr lang="zh-CN" altLang="en-US" sz="2400" u="sng" dirty="0">
                          <a:latin typeface="+mj-ea"/>
                          <a:ea typeface="+mj-ea"/>
                        </a:rPr>
                        <a:t>紫外线消毒法</a:t>
                      </a:r>
                      <a:endParaRPr lang="en-US" altLang="zh-CN" sz="2400" u="sng" dirty="0">
                        <a:latin typeface="+mj-ea"/>
                        <a:ea typeface="+mj-ea"/>
                      </a:endParaRPr>
                    </a:p>
                    <a:p>
                      <a:pPr marL="457200" indent="-457200">
                        <a:lnSpc>
                          <a:spcPct val="125000"/>
                        </a:lnSpc>
                        <a:buFont typeface="+mj-ea"/>
                        <a:buAutoNum type="circleNumDbPlain"/>
                      </a:pPr>
                      <a:r>
                        <a:rPr lang="zh-CN" altLang="en-US" sz="2000" u="none" dirty="0">
                          <a:latin typeface="+mj-ea"/>
                          <a:ea typeface="+mj-ea"/>
                        </a:rPr>
                        <a:t>使微生物</a:t>
                      </a:r>
                      <a:r>
                        <a:rPr lang="en-US" altLang="zh-CN" sz="2000" u="none" dirty="0">
                          <a:latin typeface="+mj-ea"/>
                          <a:ea typeface="+mj-ea"/>
                        </a:rPr>
                        <a:t>DNA</a:t>
                      </a:r>
                      <a:r>
                        <a:rPr lang="zh-CN" altLang="en-US" sz="2000" u="none" dirty="0">
                          <a:latin typeface="+mj-ea"/>
                          <a:ea typeface="+mj-ea"/>
                        </a:rPr>
                        <a:t>变性，失去转换能力而死亡</a:t>
                      </a:r>
                      <a:endParaRPr lang="en-US" altLang="zh-CN" sz="2000" u="none" dirty="0">
                        <a:latin typeface="+mj-ea"/>
                        <a:ea typeface="+mj-ea"/>
                      </a:endParaRPr>
                    </a:p>
                    <a:p>
                      <a:pPr marL="457200" indent="-457200">
                        <a:lnSpc>
                          <a:spcPct val="125000"/>
                        </a:lnSpc>
                        <a:buFont typeface="+mj-ea"/>
                        <a:buAutoNum type="circleNumDbPlain"/>
                      </a:pPr>
                      <a:r>
                        <a:rPr lang="zh-CN" altLang="en-US" sz="2000" u="none" dirty="0">
                          <a:latin typeface="+mj-ea"/>
                          <a:ea typeface="+mj-ea"/>
                        </a:rPr>
                        <a:t>破坏菌体蛋白的氨基酸、使菌体蛋白光解变性</a:t>
                      </a:r>
                      <a:endParaRPr lang="en-US" altLang="zh-CN" sz="2000" u="none" dirty="0">
                        <a:latin typeface="+mj-ea"/>
                        <a:ea typeface="+mj-ea"/>
                      </a:endParaRPr>
                    </a:p>
                    <a:p>
                      <a:pPr marL="457200" indent="-457200">
                        <a:lnSpc>
                          <a:spcPct val="125000"/>
                        </a:lnSpc>
                        <a:buFont typeface="+mj-ea"/>
                        <a:buAutoNum type="circleNumDbPlain"/>
                      </a:pPr>
                      <a:r>
                        <a:rPr lang="zh-CN" altLang="en-US" sz="2000" u="none" dirty="0">
                          <a:latin typeface="+mj-ea"/>
                          <a:ea typeface="+mj-ea"/>
                        </a:rPr>
                        <a:t>降低菌体内氧化酶的活性</a:t>
                      </a:r>
                      <a:endParaRPr lang="en-US" altLang="zh-CN" sz="2000" u="none" dirty="0">
                        <a:latin typeface="+mj-ea"/>
                        <a:ea typeface="+mj-ea"/>
                      </a:endParaRPr>
                    </a:p>
                    <a:p>
                      <a:pPr marL="457200" indent="-457200">
                        <a:lnSpc>
                          <a:spcPct val="125000"/>
                        </a:lnSpc>
                        <a:buFont typeface="+mj-ea"/>
                        <a:buAutoNum type="circleNumDbPlain"/>
                      </a:pPr>
                      <a:r>
                        <a:rPr lang="zh-CN" altLang="en-US" sz="2000" u="none" dirty="0">
                          <a:latin typeface="+mj-ea"/>
                          <a:ea typeface="+mj-ea"/>
                        </a:rPr>
                        <a:t>使空气中的氧气电离产生臭氧</a:t>
                      </a:r>
                      <a:endParaRPr lang="en-US" altLang="zh-CN" sz="2000" u="none" dirty="0">
                        <a:latin typeface="+mj-ea"/>
                        <a:ea typeface="+mj-ea"/>
                      </a:endParaRPr>
                    </a:p>
                  </a:txBody>
                  <a:tcPr anchor="ctr"/>
                </a:tc>
                <a:tc>
                  <a:txBody>
                    <a:bodyPr/>
                    <a:lstStyle/>
                    <a:p>
                      <a:pPr marL="0" indent="0">
                        <a:lnSpc>
                          <a:spcPct val="125000"/>
                        </a:lnSpc>
                        <a:buFont typeface="+mj-ea"/>
                        <a:buNone/>
                      </a:pPr>
                      <a:r>
                        <a:rPr lang="zh-CN" altLang="en-US" sz="2000" dirty="0">
                          <a:latin typeface="+mj-ea"/>
                          <a:ea typeface="+mj-ea"/>
                          <a:sym typeface="Symbol" panose="05050102010706020507" pitchFamily="18" charset="2"/>
                        </a:rPr>
                        <a:t>可杀灭多种微生物，包括杆菌、病毒、真菌、细菌繁殖体、部分芽孢。</a:t>
                      </a:r>
                      <a:endParaRPr lang="en-US" altLang="zh-CN" sz="2000" dirty="0">
                        <a:latin typeface="+mj-ea"/>
                        <a:ea typeface="+mj-ea"/>
                        <a:sym typeface="Symbol" panose="05050102010706020507" pitchFamily="18" charset="2"/>
                      </a:endParaRPr>
                    </a:p>
                  </a:txBody>
                  <a:tcPr anchor="ctr" anchorCtr="1"/>
                </a:tc>
                <a:extLst>
                  <a:ext uri="{0D108BD9-81ED-4DB2-BD59-A6C34878D82A}">
                    <a16:rowId xmlns:a16="http://schemas.microsoft.com/office/drawing/2014/main" val="4264364659"/>
                  </a:ext>
                </a:extLst>
              </a:tr>
              <a:tr h="914400">
                <a:tc>
                  <a:txBody>
                    <a:bodyPr/>
                    <a:lstStyle/>
                    <a:p>
                      <a:pPr>
                        <a:lnSpc>
                          <a:spcPct val="125000"/>
                        </a:lnSpc>
                      </a:pPr>
                      <a:r>
                        <a:rPr lang="zh-CN" altLang="en-US" sz="2400" u="sng" kern="1200" dirty="0">
                          <a:solidFill>
                            <a:schemeClr val="dk1"/>
                          </a:solidFill>
                          <a:latin typeface="+mj-ea"/>
                          <a:ea typeface="+mn-ea"/>
                          <a:cs typeface="+mn-cs"/>
                        </a:rPr>
                        <a:t>臭氧灭菌灯消毒法</a:t>
                      </a:r>
                      <a:endParaRPr lang="en-US" altLang="zh-CN" sz="2400" u="sng" kern="1200" dirty="0">
                        <a:solidFill>
                          <a:schemeClr val="dk1"/>
                        </a:solidFill>
                        <a:latin typeface="+mj-ea"/>
                        <a:ea typeface="+mn-ea"/>
                        <a:cs typeface="+mn-cs"/>
                      </a:endParaRPr>
                    </a:p>
                    <a:p>
                      <a:pPr>
                        <a:lnSpc>
                          <a:spcPct val="125000"/>
                        </a:lnSpc>
                      </a:pPr>
                      <a:r>
                        <a:rPr lang="zh-CN" altLang="en-US" sz="2000" kern="1200" dirty="0">
                          <a:solidFill>
                            <a:schemeClr val="dk1"/>
                          </a:solidFill>
                          <a:latin typeface="+mj-ea"/>
                          <a:ea typeface="+mn-ea"/>
                          <a:cs typeface="+mn-cs"/>
                        </a:rPr>
                        <a:t>灯内装置臭氧发生管，将空气中的氧气转化为纯度高的臭氧。稳定性差，现制现用。</a:t>
                      </a:r>
                    </a:p>
                  </a:txBody>
                  <a:tcPr anchor="ctr"/>
                </a:tc>
                <a:tc>
                  <a:txBody>
                    <a:bodyPr/>
                    <a:lstStyle/>
                    <a:p>
                      <a:pPr marL="0" marR="0" lvl="0" indent="0" algn="l" defTabSz="685800" rtl="0" eaLnBrk="1" fontAlgn="auto" latinLnBrk="0" hangingPunct="1">
                        <a:lnSpc>
                          <a:spcPct val="125000"/>
                        </a:lnSpc>
                        <a:spcBef>
                          <a:spcPts val="0"/>
                        </a:spcBef>
                        <a:spcAft>
                          <a:spcPts val="0"/>
                        </a:spcAft>
                        <a:buClrTx/>
                        <a:buSzTx/>
                        <a:buFont typeface="+mj-ea"/>
                        <a:buNone/>
                        <a:tabLst/>
                        <a:defRPr/>
                      </a:pPr>
                      <a:r>
                        <a:rPr lang="zh-CN" altLang="en-US" sz="2000" kern="1200" dirty="0">
                          <a:solidFill>
                            <a:schemeClr val="dk1"/>
                          </a:solidFill>
                          <a:latin typeface="+mj-ea"/>
                          <a:ea typeface="+mn-ea"/>
                          <a:cs typeface="+mn-cs"/>
                          <a:sym typeface="Symbol" panose="05050102010706020507" pitchFamily="18" charset="2"/>
                        </a:rPr>
                        <a:t>可杀病毒、真菌、细菌繁殖体、芽孢，破坏肉毒杆菌毒素等。主要用于空气、水及物体表面消毒。</a:t>
                      </a:r>
                      <a:endParaRPr lang="zh-CN" altLang="en-US" sz="2000" kern="1200" dirty="0">
                        <a:solidFill>
                          <a:schemeClr val="dk1"/>
                        </a:solidFill>
                        <a:latin typeface="+mj-ea"/>
                        <a:ea typeface="+mn-ea"/>
                        <a:cs typeface="+mn-cs"/>
                      </a:endParaRPr>
                    </a:p>
                  </a:txBody>
                  <a:tcPr anchor="ctr" anchorCtr="1"/>
                </a:tc>
                <a:extLst>
                  <a:ext uri="{0D108BD9-81ED-4DB2-BD59-A6C34878D82A}">
                    <a16:rowId xmlns:a16="http://schemas.microsoft.com/office/drawing/2014/main" val="1992218335"/>
                  </a:ext>
                </a:extLst>
              </a:tr>
            </a:tbl>
          </a:graphicData>
        </a:graphic>
      </p:graphicFrame>
    </p:spTree>
    <p:extLst>
      <p:ext uri="{BB962C8B-B14F-4D97-AF65-F5344CB8AC3E}">
        <p14:creationId xmlns:p14="http://schemas.microsoft.com/office/powerpoint/2010/main" val="175887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5F0D2E-733C-436E-8B4B-A635FE5FD60F}"/>
              </a:ext>
            </a:extLst>
          </p:cNvPr>
          <p:cNvSpPr>
            <a:spLocks noGrp="1"/>
          </p:cNvSpPr>
          <p:nvPr>
            <p:ph type="sldNum" sz="quarter" idx="10"/>
          </p:nvPr>
        </p:nvSpPr>
        <p:spPr/>
        <p:txBody>
          <a:bodyPr anchor="ctr" anchorCtr="1"/>
          <a:lstStyle/>
          <a:p>
            <a:pPr>
              <a:defRPr/>
            </a:pPr>
            <a:r>
              <a:rPr lang="zh-CN" altLang="en-US" dirty="0"/>
              <a:t>郑州澍青医学高等专科学校</a:t>
            </a:r>
          </a:p>
        </p:txBody>
      </p:sp>
      <p:sp>
        <p:nvSpPr>
          <p:cNvPr id="4" name="文本框 3" descr="器">
            <a:extLst>
              <a:ext uri="{FF2B5EF4-FFF2-40B4-BE49-F238E27FC236}">
                <a16:creationId xmlns:a16="http://schemas.microsoft.com/office/drawing/2014/main" id="{419952CE-23C1-4775-98AC-1030E3ABC202}"/>
              </a:ext>
            </a:extLst>
          </p:cNvPr>
          <p:cNvSpPr txBox="1"/>
          <p:nvPr/>
        </p:nvSpPr>
        <p:spPr>
          <a:xfrm>
            <a:off x="917060" y="1899856"/>
            <a:ext cx="10527080" cy="2931572"/>
          </a:xfrm>
          <a:prstGeom prst="rect">
            <a:avLst/>
          </a:prstGeom>
          <a:noFill/>
        </p:spPr>
        <p:txBody>
          <a:bodyPr wrap="square" rtlCol="0">
            <a:spAutoFit/>
          </a:bodyPr>
          <a:lstStyle/>
          <a:p>
            <a:pPr>
              <a:lnSpc>
                <a:spcPct val="150000"/>
              </a:lnSpc>
            </a:pPr>
            <a:r>
              <a:rPr lang="en-US" altLang="zh-CN" sz="3200" dirty="0">
                <a:solidFill>
                  <a:schemeClr val="accent1">
                    <a:lumMod val="50000"/>
                  </a:schemeClr>
                </a:solidFill>
                <a:latin typeface="+mn-ea"/>
              </a:rPr>
              <a:t>4</a:t>
            </a:r>
            <a:r>
              <a:rPr lang="zh-CN" altLang="en-US" sz="3200" dirty="0">
                <a:solidFill>
                  <a:schemeClr val="accent1">
                    <a:lumMod val="50000"/>
                  </a:schemeClr>
                </a:solidFill>
                <a:latin typeface="+mn-ea"/>
              </a:rPr>
              <a:t>、了解医院感染的种类、形成的主要因素及预防措施；各种隔离的种类。</a:t>
            </a:r>
            <a:endParaRPr lang="en-US" altLang="zh-CN" sz="3200" dirty="0">
              <a:solidFill>
                <a:schemeClr val="accent1">
                  <a:lumMod val="50000"/>
                </a:schemeClr>
              </a:solidFill>
              <a:latin typeface="+mn-ea"/>
            </a:endParaRPr>
          </a:p>
          <a:p>
            <a:pPr>
              <a:lnSpc>
                <a:spcPct val="150000"/>
              </a:lnSpc>
            </a:pPr>
            <a:r>
              <a:rPr lang="en-US" altLang="zh-CN" sz="3200" dirty="0">
                <a:solidFill>
                  <a:schemeClr val="accent1">
                    <a:lumMod val="50000"/>
                  </a:schemeClr>
                </a:solidFill>
                <a:latin typeface="+mn-ea"/>
              </a:rPr>
              <a:t>5</a:t>
            </a:r>
            <a:r>
              <a:rPr lang="zh-CN" altLang="en-US" sz="3200" dirty="0">
                <a:solidFill>
                  <a:schemeClr val="accent1">
                    <a:lumMod val="50000"/>
                  </a:schemeClr>
                </a:solidFill>
                <a:latin typeface="+mn-ea"/>
              </a:rPr>
              <a:t>、</a:t>
            </a:r>
            <a:r>
              <a:rPr lang="zh-CN" altLang="en-US" sz="3200" u="sng" dirty="0">
                <a:solidFill>
                  <a:srgbClr val="C00000"/>
                </a:solidFill>
                <a:latin typeface="+mn-ea"/>
              </a:rPr>
              <a:t>形成无菌和隔离观念及自我保护意识</a:t>
            </a:r>
            <a:r>
              <a:rPr lang="zh-CN" altLang="en-US" sz="3200" dirty="0">
                <a:solidFill>
                  <a:schemeClr val="accent1">
                    <a:lumMod val="50000"/>
                  </a:schemeClr>
                </a:solidFill>
                <a:latin typeface="+mn-ea"/>
              </a:rPr>
              <a:t>，工作认真、求实，预防和控制医院感染的发生。</a:t>
            </a:r>
          </a:p>
        </p:txBody>
      </p:sp>
    </p:spTree>
    <p:extLst>
      <p:ext uri="{BB962C8B-B14F-4D97-AF65-F5344CB8AC3E}">
        <p14:creationId xmlns:p14="http://schemas.microsoft.com/office/powerpoint/2010/main" val="3915056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138716" y="966281"/>
            <a:ext cx="10552140" cy="1137399"/>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400" b="1" dirty="0">
                <a:solidFill>
                  <a:schemeClr val="accent1">
                    <a:lumMod val="50000"/>
                  </a:schemeClr>
                </a:solidFill>
                <a:latin typeface="+mj-ea"/>
                <a:ea typeface="+mj-ea"/>
              </a:rPr>
              <a:t>       紫外线属于低能电磁波，波长在</a:t>
            </a:r>
            <a:r>
              <a:rPr lang="en-US" altLang="zh-CN" sz="2400" b="1" dirty="0">
                <a:solidFill>
                  <a:schemeClr val="accent1">
                    <a:lumMod val="50000"/>
                  </a:schemeClr>
                </a:solidFill>
                <a:latin typeface="+mj-ea"/>
                <a:ea typeface="+mj-ea"/>
              </a:rPr>
              <a:t>100~400nm</a:t>
            </a:r>
            <a:r>
              <a:rPr lang="zh-CN" altLang="en-US" sz="2400" b="1" dirty="0">
                <a:solidFill>
                  <a:schemeClr val="accent1">
                    <a:lumMod val="50000"/>
                  </a:schemeClr>
                </a:solidFill>
                <a:latin typeface="+mj-ea"/>
                <a:ea typeface="+mj-ea"/>
              </a:rPr>
              <a:t>。消毒使用的是</a:t>
            </a:r>
            <a:r>
              <a:rPr lang="en-US" altLang="zh-CN" sz="2400" b="1" dirty="0">
                <a:solidFill>
                  <a:schemeClr val="accent1">
                    <a:lumMod val="50000"/>
                  </a:schemeClr>
                </a:solidFill>
                <a:latin typeface="+mj-ea"/>
                <a:ea typeface="+mj-ea"/>
              </a:rPr>
              <a:t>C</a:t>
            </a:r>
            <a:r>
              <a:rPr lang="zh-CN" altLang="en-US" sz="2400" b="1" dirty="0">
                <a:solidFill>
                  <a:schemeClr val="accent1">
                    <a:lumMod val="50000"/>
                  </a:schemeClr>
                </a:solidFill>
                <a:latin typeface="+mj-ea"/>
                <a:ea typeface="+mj-ea"/>
              </a:rPr>
              <a:t>波紫外线，波长在</a:t>
            </a:r>
            <a:r>
              <a:rPr lang="en-US" altLang="zh-CN" sz="2400" b="1" dirty="0">
                <a:solidFill>
                  <a:srgbClr val="C00000"/>
                </a:solidFill>
                <a:latin typeface="+mj-ea"/>
                <a:ea typeface="+mj-ea"/>
              </a:rPr>
              <a:t>250~270nm</a:t>
            </a:r>
            <a:r>
              <a:rPr lang="en-US" altLang="zh-CN" sz="2400" b="1" dirty="0">
                <a:solidFill>
                  <a:schemeClr val="accent1">
                    <a:lumMod val="50000"/>
                  </a:schemeClr>
                </a:solidFill>
                <a:latin typeface="+mj-ea"/>
                <a:ea typeface="+mj-ea"/>
              </a:rPr>
              <a:t>,</a:t>
            </a:r>
            <a:r>
              <a:rPr lang="zh-CN" altLang="en-US" sz="2400" b="1" dirty="0">
                <a:solidFill>
                  <a:schemeClr val="accent1">
                    <a:lumMod val="50000"/>
                  </a:schemeClr>
                </a:solidFill>
                <a:latin typeface="+mj-ea"/>
                <a:ea typeface="+mj-ea"/>
              </a:rPr>
              <a:t>杀菌最强的是</a:t>
            </a:r>
            <a:r>
              <a:rPr lang="en-US" altLang="zh-CN" sz="2400" b="1" dirty="0">
                <a:solidFill>
                  <a:srgbClr val="C00000"/>
                </a:solidFill>
                <a:latin typeface="+mj-ea"/>
                <a:ea typeface="+mj-ea"/>
              </a:rPr>
              <a:t>253.7nm</a:t>
            </a:r>
            <a:r>
              <a:rPr lang="zh-CN" altLang="en-US" sz="2400" b="1" dirty="0">
                <a:solidFill>
                  <a:schemeClr val="accent1">
                    <a:lumMod val="50000"/>
                  </a:schemeClr>
                </a:solidFill>
                <a:latin typeface="+mj-ea"/>
                <a:ea typeface="+mj-ea"/>
              </a:rPr>
              <a:t>。</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166259612"/>
              </p:ext>
            </p:extLst>
          </p:nvPr>
        </p:nvGraphicFramePr>
        <p:xfrm>
          <a:off x="1598798" y="2602122"/>
          <a:ext cx="9520772" cy="2584516"/>
        </p:xfrm>
        <a:graphic>
          <a:graphicData uri="http://schemas.openxmlformats.org/drawingml/2006/table">
            <a:tbl>
              <a:tblPr firstRow="1" bandRow="1">
                <a:tableStyleId>{00A15C55-8517-42AA-B614-E9B94910E393}</a:tableStyleId>
              </a:tblPr>
              <a:tblGrid>
                <a:gridCol w="2249536">
                  <a:extLst>
                    <a:ext uri="{9D8B030D-6E8A-4147-A177-3AD203B41FA5}">
                      <a16:colId xmlns:a16="http://schemas.microsoft.com/office/drawing/2014/main" val="2343318709"/>
                    </a:ext>
                  </a:extLst>
                </a:gridCol>
                <a:gridCol w="7271236">
                  <a:extLst>
                    <a:ext uri="{9D8B030D-6E8A-4147-A177-3AD203B41FA5}">
                      <a16:colId xmlns:a16="http://schemas.microsoft.com/office/drawing/2014/main" val="1100090129"/>
                    </a:ext>
                  </a:extLst>
                </a:gridCol>
              </a:tblGrid>
              <a:tr h="486445">
                <a:tc gridSpan="2">
                  <a:txBody>
                    <a:bodyPr/>
                    <a:lstStyle/>
                    <a:p>
                      <a:r>
                        <a:rPr lang="zh-CN" altLang="en-US" sz="2400" dirty="0">
                          <a:latin typeface="+mj-ea"/>
                          <a:ea typeface="+mj-ea"/>
                        </a:rPr>
                        <a:t>分       类</a:t>
                      </a:r>
                    </a:p>
                  </a:txBody>
                  <a:tcPr anchor="ctr" anchorCtr="1"/>
                </a:tc>
                <a:tc hMerge="1">
                  <a:txBody>
                    <a:bodyPr/>
                    <a:lstStyle/>
                    <a:p>
                      <a:endParaRPr lang="zh-CN" altLang="en-US" sz="2400" dirty="0">
                        <a:latin typeface="+mj-ea"/>
                        <a:ea typeface="+mj-ea"/>
                      </a:endParaRPr>
                    </a:p>
                  </a:txBody>
                  <a:tcPr anchor="ctr" anchorCtr="1"/>
                </a:tc>
                <a:extLst>
                  <a:ext uri="{0D108BD9-81ED-4DB2-BD59-A6C34878D82A}">
                    <a16:rowId xmlns:a16="http://schemas.microsoft.com/office/drawing/2014/main" val="184952070"/>
                  </a:ext>
                </a:extLst>
              </a:tr>
              <a:tr h="1183671">
                <a:tc>
                  <a:txBody>
                    <a:bodyPr/>
                    <a:lstStyle/>
                    <a:p>
                      <a:pPr algn="ctr"/>
                      <a:r>
                        <a:rPr lang="zh-CN" altLang="en-US" sz="2400" dirty="0">
                          <a:latin typeface="+mj-ea"/>
                          <a:ea typeface="+mj-ea"/>
                        </a:rPr>
                        <a:t>紫外线灯</a:t>
                      </a:r>
                    </a:p>
                  </a:txBody>
                  <a:tcPr anchor="ctr"/>
                </a:tc>
                <a:tc>
                  <a:txBody>
                    <a:bodyPr/>
                    <a:lstStyle/>
                    <a:p>
                      <a:r>
                        <a:rPr lang="zh-CN" altLang="en-US" sz="2200" b="0" i="0" dirty="0">
                          <a:solidFill>
                            <a:schemeClr val="tx1">
                              <a:lumMod val="95000"/>
                              <a:lumOff val="5000"/>
                            </a:schemeClr>
                          </a:solidFill>
                          <a:latin typeface="+mj-ea"/>
                          <a:ea typeface="+mj-ea"/>
                        </a:rPr>
                        <a:t>普通直管热阴极低压汞紫外线消毒灯、高强度紫外线消毒灯、低臭氧紫外线消毒灯、高臭氧紫外线消毒灯</a:t>
                      </a:r>
                    </a:p>
                  </a:txBody>
                  <a:tcPr anchor="ctr" anchorCtr="1"/>
                </a:tc>
                <a:extLst>
                  <a:ext uri="{0D108BD9-81ED-4DB2-BD59-A6C34878D82A}">
                    <a16:rowId xmlns:a16="http://schemas.microsoft.com/office/drawing/2014/main" val="823999465"/>
                  </a:ext>
                </a:extLst>
              </a:tr>
              <a:tr h="914400">
                <a:tc>
                  <a:txBody>
                    <a:bodyPr/>
                    <a:lstStyle/>
                    <a:p>
                      <a:pPr algn="ctr"/>
                      <a:r>
                        <a:rPr lang="zh-CN" altLang="en-US" sz="2400" u="none" dirty="0">
                          <a:latin typeface="+mj-ea"/>
                          <a:ea typeface="+mj-ea"/>
                        </a:rPr>
                        <a:t>紫外线消毒器</a:t>
                      </a:r>
                      <a:endParaRPr lang="en-US" altLang="zh-CN" sz="2400" u="none" dirty="0">
                        <a:latin typeface="+mj-ea"/>
                        <a:ea typeface="+mj-ea"/>
                      </a:endParaRPr>
                    </a:p>
                    <a:p>
                      <a:pPr algn="ctr"/>
                      <a:r>
                        <a:rPr lang="en-US" altLang="zh-CN" sz="1400" u="none" dirty="0">
                          <a:latin typeface="+mj-ea"/>
                          <a:ea typeface="+mj-ea"/>
                        </a:rPr>
                        <a:t>(</a:t>
                      </a:r>
                      <a:r>
                        <a:rPr lang="zh-CN" altLang="en-US" sz="1400" u="none" dirty="0">
                          <a:latin typeface="+mj-ea"/>
                          <a:ea typeface="+mj-ea"/>
                        </a:rPr>
                        <a:t>臭氧紫外线杀菌灯制成）</a:t>
                      </a:r>
                      <a:endParaRPr lang="en-US" altLang="zh-CN" sz="1400" u="none" dirty="0">
                        <a:latin typeface="+mj-ea"/>
                        <a:ea typeface="+mj-ea"/>
                      </a:endParaRPr>
                    </a:p>
                  </a:txBody>
                  <a:tcPr anchor="ctr"/>
                </a:tc>
                <a:tc>
                  <a:txBody>
                    <a:bodyPr/>
                    <a:lstStyle/>
                    <a:p>
                      <a:pPr marL="0" indent="0">
                        <a:buFont typeface="+mj-ea"/>
                        <a:buNone/>
                      </a:pPr>
                      <a:r>
                        <a:rPr lang="zh-CN" altLang="en-US" sz="2200" dirty="0">
                          <a:latin typeface="+mj-ea"/>
                          <a:ea typeface="+mj-ea"/>
                        </a:rPr>
                        <a:t>紫外线空气消毒器、紫外线表面消毒器、紫外线消毒箱</a:t>
                      </a:r>
                    </a:p>
                  </a:txBody>
                  <a:tcPr anchor="ctr" anchorCtr="1"/>
                </a:tc>
                <a:extLst>
                  <a:ext uri="{0D108BD9-81ED-4DB2-BD59-A6C34878D82A}">
                    <a16:rowId xmlns:a16="http://schemas.microsoft.com/office/drawing/2014/main" val="4264364659"/>
                  </a:ext>
                </a:extLst>
              </a:tr>
            </a:tbl>
          </a:graphicData>
        </a:graphic>
      </p:graphicFrame>
    </p:spTree>
    <p:extLst>
      <p:ext uri="{BB962C8B-B14F-4D97-AF65-F5344CB8AC3E}">
        <p14:creationId xmlns:p14="http://schemas.microsoft.com/office/powerpoint/2010/main" val="2519366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553502" y="960673"/>
            <a:ext cx="11084996"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紫外线消毒法：</a:t>
            </a:r>
            <a:r>
              <a:rPr lang="zh-CN" altLang="en-US" sz="2400" dirty="0">
                <a:solidFill>
                  <a:schemeClr val="accent1">
                    <a:lumMod val="50000"/>
                  </a:schemeClr>
                </a:solidFill>
                <a:latin typeface="+mj-ea"/>
                <a:ea typeface="+mj-ea"/>
              </a:rPr>
              <a:t>辐射能量低，穿透力弱，主要用于空气、物体表面和液体消毒</a:t>
            </a:r>
            <a:r>
              <a:rPr lang="zh-CN" altLang="en-US" sz="2400" b="1" dirty="0">
                <a:solidFill>
                  <a:schemeClr val="accent1">
                    <a:lumMod val="50000"/>
                  </a:schemeClr>
                </a:solidFill>
                <a:latin typeface="+mj-ea"/>
                <a:ea typeface="+mj-ea"/>
              </a:rPr>
              <a:t>。</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2081510924"/>
              </p:ext>
            </p:extLst>
          </p:nvPr>
        </p:nvGraphicFramePr>
        <p:xfrm>
          <a:off x="1043426" y="1836019"/>
          <a:ext cx="9654454" cy="3820541"/>
        </p:xfrm>
        <a:graphic>
          <a:graphicData uri="http://schemas.openxmlformats.org/drawingml/2006/table">
            <a:tbl>
              <a:tblPr firstRow="1" bandRow="1">
                <a:tableStyleId>{00A15C55-8517-42AA-B614-E9B94910E393}</a:tableStyleId>
              </a:tblPr>
              <a:tblGrid>
                <a:gridCol w="6170797">
                  <a:extLst>
                    <a:ext uri="{9D8B030D-6E8A-4147-A177-3AD203B41FA5}">
                      <a16:colId xmlns:a16="http://schemas.microsoft.com/office/drawing/2014/main" val="2343318709"/>
                    </a:ext>
                  </a:extLst>
                </a:gridCol>
                <a:gridCol w="3483657">
                  <a:extLst>
                    <a:ext uri="{9D8B030D-6E8A-4147-A177-3AD203B41FA5}">
                      <a16:colId xmlns:a16="http://schemas.microsoft.com/office/drawing/2014/main" val="1100090129"/>
                    </a:ext>
                  </a:extLst>
                </a:gridCol>
              </a:tblGrid>
              <a:tr h="486445">
                <a:tc>
                  <a:txBody>
                    <a:bodyPr/>
                    <a:lstStyle/>
                    <a:p>
                      <a:pPr>
                        <a:lnSpc>
                          <a:spcPct val="125000"/>
                        </a:lnSpc>
                      </a:pPr>
                      <a:r>
                        <a:rPr lang="zh-CN" altLang="en-US" sz="2400" dirty="0">
                          <a:latin typeface="+mj-ea"/>
                          <a:ea typeface="+mj-ea"/>
                        </a:rPr>
                        <a:t>方法</a:t>
                      </a:r>
                    </a:p>
                  </a:txBody>
                  <a:tcPr anchor="ctr" anchorCtr="1"/>
                </a:tc>
                <a:tc>
                  <a:txBody>
                    <a:bodyPr/>
                    <a:lstStyle/>
                    <a:p>
                      <a:pPr>
                        <a:lnSpc>
                          <a:spcPct val="125000"/>
                        </a:lnSpc>
                      </a:pPr>
                      <a:r>
                        <a:rPr lang="zh-CN" altLang="en-US" sz="2400" dirty="0">
                          <a:latin typeface="+mj-ea"/>
                          <a:ea typeface="+mj-ea"/>
                        </a:rPr>
                        <a:t>操作要求</a:t>
                      </a:r>
                    </a:p>
                  </a:txBody>
                  <a:tcPr anchor="ctr" anchorCtr="1"/>
                </a:tc>
                <a:extLst>
                  <a:ext uri="{0D108BD9-81ED-4DB2-BD59-A6C34878D82A}">
                    <a16:rowId xmlns:a16="http://schemas.microsoft.com/office/drawing/2014/main" val="184952070"/>
                  </a:ext>
                </a:extLst>
              </a:tr>
              <a:tr h="1183671">
                <a:tc>
                  <a:txBody>
                    <a:bodyPr/>
                    <a:lstStyle/>
                    <a:p>
                      <a:pPr>
                        <a:lnSpc>
                          <a:spcPct val="125000"/>
                        </a:lnSpc>
                      </a:pPr>
                      <a:r>
                        <a:rPr lang="zh-CN" altLang="en-US" sz="2000" b="1" u="sng" dirty="0">
                          <a:latin typeface="+mj-ea"/>
                          <a:ea typeface="+mj-ea"/>
                        </a:rPr>
                        <a:t>空气消毒</a:t>
                      </a:r>
                      <a:endParaRPr lang="en-US" altLang="zh-CN" sz="2000" b="1" u="sng" dirty="0">
                        <a:latin typeface="+mj-ea"/>
                        <a:ea typeface="+mj-ea"/>
                      </a:endParaRPr>
                    </a:p>
                    <a:p>
                      <a:pPr>
                        <a:lnSpc>
                          <a:spcPct val="125000"/>
                        </a:lnSpc>
                      </a:pPr>
                      <a:r>
                        <a:rPr lang="zh-CN" altLang="en-US" sz="2000" u="none" dirty="0">
                          <a:latin typeface="+mj-ea"/>
                          <a:ea typeface="+mj-ea"/>
                        </a:rPr>
                        <a:t>室内有人活动</a:t>
                      </a:r>
                      <a:r>
                        <a:rPr lang="en-US" altLang="zh-CN" sz="2000" u="none" dirty="0">
                          <a:latin typeface="+mj-ea"/>
                          <a:ea typeface="+mj-ea"/>
                        </a:rPr>
                        <a:t>-</a:t>
                      </a:r>
                      <a:r>
                        <a:rPr lang="zh-CN" altLang="en-US" sz="2000" u="none" dirty="0">
                          <a:latin typeface="+mj-ea"/>
                          <a:ea typeface="+mj-ea"/>
                        </a:rPr>
                        <a:t>选紫外线空气消毒器；</a:t>
                      </a:r>
                      <a:endParaRPr lang="en-US" altLang="zh-CN" sz="2000" u="none" dirty="0">
                        <a:latin typeface="+mj-ea"/>
                        <a:ea typeface="+mj-ea"/>
                      </a:endParaRPr>
                    </a:p>
                    <a:p>
                      <a:pPr>
                        <a:lnSpc>
                          <a:spcPct val="125000"/>
                        </a:lnSpc>
                      </a:pPr>
                      <a:r>
                        <a:rPr lang="zh-CN" altLang="en-US" sz="2000" u="none" dirty="0">
                          <a:latin typeface="+mj-ea"/>
                          <a:ea typeface="+mj-ea"/>
                        </a:rPr>
                        <a:t>无人活动</a:t>
                      </a:r>
                      <a:r>
                        <a:rPr lang="en-US" altLang="zh-CN" sz="2000" u="none" dirty="0">
                          <a:latin typeface="+mj-ea"/>
                          <a:ea typeface="+mj-ea"/>
                        </a:rPr>
                        <a:t>-</a:t>
                      </a:r>
                      <a:r>
                        <a:rPr lang="zh-CN" altLang="en-US" sz="2000" u="none" dirty="0">
                          <a:latin typeface="+mj-ea"/>
                          <a:ea typeface="+mj-ea"/>
                        </a:rPr>
                        <a:t>悬吊式或移动式紫外线灯直接照射。</a:t>
                      </a:r>
                      <a:endParaRPr lang="en-US" altLang="zh-CN" sz="2000" u="none" dirty="0">
                        <a:latin typeface="+mj-ea"/>
                        <a:ea typeface="+mj-ea"/>
                      </a:endParaRPr>
                    </a:p>
                  </a:txBody>
                  <a:tcPr anchor="ctr"/>
                </a:tc>
                <a:tc>
                  <a:txBody>
                    <a:bodyPr/>
                    <a:lstStyle/>
                    <a:p>
                      <a:pPr>
                        <a:lnSpc>
                          <a:spcPct val="125000"/>
                        </a:lnSpc>
                      </a:pPr>
                      <a:r>
                        <a:rPr lang="zh-CN" altLang="en-US" sz="2000" b="0" i="0" dirty="0">
                          <a:solidFill>
                            <a:schemeClr val="accent1">
                              <a:lumMod val="50000"/>
                            </a:schemeClr>
                          </a:solidFill>
                          <a:latin typeface="+mj-ea"/>
                          <a:ea typeface="+mj-ea"/>
                        </a:rPr>
                        <a:t>灯的安装数量≥</a:t>
                      </a:r>
                      <a:r>
                        <a:rPr lang="en-US" altLang="zh-CN" sz="2000" b="0" i="0" dirty="0">
                          <a:solidFill>
                            <a:schemeClr val="accent1">
                              <a:lumMod val="50000"/>
                            </a:schemeClr>
                          </a:solidFill>
                          <a:latin typeface="+mj-ea"/>
                          <a:ea typeface="+mj-ea"/>
                        </a:rPr>
                        <a:t>1.5W/</a:t>
                      </a:r>
                      <a:r>
                        <a:rPr lang="en-US" altLang="zh-CN" sz="2000" b="0" i="0" baseline="0" dirty="0">
                          <a:solidFill>
                            <a:schemeClr val="accent1">
                              <a:lumMod val="50000"/>
                            </a:schemeClr>
                          </a:solidFill>
                          <a:latin typeface="+mj-ea"/>
                          <a:ea typeface="+mj-ea"/>
                        </a:rPr>
                        <a:t>m</a:t>
                      </a:r>
                      <a:r>
                        <a:rPr lang="en-US" altLang="zh-CN" sz="2000" b="0" i="0" baseline="30000" dirty="0">
                          <a:solidFill>
                            <a:schemeClr val="accent1">
                              <a:lumMod val="50000"/>
                            </a:schemeClr>
                          </a:solidFill>
                          <a:latin typeface="+mj-ea"/>
                          <a:ea typeface="+mj-ea"/>
                        </a:rPr>
                        <a:t>2</a:t>
                      </a:r>
                    </a:p>
                    <a:p>
                      <a:pPr>
                        <a:lnSpc>
                          <a:spcPct val="125000"/>
                        </a:lnSpc>
                      </a:pPr>
                      <a:r>
                        <a:rPr lang="zh-CN" altLang="en-US" sz="2000" b="0" i="0" baseline="0" dirty="0">
                          <a:solidFill>
                            <a:schemeClr val="accent1">
                              <a:lumMod val="50000"/>
                            </a:schemeClr>
                          </a:solidFill>
                          <a:latin typeface="+mj-ea"/>
                          <a:ea typeface="+mj-ea"/>
                        </a:rPr>
                        <a:t>有效距离</a:t>
                      </a:r>
                      <a:r>
                        <a:rPr lang="en-US" altLang="zh-CN" sz="2000" b="0" i="0" baseline="0" dirty="0">
                          <a:solidFill>
                            <a:srgbClr val="C00000"/>
                          </a:solidFill>
                          <a:latin typeface="+mj-ea"/>
                          <a:ea typeface="+mj-ea"/>
                        </a:rPr>
                        <a:t>1.8~2.2m</a:t>
                      </a:r>
                    </a:p>
                    <a:p>
                      <a:pPr>
                        <a:lnSpc>
                          <a:spcPct val="125000"/>
                        </a:lnSpc>
                      </a:pPr>
                      <a:r>
                        <a:rPr lang="zh-CN" altLang="en-US" sz="2000" b="0" i="0" baseline="0" dirty="0">
                          <a:solidFill>
                            <a:schemeClr val="accent1">
                              <a:lumMod val="50000"/>
                            </a:schemeClr>
                          </a:solidFill>
                          <a:latin typeface="+mj-ea"/>
                          <a:ea typeface="+mj-ea"/>
                        </a:rPr>
                        <a:t>照射时间≥</a:t>
                      </a:r>
                      <a:r>
                        <a:rPr lang="en-US" altLang="zh-CN" sz="2000" b="0" i="0" baseline="0" dirty="0">
                          <a:solidFill>
                            <a:schemeClr val="accent1">
                              <a:lumMod val="50000"/>
                            </a:schemeClr>
                          </a:solidFill>
                          <a:latin typeface="+mj-ea"/>
                          <a:ea typeface="+mj-ea"/>
                        </a:rPr>
                        <a:t>30min</a:t>
                      </a:r>
                      <a:endParaRPr lang="zh-CN" altLang="en-US" sz="20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823999465"/>
                  </a:ext>
                </a:extLst>
              </a:tr>
              <a:tr h="914400">
                <a:tc>
                  <a:txBody>
                    <a:bodyPr/>
                    <a:lstStyle/>
                    <a:p>
                      <a:pPr>
                        <a:lnSpc>
                          <a:spcPct val="125000"/>
                        </a:lnSpc>
                      </a:pPr>
                      <a:r>
                        <a:rPr lang="zh-CN" altLang="en-US" sz="2000" b="1" u="sng" kern="1200" dirty="0">
                          <a:solidFill>
                            <a:schemeClr val="dk1"/>
                          </a:solidFill>
                          <a:latin typeface="+mj-ea"/>
                          <a:ea typeface="+mj-ea"/>
                          <a:cs typeface="+mn-cs"/>
                        </a:rPr>
                        <a:t>物品表面消毒</a:t>
                      </a:r>
                    </a:p>
                    <a:p>
                      <a:pPr>
                        <a:lnSpc>
                          <a:spcPct val="125000"/>
                        </a:lnSpc>
                      </a:pPr>
                      <a:r>
                        <a:rPr lang="zh-CN" altLang="en-US" sz="2000" u="none" kern="1200" dirty="0">
                          <a:solidFill>
                            <a:schemeClr val="dk1"/>
                          </a:solidFill>
                          <a:latin typeface="+mj-ea"/>
                          <a:ea typeface="+mj-ea"/>
                          <a:cs typeface="+mn-cs"/>
                        </a:rPr>
                        <a:t>便携式紫外线消毒器近距离照射或紫外线灯悬吊照射</a:t>
                      </a:r>
                      <a:endParaRPr lang="en-US" altLang="zh-CN" sz="2000" u="none" kern="1200" dirty="0">
                        <a:solidFill>
                          <a:schemeClr val="dk1"/>
                        </a:solidFill>
                        <a:latin typeface="+mj-ea"/>
                        <a:ea typeface="+mj-ea"/>
                        <a:cs typeface="+mn-cs"/>
                      </a:endParaRPr>
                    </a:p>
                    <a:p>
                      <a:pPr>
                        <a:lnSpc>
                          <a:spcPct val="125000"/>
                        </a:lnSpc>
                      </a:pPr>
                      <a:r>
                        <a:rPr lang="zh-CN" altLang="en-US" sz="2000" u="none" kern="1200" dirty="0">
                          <a:solidFill>
                            <a:schemeClr val="dk1"/>
                          </a:solidFill>
                          <a:latin typeface="+mj-ea"/>
                          <a:ea typeface="+mj-ea"/>
                          <a:cs typeface="+mn-cs"/>
                        </a:rPr>
                        <a:t>小物件紫外线消毒箱内照射或紫外线悬吊照射</a:t>
                      </a:r>
                      <a:endParaRPr lang="en-US" altLang="zh-CN" sz="2000" u="none" kern="1200" dirty="0">
                        <a:solidFill>
                          <a:schemeClr val="dk1"/>
                        </a:solidFill>
                        <a:latin typeface="+mj-ea"/>
                        <a:ea typeface="+mj-ea"/>
                        <a:cs typeface="+mn-cs"/>
                      </a:endParaRPr>
                    </a:p>
                  </a:txBody>
                  <a:tcPr anchor="ctr"/>
                </a:tc>
                <a:tc>
                  <a:txBody>
                    <a:bodyPr/>
                    <a:lstStyle/>
                    <a:p>
                      <a:pPr algn="l">
                        <a:lnSpc>
                          <a:spcPct val="125000"/>
                        </a:lnSpc>
                      </a:pPr>
                      <a:r>
                        <a:rPr lang="zh-CN" altLang="en-US" sz="2000" b="0" i="0" kern="1200" baseline="0" dirty="0">
                          <a:solidFill>
                            <a:schemeClr val="accent1">
                              <a:lumMod val="50000"/>
                            </a:schemeClr>
                          </a:solidFill>
                          <a:latin typeface="+mj-ea"/>
                          <a:ea typeface="+mj-ea"/>
                          <a:cs typeface="+mn-cs"/>
                        </a:rPr>
                        <a:t>有效距离</a:t>
                      </a:r>
                      <a:r>
                        <a:rPr lang="en-US" altLang="zh-CN" sz="2000" b="0" i="0" kern="1200" baseline="0" dirty="0">
                          <a:solidFill>
                            <a:schemeClr val="accent1">
                              <a:lumMod val="50000"/>
                            </a:schemeClr>
                          </a:solidFill>
                          <a:latin typeface="+mj-ea"/>
                          <a:ea typeface="+mj-ea"/>
                          <a:cs typeface="+mn-cs"/>
                        </a:rPr>
                        <a:t>25~60cm</a:t>
                      </a:r>
                    </a:p>
                    <a:p>
                      <a:pPr algn="l">
                        <a:lnSpc>
                          <a:spcPct val="125000"/>
                        </a:lnSpc>
                      </a:pPr>
                      <a:r>
                        <a:rPr lang="zh-CN" altLang="en-US" sz="2000" b="0" i="0" kern="1200" baseline="0" dirty="0">
                          <a:solidFill>
                            <a:schemeClr val="accent1">
                              <a:lumMod val="50000"/>
                            </a:schemeClr>
                          </a:solidFill>
                          <a:latin typeface="+mj-ea"/>
                          <a:ea typeface="+mj-ea"/>
                          <a:cs typeface="+mn-cs"/>
                        </a:rPr>
                        <a:t>照射时间</a:t>
                      </a:r>
                      <a:r>
                        <a:rPr lang="en-US" altLang="zh-CN" sz="2000" b="0" i="0" kern="1200" baseline="0" dirty="0">
                          <a:solidFill>
                            <a:schemeClr val="accent1">
                              <a:lumMod val="50000"/>
                            </a:schemeClr>
                          </a:solidFill>
                          <a:latin typeface="+mj-ea"/>
                          <a:ea typeface="+mj-ea"/>
                          <a:cs typeface="+mn-cs"/>
                        </a:rPr>
                        <a:t>20~30min</a:t>
                      </a:r>
                      <a:endParaRPr lang="zh-CN" altLang="en-US" sz="2000" b="0" i="0" kern="1200" baseline="0" dirty="0">
                        <a:solidFill>
                          <a:schemeClr val="accent1">
                            <a:lumMod val="50000"/>
                          </a:schemeClr>
                        </a:solidFill>
                        <a:latin typeface="+mj-ea"/>
                        <a:ea typeface="+mj-ea"/>
                        <a:cs typeface="+mn-cs"/>
                      </a:endParaRPr>
                    </a:p>
                  </a:txBody>
                  <a:tcPr anchor="ctr" anchorCtr="1"/>
                </a:tc>
                <a:extLst>
                  <a:ext uri="{0D108BD9-81ED-4DB2-BD59-A6C34878D82A}">
                    <a16:rowId xmlns:a16="http://schemas.microsoft.com/office/drawing/2014/main" val="4264364659"/>
                  </a:ext>
                </a:extLst>
              </a:tr>
              <a:tr h="914400">
                <a:tc>
                  <a:txBody>
                    <a:bodyPr/>
                    <a:lstStyle/>
                    <a:p>
                      <a:pPr>
                        <a:lnSpc>
                          <a:spcPct val="125000"/>
                        </a:lnSpc>
                      </a:pPr>
                      <a:r>
                        <a:rPr lang="zh-CN" altLang="en-US" sz="2000" b="1" u="sng" kern="1200" dirty="0">
                          <a:solidFill>
                            <a:schemeClr val="dk1"/>
                          </a:solidFill>
                          <a:latin typeface="+mj-ea"/>
                          <a:ea typeface="+mj-ea"/>
                          <a:cs typeface="+mn-cs"/>
                        </a:rPr>
                        <a:t>液体消毒</a:t>
                      </a:r>
                      <a:endParaRPr lang="en-US" altLang="zh-CN" sz="2000" b="1" u="sng" kern="1200" dirty="0">
                        <a:solidFill>
                          <a:schemeClr val="dk1"/>
                        </a:solidFill>
                        <a:latin typeface="+mj-ea"/>
                        <a:ea typeface="+mj-ea"/>
                        <a:cs typeface="+mn-cs"/>
                      </a:endParaRPr>
                    </a:p>
                    <a:p>
                      <a:pPr>
                        <a:lnSpc>
                          <a:spcPct val="125000"/>
                        </a:lnSpc>
                      </a:pPr>
                      <a:r>
                        <a:rPr lang="zh-CN" altLang="en-US" sz="2000" u="none" kern="1200" dirty="0">
                          <a:solidFill>
                            <a:schemeClr val="dk1"/>
                          </a:solidFill>
                          <a:latin typeface="+mj-ea"/>
                          <a:ea typeface="+mj-ea"/>
                          <a:cs typeface="+mn-cs"/>
                        </a:rPr>
                        <a:t>水内照射或水外照射，紫外线光源装石英玻璃保护罩。</a:t>
                      </a:r>
                      <a:endParaRPr lang="en-US" altLang="zh-CN" sz="2000" u="none" kern="1200" dirty="0">
                        <a:solidFill>
                          <a:schemeClr val="dk1"/>
                        </a:solidFill>
                        <a:latin typeface="+mj-ea"/>
                        <a:ea typeface="+mj-ea"/>
                        <a:cs typeface="+mn-cs"/>
                      </a:endParaRPr>
                    </a:p>
                  </a:txBody>
                  <a:tcPr anchor="ctr"/>
                </a:tc>
                <a:tc>
                  <a:txBody>
                    <a:bodyPr/>
                    <a:lstStyle/>
                    <a:p>
                      <a:pPr marL="0" marR="0" lvl="0" indent="0" algn="l" defTabSz="685800" rtl="0" eaLnBrk="1" fontAlgn="auto" latinLnBrk="0" hangingPunct="1">
                        <a:lnSpc>
                          <a:spcPct val="125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水层厚度＜</a:t>
                      </a:r>
                      <a:r>
                        <a:rPr lang="en-US" altLang="zh-CN" sz="2000" kern="1200" dirty="0">
                          <a:solidFill>
                            <a:schemeClr val="accent1">
                              <a:lumMod val="50000"/>
                            </a:schemeClr>
                          </a:solidFill>
                          <a:latin typeface="+mj-ea"/>
                          <a:ea typeface="+mn-ea"/>
                          <a:cs typeface="+mn-cs"/>
                        </a:rPr>
                        <a:t>2m</a:t>
                      </a:r>
                      <a:endParaRPr lang="zh-CN" altLang="en-US" sz="2000" kern="1200" dirty="0">
                        <a:solidFill>
                          <a:schemeClr val="accent1">
                            <a:lumMod val="50000"/>
                          </a:schemeClr>
                        </a:solidFill>
                        <a:latin typeface="+mj-ea"/>
                        <a:ea typeface="+mn-ea"/>
                        <a:cs typeface="+mn-cs"/>
                      </a:endParaRPr>
                    </a:p>
                  </a:txBody>
                  <a:tcPr anchor="ctr" anchorCtr="1"/>
                </a:tc>
                <a:extLst>
                  <a:ext uri="{0D108BD9-81ED-4DB2-BD59-A6C34878D82A}">
                    <a16:rowId xmlns:a16="http://schemas.microsoft.com/office/drawing/2014/main" val="1992218335"/>
                  </a:ext>
                </a:extLst>
              </a:tr>
            </a:tbl>
          </a:graphicData>
        </a:graphic>
      </p:graphicFrame>
    </p:spTree>
    <p:extLst>
      <p:ext uri="{BB962C8B-B14F-4D97-AF65-F5344CB8AC3E}">
        <p14:creationId xmlns:p14="http://schemas.microsoft.com/office/powerpoint/2010/main" val="2878370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5F5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descr="图片包含 游戏机, 白色, 桌子, 房间&#10;&#10;描述已自动生成">
            <a:extLst>
              <a:ext uri="{FF2B5EF4-FFF2-40B4-BE49-F238E27FC236}">
                <a16:creationId xmlns:a16="http://schemas.microsoft.com/office/drawing/2014/main" id="{5DB70FE7-570A-4F33-AD31-14843086C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59" y="1773140"/>
            <a:ext cx="2781372" cy="3311157"/>
          </a:xfrm>
          <a:prstGeom prst="rect">
            <a:avLst/>
          </a:prstGeom>
        </p:spPr>
      </p:pic>
      <p:sp>
        <p:nvSpPr>
          <p:cNvPr id="20" name="Rectangle 19">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室内, 监控, 电脑, 白色&#10;&#10;描述已自动生成">
            <a:extLst>
              <a:ext uri="{FF2B5EF4-FFF2-40B4-BE49-F238E27FC236}">
                <a16:creationId xmlns:a16="http://schemas.microsoft.com/office/drawing/2014/main" id="{C081BCEE-59BC-4E0B-9D48-6B174C4D8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769" y="798656"/>
            <a:ext cx="3024036" cy="2230228"/>
          </a:xfrm>
          <a:prstGeom prst="rect">
            <a:avLst/>
          </a:prstGeom>
        </p:spPr>
      </p:pic>
      <p:sp>
        <p:nvSpPr>
          <p:cNvPr id="24" name="Rectangle 23">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片包含 游戏机&#10;&#10;描述已自动生成">
            <a:extLst>
              <a:ext uri="{FF2B5EF4-FFF2-40B4-BE49-F238E27FC236}">
                <a16:creationId xmlns:a16="http://schemas.microsoft.com/office/drawing/2014/main" id="{CDCF5DC8-FD81-45EE-8037-441674CAF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873" y="3844064"/>
            <a:ext cx="3255829" cy="2197684"/>
          </a:xfrm>
          <a:prstGeom prst="rect">
            <a:avLst/>
          </a:prstGeom>
        </p:spPr>
      </p:pic>
      <p:pic>
        <p:nvPicPr>
          <p:cNvPr id="17" name="Picture 4" descr="050913102227291">
            <a:extLst>
              <a:ext uri="{FF2B5EF4-FFF2-40B4-BE49-F238E27FC236}">
                <a16:creationId xmlns:a16="http://schemas.microsoft.com/office/drawing/2014/main" id="{648B2EEF-FA8C-47AE-A0BF-1FCFF1588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9123" y="1591844"/>
            <a:ext cx="3084980" cy="383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80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96731"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latin typeface="Impact" panose="020B0806030902050204" pitchFamily="34" charset="0"/>
              <a:ea typeface="微软雅黑" panose="020B0503020204020204" pitchFamily="34" charset="-122"/>
            </a:endParaRP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456725" y="2047172"/>
            <a:ext cx="11025631" cy="3743461"/>
          </a:xfrm>
          <a:prstGeom prst="rect">
            <a:avLst/>
          </a:prstGeom>
          <a:noFill/>
        </p:spPr>
        <p:txBody>
          <a:bodyPr wrap="square" rtlCol="0">
            <a:spAutoFit/>
          </a:bodyPr>
          <a:lstStyle/>
          <a:p>
            <a:pPr marL="342900" indent="-342900">
              <a:lnSpc>
                <a:spcPct val="125000"/>
              </a:lnSpc>
              <a:buFont typeface="+mj-ea"/>
              <a:buAutoNum type="circleNumDbPlain"/>
            </a:pPr>
            <a:r>
              <a:rPr lang="zh-CN" altLang="en-US" sz="2400" dirty="0">
                <a:latin typeface="+mj-ea"/>
                <a:ea typeface="+mj-ea"/>
              </a:rPr>
              <a:t>保持灯管清洁。</a:t>
            </a:r>
            <a:r>
              <a:rPr lang="zh-CN" altLang="en-US" sz="2400" b="1" dirty="0">
                <a:solidFill>
                  <a:schemeClr val="accent1">
                    <a:lumMod val="50000"/>
                  </a:schemeClr>
                </a:solidFill>
                <a:latin typeface="+mj-ea"/>
                <a:ea typeface="+mj-ea"/>
              </a:rPr>
              <a:t>每周</a:t>
            </a:r>
            <a:r>
              <a:rPr lang="en-US" altLang="zh-CN" sz="2400" b="1" dirty="0">
                <a:solidFill>
                  <a:schemeClr val="accent1">
                    <a:lumMod val="50000"/>
                  </a:schemeClr>
                </a:solidFill>
                <a:latin typeface="+mj-ea"/>
                <a:ea typeface="+mj-ea"/>
              </a:rPr>
              <a:t>1</a:t>
            </a:r>
            <a:r>
              <a:rPr lang="zh-CN" altLang="en-US" sz="2400" b="1" dirty="0">
                <a:solidFill>
                  <a:schemeClr val="accent1">
                    <a:lumMod val="50000"/>
                  </a:schemeClr>
                </a:solidFill>
                <a:latin typeface="+mj-ea"/>
                <a:ea typeface="+mj-ea"/>
              </a:rPr>
              <a:t>次</a:t>
            </a:r>
            <a:r>
              <a:rPr lang="zh-CN" altLang="en-US" sz="2400" dirty="0">
                <a:latin typeface="+mj-ea"/>
                <a:ea typeface="+mj-ea"/>
              </a:rPr>
              <a:t>用</a:t>
            </a:r>
            <a:r>
              <a:rPr lang="en-US" altLang="zh-CN" sz="2400" dirty="0">
                <a:latin typeface="+mj-ea"/>
                <a:ea typeface="+mj-ea"/>
              </a:rPr>
              <a:t>70%~80%</a:t>
            </a:r>
            <a:r>
              <a:rPr lang="zh-CN" altLang="en-US" sz="2400" b="1" dirty="0">
                <a:solidFill>
                  <a:srgbClr val="C00000"/>
                </a:solidFill>
                <a:latin typeface="+mj-ea"/>
                <a:ea typeface="+mj-ea"/>
              </a:rPr>
              <a:t>乙醇抹布</a:t>
            </a:r>
            <a:r>
              <a:rPr lang="zh-CN" altLang="en-US" sz="2400" dirty="0">
                <a:latin typeface="+mj-ea"/>
                <a:ea typeface="+mj-ea"/>
              </a:rPr>
              <a:t>或棉球擦拭灯管表面，期间发现有灰尘、油污随时擦拭。</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合适的消毒环境。清洁、干燥，温度</a:t>
            </a:r>
            <a:r>
              <a:rPr lang="en-US" altLang="zh-CN" sz="2400" dirty="0">
                <a:latin typeface="+mj-ea"/>
                <a:ea typeface="+mj-ea"/>
              </a:rPr>
              <a:t>20~40</a:t>
            </a:r>
            <a:r>
              <a:rPr lang="zh-CN" altLang="en-US" sz="2400" dirty="0">
                <a:latin typeface="+mj-ea"/>
                <a:ea typeface="+mj-ea"/>
              </a:rPr>
              <a:t>℃，相对湿度</a:t>
            </a:r>
            <a:r>
              <a:rPr lang="en-US" altLang="zh-CN" sz="2400" dirty="0">
                <a:latin typeface="+mj-ea"/>
                <a:ea typeface="+mj-ea"/>
              </a:rPr>
              <a:t>40%~60%</a:t>
            </a:r>
            <a:r>
              <a:rPr lang="zh-CN" altLang="en-US" sz="2400" dirty="0">
                <a:latin typeface="+mj-ea"/>
                <a:ea typeface="+mj-ea"/>
              </a:rPr>
              <a:t>；温度过低或湿度过高，适当延长照射时间。</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正确计算、记录消毒时间。</a:t>
            </a:r>
            <a:r>
              <a:rPr lang="zh-CN" altLang="en-US" sz="2400" b="1" dirty="0">
                <a:solidFill>
                  <a:srgbClr val="C00000"/>
                </a:solidFill>
                <a:latin typeface="+mj-ea"/>
                <a:ea typeface="+mj-ea"/>
              </a:rPr>
              <a:t>灯亮</a:t>
            </a:r>
            <a:r>
              <a:rPr lang="en-US" altLang="zh-CN" sz="2400" b="1" dirty="0">
                <a:solidFill>
                  <a:srgbClr val="C00000"/>
                </a:solidFill>
                <a:latin typeface="+mj-ea"/>
                <a:ea typeface="+mj-ea"/>
              </a:rPr>
              <a:t>5~7min</a:t>
            </a:r>
            <a:r>
              <a:rPr lang="zh-CN" altLang="en-US" sz="2400" b="1" dirty="0">
                <a:solidFill>
                  <a:srgbClr val="C00000"/>
                </a:solidFill>
                <a:latin typeface="+mj-ea"/>
                <a:ea typeface="+mj-ea"/>
              </a:rPr>
              <a:t>后</a:t>
            </a:r>
            <a:r>
              <a:rPr lang="zh-CN" altLang="en-US" sz="2400" dirty="0">
                <a:latin typeface="+mj-ea"/>
                <a:ea typeface="+mj-ea"/>
              </a:rPr>
              <a:t>开始计时，建时间登记卡，使用累计</a:t>
            </a:r>
            <a:r>
              <a:rPr lang="zh-CN" altLang="en-US" sz="2400" b="1" dirty="0">
                <a:solidFill>
                  <a:srgbClr val="C00000"/>
                </a:solidFill>
                <a:latin typeface="+mj-ea"/>
                <a:ea typeface="+mj-ea"/>
              </a:rPr>
              <a:t>超过</a:t>
            </a:r>
            <a:r>
              <a:rPr lang="en-US" altLang="zh-CN" sz="2400" b="1" dirty="0">
                <a:solidFill>
                  <a:srgbClr val="C00000"/>
                </a:solidFill>
                <a:latin typeface="+mj-ea"/>
                <a:ea typeface="+mj-ea"/>
              </a:rPr>
              <a:t>1000h</a:t>
            </a:r>
            <a:r>
              <a:rPr lang="zh-CN" altLang="en-US" sz="2400" dirty="0">
                <a:latin typeface="+mj-ea"/>
                <a:ea typeface="+mj-ea"/>
              </a:rPr>
              <a:t>，更换灯管。</a:t>
            </a:r>
            <a:endParaRPr lang="en-US" altLang="zh-CN" sz="2400" dirty="0">
              <a:latin typeface="+mj-ea"/>
              <a:ea typeface="+mj-ea"/>
            </a:endParaRPr>
          </a:p>
          <a:p>
            <a:pPr marL="342900" indent="-342900">
              <a:lnSpc>
                <a:spcPct val="125000"/>
              </a:lnSpc>
              <a:buFont typeface="+mj-ea"/>
              <a:buAutoNum type="circleNumDbPlain"/>
            </a:pPr>
            <a:r>
              <a:rPr lang="zh-CN" altLang="en-US" sz="2400" dirty="0">
                <a:latin typeface="+mj-ea"/>
                <a:ea typeface="+mj-ea"/>
              </a:rPr>
              <a:t>有效防护。照射时人应离开房间，必要时戴防护镜、穿防护衣或用纱布遮盖眼睛、被单遮盖暴露的肢体，</a:t>
            </a:r>
            <a:r>
              <a:rPr lang="zh-CN" altLang="en-US" sz="2400" b="1" dirty="0">
                <a:solidFill>
                  <a:srgbClr val="C00000"/>
                </a:solidFill>
                <a:latin typeface="+mj-ea"/>
                <a:ea typeface="+mj-ea"/>
              </a:rPr>
              <a:t>照射后开窗</a:t>
            </a:r>
            <a:r>
              <a:rPr lang="en-US" altLang="zh-CN" sz="2400" b="1" dirty="0">
                <a:solidFill>
                  <a:srgbClr val="C00000"/>
                </a:solidFill>
                <a:latin typeface="+mj-ea"/>
                <a:ea typeface="+mj-ea"/>
              </a:rPr>
              <a:t>3~4min</a:t>
            </a:r>
            <a:r>
              <a:rPr lang="zh-CN" altLang="en-US" sz="2400" dirty="0">
                <a:solidFill>
                  <a:srgbClr val="C00000"/>
                </a:solidFill>
                <a:latin typeface="+mj-ea"/>
                <a:ea typeface="+mj-ea"/>
              </a:rPr>
              <a:t>。</a:t>
            </a:r>
            <a:endParaRPr lang="en-US" altLang="zh-CN" sz="2400" dirty="0">
              <a:solidFill>
                <a:srgbClr val="C00000"/>
              </a:solidFill>
              <a:latin typeface="+mj-ea"/>
              <a:ea typeface="+mj-ea"/>
            </a:endParaRPr>
          </a:p>
        </p:txBody>
      </p:sp>
      <p:pic>
        <p:nvPicPr>
          <p:cNvPr id="5" name="图片 4">
            <a:extLst>
              <a:ext uri="{FF2B5EF4-FFF2-40B4-BE49-F238E27FC236}">
                <a16:creationId xmlns:a16="http://schemas.microsoft.com/office/drawing/2014/main" id="{151EA07A-A67F-4C27-B442-55FAB343893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17748" y="923164"/>
            <a:ext cx="2385267" cy="1036410"/>
          </a:xfrm>
          <a:prstGeom prst="rect">
            <a:avLst/>
          </a:prstGeom>
        </p:spPr>
      </p:pic>
    </p:spTree>
    <p:extLst>
      <p:ext uri="{BB962C8B-B14F-4D97-AF65-F5344CB8AC3E}">
        <p14:creationId xmlns:p14="http://schemas.microsoft.com/office/powerpoint/2010/main" val="2326783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6" y="104917"/>
            <a:ext cx="10009182"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latin typeface="Impact" panose="020B0806030902050204" pitchFamily="34" charset="0"/>
              <a:ea typeface="微软雅黑" panose="020B0503020204020204" pitchFamily="34" charset="-122"/>
            </a:endParaRP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文本框 5">
            <a:extLst>
              <a:ext uri="{FF2B5EF4-FFF2-40B4-BE49-F238E27FC236}">
                <a16:creationId xmlns:a16="http://schemas.microsoft.com/office/drawing/2014/main" id="{8670E417-99D7-4CAC-BC8B-4D27C1E2B86E}"/>
              </a:ext>
            </a:extLst>
          </p:cNvPr>
          <p:cNvSpPr txBox="1"/>
          <p:nvPr/>
        </p:nvSpPr>
        <p:spPr>
          <a:xfrm>
            <a:off x="485907" y="1637447"/>
            <a:ext cx="11025631" cy="4606389"/>
          </a:xfrm>
          <a:prstGeom prst="rect">
            <a:avLst/>
          </a:prstGeom>
          <a:noFill/>
        </p:spPr>
        <p:txBody>
          <a:bodyPr wrap="square" rtlCol="0">
            <a:spAutoFit/>
          </a:bodyPr>
          <a:lstStyle/>
          <a:p>
            <a:pPr marL="457200" indent="-457200">
              <a:lnSpc>
                <a:spcPts val="3200"/>
              </a:lnSpc>
              <a:buFont typeface="+mj-ea"/>
              <a:buAutoNum type="circleNumDbPlain" startAt="5"/>
            </a:pPr>
            <a:r>
              <a:rPr lang="zh-CN" altLang="en-US" sz="2400" dirty="0">
                <a:latin typeface="+mj-ea"/>
                <a:ea typeface="+mj-ea"/>
              </a:rPr>
              <a:t>定期监测紫外线强度。</a:t>
            </a:r>
            <a:endParaRPr lang="en-US" altLang="zh-CN" sz="2400" dirty="0">
              <a:latin typeface="+mj-ea"/>
              <a:ea typeface="+mj-ea"/>
            </a:endParaRPr>
          </a:p>
          <a:p>
            <a:pPr>
              <a:lnSpc>
                <a:spcPts val="3200"/>
              </a:lnSpc>
            </a:pPr>
            <a:r>
              <a:rPr lang="zh-CN" altLang="en-US" sz="2400" b="1" dirty="0">
                <a:latin typeface="+mj-ea"/>
                <a:ea typeface="+mj-ea"/>
              </a:rPr>
              <a:t>频次</a:t>
            </a:r>
            <a:r>
              <a:rPr lang="zh-CN" altLang="en-US" sz="2400" dirty="0">
                <a:latin typeface="+mj-ea"/>
                <a:ea typeface="+mj-ea"/>
              </a:rPr>
              <a:t>：至少每年一次。</a:t>
            </a:r>
            <a:endParaRPr lang="en-US" altLang="zh-CN" sz="2400" dirty="0">
              <a:latin typeface="+mj-ea"/>
              <a:ea typeface="+mj-ea"/>
            </a:endParaRPr>
          </a:p>
          <a:p>
            <a:pPr>
              <a:lnSpc>
                <a:spcPts val="3200"/>
              </a:lnSpc>
            </a:pPr>
            <a:r>
              <a:rPr lang="zh-CN" altLang="en-US" sz="2400" b="1" dirty="0">
                <a:latin typeface="+mj-ea"/>
                <a:ea typeface="+mj-ea"/>
              </a:rPr>
              <a:t>标准</a:t>
            </a:r>
            <a:r>
              <a:rPr lang="zh-CN" altLang="en-US" sz="2400" dirty="0">
                <a:latin typeface="+mj-ea"/>
                <a:ea typeface="+mj-ea"/>
              </a:rPr>
              <a:t>：普通</a:t>
            </a:r>
            <a:r>
              <a:rPr lang="en-US" altLang="zh-CN" sz="2400" dirty="0">
                <a:latin typeface="+mj-ea"/>
                <a:ea typeface="+mj-ea"/>
              </a:rPr>
              <a:t>30W</a:t>
            </a:r>
            <a:r>
              <a:rPr lang="zh-CN" altLang="en-US" sz="2400" dirty="0">
                <a:latin typeface="+mj-ea"/>
                <a:ea typeface="+mj-ea"/>
              </a:rPr>
              <a:t>直管型      新 </a:t>
            </a:r>
            <a:r>
              <a:rPr lang="en-US" altLang="zh-CN" sz="2400" dirty="0">
                <a:latin typeface="+mj-ea"/>
                <a:ea typeface="+mj-ea"/>
              </a:rPr>
              <a:t>  </a:t>
            </a:r>
            <a:r>
              <a:rPr lang="zh-CN" altLang="en-US" sz="2400" dirty="0">
                <a:latin typeface="+mj-ea"/>
                <a:ea typeface="+mj-ea"/>
              </a:rPr>
              <a:t>灯    辐照强度≥</a:t>
            </a:r>
            <a:r>
              <a:rPr lang="en-US" altLang="zh-CN" sz="2400" dirty="0">
                <a:latin typeface="+mj-ea"/>
                <a:ea typeface="+mj-ea"/>
              </a:rPr>
              <a:t>90</a:t>
            </a:r>
            <a:r>
              <a:rPr lang="en-US" altLang="zh-CN" sz="2400" dirty="0">
                <a:latin typeface="+mj-ea"/>
                <a:ea typeface="+mj-ea"/>
                <a:sym typeface="Symbol" panose="05050102010706020507" pitchFamily="18" charset="2"/>
              </a:rPr>
              <a:t>W/cm</a:t>
            </a:r>
            <a:r>
              <a:rPr lang="en-US" altLang="zh-CN" sz="2400" baseline="30000" dirty="0">
                <a:solidFill>
                  <a:schemeClr val="accent1">
                    <a:lumMod val="50000"/>
                  </a:schemeClr>
                </a:solidFill>
                <a:latin typeface="+mj-ea"/>
                <a:ea typeface="+mj-ea"/>
              </a:rPr>
              <a:t>2</a:t>
            </a:r>
          </a:p>
          <a:p>
            <a:pPr>
              <a:lnSpc>
                <a:spcPts val="3200"/>
              </a:lnSpc>
            </a:pPr>
            <a:r>
              <a:rPr lang="zh-CN" altLang="en-US" sz="2400" dirty="0">
                <a:latin typeface="+mj-ea"/>
                <a:ea typeface="+mj-ea"/>
              </a:rPr>
              <a:t>                                        使用中    辐照强度</a:t>
            </a:r>
            <a:r>
              <a:rPr lang="zh-CN" altLang="en-US" sz="2400" b="1" dirty="0">
                <a:solidFill>
                  <a:srgbClr val="C00000"/>
                </a:solidFill>
                <a:latin typeface="+mj-ea"/>
                <a:ea typeface="+mj-ea"/>
              </a:rPr>
              <a:t>≥</a:t>
            </a:r>
            <a:r>
              <a:rPr lang="en-US" altLang="zh-CN" sz="2400" b="1" dirty="0">
                <a:solidFill>
                  <a:srgbClr val="C00000"/>
                </a:solidFill>
                <a:latin typeface="+mj-ea"/>
                <a:ea typeface="+mj-ea"/>
              </a:rPr>
              <a:t>70</a:t>
            </a:r>
            <a:r>
              <a:rPr lang="en-US" altLang="zh-CN" sz="2400" b="1" dirty="0">
                <a:solidFill>
                  <a:srgbClr val="C00000"/>
                </a:solidFill>
                <a:latin typeface="+mj-ea"/>
                <a:ea typeface="+mj-ea"/>
                <a:sym typeface="Symbol" panose="05050102010706020507" pitchFamily="18" charset="2"/>
              </a:rPr>
              <a:t>W/cm</a:t>
            </a:r>
            <a:r>
              <a:rPr lang="en-US" altLang="zh-CN" sz="2400" b="1" baseline="30000" dirty="0">
                <a:solidFill>
                  <a:srgbClr val="C00000"/>
                </a:solidFill>
                <a:latin typeface="+mj-ea"/>
                <a:ea typeface="+mj-ea"/>
              </a:rPr>
              <a:t>2</a:t>
            </a:r>
          </a:p>
          <a:p>
            <a:pPr>
              <a:lnSpc>
                <a:spcPts val="3200"/>
              </a:lnSpc>
            </a:pPr>
            <a:r>
              <a:rPr lang="zh-CN" altLang="en-US" sz="2400" dirty="0">
                <a:latin typeface="+mj-ea"/>
                <a:ea typeface="+mj-ea"/>
              </a:rPr>
              <a:t>         </a:t>
            </a:r>
            <a:r>
              <a:rPr lang="en-US" altLang="zh-CN" sz="2400" dirty="0">
                <a:latin typeface="+mj-ea"/>
                <a:ea typeface="+mj-ea"/>
              </a:rPr>
              <a:t>30W</a:t>
            </a:r>
            <a:r>
              <a:rPr lang="zh-CN" altLang="en-US" sz="2400" dirty="0">
                <a:latin typeface="+mj-ea"/>
                <a:ea typeface="+mj-ea"/>
              </a:rPr>
              <a:t>高强度紫外线    新   灯    辐照强度≥</a:t>
            </a:r>
            <a:r>
              <a:rPr lang="en-US" altLang="zh-CN" sz="2400" dirty="0">
                <a:latin typeface="+mj-ea"/>
                <a:ea typeface="+mj-ea"/>
              </a:rPr>
              <a:t>180</a:t>
            </a:r>
            <a:r>
              <a:rPr lang="en-US" altLang="zh-CN" sz="2400" dirty="0">
                <a:latin typeface="+mj-ea"/>
                <a:ea typeface="+mj-ea"/>
                <a:sym typeface="Symbol" panose="05050102010706020507" pitchFamily="18" charset="2"/>
              </a:rPr>
              <a:t>W/cm</a:t>
            </a:r>
            <a:r>
              <a:rPr lang="en-US" altLang="zh-CN" sz="2400" baseline="30000" dirty="0">
                <a:solidFill>
                  <a:schemeClr val="accent1">
                    <a:lumMod val="50000"/>
                  </a:schemeClr>
                </a:solidFill>
                <a:latin typeface="+mj-ea"/>
                <a:ea typeface="+mj-ea"/>
              </a:rPr>
              <a:t>2</a:t>
            </a:r>
          </a:p>
          <a:p>
            <a:pPr>
              <a:lnSpc>
                <a:spcPts val="3200"/>
              </a:lnSpc>
            </a:pPr>
            <a:r>
              <a:rPr lang="zh-CN" altLang="en-US" sz="3200" b="1" baseline="30000" dirty="0">
                <a:solidFill>
                  <a:schemeClr val="bg2">
                    <a:lumMod val="10000"/>
                  </a:schemeClr>
                </a:solidFill>
                <a:latin typeface="+mj-ea"/>
                <a:ea typeface="+mj-ea"/>
              </a:rPr>
              <a:t>监测方法：</a:t>
            </a:r>
            <a:endParaRPr lang="en-US" altLang="zh-CN" sz="3200" b="1" baseline="30000" dirty="0">
              <a:solidFill>
                <a:schemeClr val="bg2">
                  <a:lumMod val="10000"/>
                </a:schemeClr>
              </a:solidFill>
              <a:latin typeface="+mj-ea"/>
              <a:ea typeface="+mj-ea"/>
            </a:endParaRPr>
          </a:p>
          <a:p>
            <a:pPr marL="457200" indent="-457200">
              <a:lnSpc>
                <a:spcPts val="3200"/>
              </a:lnSpc>
              <a:buFont typeface="Wingdings" panose="05000000000000000000" pitchFamily="2" charset="2"/>
              <a:buChar char="u"/>
            </a:pPr>
            <a:r>
              <a:rPr lang="zh-CN" altLang="en-US" sz="3200" baseline="30000" dirty="0">
                <a:solidFill>
                  <a:schemeClr val="bg2">
                    <a:lumMod val="10000"/>
                  </a:schemeClr>
                </a:solidFill>
                <a:latin typeface="+mj-ea"/>
                <a:ea typeface="+mj-ea"/>
              </a:rPr>
              <a:t>物理监测法</a:t>
            </a:r>
            <a:r>
              <a:rPr lang="en-US" altLang="zh-CN" sz="3200" baseline="30000" dirty="0">
                <a:solidFill>
                  <a:schemeClr val="bg2">
                    <a:lumMod val="10000"/>
                  </a:schemeClr>
                </a:solidFill>
                <a:latin typeface="+mj-ea"/>
                <a:ea typeface="+mj-ea"/>
              </a:rPr>
              <a:t>——</a:t>
            </a:r>
            <a:r>
              <a:rPr lang="zh-CN" altLang="en-US" sz="3200" baseline="30000" dirty="0">
                <a:solidFill>
                  <a:schemeClr val="bg2">
                    <a:lumMod val="10000"/>
                  </a:schemeClr>
                </a:solidFill>
                <a:latin typeface="+mj-ea"/>
                <a:ea typeface="+mj-ea"/>
              </a:rPr>
              <a:t>开启紫外线灯</a:t>
            </a:r>
            <a:r>
              <a:rPr lang="en-US" altLang="zh-CN" sz="3200" baseline="30000" dirty="0">
                <a:solidFill>
                  <a:schemeClr val="bg2">
                    <a:lumMod val="10000"/>
                  </a:schemeClr>
                </a:solidFill>
                <a:latin typeface="+mj-ea"/>
                <a:ea typeface="+mj-ea"/>
              </a:rPr>
              <a:t>5min</a:t>
            </a:r>
            <a:r>
              <a:rPr lang="zh-CN" altLang="en-US" sz="3200" baseline="30000" dirty="0">
                <a:solidFill>
                  <a:schemeClr val="bg2">
                    <a:lumMod val="10000"/>
                  </a:schemeClr>
                </a:solidFill>
                <a:latin typeface="+mj-ea"/>
                <a:ea typeface="+mj-ea"/>
              </a:rPr>
              <a:t>后，将紫外线</a:t>
            </a:r>
            <a:r>
              <a:rPr lang="zh-CN" altLang="en-US" sz="3200" b="1" baseline="30000" dirty="0">
                <a:solidFill>
                  <a:srgbClr val="7030A0"/>
                </a:solidFill>
                <a:latin typeface="+mj-ea"/>
                <a:ea typeface="+mj-ea"/>
              </a:rPr>
              <a:t>辐照计</a:t>
            </a:r>
            <a:r>
              <a:rPr lang="zh-CN" altLang="en-US" sz="3200" baseline="30000" dirty="0">
                <a:solidFill>
                  <a:schemeClr val="bg2">
                    <a:lumMod val="10000"/>
                  </a:schemeClr>
                </a:solidFill>
                <a:latin typeface="+mj-ea"/>
                <a:ea typeface="+mj-ea"/>
              </a:rPr>
              <a:t>置于灯下正中垂直</a:t>
            </a:r>
            <a:r>
              <a:rPr lang="en-US" altLang="zh-CN" sz="3200" baseline="30000" dirty="0">
                <a:solidFill>
                  <a:schemeClr val="bg2">
                    <a:lumMod val="10000"/>
                  </a:schemeClr>
                </a:solidFill>
                <a:latin typeface="+mj-ea"/>
                <a:ea typeface="+mj-ea"/>
              </a:rPr>
              <a:t>1m</a:t>
            </a:r>
            <a:r>
              <a:rPr lang="zh-CN" altLang="en-US" sz="3200" baseline="30000" dirty="0">
                <a:solidFill>
                  <a:schemeClr val="bg2">
                    <a:lumMod val="10000"/>
                  </a:schemeClr>
                </a:solidFill>
                <a:latin typeface="+mj-ea"/>
                <a:ea typeface="+mj-ea"/>
              </a:rPr>
              <a:t>处，仪表稳定后显示的结果即为灯管的辐照强度。</a:t>
            </a:r>
            <a:endParaRPr lang="en-US" altLang="zh-CN" sz="3200" baseline="30000" dirty="0">
              <a:solidFill>
                <a:schemeClr val="bg2">
                  <a:lumMod val="10000"/>
                </a:schemeClr>
              </a:solidFill>
              <a:latin typeface="+mj-ea"/>
              <a:ea typeface="+mj-ea"/>
            </a:endParaRPr>
          </a:p>
          <a:p>
            <a:pPr marL="457200" indent="-457200">
              <a:lnSpc>
                <a:spcPts val="3200"/>
              </a:lnSpc>
              <a:buFont typeface="Wingdings" panose="05000000000000000000" pitchFamily="2" charset="2"/>
              <a:buChar char="u"/>
            </a:pPr>
            <a:r>
              <a:rPr lang="zh-CN" altLang="en-US" sz="3200" baseline="30000" dirty="0">
                <a:solidFill>
                  <a:schemeClr val="bg2">
                    <a:lumMod val="10000"/>
                  </a:schemeClr>
                </a:solidFill>
                <a:latin typeface="+mj-ea"/>
                <a:ea typeface="+mj-ea"/>
              </a:rPr>
              <a:t>化学监测法</a:t>
            </a:r>
            <a:r>
              <a:rPr lang="en-US" altLang="zh-CN" sz="3200" baseline="30000" dirty="0">
                <a:solidFill>
                  <a:schemeClr val="bg2">
                    <a:lumMod val="10000"/>
                  </a:schemeClr>
                </a:solidFill>
                <a:latin typeface="+mj-ea"/>
                <a:ea typeface="+mj-ea"/>
              </a:rPr>
              <a:t>——</a:t>
            </a:r>
            <a:r>
              <a:rPr lang="zh-CN" altLang="en-US" sz="3200" baseline="30000" dirty="0">
                <a:solidFill>
                  <a:schemeClr val="bg2">
                    <a:lumMod val="10000"/>
                  </a:schemeClr>
                </a:solidFill>
                <a:latin typeface="+mj-ea"/>
                <a:ea typeface="+mj-ea"/>
              </a:rPr>
              <a:t>开启紫外线灯</a:t>
            </a:r>
            <a:r>
              <a:rPr lang="en-US" altLang="zh-CN" sz="3200" baseline="30000" dirty="0">
                <a:solidFill>
                  <a:schemeClr val="bg2">
                    <a:lumMod val="10000"/>
                  </a:schemeClr>
                </a:solidFill>
                <a:latin typeface="+mj-ea"/>
                <a:ea typeface="+mj-ea"/>
              </a:rPr>
              <a:t>5min</a:t>
            </a:r>
            <a:r>
              <a:rPr lang="zh-CN" altLang="en-US" sz="3200" baseline="30000" dirty="0">
                <a:solidFill>
                  <a:schemeClr val="bg2">
                    <a:lumMod val="10000"/>
                  </a:schemeClr>
                </a:solidFill>
                <a:latin typeface="+mj-ea"/>
                <a:ea typeface="+mj-ea"/>
              </a:rPr>
              <a:t>后，将紫外线</a:t>
            </a:r>
            <a:r>
              <a:rPr lang="zh-CN" altLang="en-US" sz="3200" b="1" baseline="30000" dirty="0">
                <a:solidFill>
                  <a:srgbClr val="7030A0"/>
                </a:solidFill>
                <a:latin typeface="+mj-ea"/>
                <a:ea typeface="+mj-ea"/>
              </a:rPr>
              <a:t>指示卡</a:t>
            </a:r>
            <a:r>
              <a:rPr lang="zh-CN" altLang="en-US" sz="3200" baseline="30000" dirty="0">
                <a:solidFill>
                  <a:schemeClr val="bg2">
                    <a:lumMod val="10000"/>
                  </a:schemeClr>
                </a:solidFill>
                <a:latin typeface="+mj-ea"/>
                <a:ea typeface="+mj-ea"/>
              </a:rPr>
              <a:t>置于灯下正中垂直</a:t>
            </a:r>
            <a:r>
              <a:rPr lang="en-US" altLang="zh-CN" sz="3200" baseline="30000" dirty="0">
                <a:solidFill>
                  <a:schemeClr val="bg2">
                    <a:lumMod val="10000"/>
                  </a:schemeClr>
                </a:solidFill>
                <a:latin typeface="+mj-ea"/>
                <a:ea typeface="+mj-ea"/>
              </a:rPr>
              <a:t>1m</a:t>
            </a:r>
            <a:r>
              <a:rPr lang="zh-CN" altLang="en-US" sz="3200" baseline="30000" dirty="0">
                <a:solidFill>
                  <a:schemeClr val="bg2">
                    <a:lumMod val="10000"/>
                  </a:schemeClr>
                </a:solidFill>
                <a:latin typeface="+mj-ea"/>
                <a:ea typeface="+mj-ea"/>
              </a:rPr>
              <a:t>处，照射</a:t>
            </a:r>
            <a:r>
              <a:rPr lang="en-US" altLang="zh-CN" sz="3200" baseline="30000" dirty="0">
                <a:solidFill>
                  <a:schemeClr val="bg2">
                    <a:lumMod val="10000"/>
                  </a:schemeClr>
                </a:solidFill>
                <a:latin typeface="+mj-ea"/>
                <a:ea typeface="+mj-ea"/>
              </a:rPr>
              <a:t>1min,</a:t>
            </a:r>
            <a:r>
              <a:rPr lang="zh-CN" altLang="en-US" sz="3200" baseline="30000" dirty="0">
                <a:solidFill>
                  <a:schemeClr val="bg2">
                    <a:lumMod val="10000"/>
                  </a:schemeClr>
                </a:solidFill>
                <a:latin typeface="+mj-ea"/>
                <a:ea typeface="+mj-ea"/>
              </a:rPr>
              <a:t>判断其强度。</a:t>
            </a:r>
            <a:endParaRPr lang="en-US" altLang="zh-CN" sz="3200" baseline="30000" dirty="0">
              <a:solidFill>
                <a:schemeClr val="bg2">
                  <a:lumMod val="10000"/>
                </a:schemeClr>
              </a:solidFill>
              <a:latin typeface="+mj-ea"/>
              <a:ea typeface="+mj-ea"/>
            </a:endParaRPr>
          </a:p>
          <a:p>
            <a:pPr marL="457200" indent="-457200">
              <a:lnSpc>
                <a:spcPts val="3200"/>
              </a:lnSpc>
              <a:buFont typeface="Wingdings" panose="05000000000000000000" pitchFamily="2" charset="2"/>
              <a:buChar char="u"/>
            </a:pPr>
            <a:r>
              <a:rPr lang="zh-CN" altLang="en-US" sz="3200" baseline="30000" dirty="0">
                <a:solidFill>
                  <a:schemeClr val="bg2">
                    <a:lumMod val="10000"/>
                  </a:schemeClr>
                </a:solidFill>
                <a:latin typeface="+mj-ea"/>
                <a:ea typeface="+mj-ea"/>
              </a:rPr>
              <a:t>生物监测法</a:t>
            </a:r>
            <a:r>
              <a:rPr lang="en-US" altLang="zh-CN" sz="3200" baseline="30000" dirty="0">
                <a:solidFill>
                  <a:schemeClr val="bg2">
                    <a:lumMod val="10000"/>
                  </a:schemeClr>
                </a:solidFill>
                <a:latin typeface="+mj-ea"/>
                <a:ea typeface="+mj-ea"/>
              </a:rPr>
              <a:t>——</a:t>
            </a:r>
            <a:r>
              <a:rPr lang="zh-CN" altLang="en-US" sz="3200" baseline="30000" dirty="0">
                <a:solidFill>
                  <a:schemeClr val="bg2">
                    <a:lumMod val="10000"/>
                  </a:schemeClr>
                </a:solidFill>
                <a:latin typeface="+mj-ea"/>
                <a:ea typeface="+mj-ea"/>
              </a:rPr>
              <a:t>每月一次，对物品表面、空气</a:t>
            </a:r>
            <a:r>
              <a:rPr lang="zh-CN" altLang="en-US" sz="3200" b="1" baseline="30000" dirty="0">
                <a:solidFill>
                  <a:srgbClr val="7030A0"/>
                </a:solidFill>
                <a:latin typeface="+mj-ea"/>
                <a:ea typeface="+mj-ea"/>
              </a:rPr>
              <a:t>采样</a:t>
            </a:r>
            <a:r>
              <a:rPr lang="zh-CN" altLang="en-US" sz="3200" baseline="30000" dirty="0">
                <a:solidFill>
                  <a:schemeClr val="bg2">
                    <a:lumMod val="10000"/>
                  </a:schemeClr>
                </a:solidFill>
                <a:latin typeface="+mj-ea"/>
                <a:ea typeface="+mj-ea"/>
              </a:rPr>
              <a:t>，检查细菌菌落数判断消毒效果。</a:t>
            </a:r>
            <a:endParaRPr lang="en-US" altLang="zh-CN" sz="3200" dirty="0">
              <a:solidFill>
                <a:schemeClr val="bg2">
                  <a:lumMod val="10000"/>
                </a:schemeClr>
              </a:solidFill>
              <a:latin typeface="+mj-ea"/>
              <a:ea typeface="+mj-ea"/>
            </a:endParaRPr>
          </a:p>
        </p:txBody>
      </p:sp>
      <p:pic>
        <p:nvPicPr>
          <p:cNvPr id="5" name="图片 4">
            <a:extLst>
              <a:ext uri="{FF2B5EF4-FFF2-40B4-BE49-F238E27FC236}">
                <a16:creationId xmlns:a16="http://schemas.microsoft.com/office/drawing/2014/main" id="{35E72AC8-26DD-48FF-96C5-1E950830EAB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4285" y="614164"/>
            <a:ext cx="2385267" cy="1036410"/>
          </a:xfrm>
          <a:prstGeom prst="rect">
            <a:avLst/>
          </a:prstGeom>
        </p:spPr>
      </p:pic>
    </p:spTree>
    <p:extLst>
      <p:ext uri="{BB962C8B-B14F-4D97-AF65-F5344CB8AC3E}">
        <p14:creationId xmlns:p14="http://schemas.microsoft.com/office/powerpoint/2010/main" val="117148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光照消毒法（辐射消毒）</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6" name="MH_SubTitle_1">
            <a:extLst>
              <a:ext uri="{FF2B5EF4-FFF2-40B4-BE49-F238E27FC236}">
                <a16:creationId xmlns:a16="http://schemas.microsoft.com/office/drawing/2014/main" id="{66824257-1829-4F8B-B55F-6933E1CC0932}"/>
              </a:ext>
            </a:extLst>
          </p:cNvPr>
          <p:cNvSpPr/>
          <p:nvPr>
            <p:custDataLst>
              <p:tags r:id="rId1"/>
            </p:custDataLst>
          </p:nvPr>
        </p:nvSpPr>
        <p:spPr>
          <a:xfrm>
            <a:off x="1077085" y="929067"/>
            <a:ext cx="6973002"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400" b="1" dirty="0">
                <a:solidFill>
                  <a:schemeClr val="accent1">
                    <a:lumMod val="50000"/>
                  </a:schemeClr>
                </a:solidFill>
                <a:latin typeface="+mj-ea"/>
                <a:ea typeface="+mj-ea"/>
              </a:rPr>
              <a:t>臭氧灭菌灯消毒法：一种广谱杀菌剂。</a:t>
            </a:r>
            <a:endParaRPr lang="en-US" sz="2400" b="1" dirty="0">
              <a:solidFill>
                <a:schemeClr val="accent1">
                  <a:lumMod val="50000"/>
                </a:schemeClr>
              </a:solidFill>
              <a:latin typeface="+mj-ea"/>
              <a:ea typeface="+mj-ea"/>
            </a:endParaRP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1720476067"/>
              </p:ext>
            </p:extLst>
          </p:nvPr>
        </p:nvGraphicFramePr>
        <p:xfrm>
          <a:off x="1077084" y="1718212"/>
          <a:ext cx="6973002" cy="2461290"/>
        </p:xfrm>
        <a:graphic>
          <a:graphicData uri="http://schemas.openxmlformats.org/drawingml/2006/table">
            <a:tbl>
              <a:tblPr firstRow="1" bandRow="1">
                <a:tableStyleId>{00A15C55-8517-42AA-B614-E9B94910E393}</a:tableStyleId>
              </a:tblPr>
              <a:tblGrid>
                <a:gridCol w="2625472">
                  <a:extLst>
                    <a:ext uri="{9D8B030D-6E8A-4147-A177-3AD203B41FA5}">
                      <a16:colId xmlns:a16="http://schemas.microsoft.com/office/drawing/2014/main" val="2343318709"/>
                    </a:ext>
                  </a:extLst>
                </a:gridCol>
                <a:gridCol w="4347530">
                  <a:extLst>
                    <a:ext uri="{9D8B030D-6E8A-4147-A177-3AD203B41FA5}">
                      <a16:colId xmlns:a16="http://schemas.microsoft.com/office/drawing/2014/main" val="1100090129"/>
                    </a:ext>
                  </a:extLst>
                </a:gridCol>
              </a:tblGrid>
              <a:tr h="337348">
                <a:tc>
                  <a:txBody>
                    <a:bodyPr/>
                    <a:lstStyle/>
                    <a:p>
                      <a:r>
                        <a:rPr lang="zh-CN" altLang="en-US" sz="2400" dirty="0">
                          <a:latin typeface="+mj-ea"/>
                          <a:ea typeface="+mj-ea"/>
                        </a:rPr>
                        <a:t>方法</a:t>
                      </a:r>
                    </a:p>
                  </a:txBody>
                  <a:tcPr anchor="ctr" anchorCtr="1"/>
                </a:tc>
                <a:tc>
                  <a:txBody>
                    <a:bodyPr/>
                    <a:lstStyle/>
                    <a:p>
                      <a:r>
                        <a:rPr lang="zh-CN" altLang="en-US" sz="2400" dirty="0">
                          <a:latin typeface="+mj-ea"/>
                          <a:ea typeface="+mj-ea"/>
                        </a:rPr>
                        <a:t>操作要求</a:t>
                      </a:r>
                    </a:p>
                  </a:txBody>
                  <a:tcPr anchor="ctr" anchorCtr="1"/>
                </a:tc>
                <a:extLst>
                  <a:ext uri="{0D108BD9-81ED-4DB2-BD59-A6C34878D82A}">
                    <a16:rowId xmlns:a16="http://schemas.microsoft.com/office/drawing/2014/main" val="184952070"/>
                  </a:ext>
                </a:extLst>
              </a:tr>
              <a:tr h="735143">
                <a:tc>
                  <a:txBody>
                    <a:bodyPr/>
                    <a:lstStyle/>
                    <a:p>
                      <a:r>
                        <a:rPr lang="zh-CN" altLang="en-US" sz="2000" b="1" u="sng" dirty="0">
                          <a:latin typeface="+mj-ea"/>
                          <a:ea typeface="+mj-ea"/>
                        </a:rPr>
                        <a:t>空气消毒</a:t>
                      </a:r>
                      <a:endParaRPr lang="en-US" altLang="zh-CN" sz="2000" b="1" u="sng" dirty="0">
                        <a:latin typeface="+mj-ea"/>
                        <a:ea typeface="+mj-ea"/>
                      </a:endParaRPr>
                    </a:p>
                    <a:p>
                      <a:r>
                        <a:rPr lang="zh-CN" altLang="en-US" sz="2000" u="none" dirty="0">
                          <a:latin typeface="+mj-ea"/>
                          <a:ea typeface="+mj-ea"/>
                        </a:rPr>
                        <a:t>关闭门窗，无人状态</a:t>
                      </a:r>
                      <a:endParaRPr lang="en-US" altLang="zh-CN" sz="2000" u="none" dirty="0">
                        <a:latin typeface="+mj-ea"/>
                        <a:ea typeface="+mj-ea"/>
                      </a:endParaRPr>
                    </a:p>
                  </a:txBody>
                  <a:tcPr anchor="ctr"/>
                </a:tc>
                <a:tc>
                  <a:txBody>
                    <a:bodyPr/>
                    <a:lstStyle/>
                    <a:p>
                      <a:r>
                        <a:rPr lang="zh-CN" altLang="en-US" sz="2000" b="0" i="0" dirty="0">
                          <a:solidFill>
                            <a:schemeClr val="accent1">
                              <a:lumMod val="50000"/>
                            </a:schemeClr>
                          </a:solidFill>
                          <a:latin typeface="+mj-ea"/>
                          <a:ea typeface="+mj-ea"/>
                        </a:rPr>
                        <a:t>浓度</a:t>
                      </a:r>
                      <a:r>
                        <a:rPr lang="en-US" altLang="zh-CN" sz="2000" b="0" i="0" dirty="0">
                          <a:solidFill>
                            <a:schemeClr val="accent1">
                              <a:lumMod val="50000"/>
                            </a:schemeClr>
                          </a:solidFill>
                          <a:latin typeface="+mj-ea"/>
                          <a:ea typeface="+mj-ea"/>
                        </a:rPr>
                        <a:t>20mg/</a:t>
                      </a:r>
                      <a:r>
                        <a:rPr lang="en-US" altLang="zh-CN" sz="2000" b="0" i="0" baseline="0" dirty="0">
                          <a:solidFill>
                            <a:schemeClr val="accent1">
                              <a:lumMod val="50000"/>
                            </a:schemeClr>
                          </a:solidFill>
                          <a:latin typeface="+mj-ea"/>
                          <a:ea typeface="+mj-ea"/>
                        </a:rPr>
                        <a:t>m</a:t>
                      </a:r>
                      <a:r>
                        <a:rPr lang="en-US" altLang="zh-CN" sz="2000" b="0" i="0" baseline="30000" dirty="0">
                          <a:solidFill>
                            <a:schemeClr val="accent1">
                              <a:lumMod val="50000"/>
                            </a:schemeClr>
                          </a:solidFill>
                          <a:latin typeface="+mj-ea"/>
                          <a:ea typeface="+mj-ea"/>
                        </a:rPr>
                        <a:t>3</a:t>
                      </a:r>
                      <a:r>
                        <a:rPr lang="en-US" altLang="zh-CN" sz="2000" b="0" i="0" baseline="0" dirty="0">
                          <a:solidFill>
                            <a:schemeClr val="accent1">
                              <a:lumMod val="50000"/>
                            </a:schemeClr>
                          </a:solidFill>
                          <a:latin typeface="+mj-ea"/>
                          <a:ea typeface="+mj-ea"/>
                        </a:rPr>
                        <a:t>,</a:t>
                      </a:r>
                      <a:r>
                        <a:rPr lang="zh-CN" altLang="en-US" sz="2000" b="0" i="0" baseline="0" dirty="0">
                          <a:solidFill>
                            <a:schemeClr val="accent1">
                              <a:lumMod val="50000"/>
                            </a:schemeClr>
                          </a:solidFill>
                          <a:latin typeface="+mj-ea"/>
                          <a:ea typeface="+mj-ea"/>
                        </a:rPr>
                        <a:t>持续</a:t>
                      </a:r>
                      <a:r>
                        <a:rPr lang="en-US" altLang="zh-CN" sz="2000" b="0" i="0" baseline="0" dirty="0">
                          <a:solidFill>
                            <a:schemeClr val="accent1">
                              <a:lumMod val="50000"/>
                            </a:schemeClr>
                          </a:solidFill>
                          <a:latin typeface="+mj-ea"/>
                          <a:ea typeface="+mj-ea"/>
                        </a:rPr>
                        <a:t>30min</a:t>
                      </a:r>
                      <a:endParaRPr lang="zh-CN" altLang="en-US" sz="20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823999465"/>
                  </a:ext>
                </a:extLst>
              </a:tr>
              <a:tr h="336771">
                <a:tc>
                  <a:txBody>
                    <a:bodyPr/>
                    <a:lstStyle/>
                    <a:p>
                      <a:r>
                        <a:rPr lang="zh-CN" altLang="en-US" sz="2000" b="1" u="sng" kern="1200" dirty="0">
                          <a:solidFill>
                            <a:schemeClr val="dk1"/>
                          </a:solidFill>
                          <a:latin typeface="+mj-ea"/>
                          <a:ea typeface="+mn-ea"/>
                          <a:cs typeface="+mn-cs"/>
                        </a:rPr>
                        <a:t>物品表面消毒</a:t>
                      </a:r>
                      <a:endParaRPr lang="en-US" altLang="zh-CN" sz="2000" b="1" u="sng" kern="1200" dirty="0">
                        <a:solidFill>
                          <a:schemeClr val="dk1"/>
                        </a:solidFill>
                        <a:latin typeface="+mj-ea"/>
                        <a:ea typeface="+mn-ea"/>
                        <a:cs typeface="+mn-cs"/>
                      </a:endParaRPr>
                    </a:p>
                    <a:p>
                      <a:r>
                        <a:rPr lang="zh-CN" altLang="en-US" sz="2000" u="none" kern="1200" dirty="0">
                          <a:solidFill>
                            <a:schemeClr val="dk1"/>
                          </a:solidFill>
                          <a:latin typeface="+mj-ea"/>
                          <a:ea typeface="+mn-ea"/>
                          <a:cs typeface="+mn-cs"/>
                        </a:rPr>
                        <a:t>密闭空间</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b="0" i="0" kern="1200" dirty="0">
                          <a:solidFill>
                            <a:schemeClr val="accent1">
                              <a:lumMod val="50000"/>
                            </a:schemeClr>
                          </a:solidFill>
                          <a:latin typeface="+mj-ea"/>
                          <a:ea typeface="+mn-ea"/>
                          <a:cs typeface="+mn-cs"/>
                        </a:rPr>
                        <a:t>浓度</a:t>
                      </a:r>
                      <a:r>
                        <a:rPr lang="en-US" altLang="zh-CN" sz="2000" b="0" i="0" kern="1200" dirty="0">
                          <a:solidFill>
                            <a:schemeClr val="accent1">
                              <a:lumMod val="50000"/>
                            </a:schemeClr>
                          </a:solidFill>
                          <a:latin typeface="+mj-ea"/>
                          <a:ea typeface="+mn-ea"/>
                          <a:cs typeface="+mn-cs"/>
                        </a:rPr>
                        <a:t>60mg/</a:t>
                      </a:r>
                      <a:r>
                        <a:rPr lang="en-US" altLang="zh-CN" sz="2000" b="0" i="0" kern="1200" baseline="0" dirty="0">
                          <a:solidFill>
                            <a:schemeClr val="accent1">
                              <a:lumMod val="50000"/>
                            </a:schemeClr>
                          </a:solidFill>
                          <a:latin typeface="+mj-ea"/>
                          <a:ea typeface="+mn-ea"/>
                          <a:cs typeface="+mn-cs"/>
                        </a:rPr>
                        <a:t>m</a:t>
                      </a:r>
                      <a:r>
                        <a:rPr lang="en-US" altLang="zh-CN" sz="2000" b="0" i="0" kern="1200" baseline="30000" dirty="0">
                          <a:solidFill>
                            <a:schemeClr val="accent1">
                              <a:lumMod val="50000"/>
                            </a:schemeClr>
                          </a:solidFill>
                          <a:latin typeface="+mj-ea"/>
                          <a:ea typeface="+mn-ea"/>
                          <a:cs typeface="+mn-cs"/>
                        </a:rPr>
                        <a:t>3</a:t>
                      </a:r>
                      <a:r>
                        <a:rPr lang="en-US" altLang="zh-CN" sz="2000" b="0" i="0" kern="1200" baseline="0" dirty="0">
                          <a:solidFill>
                            <a:schemeClr val="accent1">
                              <a:lumMod val="50000"/>
                            </a:schemeClr>
                          </a:solidFill>
                          <a:latin typeface="+mj-ea"/>
                          <a:ea typeface="+mn-ea"/>
                          <a:cs typeface="+mn-cs"/>
                        </a:rPr>
                        <a:t>,</a:t>
                      </a:r>
                      <a:r>
                        <a:rPr lang="zh-CN" altLang="en-US" sz="2000" b="0" i="0" kern="1200" baseline="0" dirty="0">
                          <a:solidFill>
                            <a:schemeClr val="accent1">
                              <a:lumMod val="50000"/>
                            </a:schemeClr>
                          </a:solidFill>
                          <a:latin typeface="+mj-ea"/>
                          <a:ea typeface="+mn-ea"/>
                          <a:cs typeface="+mn-cs"/>
                        </a:rPr>
                        <a:t>持续</a:t>
                      </a:r>
                      <a:r>
                        <a:rPr lang="en-US" altLang="zh-CN" sz="2000" b="0" i="0" kern="1200" baseline="0" dirty="0">
                          <a:solidFill>
                            <a:schemeClr val="accent1">
                              <a:lumMod val="50000"/>
                            </a:schemeClr>
                          </a:solidFill>
                          <a:latin typeface="+mj-ea"/>
                          <a:ea typeface="+mn-ea"/>
                          <a:cs typeface="+mn-cs"/>
                        </a:rPr>
                        <a:t>60~120min</a:t>
                      </a:r>
                    </a:p>
                  </a:txBody>
                  <a:tcPr anchor="ctr" anchorCtr="1"/>
                </a:tc>
                <a:extLst>
                  <a:ext uri="{0D108BD9-81ED-4DB2-BD59-A6C34878D82A}">
                    <a16:rowId xmlns:a16="http://schemas.microsoft.com/office/drawing/2014/main" val="4264364659"/>
                  </a:ext>
                </a:extLst>
              </a:tr>
              <a:tr h="567907">
                <a:tc>
                  <a:txBody>
                    <a:bodyPr/>
                    <a:lstStyle/>
                    <a:p>
                      <a:r>
                        <a:rPr lang="zh-CN" altLang="en-US" sz="2000" b="1" u="sng" kern="1200" dirty="0">
                          <a:solidFill>
                            <a:schemeClr val="dk1"/>
                          </a:solidFill>
                          <a:latin typeface="+mj-ea"/>
                          <a:ea typeface="+mn-ea"/>
                          <a:cs typeface="+mn-cs"/>
                        </a:rPr>
                        <a:t>水消毒</a:t>
                      </a:r>
                      <a:endParaRPr lang="en-US" altLang="zh-CN" sz="2000" b="1" u="none" kern="1200" dirty="0">
                        <a:solidFill>
                          <a:schemeClr val="dk1"/>
                        </a:solidFill>
                        <a:latin typeface="+mj-ea"/>
                        <a:ea typeface="+mn-ea"/>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按场所及厂家说明书使用</a:t>
                      </a:r>
                    </a:p>
                  </a:txBody>
                  <a:tcPr anchor="ctr" anchorCtr="1"/>
                </a:tc>
                <a:extLst>
                  <a:ext uri="{0D108BD9-81ED-4DB2-BD59-A6C34878D82A}">
                    <a16:rowId xmlns:a16="http://schemas.microsoft.com/office/drawing/2014/main" val="1992218335"/>
                  </a:ext>
                </a:extLst>
              </a:tr>
            </a:tbl>
          </a:graphicData>
        </a:graphic>
      </p:graphicFrame>
      <p:sp>
        <p:nvSpPr>
          <p:cNvPr id="6" name="文本框 5">
            <a:extLst>
              <a:ext uri="{FF2B5EF4-FFF2-40B4-BE49-F238E27FC236}">
                <a16:creationId xmlns:a16="http://schemas.microsoft.com/office/drawing/2014/main" id="{CCDBB247-A162-4DE0-ADFD-E748489F064F}"/>
              </a:ext>
            </a:extLst>
          </p:cNvPr>
          <p:cNvSpPr txBox="1"/>
          <p:nvPr/>
        </p:nvSpPr>
        <p:spPr>
          <a:xfrm>
            <a:off x="655137" y="4252431"/>
            <a:ext cx="11025631" cy="2114810"/>
          </a:xfrm>
          <a:prstGeom prst="rect">
            <a:avLst/>
          </a:prstGeom>
          <a:noFill/>
        </p:spPr>
        <p:txBody>
          <a:bodyPr wrap="square" rtlCol="0">
            <a:spAutoFit/>
          </a:bodyPr>
          <a:lstStyle/>
          <a:p>
            <a:pPr>
              <a:lnSpc>
                <a:spcPts val="32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ts val="3200"/>
              </a:lnSpc>
              <a:buFont typeface="+mj-ea"/>
              <a:buAutoNum type="circleNumDbPlain"/>
            </a:pPr>
            <a:r>
              <a:rPr lang="zh-CN" altLang="en-US" sz="2400" dirty="0">
                <a:latin typeface="+mj-ea"/>
                <a:ea typeface="+mj-ea"/>
              </a:rPr>
              <a:t>臭氧对人体有害，大气臭氧浓度≤</a:t>
            </a:r>
            <a:r>
              <a:rPr lang="en-US" altLang="zh-CN" sz="2400" dirty="0">
                <a:solidFill>
                  <a:schemeClr val="accent1">
                    <a:lumMod val="50000"/>
                  </a:schemeClr>
                </a:solidFill>
                <a:latin typeface="+mj-ea"/>
                <a:ea typeface="+mj-ea"/>
              </a:rPr>
              <a:t>0.16</a:t>
            </a:r>
            <a:r>
              <a:rPr lang="en-US" altLang="zh-CN" sz="2400" dirty="0">
                <a:solidFill>
                  <a:schemeClr val="accent1">
                    <a:lumMod val="50000"/>
                  </a:schemeClr>
                </a:solidFill>
                <a:latin typeface="+mj-ea"/>
              </a:rPr>
              <a:t>mg/m</a:t>
            </a:r>
            <a:r>
              <a:rPr lang="en-US" altLang="zh-CN" sz="2400" baseline="30000" dirty="0">
                <a:solidFill>
                  <a:schemeClr val="accent1">
                    <a:lumMod val="50000"/>
                  </a:schemeClr>
                </a:solidFill>
                <a:latin typeface="+mj-ea"/>
              </a:rPr>
              <a:t>3</a:t>
            </a:r>
            <a:endParaRPr lang="en-US" altLang="zh-CN" sz="2400" dirty="0">
              <a:latin typeface="+mj-ea"/>
              <a:ea typeface="+mj-ea"/>
            </a:endParaRPr>
          </a:p>
          <a:p>
            <a:pPr marL="342900" indent="-342900">
              <a:lnSpc>
                <a:spcPts val="3200"/>
              </a:lnSpc>
              <a:buFont typeface="+mj-ea"/>
              <a:buAutoNum type="circleNumDbPlain"/>
            </a:pPr>
            <a:r>
              <a:rPr lang="zh-CN" altLang="en-US" sz="2400" dirty="0">
                <a:latin typeface="+mj-ea"/>
                <a:ea typeface="+mj-ea"/>
              </a:rPr>
              <a:t>具有强氧化性，浓度越高对物品损坏越重</a:t>
            </a:r>
            <a:endParaRPr lang="en-US" altLang="zh-CN" sz="2400" dirty="0">
              <a:latin typeface="+mj-ea"/>
              <a:ea typeface="+mj-ea"/>
            </a:endParaRPr>
          </a:p>
          <a:p>
            <a:pPr marL="342900" indent="-342900">
              <a:lnSpc>
                <a:spcPts val="3200"/>
              </a:lnSpc>
              <a:buFont typeface="+mj-ea"/>
              <a:buAutoNum type="circleNumDbPlain"/>
            </a:pPr>
            <a:r>
              <a:rPr lang="zh-CN" altLang="en-US" sz="2400" dirty="0">
                <a:latin typeface="+mj-ea"/>
                <a:ea typeface="+mj-ea"/>
              </a:rPr>
              <a:t>杀菌作用受多种因素影响。（温湿度、有机物、水的浑浊度）</a:t>
            </a:r>
            <a:endParaRPr lang="en-US" altLang="zh-CN" sz="2400" dirty="0">
              <a:latin typeface="+mj-ea"/>
              <a:ea typeface="+mj-ea"/>
            </a:endParaRPr>
          </a:p>
          <a:p>
            <a:pPr marL="342900" indent="-342900">
              <a:lnSpc>
                <a:spcPts val="3200"/>
              </a:lnSpc>
              <a:buFont typeface="+mj-ea"/>
              <a:buAutoNum type="circleNumDbPlain"/>
            </a:pPr>
            <a:r>
              <a:rPr lang="zh-CN" altLang="en-US" sz="2400" dirty="0">
                <a:latin typeface="+mj-ea"/>
                <a:ea typeface="+mj-ea"/>
              </a:rPr>
              <a:t>消毒后开窗通风≥</a:t>
            </a:r>
            <a:r>
              <a:rPr lang="en-US" altLang="zh-CN" sz="2400" dirty="0">
                <a:latin typeface="+mj-ea"/>
                <a:ea typeface="+mj-ea"/>
              </a:rPr>
              <a:t>30min</a:t>
            </a:r>
            <a:r>
              <a:rPr lang="zh-CN" altLang="en-US" sz="2400" dirty="0">
                <a:latin typeface="+mj-ea"/>
                <a:ea typeface="+mj-ea"/>
              </a:rPr>
              <a:t>，人方可进入。</a:t>
            </a:r>
            <a:endParaRPr lang="en-US" altLang="zh-CN" sz="2400" dirty="0">
              <a:latin typeface="+mj-ea"/>
              <a:ea typeface="+mj-ea"/>
            </a:endParaRPr>
          </a:p>
        </p:txBody>
      </p:sp>
      <p:pic>
        <p:nvPicPr>
          <p:cNvPr id="7" name="Picture 5" descr="2024402005531162350">
            <a:hlinkClick r:id="rId3"/>
            <a:extLst>
              <a:ext uri="{FF2B5EF4-FFF2-40B4-BE49-F238E27FC236}">
                <a16:creationId xmlns:a16="http://schemas.microsoft.com/office/drawing/2014/main" id="{A56653BF-FFC0-44CB-B7AB-A4C4CC346F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5782" y="3429000"/>
            <a:ext cx="2306120" cy="296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200481416383613033">
            <a:hlinkClick r:id="rId5"/>
            <a:extLst>
              <a:ext uri="{FF2B5EF4-FFF2-40B4-BE49-F238E27FC236}">
                <a16:creationId xmlns:a16="http://schemas.microsoft.com/office/drawing/2014/main" id="{EA3202CB-78F5-40B8-B73E-880951CF3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3602" y="888568"/>
            <a:ext cx="2028300" cy="2540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750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电离辐射灭菌（冷灭菌）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2062180273"/>
              </p:ext>
            </p:extLst>
          </p:nvPr>
        </p:nvGraphicFramePr>
        <p:xfrm>
          <a:off x="1004157" y="1061864"/>
          <a:ext cx="9469291" cy="2335102"/>
        </p:xfrm>
        <a:graphic>
          <a:graphicData uri="http://schemas.openxmlformats.org/drawingml/2006/table">
            <a:tbl>
              <a:tblPr firstRow="1" bandRow="1">
                <a:tableStyleId>{00A15C55-8517-42AA-B614-E9B94910E393}</a:tableStyleId>
              </a:tblPr>
              <a:tblGrid>
                <a:gridCol w="5127513">
                  <a:extLst>
                    <a:ext uri="{9D8B030D-6E8A-4147-A177-3AD203B41FA5}">
                      <a16:colId xmlns:a16="http://schemas.microsoft.com/office/drawing/2014/main" val="2343318709"/>
                    </a:ext>
                  </a:extLst>
                </a:gridCol>
                <a:gridCol w="4341778">
                  <a:extLst>
                    <a:ext uri="{9D8B030D-6E8A-4147-A177-3AD203B41FA5}">
                      <a16:colId xmlns:a16="http://schemas.microsoft.com/office/drawing/2014/main" val="1100090129"/>
                    </a:ext>
                  </a:extLst>
                </a:gridCol>
              </a:tblGrid>
              <a:tr h="729719">
                <a:tc>
                  <a:txBody>
                    <a:bodyPr/>
                    <a:lstStyle/>
                    <a:p>
                      <a:r>
                        <a:rPr lang="zh-CN" altLang="en-US" sz="2400" dirty="0">
                          <a:latin typeface="+mj-ea"/>
                          <a:ea typeface="+mj-ea"/>
                        </a:rPr>
                        <a:t>原      理</a:t>
                      </a:r>
                    </a:p>
                  </a:txBody>
                  <a:tcPr anchor="ctr" anchorCtr="1"/>
                </a:tc>
                <a:tc>
                  <a:txBody>
                    <a:bodyPr/>
                    <a:lstStyle/>
                    <a:p>
                      <a:r>
                        <a:rPr lang="zh-CN" altLang="en-US" sz="2400" dirty="0">
                          <a:latin typeface="+mj-ea"/>
                          <a:ea typeface="+mj-ea"/>
                        </a:rPr>
                        <a:t>适用范围</a:t>
                      </a:r>
                    </a:p>
                  </a:txBody>
                  <a:tcPr anchor="ctr" anchorCtr="1"/>
                </a:tc>
                <a:extLst>
                  <a:ext uri="{0D108BD9-81ED-4DB2-BD59-A6C34878D82A}">
                    <a16:rowId xmlns:a16="http://schemas.microsoft.com/office/drawing/2014/main" val="184952070"/>
                  </a:ext>
                </a:extLst>
              </a:tr>
              <a:tr h="1605383">
                <a:tc>
                  <a:txBody>
                    <a:bodyPr/>
                    <a:lstStyle/>
                    <a:p>
                      <a:r>
                        <a:rPr lang="zh-CN" altLang="en-US" sz="2400" b="0" kern="1200" dirty="0">
                          <a:solidFill>
                            <a:schemeClr val="tx1"/>
                          </a:solidFill>
                          <a:latin typeface="+mj-ea"/>
                          <a:ea typeface="+mj-ea"/>
                          <a:cs typeface="+mn-cs"/>
                        </a:rPr>
                        <a:t>利用放射性核素</a:t>
                      </a:r>
                      <a:r>
                        <a:rPr lang="en-US" altLang="zh-CN" sz="2400" b="0" kern="1200" baseline="30000" dirty="0">
                          <a:solidFill>
                            <a:schemeClr val="tx1"/>
                          </a:solidFill>
                          <a:latin typeface="+mj-ea"/>
                          <a:ea typeface="+mj-ea"/>
                          <a:cs typeface="+mn-cs"/>
                        </a:rPr>
                        <a:t>60</a:t>
                      </a:r>
                      <a:r>
                        <a:rPr lang="en-US" altLang="zh-CN" sz="2400" b="0" kern="1200" dirty="0">
                          <a:solidFill>
                            <a:schemeClr val="tx1"/>
                          </a:solidFill>
                          <a:latin typeface="+mj-ea"/>
                          <a:ea typeface="+mj-ea"/>
                          <a:cs typeface="+mn-cs"/>
                        </a:rPr>
                        <a:t>Co</a:t>
                      </a:r>
                      <a:r>
                        <a:rPr lang="zh-CN" altLang="en-US" sz="2400" b="0" kern="1200" dirty="0">
                          <a:solidFill>
                            <a:schemeClr val="tx1"/>
                          </a:solidFill>
                          <a:latin typeface="+mj-ea"/>
                          <a:ea typeface="+mj-ea"/>
                          <a:cs typeface="+mn-cs"/>
                        </a:rPr>
                        <a:t>发射的高频</a:t>
                      </a:r>
                      <a:r>
                        <a:rPr lang="zh-CN" altLang="en-US" sz="2400" b="0" kern="1200" dirty="0">
                          <a:solidFill>
                            <a:schemeClr val="tx1"/>
                          </a:solidFill>
                          <a:latin typeface="+mj-ea"/>
                          <a:ea typeface="+mj-ea"/>
                          <a:cs typeface="+mn-cs"/>
                          <a:sym typeface="Symbol" panose="05050102010706020507" pitchFamily="18" charset="2"/>
                        </a:rPr>
                        <a:t>射线或电子加速器产生的高能电子束穿透物品进行灭菌</a:t>
                      </a:r>
                      <a:r>
                        <a:rPr lang="zh-CN" altLang="en-US" sz="2400" b="0" kern="1200" dirty="0">
                          <a:solidFill>
                            <a:schemeClr val="tx1"/>
                          </a:solidFill>
                          <a:latin typeface="+mj-ea"/>
                          <a:ea typeface="+mj-ea"/>
                          <a:cs typeface="+mn-cs"/>
                        </a:rPr>
                        <a:t>。</a:t>
                      </a:r>
                      <a:endParaRPr lang="en-US" altLang="zh-CN" sz="2400" b="0" kern="1200" dirty="0">
                        <a:solidFill>
                          <a:schemeClr val="tx1"/>
                        </a:solidFill>
                        <a:latin typeface="+mj-ea"/>
                        <a:ea typeface="+mj-ea"/>
                        <a:cs typeface="+mn-cs"/>
                      </a:endParaRPr>
                    </a:p>
                  </a:txBody>
                  <a:tcPr anchor="ctr"/>
                </a:tc>
                <a:tc>
                  <a:txBody>
                    <a:bodyPr/>
                    <a:lstStyle/>
                    <a:p>
                      <a:r>
                        <a:rPr lang="zh-CN" altLang="en-US" sz="2400" b="0" i="0" baseline="0" dirty="0">
                          <a:solidFill>
                            <a:schemeClr val="tx1"/>
                          </a:solidFill>
                          <a:latin typeface="+mj-ea"/>
                          <a:ea typeface="+mj-ea"/>
                        </a:rPr>
                        <a:t>不耐高温物品的灭菌，如：塑料、高分子聚合物、精密医疗器械、生物医学制品等。</a:t>
                      </a:r>
                      <a:endParaRPr lang="en-US" altLang="zh-CN" sz="2400" b="0" i="0" baseline="0" dirty="0">
                        <a:solidFill>
                          <a:schemeClr val="tx1"/>
                        </a:solidFill>
                        <a:latin typeface="+mj-ea"/>
                        <a:ea typeface="+mj-ea"/>
                      </a:endParaRPr>
                    </a:p>
                  </a:txBody>
                  <a:tcPr anchor="ctr" anchorCtr="1"/>
                </a:tc>
                <a:extLst>
                  <a:ext uri="{0D108BD9-81ED-4DB2-BD59-A6C34878D82A}">
                    <a16:rowId xmlns:a16="http://schemas.microsoft.com/office/drawing/2014/main" val="823999465"/>
                  </a:ext>
                </a:extLst>
              </a:tr>
            </a:tbl>
          </a:graphicData>
        </a:graphic>
      </p:graphicFrame>
      <p:sp>
        <p:nvSpPr>
          <p:cNvPr id="6" name="文本框 5">
            <a:extLst>
              <a:ext uri="{FF2B5EF4-FFF2-40B4-BE49-F238E27FC236}">
                <a16:creationId xmlns:a16="http://schemas.microsoft.com/office/drawing/2014/main" id="{CCDBB247-A162-4DE0-ADFD-E748489F064F}"/>
              </a:ext>
            </a:extLst>
          </p:cNvPr>
          <p:cNvSpPr txBox="1"/>
          <p:nvPr/>
        </p:nvSpPr>
        <p:spPr>
          <a:xfrm>
            <a:off x="1004157" y="3778908"/>
            <a:ext cx="7232265" cy="1749966"/>
          </a:xfrm>
          <a:prstGeom prst="rect">
            <a:avLst/>
          </a:prstGeom>
          <a:noFill/>
        </p:spPr>
        <p:txBody>
          <a:bodyPr wrap="square" rtlCol="0">
            <a:spAutoFit/>
          </a:bodyPr>
          <a:lstStyle/>
          <a:p>
            <a:pPr>
              <a:lnSpc>
                <a:spcPct val="1250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ct val="125000"/>
              </a:lnSpc>
              <a:buFont typeface="+mj-ea"/>
              <a:buAutoNum type="circleNumDbPlain"/>
            </a:pPr>
            <a:r>
              <a:rPr lang="zh-CN" altLang="en-US" sz="2000" dirty="0">
                <a:latin typeface="+mj-ea"/>
                <a:ea typeface="+mj-ea"/>
              </a:rPr>
              <a:t>使用机械传送物品，防止射线对人体伤害。</a:t>
            </a:r>
            <a:endParaRPr lang="en-US" altLang="zh-CN" sz="2000" dirty="0">
              <a:latin typeface="+mj-ea"/>
              <a:ea typeface="+mj-ea"/>
            </a:endParaRPr>
          </a:p>
          <a:p>
            <a:pPr marL="342900" indent="-342900">
              <a:lnSpc>
                <a:spcPct val="125000"/>
              </a:lnSpc>
              <a:buFont typeface="+mj-ea"/>
              <a:buAutoNum type="circleNumDbPlain"/>
            </a:pPr>
            <a:r>
              <a:rPr lang="zh-CN" altLang="en-US" sz="2000" dirty="0">
                <a:latin typeface="+mj-ea"/>
                <a:ea typeface="+mj-ea"/>
              </a:rPr>
              <a:t>在有氧环境下进行。</a:t>
            </a:r>
            <a:endParaRPr lang="en-US" altLang="zh-CN" sz="2000" dirty="0">
              <a:latin typeface="+mj-ea"/>
              <a:ea typeface="+mj-ea"/>
            </a:endParaRPr>
          </a:p>
          <a:p>
            <a:pPr marL="342900" indent="-342900">
              <a:lnSpc>
                <a:spcPct val="125000"/>
              </a:lnSpc>
              <a:buFont typeface="+mj-ea"/>
              <a:buAutoNum type="circleNumDbPlain"/>
            </a:pPr>
            <a:r>
              <a:rPr lang="zh-CN" altLang="en-US" sz="2000" dirty="0">
                <a:latin typeface="+mj-ea"/>
                <a:ea typeface="+mj-ea"/>
              </a:rPr>
              <a:t>湿度越高杀菌效果越好。</a:t>
            </a:r>
            <a:endParaRPr lang="en-US" altLang="zh-CN" sz="2400" dirty="0">
              <a:latin typeface="+mj-ea"/>
              <a:ea typeface="+mj-ea"/>
            </a:endParaRPr>
          </a:p>
        </p:txBody>
      </p:sp>
    </p:spTree>
    <p:extLst>
      <p:ext uri="{BB962C8B-B14F-4D97-AF65-F5344CB8AC3E}">
        <p14:creationId xmlns:p14="http://schemas.microsoft.com/office/powerpoint/2010/main" val="404133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过氧化氢等离子灭菌法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3023440702"/>
              </p:ext>
            </p:extLst>
          </p:nvPr>
        </p:nvGraphicFramePr>
        <p:xfrm>
          <a:off x="1004157" y="1661160"/>
          <a:ext cx="9469291" cy="1767840"/>
        </p:xfrm>
        <a:graphic>
          <a:graphicData uri="http://schemas.openxmlformats.org/drawingml/2006/table">
            <a:tbl>
              <a:tblPr firstRow="1" bandRow="1">
                <a:tableStyleId>{00A15C55-8517-42AA-B614-E9B94910E393}</a:tableStyleId>
              </a:tblPr>
              <a:tblGrid>
                <a:gridCol w="5127513">
                  <a:extLst>
                    <a:ext uri="{9D8B030D-6E8A-4147-A177-3AD203B41FA5}">
                      <a16:colId xmlns:a16="http://schemas.microsoft.com/office/drawing/2014/main" val="2343318709"/>
                    </a:ext>
                  </a:extLst>
                </a:gridCol>
                <a:gridCol w="4341778">
                  <a:extLst>
                    <a:ext uri="{9D8B030D-6E8A-4147-A177-3AD203B41FA5}">
                      <a16:colId xmlns:a16="http://schemas.microsoft.com/office/drawing/2014/main" val="1100090129"/>
                    </a:ext>
                  </a:extLst>
                </a:gridCol>
              </a:tblGrid>
              <a:tr h="337348">
                <a:tc>
                  <a:txBody>
                    <a:bodyPr/>
                    <a:lstStyle/>
                    <a:p>
                      <a:r>
                        <a:rPr lang="zh-CN" altLang="en-US" sz="2400" dirty="0">
                          <a:solidFill>
                            <a:schemeClr val="bg1"/>
                          </a:solidFill>
                          <a:latin typeface="+mj-ea"/>
                          <a:ea typeface="+mj-ea"/>
                        </a:rPr>
                        <a:t>原      理</a:t>
                      </a:r>
                    </a:p>
                  </a:txBody>
                  <a:tcPr anchor="ctr" anchorCtr="1"/>
                </a:tc>
                <a:tc>
                  <a:txBody>
                    <a:bodyPr/>
                    <a:lstStyle/>
                    <a:p>
                      <a:r>
                        <a:rPr lang="zh-CN" altLang="en-US" sz="2400" dirty="0">
                          <a:latin typeface="+mj-ea"/>
                          <a:ea typeface="+mj-ea"/>
                        </a:rPr>
                        <a:t>适用范围</a:t>
                      </a:r>
                    </a:p>
                  </a:txBody>
                  <a:tcPr anchor="ctr" anchorCtr="1"/>
                </a:tc>
                <a:extLst>
                  <a:ext uri="{0D108BD9-81ED-4DB2-BD59-A6C34878D82A}">
                    <a16:rowId xmlns:a16="http://schemas.microsoft.com/office/drawing/2014/main" val="184952070"/>
                  </a:ext>
                </a:extLst>
              </a:tr>
              <a:tr h="735143">
                <a:tc>
                  <a:txBody>
                    <a:bodyPr/>
                    <a:lstStyle/>
                    <a:p>
                      <a:r>
                        <a:rPr lang="zh-CN" altLang="en-US" sz="2000" b="0" kern="1200" dirty="0">
                          <a:solidFill>
                            <a:schemeClr val="tx1"/>
                          </a:solidFill>
                          <a:latin typeface="+mj-ea"/>
                          <a:ea typeface="+mj-ea"/>
                          <a:cs typeface="+mn-cs"/>
                        </a:rPr>
                        <a:t>灭菌器在高频电磁场作用下过氧化氢气体发生电离反应，形成包括</a:t>
                      </a:r>
                      <a:r>
                        <a:rPr lang="zh-CN" altLang="en-US" sz="2000" b="1" kern="1200" dirty="0">
                          <a:solidFill>
                            <a:srgbClr val="7030A0"/>
                          </a:solidFill>
                          <a:latin typeface="+mj-ea"/>
                          <a:ea typeface="+mj-ea"/>
                          <a:cs typeface="+mn-cs"/>
                        </a:rPr>
                        <a:t>正电氢离子</a:t>
                      </a:r>
                      <a:r>
                        <a:rPr lang="zh-CN" altLang="en-US" sz="2000" b="0" kern="1200" dirty="0">
                          <a:solidFill>
                            <a:schemeClr val="tx1"/>
                          </a:solidFill>
                          <a:latin typeface="+mj-ea"/>
                          <a:ea typeface="+mj-ea"/>
                          <a:cs typeface="+mn-cs"/>
                        </a:rPr>
                        <a:t>和自由电子（</a:t>
                      </a:r>
                      <a:r>
                        <a:rPr lang="zh-CN" altLang="en-US" sz="2000" b="1" kern="1200" dirty="0">
                          <a:solidFill>
                            <a:srgbClr val="7030A0"/>
                          </a:solidFill>
                          <a:latin typeface="+mj-ea"/>
                          <a:ea typeface="+mj-ea"/>
                          <a:cs typeface="+mn-cs"/>
                        </a:rPr>
                        <a:t>氢氧电子和过氧化氢电子</a:t>
                      </a:r>
                      <a:r>
                        <a:rPr lang="zh-CN" altLang="en-US" sz="2000" b="0" kern="1200" dirty="0">
                          <a:solidFill>
                            <a:schemeClr val="tx1"/>
                          </a:solidFill>
                          <a:latin typeface="+mj-ea"/>
                          <a:ea typeface="+mj-ea"/>
                          <a:cs typeface="+mn-cs"/>
                        </a:rPr>
                        <a:t>）等的低密度电离气体云，有强杀菌作用。</a:t>
                      </a:r>
                      <a:endParaRPr lang="en-US" altLang="zh-CN" sz="2000" b="0" kern="1200" dirty="0">
                        <a:solidFill>
                          <a:schemeClr val="tx1"/>
                        </a:solidFill>
                        <a:latin typeface="+mj-ea"/>
                        <a:ea typeface="+mj-ea"/>
                        <a:cs typeface="+mn-cs"/>
                      </a:endParaRPr>
                    </a:p>
                  </a:txBody>
                  <a:tcPr anchor="ctr"/>
                </a:tc>
                <a:tc>
                  <a:txBody>
                    <a:bodyPr/>
                    <a:lstStyle/>
                    <a:p>
                      <a:r>
                        <a:rPr lang="zh-CN" altLang="en-US" sz="2000" b="0" i="0" baseline="0" dirty="0">
                          <a:solidFill>
                            <a:schemeClr val="tx1"/>
                          </a:solidFill>
                          <a:latin typeface="+mj-ea"/>
                          <a:ea typeface="+mj-ea"/>
                        </a:rPr>
                        <a:t>不耐热、不耐湿的诊疗器械的灭菌，如：电子仪器、光学仪器等。</a:t>
                      </a:r>
                      <a:endParaRPr lang="en-US" altLang="zh-CN" sz="2000" b="0" i="0" baseline="0" dirty="0">
                        <a:solidFill>
                          <a:schemeClr val="tx1"/>
                        </a:solidFill>
                        <a:latin typeface="+mj-ea"/>
                        <a:ea typeface="+mj-ea"/>
                      </a:endParaRPr>
                    </a:p>
                  </a:txBody>
                  <a:tcPr anchor="ctr" anchorCtr="1"/>
                </a:tc>
                <a:extLst>
                  <a:ext uri="{0D108BD9-81ED-4DB2-BD59-A6C34878D82A}">
                    <a16:rowId xmlns:a16="http://schemas.microsoft.com/office/drawing/2014/main" val="823999465"/>
                  </a:ext>
                </a:extLst>
              </a:tr>
            </a:tbl>
          </a:graphicData>
        </a:graphic>
      </p:graphicFrame>
      <p:sp>
        <p:nvSpPr>
          <p:cNvPr id="6" name="文本框 5">
            <a:extLst>
              <a:ext uri="{FF2B5EF4-FFF2-40B4-BE49-F238E27FC236}">
                <a16:creationId xmlns:a16="http://schemas.microsoft.com/office/drawing/2014/main" id="{CCDBB247-A162-4DE0-ADFD-E748489F064F}"/>
              </a:ext>
            </a:extLst>
          </p:cNvPr>
          <p:cNvSpPr txBox="1"/>
          <p:nvPr/>
        </p:nvSpPr>
        <p:spPr>
          <a:xfrm>
            <a:off x="1004157" y="3649619"/>
            <a:ext cx="10725968" cy="2102627"/>
          </a:xfrm>
          <a:prstGeom prst="rect">
            <a:avLst/>
          </a:prstGeom>
          <a:noFill/>
        </p:spPr>
        <p:txBody>
          <a:bodyPr wrap="square" rtlCol="0">
            <a:spAutoFit/>
          </a:bodyPr>
          <a:lstStyle/>
          <a:p>
            <a:pPr>
              <a:lnSpc>
                <a:spcPts val="32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ts val="3200"/>
              </a:lnSpc>
              <a:buFont typeface="+mj-ea"/>
              <a:buAutoNum type="circleNumDbPlain"/>
            </a:pPr>
            <a:r>
              <a:rPr lang="zh-CN" altLang="en-US" sz="2000" dirty="0">
                <a:latin typeface="+mj-ea"/>
                <a:ea typeface="+mj-ea"/>
              </a:rPr>
              <a:t>不适用的灭菌对象：吸收液体的物品及材料、含木制纸浆的物品、植入物等。</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装载前，正确清洗，充分干燥，配专用包装材料和容器。</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灭菌包不叠放，不接触腔内壁。</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灭菌效果监测：物理（灭菌参数）、化学（指示卡）、生物（生物指示剂）三种。</a:t>
            </a:r>
            <a:endParaRPr lang="en-US" altLang="zh-CN" sz="2000" dirty="0">
              <a:latin typeface="+mj-ea"/>
              <a:ea typeface="+mj-ea"/>
            </a:endParaRPr>
          </a:p>
        </p:txBody>
      </p:sp>
      <p:sp>
        <p:nvSpPr>
          <p:cNvPr id="7" name="MH_SubTitle_1">
            <a:extLst>
              <a:ext uri="{FF2B5EF4-FFF2-40B4-BE49-F238E27FC236}">
                <a16:creationId xmlns:a16="http://schemas.microsoft.com/office/drawing/2014/main" id="{A7C0DB1A-42DB-49E5-B248-470C2A9F38CA}"/>
              </a:ext>
            </a:extLst>
          </p:cNvPr>
          <p:cNvSpPr/>
          <p:nvPr>
            <p:custDataLst>
              <p:tags r:id="rId1"/>
            </p:custDataLst>
          </p:nvPr>
        </p:nvSpPr>
        <p:spPr>
          <a:xfrm>
            <a:off x="1090694" y="900541"/>
            <a:ext cx="9288719"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400" b="1" dirty="0">
                <a:solidFill>
                  <a:schemeClr val="accent1">
                    <a:lumMod val="50000"/>
                  </a:schemeClr>
                </a:solidFill>
                <a:latin typeface="+mj-ea"/>
                <a:ea typeface="+mj-ea"/>
              </a:rPr>
              <a:t>过氧化氢等离子灭菌法：一种新型低温灭菌技术。</a:t>
            </a:r>
            <a:endParaRPr lang="en-US" sz="2400" b="1" dirty="0">
              <a:solidFill>
                <a:schemeClr val="accent1">
                  <a:lumMod val="50000"/>
                </a:schemeClr>
              </a:solidFill>
              <a:latin typeface="+mj-ea"/>
              <a:ea typeface="+mj-ea"/>
            </a:endParaRPr>
          </a:p>
        </p:txBody>
      </p:sp>
    </p:spTree>
    <p:extLst>
      <p:ext uri="{BB962C8B-B14F-4D97-AF65-F5344CB8AC3E}">
        <p14:creationId xmlns:p14="http://schemas.microsoft.com/office/powerpoint/2010/main" val="3938351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过滤除菌法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4115239432"/>
              </p:ext>
            </p:extLst>
          </p:nvPr>
        </p:nvGraphicFramePr>
        <p:xfrm>
          <a:off x="802199" y="1932668"/>
          <a:ext cx="10193035" cy="2327065"/>
        </p:xfrm>
        <a:graphic>
          <a:graphicData uri="http://schemas.openxmlformats.org/drawingml/2006/table">
            <a:tbl>
              <a:tblPr firstRow="1" bandRow="1">
                <a:tableStyleId>{00A15C55-8517-42AA-B614-E9B94910E393}</a:tableStyleId>
              </a:tblPr>
              <a:tblGrid>
                <a:gridCol w="1853843">
                  <a:extLst>
                    <a:ext uri="{9D8B030D-6E8A-4147-A177-3AD203B41FA5}">
                      <a16:colId xmlns:a16="http://schemas.microsoft.com/office/drawing/2014/main" val="2343318709"/>
                    </a:ext>
                  </a:extLst>
                </a:gridCol>
                <a:gridCol w="8339192">
                  <a:extLst>
                    <a:ext uri="{9D8B030D-6E8A-4147-A177-3AD203B41FA5}">
                      <a16:colId xmlns:a16="http://schemas.microsoft.com/office/drawing/2014/main" val="1100090129"/>
                    </a:ext>
                  </a:extLst>
                </a:gridCol>
              </a:tblGrid>
              <a:tr h="567067">
                <a:tc>
                  <a:txBody>
                    <a:bodyPr/>
                    <a:lstStyle/>
                    <a:p>
                      <a:r>
                        <a:rPr lang="zh-CN" altLang="en-US" sz="2400" dirty="0">
                          <a:latin typeface="+mj-ea"/>
                          <a:ea typeface="+mj-ea"/>
                        </a:rPr>
                        <a:t>分      类</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2400" dirty="0">
                          <a:latin typeface="+mj-ea"/>
                          <a:ea typeface="+mj-ea"/>
                        </a:rPr>
                        <a:t>原      理</a:t>
                      </a:r>
                    </a:p>
                  </a:txBody>
                  <a:tcPr anchor="ctr" anchorCtr="1"/>
                </a:tc>
                <a:extLst>
                  <a:ext uri="{0D108BD9-81ED-4DB2-BD59-A6C34878D82A}">
                    <a16:rowId xmlns:a16="http://schemas.microsoft.com/office/drawing/2014/main" val="184952070"/>
                  </a:ext>
                </a:extLst>
              </a:tr>
              <a:tr h="911800">
                <a:tc>
                  <a:txBody>
                    <a:bodyPr/>
                    <a:lstStyle/>
                    <a:p>
                      <a:pPr algn="ctr"/>
                      <a:r>
                        <a:rPr lang="zh-CN" altLang="en-US" sz="2400" b="1" kern="1200" dirty="0">
                          <a:solidFill>
                            <a:schemeClr val="tx1"/>
                          </a:solidFill>
                          <a:latin typeface="+mn-ea"/>
                          <a:ea typeface="+mn-ea"/>
                          <a:cs typeface="+mn-cs"/>
                        </a:rPr>
                        <a:t>层流通风</a:t>
                      </a:r>
                      <a:endParaRPr lang="en-US" altLang="zh-CN" sz="2400" b="1" kern="1200" dirty="0">
                        <a:solidFill>
                          <a:schemeClr val="tx1"/>
                        </a:solidFill>
                        <a:latin typeface="+mn-ea"/>
                        <a:ea typeface="+mn-ea"/>
                        <a:cs typeface="+mn-cs"/>
                      </a:endParaRPr>
                    </a:p>
                  </a:txBody>
                  <a:tcPr anchor="ctr"/>
                </a:tc>
                <a:tc>
                  <a:txBody>
                    <a:bodyPr/>
                    <a:lstStyle/>
                    <a:p>
                      <a:r>
                        <a:rPr lang="zh-CN" altLang="en-US" sz="2000" b="0" i="0" baseline="0" dirty="0">
                          <a:solidFill>
                            <a:schemeClr val="tx1"/>
                          </a:solidFill>
                          <a:latin typeface="+mn-ea"/>
                          <a:ea typeface="+mn-ea"/>
                        </a:rPr>
                        <a:t>室外空气通过孔径＜</a:t>
                      </a:r>
                      <a:r>
                        <a:rPr lang="en-US" altLang="zh-CN" sz="2000" b="0" kern="1200" dirty="0">
                          <a:solidFill>
                            <a:schemeClr val="tx1"/>
                          </a:solidFill>
                          <a:latin typeface="+mn-ea"/>
                          <a:ea typeface="+mn-ea"/>
                          <a:cs typeface="+mn-cs"/>
                        </a:rPr>
                        <a:t>0.2</a:t>
                      </a:r>
                      <a:r>
                        <a:rPr lang="en-US" altLang="zh-CN" sz="2000" b="0" kern="1200" dirty="0">
                          <a:solidFill>
                            <a:schemeClr val="tx1"/>
                          </a:solidFill>
                          <a:latin typeface="+mn-ea"/>
                          <a:ea typeface="+mn-ea"/>
                          <a:cs typeface="+mn-cs"/>
                          <a:sym typeface="Symbol" panose="05050102010706020507" pitchFamily="18" charset="2"/>
                        </a:rPr>
                        <a:t>m</a:t>
                      </a:r>
                      <a:r>
                        <a:rPr lang="zh-CN" altLang="en-US" sz="2000" b="0" kern="1200" dirty="0">
                          <a:solidFill>
                            <a:schemeClr val="tx1"/>
                          </a:solidFill>
                          <a:latin typeface="+mn-ea"/>
                          <a:ea typeface="+mn-ea"/>
                          <a:cs typeface="+mn-cs"/>
                          <a:sym typeface="Symbol" panose="05050102010706020507" pitchFamily="18" charset="2"/>
                        </a:rPr>
                        <a:t>的高效过滤器，利用物理阻留、静电吸附等原理除去介质中的微生物，从而洁净空气</a:t>
                      </a:r>
                      <a:r>
                        <a:rPr lang="zh-CN" altLang="en-US" sz="2000" b="0" i="0" baseline="0" dirty="0">
                          <a:solidFill>
                            <a:schemeClr val="tx1"/>
                          </a:solidFill>
                          <a:latin typeface="+mn-ea"/>
                          <a:ea typeface="+mn-ea"/>
                        </a:rPr>
                        <a:t>。</a:t>
                      </a:r>
                      <a:endParaRPr lang="en-US" altLang="zh-CN" sz="2000" b="0" i="0" baseline="0" dirty="0">
                        <a:solidFill>
                          <a:schemeClr val="tx1"/>
                        </a:solidFill>
                        <a:latin typeface="+mn-ea"/>
                        <a:ea typeface="+mn-ea"/>
                      </a:endParaRPr>
                    </a:p>
                  </a:txBody>
                  <a:tcPr anchor="ctr" anchorCtr="1"/>
                </a:tc>
                <a:extLst>
                  <a:ext uri="{0D108BD9-81ED-4DB2-BD59-A6C34878D82A}">
                    <a16:rowId xmlns:a16="http://schemas.microsoft.com/office/drawing/2014/main" val="823999465"/>
                  </a:ext>
                </a:extLst>
              </a:tr>
              <a:tr h="848198">
                <a:tc>
                  <a:txBody>
                    <a:bodyPr/>
                    <a:lstStyle/>
                    <a:p>
                      <a:pPr algn="ctr"/>
                      <a:r>
                        <a:rPr lang="zh-CN" altLang="en-US" sz="2400" b="1" kern="1200" dirty="0">
                          <a:solidFill>
                            <a:schemeClr val="tx1"/>
                          </a:solidFill>
                          <a:latin typeface="+mn-ea"/>
                          <a:ea typeface="+mn-ea"/>
                          <a:cs typeface="+mn-cs"/>
                        </a:rPr>
                        <a:t>过滤除菌法</a:t>
                      </a:r>
                      <a:endParaRPr lang="en-US" altLang="zh-CN" sz="2400" b="1" kern="1200" dirty="0">
                        <a:solidFill>
                          <a:schemeClr val="tx1"/>
                        </a:solidFill>
                        <a:latin typeface="+mn-ea"/>
                        <a:ea typeface="+mn-ea"/>
                        <a:cs typeface="+mn-cs"/>
                      </a:endParaRPr>
                    </a:p>
                  </a:txBody>
                  <a:tcPr anchor="ctr"/>
                </a:tc>
                <a:tc>
                  <a:txBody>
                    <a:bodyPr/>
                    <a:lstStyle/>
                    <a:p>
                      <a:r>
                        <a:rPr lang="zh-CN" altLang="en-US" sz="2000" b="0" i="0" baseline="0" dirty="0">
                          <a:solidFill>
                            <a:schemeClr val="tx1"/>
                          </a:solidFill>
                          <a:latin typeface="+mn-ea"/>
                          <a:ea typeface="+mn-ea"/>
                        </a:rPr>
                        <a:t>待消毒的介质通过规定孔径的过滤材料，去除气体或液体中的微生物，但不能将其杀灭。</a:t>
                      </a:r>
                      <a:endParaRPr lang="en-US" altLang="zh-CN" sz="2000" b="0" i="0" baseline="0" dirty="0">
                        <a:solidFill>
                          <a:schemeClr val="tx1"/>
                        </a:solidFill>
                        <a:latin typeface="+mn-ea"/>
                        <a:ea typeface="+mn-ea"/>
                      </a:endParaRPr>
                    </a:p>
                  </a:txBody>
                  <a:tcPr anchor="ctr" anchorCtr="1"/>
                </a:tc>
                <a:extLst>
                  <a:ext uri="{0D108BD9-81ED-4DB2-BD59-A6C34878D82A}">
                    <a16:rowId xmlns:a16="http://schemas.microsoft.com/office/drawing/2014/main" val="2512521704"/>
                  </a:ext>
                </a:extLst>
              </a:tr>
            </a:tbl>
          </a:graphicData>
        </a:graphic>
      </p:graphicFrame>
      <p:sp>
        <p:nvSpPr>
          <p:cNvPr id="7" name="MH_SubTitle_1">
            <a:extLst>
              <a:ext uri="{FF2B5EF4-FFF2-40B4-BE49-F238E27FC236}">
                <a16:creationId xmlns:a16="http://schemas.microsoft.com/office/drawing/2014/main" id="{A7C0DB1A-42DB-49E5-B248-470C2A9F38CA}"/>
              </a:ext>
            </a:extLst>
          </p:cNvPr>
          <p:cNvSpPr/>
          <p:nvPr>
            <p:custDataLst>
              <p:tags r:id="rId1"/>
            </p:custDataLst>
          </p:nvPr>
        </p:nvSpPr>
        <p:spPr>
          <a:xfrm>
            <a:off x="802200" y="1091176"/>
            <a:ext cx="10193035"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dirty="0">
                <a:solidFill>
                  <a:schemeClr val="accent1">
                    <a:lumMod val="50000"/>
                  </a:schemeClr>
                </a:solidFill>
                <a:latin typeface="+mj-ea"/>
                <a:ea typeface="+mj-ea"/>
              </a:rPr>
              <a:t>过滤除菌法：利用生物洁净技术，除掉空气中</a:t>
            </a:r>
            <a:r>
              <a:rPr lang="en-US" altLang="zh-CN" sz="2400" b="1" dirty="0">
                <a:solidFill>
                  <a:schemeClr val="accent1">
                    <a:lumMod val="50000"/>
                  </a:schemeClr>
                </a:solidFill>
                <a:latin typeface="+mj-ea"/>
                <a:ea typeface="+mj-ea"/>
              </a:rPr>
              <a:t>0.5~5</a:t>
            </a:r>
            <a:r>
              <a:rPr lang="en-US" altLang="zh-CN" sz="2400" b="1" dirty="0">
                <a:solidFill>
                  <a:schemeClr val="accent1">
                    <a:lumMod val="50000"/>
                  </a:schemeClr>
                </a:solidFill>
                <a:latin typeface="+mj-ea"/>
                <a:ea typeface="+mj-ea"/>
                <a:sym typeface="Symbol" panose="05050102010706020507" pitchFamily="18" charset="2"/>
              </a:rPr>
              <a:t></a:t>
            </a:r>
            <a:r>
              <a:rPr lang="en-US" altLang="zh-CN" sz="2400" b="1" dirty="0">
                <a:solidFill>
                  <a:schemeClr val="accent1">
                    <a:lumMod val="50000"/>
                  </a:schemeClr>
                </a:solidFill>
                <a:latin typeface="Source Sans Pro ExtraLight" panose="020B0604020202020204" pitchFamily="34" charset="0"/>
                <a:ea typeface="+mj-ea"/>
                <a:sym typeface="Symbol" panose="05050102010706020507" pitchFamily="18" charset="2"/>
              </a:rPr>
              <a:t>m</a:t>
            </a:r>
            <a:r>
              <a:rPr lang="zh-CN" altLang="en-US" sz="2400" b="1" dirty="0">
                <a:solidFill>
                  <a:schemeClr val="accent1">
                    <a:lumMod val="50000"/>
                  </a:schemeClr>
                </a:solidFill>
                <a:latin typeface="Source Sans Pro ExtraLight" panose="020B0604020202020204" pitchFamily="34" charset="0"/>
                <a:ea typeface="+mj-ea"/>
                <a:sym typeface="Symbol" panose="05050102010706020507" pitchFamily="18" charset="2"/>
              </a:rPr>
              <a:t>尘埃，洁净</a:t>
            </a:r>
            <a:r>
              <a:rPr lang="zh-CN" altLang="en-US" sz="2400" b="1" dirty="0">
                <a:solidFill>
                  <a:srgbClr val="7030A0"/>
                </a:solidFill>
                <a:latin typeface="Source Sans Pro ExtraLight" panose="020B0604020202020204" pitchFamily="34" charset="0"/>
                <a:ea typeface="+mj-ea"/>
                <a:sym typeface="Symbol" panose="05050102010706020507" pitchFamily="18" charset="2"/>
              </a:rPr>
              <a:t>空气</a:t>
            </a:r>
            <a:r>
              <a:rPr lang="zh-CN" altLang="en-US" sz="2400" b="1" dirty="0">
                <a:solidFill>
                  <a:schemeClr val="accent1">
                    <a:lumMod val="50000"/>
                  </a:schemeClr>
                </a:solidFill>
                <a:latin typeface="+mj-ea"/>
                <a:ea typeface="+mj-ea"/>
              </a:rPr>
              <a:t>。</a:t>
            </a:r>
            <a:endParaRPr lang="en-US" sz="2400" b="1" dirty="0">
              <a:solidFill>
                <a:schemeClr val="accent1">
                  <a:lumMod val="50000"/>
                </a:schemeClr>
              </a:solidFill>
              <a:latin typeface="+mj-ea"/>
              <a:ea typeface="+mj-ea"/>
            </a:endParaRPr>
          </a:p>
        </p:txBody>
      </p:sp>
      <p:pic>
        <p:nvPicPr>
          <p:cNvPr id="8" name="图片 7" descr="图片包含 室内, 病房, 房间, 飞机&#10;&#10;描述已自动生成">
            <a:extLst>
              <a:ext uri="{FF2B5EF4-FFF2-40B4-BE49-F238E27FC236}">
                <a16:creationId xmlns:a16="http://schemas.microsoft.com/office/drawing/2014/main" id="{CDE82E94-1F35-4C1F-AE4B-F86210201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892" y="4395526"/>
            <a:ext cx="2309813" cy="1928813"/>
          </a:xfrm>
          <a:prstGeom prst="rect">
            <a:avLst/>
          </a:prstGeom>
        </p:spPr>
      </p:pic>
      <p:pic>
        <p:nvPicPr>
          <p:cNvPr id="10" name="图片 9" descr="图片包含 室内, 病房, 男人, 人&#10;&#10;描述已自动生成">
            <a:extLst>
              <a:ext uri="{FF2B5EF4-FFF2-40B4-BE49-F238E27FC236}">
                <a16:creationId xmlns:a16="http://schemas.microsoft.com/office/drawing/2014/main" id="{4977C68C-A089-480F-AF8F-435232DC5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67" y="4395526"/>
            <a:ext cx="2616227" cy="1927486"/>
          </a:xfrm>
          <a:prstGeom prst="rect">
            <a:avLst/>
          </a:prstGeom>
        </p:spPr>
      </p:pic>
    </p:spTree>
    <p:extLst>
      <p:ext uri="{BB962C8B-B14F-4D97-AF65-F5344CB8AC3E}">
        <p14:creationId xmlns:p14="http://schemas.microsoft.com/office/powerpoint/2010/main" val="3422786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a:xfrm>
            <a:off x="1138715" y="104917"/>
            <a:ext cx="10058477" cy="575005"/>
          </a:xfrm>
        </p:spPr>
        <p:txBody>
          <a:bodyPr/>
          <a:lstStyle/>
          <a:p>
            <a:r>
              <a:rPr lang="zh-CN" altLang="en-US" dirty="0">
                <a:latin typeface="Impact" panose="020B0806030902050204" pitchFamily="34" charset="0"/>
                <a:ea typeface="微软雅黑" panose="020B0503020204020204" pitchFamily="34" charset="-122"/>
              </a:rPr>
              <a:t>三、消毒灭菌之物理方法</a:t>
            </a:r>
            <a:r>
              <a:rPr lang="en-US" altLang="zh-CN" dirty="0">
                <a:latin typeface="Impact" panose="020B0806030902050204" pitchFamily="34" charset="0"/>
                <a:ea typeface="微软雅黑" panose="020B0503020204020204" pitchFamily="34" charset="-122"/>
              </a:rPr>
              <a:t>——</a:t>
            </a:r>
            <a:r>
              <a:rPr lang="zh-CN" altLang="en-US" dirty="0">
                <a:latin typeface="Impact" panose="020B0806030902050204" pitchFamily="34" charset="0"/>
                <a:ea typeface="微软雅黑" panose="020B0503020204020204" pitchFamily="34" charset="-122"/>
              </a:rPr>
              <a:t>微波消毒灭菌法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aphicFrame>
        <p:nvGraphicFramePr>
          <p:cNvPr id="4" name="表格 4">
            <a:extLst>
              <a:ext uri="{FF2B5EF4-FFF2-40B4-BE49-F238E27FC236}">
                <a16:creationId xmlns:a16="http://schemas.microsoft.com/office/drawing/2014/main" id="{B421C718-66E4-47FD-A7F9-408815597EF6}"/>
              </a:ext>
            </a:extLst>
          </p:cNvPr>
          <p:cNvGraphicFramePr>
            <a:graphicFrameLocks noGrp="1"/>
          </p:cNvGraphicFramePr>
          <p:nvPr>
            <p:extLst>
              <p:ext uri="{D42A27DB-BD31-4B8C-83A1-F6EECF244321}">
                <p14:modId xmlns:p14="http://schemas.microsoft.com/office/powerpoint/2010/main" val="3524116323"/>
              </p:ext>
            </p:extLst>
          </p:nvPr>
        </p:nvGraphicFramePr>
        <p:xfrm>
          <a:off x="690006" y="1649363"/>
          <a:ext cx="10507186" cy="1852593"/>
        </p:xfrm>
        <a:graphic>
          <a:graphicData uri="http://schemas.openxmlformats.org/drawingml/2006/table">
            <a:tbl>
              <a:tblPr firstRow="1" bandRow="1">
                <a:tableStyleId>{00A15C55-8517-42AA-B614-E9B94910E393}</a:tableStyleId>
              </a:tblPr>
              <a:tblGrid>
                <a:gridCol w="5689521">
                  <a:extLst>
                    <a:ext uri="{9D8B030D-6E8A-4147-A177-3AD203B41FA5}">
                      <a16:colId xmlns:a16="http://schemas.microsoft.com/office/drawing/2014/main" val="2343318709"/>
                    </a:ext>
                  </a:extLst>
                </a:gridCol>
                <a:gridCol w="4817665">
                  <a:extLst>
                    <a:ext uri="{9D8B030D-6E8A-4147-A177-3AD203B41FA5}">
                      <a16:colId xmlns:a16="http://schemas.microsoft.com/office/drawing/2014/main" val="1100090129"/>
                    </a:ext>
                  </a:extLst>
                </a:gridCol>
              </a:tblGrid>
              <a:tr h="578935">
                <a:tc>
                  <a:txBody>
                    <a:bodyPr/>
                    <a:lstStyle/>
                    <a:p>
                      <a:r>
                        <a:rPr lang="zh-CN" altLang="en-US" sz="2400" dirty="0">
                          <a:latin typeface="+mj-ea"/>
                          <a:ea typeface="+mj-ea"/>
                        </a:rPr>
                        <a:t>原      理</a:t>
                      </a:r>
                    </a:p>
                  </a:txBody>
                  <a:tcPr anchor="ctr" anchorCtr="1"/>
                </a:tc>
                <a:tc>
                  <a:txBody>
                    <a:bodyPr/>
                    <a:lstStyle/>
                    <a:p>
                      <a:r>
                        <a:rPr lang="zh-CN" altLang="en-US" sz="2400" dirty="0">
                          <a:latin typeface="+mj-ea"/>
                          <a:ea typeface="+mj-ea"/>
                        </a:rPr>
                        <a:t>适用范围</a:t>
                      </a:r>
                    </a:p>
                  </a:txBody>
                  <a:tcPr anchor="ctr" anchorCtr="1"/>
                </a:tc>
                <a:extLst>
                  <a:ext uri="{0D108BD9-81ED-4DB2-BD59-A6C34878D82A}">
                    <a16:rowId xmlns:a16="http://schemas.microsoft.com/office/drawing/2014/main" val="184952070"/>
                  </a:ext>
                </a:extLst>
              </a:tr>
              <a:tr h="1273658">
                <a:tc>
                  <a:txBody>
                    <a:bodyPr/>
                    <a:lstStyle/>
                    <a:p>
                      <a:r>
                        <a:rPr lang="zh-CN" altLang="en-US" sz="2000" b="0" kern="1200" dirty="0">
                          <a:solidFill>
                            <a:schemeClr val="tx1"/>
                          </a:solidFill>
                          <a:latin typeface="+mj-ea"/>
                          <a:ea typeface="+mj-ea"/>
                          <a:cs typeface="+mn-cs"/>
                        </a:rPr>
                        <a:t>在电磁波的高频交流电场中，物品中的极性分子发生极化进行高速运动，频繁改变方向，相互摩擦，使温度迅速升高，达到消毒灭菌效果。</a:t>
                      </a:r>
                      <a:endParaRPr lang="en-US" altLang="zh-CN" sz="2000" b="0" kern="1200" dirty="0">
                        <a:solidFill>
                          <a:schemeClr val="tx1"/>
                        </a:solidFill>
                        <a:latin typeface="+mj-ea"/>
                        <a:ea typeface="+mj-ea"/>
                        <a:cs typeface="+mn-cs"/>
                      </a:endParaRPr>
                    </a:p>
                  </a:txBody>
                  <a:tcPr anchor="ctr"/>
                </a:tc>
                <a:tc>
                  <a:txBody>
                    <a:bodyPr/>
                    <a:lstStyle/>
                    <a:p>
                      <a:r>
                        <a:rPr lang="zh-CN" altLang="en-US" sz="2000" b="0" i="0" baseline="0" dirty="0">
                          <a:solidFill>
                            <a:schemeClr val="tx1"/>
                          </a:solidFill>
                          <a:latin typeface="+mj-ea"/>
                          <a:ea typeface="+mj-ea"/>
                        </a:rPr>
                        <a:t>杀灭芽孢在内的所有微生物，常用于餐具消毒。</a:t>
                      </a:r>
                      <a:endParaRPr lang="en-US" altLang="zh-CN" sz="2000" b="0" i="0" baseline="0" dirty="0">
                        <a:solidFill>
                          <a:schemeClr val="tx1"/>
                        </a:solidFill>
                        <a:latin typeface="+mj-ea"/>
                        <a:ea typeface="+mj-ea"/>
                      </a:endParaRPr>
                    </a:p>
                  </a:txBody>
                  <a:tcPr anchor="ctr" anchorCtr="1"/>
                </a:tc>
                <a:extLst>
                  <a:ext uri="{0D108BD9-81ED-4DB2-BD59-A6C34878D82A}">
                    <a16:rowId xmlns:a16="http://schemas.microsoft.com/office/drawing/2014/main" val="823999465"/>
                  </a:ext>
                </a:extLst>
              </a:tr>
            </a:tbl>
          </a:graphicData>
        </a:graphic>
      </p:graphicFrame>
      <p:sp>
        <p:nvSpPr>
          <p:cNvPr id="6" name="文本框 5">
            <a:extLst>
              <a:ext uri="{FF2B5EF4-FFF2-40B4-BE49-F238E27FC236}">
                <a16:creationId xmlns:a16="http://schemas.microsoft.com/office/drawing/2014/main" id="{CCDBB247-A162-4DE0-ADFD-E748489F064F}"/>
              </a:ext>
            </a:extLst>
          </p:cNvPr>
          <p:cNvSpPr txBox="1"/>
          <p:nvPr/>
        </p:nvSpPr>
        <p:spPr>
          <a:xfrm>
            <a:off x="690006" y="3716676"/>
            <a:ext cx="10725968" cy="2102627"/>
          </a:xfrm>
          <a:prstGeom prst="rect">
            <a:avLst/>
          </a:prstGeom>
          <a:noFill/>
        </p:spPr>
        <p:txBody>
          <a:bodyPr wrap="square" rtlCol="0">
            <a:spAutoFit/>
          </a:bodyPr>
          <a:lstStyle/>
          <a:p>
            <a:pPr>
              <a:lnSpc>
                <a:spcPts val="3200"/>
              </a:lnSpc>
            </a:pPr>
            <a:r>
              <a:rPr lang="zh-CN" altLang="en-US" sz="2800" b="1" dirty="0">
                <a:solidFill>
                  <a:srgbClr val="C00000"/>
                </a:solidFill>
                <a:latin typeface="+mj-ea"/>
                <a:ea typeface="+mj-ea"/>
              </a:rPr>
              <a:t>注意事项：</a:t>
            </a:r>
            <a:endParaRPr lang="en-US" altLang="zh-CN" sz="2800" b="1" dirty="0">
              <a:solidFill>
                <a:srgbClr val="C00000"/>
              </a:solidFill>
              <a:latin typeface="+mj-ea"/>
              <a:ea typeface="+mj-ea"/>
            </a:endParaRPr>
          </a:p>
          <a:p>
            <a:pPr marL="342900" indent="-342900">
              <a:lnSpc>
                <a:spcPts val="3200"/>
              </a:lnSpc>
              <a:buFont typeface="+mj-ea"/>
              <a:buAutoNum type="circleNumDbPlain"/>
            </a:pPr>
            <a:r>
              <a:rPr lang="zh-CN" altLang="en-US" sz="2000" dirty="0">
                <a:latin typeface="+mj-ea"/>
                <a:ea typeface="+mj-ea"/>
              </a:rPr>
              <a:t>对人体有害，避免小剂量长期接触或大剂量照射。</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不能用金属容器，不触及四壁。</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需要一定的水分。</a:t>
            </a:r>
            <a:endParaRPr lang="en-US" altLang="zh-CN" sz="2000" dirty="0">
              <a:latin typeface="+mj-ea"/>
              <a:ea typeface="+mj-ea"/>
            </a:endParaRPr>
          </a:p>
          <a:p>
            <a:pPr marL="342900" indent="-342900">
              <a:lnSpc>
                <a:spcPts val="3200"/>
              </a:lnSpc>
              <a:buFont typeface="+mj-ea"/>
              <a:buAutoNum type="circleNumDbPlain"/>
            </a:pPr>
            <a:r>
              <a:rPr lang="zh-CN" altLang="en-US" sz="2000" dirty="0">
                <a:latin typeface="+mj-ea"/>
                <a:ea typeface="+mj-ea"/>
              </a:rPr>
              <a:t>消毒小件或不太厚物品。</a:t>
            </a:r>
            <a:endParaRPr lang="en-US" altLang="zh-CN" sz="2000" dirty="0">
              <a:latin typeface="+mj-ea"/>
              <a:ea typeface="+mj-ea"/>
            </a:endParaRPr>
          </a:p>
        </p:txBody>
      </p:sp>
      <p:sp>
        <p:nvSpPr>
          <p:cNvPr id="7" name="MH_SubTitle_1">
            <a:extLst>
              <a:ext uri="{FF2B5EF4-FFF2-40B4-BE49-F238E27FC236}">
                <a16:creationId xmlns:a16="http://schemas.microsoft.com/office/drawing/2014/main" id="{A7C0DB1A-42DB-49E5-B248-470C2A9F38CA}"/>
              </a:ext>
            </a:extLst>
          </p:cNvPr>
          <p:cNvSpPr/>
          <p:nvPr>
            <p:custDataLst>
              <p:tags r:id="rId1"/>
            </p:custDataLst>
          </p:nvPr>
        </p:nvSpPr>
        <p:spPr>
          <a:xfrm>
            <a:off x="690006" y="894643"/>
            <a:ext cx="10507186" cy="540000"/>
          </a:xfrm>
          <a:prstGeom prst="roundRect">
            <a:avLst>
              <a:gd name="adj" fmla="val 21110"/>
            </a:avLst>
          </a:prstGeom>
          <a:solidFill>
            <a:schemeClr val="accent1">
              <a:lumMod val="20000"/>
              <a:lumOff val="80000"/>
            </a:schemeClr>
          </a:soli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400" b="1" dirty="0">
                <a:solidFill>
                  <a:schemeClr val="accent1">
                    <a:lumMod val="50000"/>
                  </a:schemeClr>
                </a:solidFill>
                <a:latin typeface="+mj-ea"/>
                <a:ea typeface="+mj-ea"/>
              </a:rPr>
              <a:t>微波消毒灭菌法：微波是一种频率高、波长短、穿透力强的电磁波。</a:t>
            </a:r>
            <a:endParaRPr lang="en-US" sz="2400" b="1" dirty="0">
              <a:solidFill>
                <a:schemeClr val="accent1">
                  <a:lumMod val="50000"/>
                </a:schemeClr>
              </a:solidFill>
              <a:latin typeface="+mj-ea"/>
              <a:ea typeface="+mj-ea"/>
            </a:endParaRPr>
          </a:p>
        </p:txBody>
      </p:sp>
      <p:pic>
        <p:nvPicPr>
          <p:cNvPr id="8" name="图片 7">
            <a:extLst>
              <a:ext uri="{FF2B5EF4-FFF2-40B4-BE49-F238E27FC236}">
                <a16:creationId xmlns:a16="http://schemas.microsoft.com/office/drawing/2014/main" id="{3E34E40F-06BC-4F0A-9FFD-10D31EA50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434" y="3829823"/>
            <a:ext cx="3006410" cy="1954166"/>
          </a:xfrm>
          <a:prstGeom prst="rect">
            <a:avLst/>
          </a:prstGeom>
        </p:spPr>
      </p:pic>
    </p:spTree>
    <p:extLst>
      <p:ext uri="{BB962C8B-B14F-4D97-AF65-F5344CB8AC3E}">
        <p14:creationId xmlns:p14="http://schemas.microsoft.com/office/powerpoint/2010/main" val="74837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2">
            <a:extLst>
              <a:ext uri="{FF2B5EF4-FFF2-40B4-BE49-F238E27FC236}">
                <a16:creationId xmlns:a16="http://schemas.microsoft.com/office/drawing/2014/main" id="{9779C260-B02C-4561-915C-3BFC4E57EFC6}"/>
              </a:ext>
            </a:extLst>
          </p:cNvPr>
          <p:cNvSpPr>
            <a:spLocks noChangeArrowheads="1"/>
          </p:cNvSpPr>
          <p:nvPr/>
        </p:nvSpPr>
        <p:spPr bwMode="auto">
          <a:xfrm>
            <a:off x="5424785" y="1746093"/>
            <a:ext cx="1501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2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第一节</a:t>
            </a:r>
            <a:r>
              <a:rPr lang="en-US" altLang="zh-CN" sz="2800" b="1" dirty="0">
                <a:solidFill>
                  <a:schemeClr val="bg1"/>
                </a:solidFill>
                <a:latin typeface="微软雅黑" panose="020B0503020204020204" pitchFamily="34" charset="-122"/>
                <a:ea typeface="微软雅黑" panose="020B0503020204020204" pitchFamily="34" charset="-122"/>
              </a:rPr>
              <a:t>  </a:t>
            </a:r>
          </a:p>
        </p:txBody>
      </p:sp>
      <p:sp>
        <p:nvSpPr>
          <p:cNvPr id="5" name="文本框 107">
            <a:extLst>
              <a:ext uri="{FF2B5EF4-FFF2-40B4-BE49-F238E27FC236}">
                <a16:creationId xmlns:a16="http://schemas.microsoft.com/office/drawing/2014/main" id="{69844B1B-292D-4E0C-9C38-B4F8B927112C}"/>
              </a:ext>
            </a:extLst>
          </p:cNvPr>
          <p:cNvSpPr txBox="1">
            <a:spLocks noChangeArrowheads="1"/>
          </p:cNvSpPr>
          <p:nvPr/>
        </p:nvSpPr>
        <p:spPr bwMode="auto">
          <a:xfrm>
            <a:off x="3666331" y="3011001"/>
            <a:ext cx="4859338" cy="8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20000"/>
              </a:lnSpc>
              <a:spcBef>
                <a:spcPct val="0"/>
              </a:spcBef>
              <a:buFont typeface="Arial" panose="020B0604020202020204" pitchFamily="34" charset="0"/>
              <a:buNone/>
            </a:pPr>
            <a:r>
              <a:rPr lang="zh-CN" altLang="en-US"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医院感染</a:t>
            </a:r>
            <a:endParaRPr lang="en-US" altLang="zh-CN"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87861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4" name="组合 23">
            <a:extLst>
              <a:ext uri="{FF2B5EF4-FFF2-40B4-BE49-F238E27FC236}">
                <a16:creationId xmlns:a16="http://schemas.microsoft.com/office/drawing/2014/main" id="{B18BC00B-8365-418B-B23E-44EBE92723C0}"/>
              </a:ext>
            </a:extLst>
          </p:cNvPr>
          <p:cNvGrpSpPr/>
          <p:nvPr/>
        </p:nvGrpSpPr>
        <p:grpSpPr>
          <a:xfrm>
            <a:off x="3033990" y="2444718"/>
            <a:ext cx="2186358" cy="540000"/>
            <a:chOff x="4532138" y="2977854"/>
            <a:chExt cx="1564211" cy="379451"/>
          </a:xfrm>
        </p:grpSpPr>
        <p:sp>
          <p:nvSpPr>
            <p:cNvPr id="25" name="MH_SubTitle_1">
              <a:extLst>
                <a:ext uri="{FF2B5EF4-FFF2-40B4-BE49-F238E27FC236}">
                  <a16:creationId xmlns:a16="http://schemas.microsoft.com/office/drawing/2014/main" id="{7E778299-2518-48CB-A09F-43B5F2CE1822}"/>
                </a:ext>
              </a:extLst>
            </p:cNvPr>
            <p:cNvSpPr/>
            <p:nvPr>
              <p:custDataLst>
                <p:tags r:id="rId2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6" name="MH_SubTitle_1">
              <a:extLst>
                <a:ext uri="{FF2B5EF4-FFF2-40B4-BE49-F238E27FC236}">
                  <a16:creationId xmlns:a16="http://schemas.microsoft.com/office/drawing/2014/main" id="{EC160B10-6E34-4716-917F-92E64E1F9BEC}"/>
                </a:ext>
              </a:extLst>
            </p:cNvPr>
            <p:cNvSpPr/>
            <p:nvPr>
              <p:custDataLst>
                <p:tags r:id="rId25"/>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物理消毒灭菌</a:t>
              </a:r>
            </a:p>
          </p:txBody>
        </p:sp>
      </p:grpSp>
      <p:grpSp>
        <p:nvGrpSpPr>
          <p:cNvPr id="27" name="组合 26">
            <a:extLst>
              <a:ext uri="{FF2B5EF4-FFF2-40B4-BE49-F238E27FC236}">
                <a16:creationId xmlns:a16="http://schemas.microsoft.com/office/drawing/2014/main" id="{E5F43E0B-8606-4906-BEC5-9B0DE3D30A6A}"/>
              </a:ext>
            </a:extLst>
          </p:cNvPr>
          <p:cNvGrpSpPr/>
          <p:nvPr/>
        </p:nvGrpSpPr>
        <p:grpSpPr>
          <a:xfrm>
            <a:off x="3033990" y="5234872"/>
            <a:ext cx="2186358" cy="540000"/>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2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3"/>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化学消毒灭菌</a:t>
              </a:r>
            </a:p>
          </p:txBody>
        </p:sp>
      </p:grpSp>
      <p:pic>
        <p:nvPicPr>
          <p:cNvPr id="5" name="图片 4" descr="图片包含 游戏机, 画&#10;&#10;描述已自动生成">
            <a:extLst>
              <a:ext uri="{FF2B5EF4-FFF2-40B4-BE49-F238E27FC236}">
                <a16:creationId xmlns:a16="http://schemas.microsoft.com/office/drawing/2014/main" id="{6C6EB7B1-44B0-4870-AC01-B6CB9B53A4AC}"/>
              </a:ext>
            </a:extLst>
          </p:cNvPr>
          <p:cNvPicPr>
            <a:picLocks noChangeAspect="1"/>
          </p:cNvPicPr>
          <p:nvPr/>
        </p:nvPicPr>
        <p:blipFill>
          <a:blip r:embed="rId28">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48777" y="2730698"/>
            <a:ext cx="2324100" cy="1609725"/>
          </a:xfrm>
          <a:prstGeom prst="rect">
            <a:avLst/>
          </a:prstGeom>
        </p:spPr>
      </p:pic>
      <p:grpSp>
        <p:nvGrpSpPr>
          <p:cNvPr id="30" name="组合 29">
            <a:extLst>
              <a:ext uri="{FF2B5EF4-FFF2-40B4-BE49-F238E27FC236}">
                <a16:creationId xmlns:a16="http://schemas.microsoft.com/office/drawing/2014/main" id="{F8FB6FC4-0FD4-4A7C-A047-A7C7522C448C}"/>
              </a:ext>
            </a:extLst>
          </p:cNvPr>
          <p:cNvGrpSpPr/>
          <p:nvPr/>
        </p:nvGrpSpPr>
        <p:grpSpPr>
          <a:xfrm>
            <a:off x="6347088" y="900024"/>
            <a:ext cx="2186358" cy="540000"/>
            <a:chOff x="4532138" y="2977854"/>
            <a:chExt cx="1564211" cy="379451"/>
          </a:xfrm>
        </p:grpSpPr>
        <p:sp>
          <p:nvSpPr>
            <p:cNvPr id="31" name="MH_SubTitle_1">
              <a:extLst>
                <a:ext uri="{FF2B5EF4-FFF2-40B4-BE49-F238E27FC236}">
                  <a16:creationId xmlns:a16="http://schemas.microsoft.com/office/drawing/2014/main" id="{44B047EF-5E94-49E4-B703-97738D5C8B83}"/>
                </a:ext>
              </a:extLst>
            </p:cNvPr>
            <p:cNvSpPr/>
            <p:nvPr>
              <p:custDataLst>
                <p:tags r:id="rId20"/>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32" name="MH_SubTitle_1">
              <a:extLst>
                <a:ext uri="{FF2B5EF4-FFF2-40B4-BE49-F238E27FC236}">
                  <a16:creationId xmlns:a16="http://schemas.microsoft.com/office/drawing/2014/main" id="{AB491942-6307-4C87-82F8-40592B4C358A}"/>
                </a:ext>
              </a:extLst>
            </p:cNvPr>
            <p:cNvSpPr/>
            <p:nvPr>
              <p:custDataLst>
                <p:tags r:id="rId21"/>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热力消毒灭菌</a:t>
              </a:r>
            </a:p>
          </p:txBody>
        </p:sp>
      </p:grpSp>
      <p:grpSp>
        <p:nvGrpSpPr>
          <p:cNvPr id="19" name="组合 18">
            <a:extLst>
              <a:ext uri="{FF2B5EF4-FFF2-40B4-BE49-F238E27FC236}">
                <a16:creationId xmlns:a16="http://schemas.microsoft.com/office/drawing/2014/main" id="{AC21F4BD-D2A8-4702-A739-65FDD6182457}"/>
              </a:ext>
            </a:extLst>
          </p:cNvPr>
          <p:cNvGrpSpPr/>
          <p:nvPr/>
        </p:nvGrpSpPr>
        <p:grpSpPr>
          <a:xfrm>
            <a:off x="6347088" y="1586382"/>
            <a:ext cx="2186358" cy="540000"/>
            <a:chOff x="4532138" y="2977854"/>
            <a:chExt cx="1564211" cy="379451"/>
          </a:xfrm>
        </p:grpSpPr>
        <p:sp>
          <p:nvSpPr>
            <p:cNvPr id="20" name="MH_SubTitle_1">
              <a:extLst>
                <a:ext uri="{FF2B5EF4-FFF2-40B4-BE49-F238E27FC236}">
                  <a16:creationId xmlns:a16="http://schemas.microsoft.com/office/drawing/2014/main" id="{7EBC398B-3B10-4DED-9FC0-933AC0FABE7C}"/>
                </a:ext>
              </a:extLst>
            </p:cNvPr>
            <p:cNvSpPr/>
            <p:nvPr>
              <p:custDataLst>
                <p:tags r:id="rId18"/>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1" name="MH_SubTitle_1">
              <a:extLst>
                <a:ext uri="{FF2B5EF4-FFF2-40B4-BE49-F238E27FC236}">
                  <a16:creationId xmlns:a16="http://schemas.microsoft.com/office/drawing/2014/main" id="{556475F7-C516-4D9E-8A8F-21E282749B63}"/>
                </a:ext>
              </a:extLst>
            </p:cNvPr>
            <p:cNvSpPr/>
            <p:nvPr>
              <p:custDataLst>
                <p:tags r:id="rId19"/>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光照消毒灭菌</a:t>
              </a:r>
            </a:p>
          </p:txBody>
        </p:sp>
      </p:grpSp>
      <p:grpSp>
        <p:nvGrpSpPr>
          <p:cNvPr id="22" name="组合 21">
            <a:extLst>
              <a:ext uri="{FF2B5EF4-FFF2-40B4-BE49-F238E27FC236}">
                <a16:creationId xmlns:a16="http://schemas.microsoft.com/office/drawing/2014/main" id="{F4D8D869-C567-4810-8A47-7ED4F7CD198D}"/>
              </a:ext>
            </a:extLst>
          </p:cNvPr>
          <p:cNvGrpSpPr/>
          <p:nvPr/>
        </p:nvGrpSpPr>
        <p:grpSpPr>
          <a:xfrm>
            <a:off x="6280804" y="2857976"/>
            <a:ext cx="3925745" cy="540000"/>
            <a:chOff x="4532138" y="2977854"/>
            <a:chExt cx="1564211" cy="379451"/>
          </a:xfrm>
        </p:grpSpPr>
        <p:sp>
          <p:nvSpPr>
            <p:cNvPr id="23" name="MH_SubTitle_1">
              <a:extLst>
                <a:ext uri="{FF2B5EF4-FFF2-40B4-BE49-F238E27FC236}">
                  <a16:creationId xmlns:a16="http://schemas.microsoft.com/office/drawing/2014/main" id="{4C9EEE4A-476D-4D35-8B22-F4034E493CDC}"/>
                </a:ext>
              </a:extLst>
            </p:cNvPr>
            <p:cNvSpPr/>
            <p:nvPr>
              <p:custDataLst>
                <p:tags r:id="rId16"/>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35" name="MH_SubTitle_1">
              <a:extLst>
                <a:ext uri="{FF2B5EF4-FFF2-40B4-BE49-F238E27FC236}">
                  <a16:creationId xmlns:a16="http://schemas.microsoft.com/office/drawing/2014/main" id="{5E282945-268C-4EF8-95CB-9ADD59F17514}"/>
                </a:ext>
              </a:extLst>
            </p:cNvPr>
            <p:cNvSpPr/>
            <p:nvPr>
              <p:custDataLst>
                <p:tags r:id="rId17"/>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过氧化氢等离子体灭菌法</a:t>
              </a:r>
            </a:p>
          </p:txBody>
        </p:sp>
      </p:grpSp>
      <p:grpSp>
        <p:nvGrpSpPr>
          <p:cNvPr id="37" name="组合 36">
            <a:extLst>
              <a:ext uri="{FF2B5EF4-FFF2-40B4-BE49-F238E27FC236}">
                <a16:creationId xmlns:a16="http://schemas.microsoft.com/office/drawing/2014/main" id="{F795FE61-FDE9-4C05-BEE2-207C6C63FAFB}"/>
              </a:ext>
            </a:extLst>
          </p:cNvPr>
          <p:cNvGrpSpPr/>
          <p:nvPr/>
        </p:nvGrpSpPr>
        <p:grpSpPr>
          <a:xfrm>
            <a:off x="6306275" y="3556106"/>
            <a:ext cx="2227171" cy="540000"/>
            <a:chOff x="4532138" y="2977854"/>
            <a:chExt cx="1564211" cy="379451"/>
          </a:xfrm>
        </p:grpSpPr>
        <p:sp>
          <p:nvSpPr>
            <p:cNvPr id="38" name="MH_SubTitle_1">
              <a:extLst>
                <a:ext uri="{FF2B5EF4-FFF2-40B4-BE49-F238E27FC236}">
                  <a16:creationId xmlns:a16="http://schemas.microsoft.com/office/drawing/2014/main" id="{3A18C971-F73F-40D2-9B37-AB1CC9ADD1CD}"/>
                </a:ext>
              </a:extLst>
            </p:cNvPr>
            <p:cNvSpPr/>
            <p:nvPr>
              <p:custDataLst>
                <p:tags r:id="rId14"/>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39" name="MH_SubTitle_1">
              <a:extLst>
                <a:ext uri="{FF2B5EF4-FFF2-40B4-BE49-F238E27FC236}">
                  <a16:creationId xmlns:a16="http://schemas.microsoft.com/office/drawing/2014/main" id="{52515EE9-EF81-4F0A-8700-8E09C7B45C41}"/>
                </a:ext>
              </a:extLst>
            </p:cNvPr>
            <p:cNvSpPr/>
            <p:nvPr>
              <p:custDataLst>
                <p:tags r:id="rId15"/>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过滤除菌法</a:t>
              </a:r>
            </a:p>
          </p:txBody>
        </p:sp>
      </p:grpSp>
      <p:grpSp>
        <p:nvGrpSpPr>
          <p:cNvPr id="40" name="组合 39">
            <a:extLst>
              <a:ext uri="{FF2B5EF4-FFF2-40B4-BE49-F238E27FC236}">
                <a16:creationId xmlns:a16="http://schemas.microsoft.com/office/drawing/2014/main" id="{224D8890-191F-4944-91FB-BC0BDF89331F}"/>
              </a:ext>
            </a:extLst>
          </p:cNvPr>
          <p:cNvGrpSpPr/>
          <p:nvPr/>
        </p:nvGrpSpPr>
        <p:grpSpPr>
          <a:xfrm>
            <a:off x="6315451" y="4205222"/>
            <a:ext cx="2664737" cy="540000"/>
            <a:chOff x="4532138" y="2977854"/>
            <a:chExt cx="1564211" cy="379451"/>
          </a:xfrm>
        </p:grpSpPr>
        <p:sp>
          <p:nvSpPr>
            <p:cNvPr id="41" name="MH_SubTitle_1">
              <a:extLst>
                <a:ext uri="{FF2B5EF4-FFF2-40B4-BE49-F238E27FC236}">
                  <a16:creationId xmlns:a16="http://schemas.microsoft.com/office/drawing/2014/main" id="{F20D38E7-EAC9-4156-B441-C5A7385C0D33}"/>
                </a:ext>
              </a:extLst>
            </p:cNvPr>
            <p:cNvSpPr/>
            <p:nvPr>
              <p:custDataLst>
                <p:tags r:id="rId12"/>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42" name="MH_SubTitle_1">
              <a:extLst>
                <a:ext uri="{FF2B5EF4-FFF2-40B4-BE49-F238E27FC236}">
                  <a16:creationId xmlns:a16="http://schemas.microsoft.com/office/drawing/2014/main" id="{8E008DB5-4AC9-453E-8733-B5F05C2F332A}"/>
                </a:ext>
              </a:extLst>
            </p:cNvPr>
            <p:cNvSpPr/>
            <p:nvPr>
              <p:custDataLst>
                <p:tags r:id="rId13"/>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微波消毒灭菌法</a:t>
              </a:r>
            </a:p>
          </p:txBody>
        </p:sp>
      </p:grpSp>
      <p:sp>
        <p:nvSpPr>
          <p:cNvPr id="7" name="文本框 6">
            <a:extLst>
              <a:ext uri="{FF2B5EF4-FFF2-40B4-BE49-F238E27FC236}">
                <a16:creationId xmlns:a16="http://schemas.microsoft.com/office/drawing/2014/main" id="{458DD116-C329-4E92-95E0-29783C335296}"/>
              </a:ext>
            </a:extLst>
          </p:cNvPr>
          <p:cNvSpPr txBox="1"/>
          <p:nvPr/>
        </p:nvSpPr>
        <p:spPr>
          <a:xfrm>
            <a:off x="8695665" y="859427"/>
            <a:ext cx="3462333" cy="584775"/>
          </a:xfrm>
          <a:prstGeom prst="rect">
            <a:avLst/>
          </a:prstGeom>
          <a:noFill/>
        </p:spPr>
        <p:txBody>
          <a:bodyPr wrap="square" rtlCol="0">
            <a:spAutoFit/>
          </a:bodyPr>
          <a:lstStyle/>
          <a:p>
            <a:r>
              <a:rPr lang="zh-CN" altLang="en-US" sz="1600" dirty="0"/>
              <a:t>燃烧、干烤、煮沸、压力蒸汽、低温蒸汽、流通蒸汽</a:t>
            </a:r>
          </a:p>
        </p:txBody>
      </p:sp>
      <p:sp>
        <p:nvSpPr>
          <p:cNvPr id="52" name="文本框 51">
            <a:extLst>
              <a:ext uri="{FF2B5EF4-FFF2-40B4-BE49-F238E27FC236}">
                <a16:creationId xmlns:a16="http://schemas.microsoft.com/office/drawing/2014/main" id="{9BF87F43-B591-43CE-AA71-1BCA8F2BBA16}"/>
              </a:ext>
            </a:extLst>
          </p:cNvPr>
          <p:cNvSpPr txBox="1"/>
          <p:nvPr/>
        </p:nvSpPr>
        <p:spPr>
          <a:xfrm>
            <a:off x="8695665" y="1712176"/>
            <a:ext cx="2090586" cy="338554"/>
          </a:xfrm>
          <a:prstGeom prst="rect">
            <a:avLst/>
          </a:prstGeom>
          <a:noFill/>
        </p:spPr>
        <p:txBody>
          <a:bodyPr wrap="square" rtlCol="0">
            <a:spAutoFit/>
          </a:bodyPr>
          <a:lstStyle/>
          <a:p>
            <a:r>
              <a:rPr lang="zh-CN" altLang="en-US" sz="1600" dirty="0"/>
              <a:t>日光、紫外线、臭氧</a:t>
            </a:r>
          </a:p>
        </p:txBody>
      </p:sp>
      <p:grpSp>
        <p:nvGrpSpPr>
          <p:cNvPr id="53" name="组合 52">
            <a:extLst>
              <a:ext uri="{FF2B5EF4-FFF2-40B4-BE49-F238E27FC236}">
                <a16:creationId xmlns:a16="http://schemas.microsoft.com/office/drawing/2014/main" id="{C4D1CB8F-F6C7-45FC-94EC-B679A493AE97}"/>
              </a:ext>
            </a:extLst>
          </p:cNvPr>
          <p:cNvGrpSpPr/>
          <p:nvPr/>
        </p:nvGrpSpPr>
        <p:grpSpPr>
          <a:xfrm>
            <a:off x="6326681" y="2240464"/>
            <a:ext cx="2227171" cy="540000"/>
            <a:chOff x="4532138" y="2977854"/>
            <a:chExt cx="1564211" cy="379451"/>
          </a:xfrm>
        </p:grpSpPr>
        <p:sp>
          <p:nvSpPr>
            <p:cNvPr id="54" name="MH_SubTitle_1">
              <a:extLst>
                <a:ext uri="{FF2B5EF4-FFF2-40B4-BE49-F238E27FC236}">
                  <a16:creationId xmlns:a16="http://schemas.microsoft.com/office/drawing/2014/main" id="{515D5A5C-63A7-46CE-9932-1DC183852EAA}"/>
                </a:ext>
              </a:extLst>
            </p:cNvPr>
            <p:cNvSpPr/>
            <p:nvPr>
              <p:custDataLst>
                <p:tags r:id="rId10"/>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55" name="MH_SubTitle_1">
              <a:extLst>
                <a:ext uri="{FF2B5EF4-FFF2-40B4-BE49-F238E27FC236}">
                  <a16:creationId xmlns:a16="http://schemas.microsoft.com/office/drawing/2014/main" id="{3023F0FB-6736-497E-9B3D-77A821FAA098}"/>
                </a:ext>
              </a:extLst>
            </p:cNvPr>
            <p:cNvSpPr/>
            <p:nvPr>
              <p:custDataLst>
                <p:tags r:id="rId11"/>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电离辐射灭菌</a:t>
              </a:r>
            </a:p>
          </p:txBody>
        </p:sp>
      </p:grpSp>
      <p:grpSp>
        <p:nvGrpSpPr>
          <p:cNvPr id="57" name="组合 56">
            <a:extLst>
              <a:ext uri="{FF2B5EF4-FFF2-40B4-BE49-F238E27FC236}">
                <a16:creationId xmlns:a16="http://schemas.microsoft.com/office/drawing/2014/main" id="{60A21E1E-DEC0-4BB3-9D92-55ADCC451B0A}"/>
              </a:ext>
            </a:extLst>
          </p:cNvPr>
          <p:cNvGrpSpPr/>
          <p:nvPr/>
        </p:nvGrpSpPr>
        <p:grpSpPr>
          <a:xfrm>
            <a:off x="5418241" y="939363"/>
            <a:ext cx="862563" cy="3736486"/>
            <a:chOff x="5418241" y="939363"/>
            <a:chExt cx="862563" cy="3736486"/>
          </a:xfrm>
        </p:grpSpPr>
        <p:cxnSp>
          <p:nvCxnSpPr>
            <p:cNvPr id="44" name="MH_Other_1">
              <a:extLst>
                <a:ext uri="{FF2B5EF4-FFF2-40B4-BE49-F238E27FC236}">
                  <a16:creationId xmlns:a16="http://schemas.microsoft.com/office/drawing/2014/main" id="{CB8C61C3-3033-45DE-B8DB-5D7B6882DAA3}"/>
                </a:ext>
              </a:extLst>
            </p:cNvPr>
            <p:cNvCxnSpPr>
              <a:cxnSpLocks noChangeShapeType="1"/>
            </p:cNvCxnSpPr>
            <p:nvPr>
              <p:custDataLst>
                <p:tags r:id="rId1"/>
              </p:custDataLst>
            </p:nvPr>
          </p:nvCxnSpPr>
          <p:spPr bwMode="auto">
            <a:xfrm>
              <a:off x="5767899" y="939369"/>
              <a:ext cx="0" cy="3736480"/>
            </a:xfrm>
            <a:prstGeom prst="line">
              <a:avLst/>
            </a:prstGeom>
            <a:noFill/>
            <a:ln w="6350" cap="rnd" algn="ctr">
              <a:solidFill>
                <a:srgbClr val="BCBCBC"/>
              </a:solidFill>
              <a:prstDash val="sysDash"/>
              <a:miter lim="800000"/>
            </a:ln>
            <a:extLst>
              <a:ext uri="{909E8E84-426E-40DD-AFC4-6F175D3DCCD1}">
                <a14:hiddenFill xmlns:a14="http://schemas.microsoft.com/office/drawing/2010/main">
                  <a:noFill/>
                </a14:hiddenFill>
              </a:ext>
            </a:extLst>
          </p:spPr>
        </p:cxnSp>
        <p:cxnSp>
          <p:nvCxnSpPr>
            <p:cNvPr id="45" name="MH_Other_2">
              <a:extLst>
                <a:ext uri="{FF2B5EF4-FFF2-40B4-BE49-F238E27FC236}">
                  <a16:creationId xmlns:a16="http://schemas.microsoft.com/office/drawing/2014/main" id="{F250FFF5-6751-438F-9FF5-B185503187EF}"/>
                </a:ext>
              </a:extLst>
            </p:cNvPr>
            <p:cNvCxnSpPr>
              <a:cxnSpLocks noChangeShapeType="1"/>
            </p:cNvCxnSpPr>
            <p:nvPr>
              <p:custDataLst>
                <p:tags r:id="rId2"/>
              </p:custDataLst>
            </p:nvPr>
          </p:nvCxnSpPr>
          <p:spPr bwMode="auto">
            <a:xfrm>
              <a:off x="5418241" y="939363"/>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46" name="MH_Other_3">
              <a:extLst>
                <a:ext uri="{FF2B5EF4-FFF2-40B4-BE49-F238E27FC236}">
                  <a16:creationId xmlns:a16="http://schemas.microsoft.com/office/drawing/2014/main" id="{70A0C9F8-8B16-4BDB-BC36-C3E160F54851}"/>
                </a:ext>
              </a:extLst>
            </p:cNvPr>
            <p:cNvCxnSpPr>
              <a:cxnSpLocks noChangeShapeType="1"/>
            </p:cNvCxnSpPr>
            <p:nvPr>
              <p:custDataLst>
                <p:tags r:id="rId3"/>
              </p:custDataLst>
            </p:nvPr>
          </p:nvCxnSpPr>
          <p:spPr bwMode="auto">
            <a:xfrm>
              <a:off x="5418241" y="4633750"/>
              <a:ext cx="349664" cy="0"/>
            </a:xfrm>
            <a:prstGeom prst="line">
              <a:avLst/>
            </a:prstGeom>
            <a:noFill/>
            <a:ln w="6350" cap="rnd" algn="ctr">
              <a:solidFill>
                <a:srgbClr val="BCBCBC"/>
              </a:solidFill>
              <a:prstDash val="sysDash"/>
              <a:miter lim="800000"/>
              <a:headEnd type="oval" w="med" len="med"/>
            </a:ln>
            <a:extLst>
              <a:ext uri="{909E8E84-426E-40DD-AFC4-6F175D3DCCD1}">
                <a14:hiddenFill xmlns:a14="http://schemas.microsoft.com/office/drawing/2010/main">
                  <a:noFill/>
                </a14:hiddenFill>
              </a:ext>
            </a:extLst>
          </p:spPr>
        </p:cxnSp>
        <p:cxnSp>
          <p:nvCxnSpPr>
            <p:cNvPr id="47" name="MH_Other_9">
              <a:extLst>
                <a:ext uri="{FF2B5EF4-FFF2-40B4-BE49-F238E27FC236}">
                  <a16:creationId xmlns:a16="http://schemas.microsoft.com/office/drawing/2014/main" id="{66C9D762-9B5A-4657-A532-A52893764A76}"/>
                </a:ext>
              </a:extLst>
            </p:cNvPr>
            <p:cNvCxnSpPr>
              <a:cxnSpLocks noChangeShapeType="1"/>
            </p:cNvCxnSpPr>
            <p:nvPr>
              <p:custDataLst>
                <p:tags r:id="rId4"/>
              </p:custDataLst>
            </p:nvPr>
          </p:nvCxnSpPr>
          <p:spPr bwMode="auto">
            <a:xfrm>
              <a:off x="5772272" y="1170024"/>
              <a:ext cx="43463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48" name="MH_Other_10">
              <a:extLst>
                <a:ext uri="{FF2B5EF4-FFF2-40B4-BE49-F238E27FC236}">
                  <a16:creationId xmlns:a16="http://schemas.microsoft.com/office/drawing/2014/main" id="{E8C76858-CA96-40F7-BE17-62B57BF58797}"/>
                </a:ext>
              </a:extLst>
            </p:cNvPr>
            <p:cNvCxnSpPr>
              <a:cxnSpLocks noChangeShapeType="1"/>
            </p:cNvCxnSpPr>
            <p:nvPr>
              <p:custDataLst>
                <p:tags r:id="rId5"/>
              </p:custDataLst>
            </p:nvPr>
          </p:nvCxnSpPr>
          <p:spPr bwMode="auto">
            <a:xfrm>
              <a:off x="5756668" y="1967981"/>
              <a:ext cx="524136" cy="5292"/>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49" name="MH_Other_11">
              <a:extLst>
                <a:ext uri="{FF2B5EF4-FFF2-40B4-BE49-F238E27FC236}">
                  <a16:creationId xmlns:a16="http://schemas.microsoft.com/office/drawing/2014/main" id="{A807DD70-6835-4A5A-8321-BC9D5853D91A}"/>
                </a:ext>
              </a:extLst>
            </p:cNvPr>
            <p:cNvCxnSpPr>
              <a:cxnSpLocks noChangeShapeType="1"/>
            </p:cNvCxnSpPr>
            <p:nvPr>
              <p:custDataLst>
                <p:tags r:id="rId6"/>
              </p:custDataLst>
            </p:nvPr>
          </p:nvCxnSpPr>
          <p:spPr bwMode="auto">
            <a:xfrm>
              <a:off x="5789102" y="2530391"/>
              <a:ext cx="412607" cy="7793"/>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0" name="MH_Other_11">
              <a:extLst>
                <a:ext uri="{FF2B5EF4-FFF2-40B4-BE49-F238E27FC236}">
                  <a16:creationId xmlns:a16="http://schemas.microsoft.com/office/drawing/2014/main" id="{19A4EC4B-1A85-4C82-B292-DCFFA561E925}"/>
                </a:ext>
              </a:extLst>
            </p:cNvPr>
            <p:cNvCxnSpPr>
              <a:cxnSpLocks noChangeShapeType="1"/>
            </p:cNvCxnSpPr>
            <p:nvPr>
              <p:custDataLst>
                <p:tags r:id="rId7"/>
              </p:custDataLst>
            </p:nvPr>
          </p:nvCxnSpPr>
          <p:spPr bwMode="auto">
            <a:xfrm>
              <a:off x="5767899" y="3776712"/>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1" name="MH_Other_11">
              <a:extLst>
                <a:ext uri="{FF2B5EF4-FFF2-40B4-BE49-F238E27FC236}">
                  <a16:creationId xmlns:a16="http://schemas.microsoft.com/office/drawing/2014/main" id="{22B7BB97-D403-44B0-B5E1-2C59AA773EA6}"/>
                </a:ext>
              </a:extLst>
            </p:cNvPr>
            <p:cNvCxnSpPr>
              <a:cxnSpLocks noChangeShapeType="1"/>
            </p:cNvCxnSpPr>
            <p:nvPr>
              <p:custDataLst>
                <p:tags r:id="rId8"/>
              </p:custDataLst>
            </p:nvPr>
          </p:nvCxnSpPr>
          <p:spPr bwMode="auto">
            <a:xfrm>
              <a:off x="5789102" y="4391285"/>
              <a:ext cx="422578"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cxnSp>
          <p:nvCxnSpPr>
            <p:cNvPr id="56" name="MH_Other_11">
              <a:extLst>
                <a:ext uri="{FF2B5EF4-FFF2-40B4-BE49-F238E27FC236}">
                  <a16:creationId xmlns:a16="http://schemas.microsoft.com/office/drawing/2014/main" id="{F0486269-78A0-4268-88A1-C05DEE748ACE}"/>
                </a:ext>
              </a:extLst>
            </p:cNvPr>
            <p:cNvCxnSpPr>
              <a:cxnSpLocks noChangeShapeType="1"/>
            </p:cNvCxnSpPr>
            <p:nvPr>
              <p:custDataLst>
                <p:tags r:id="rId9"/>
              </p:custDataLst>
            </p:nvPr>
          </p:nvCxnSpPr>
          <p:spPr bwMode="auto">
            <a:xfrm>
              <a:off x="5797996" y="3181490"/>
              <a:ext cx="413684" cy="0"/>
            </a:xfrm>
            <a:prstGeom prst="straightConnector1">
              <a:avLst/>
            </a:prstGeom>
            <a:noFill/>
            <a:ln w="6350" cap="rnd" algn="ctr">
              <a:solidFill>
                <a:srgbClr val="BCBCBC"/>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grpSp>
      <p:pic>
        <p:nvPicPr>
          <p:cNvPr id="58" name="图片 57" descr="图片包含 游戏机&#10;&#10;描述已自动生成">
            <a:extLst>
              <a:ext uri="{FF2B5EF4-FFF2-40B4-BE49-F238E27FC236}">
                <a16:creationId xmlns:a16="http://schemas.microsoft.com/office/drawing/2014/main" id="{1ACD628F-476B-496A-B33D-B796836D089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62618" y="4488629"/>
            <a:ext cx="2647265" cy="1769311"/>
          </a:xfrm>
          <a:prstGeom prst="rect">
            <a:avLst/>
          </a:prstGeom>
        </p:spPr>
      </p:pic>
    </p:spTree>
    <p:extLst>
      <p:ext uri="{BB962C8B-B14F-4D97-AF65-F5344CB8AC3E}">
        <p14:creationId xmlns:p14="http://schemas.microsoft.com/office/powerpoint/2010/main" val="3328349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三、消毒灭菌方法之化学方法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7" name="组合 26">
            <a:extLst>
              <a:ext uri="{FF2B5EF4-FFF2-40B4-BE49-F238E27FC236}">
                <a16:creationId xmlns:a16="http://schemas.microsoft.com/office/drawing/2014/main" id="{E5F43E0B-8606-4906-BEC5-9B0DE3D30A6A}"/>
              </a:ext>
            </a:extLst>
          </p:cNvPr>
          <p:cNvGrpSpPr/>
          <p:nvPr/>
        </p:nvGrpSpPr>
        <p:grpSpPr>
          <a:xfrm>
            <a:off x="610728" y="1218406"/>
            <a:ext cx="4511213" cy="823729"/>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化学消毒灭菌的原理</a:t>
              </a:r>
            </a:p>
          </p:txBody>
        </p:sp>
      </p:grpSp>
      <p:pic>
        <p:nvPicPr>
          <p:cNvPr id="6" name="图片 5" descr="图片包含 游戏机, 灯光&#10;&#10;描述已自动生成">
            <a:extLst>
              <a:ext uri="{FF2B5EF4-FFF2-40B4-BE49-F238E27FC236}">
                <a16:creationId xmlns:a16="http://schemas.microsoft.com/office/drawing/2014/main" id="{864FA5D2-A32A-41F8-BE2E-2CB730956979}"/>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227647" y="1883308"/>
            <a:ext cx="4605324" cy="3511355"/>
          </a:xfrm>
          <a:prstGeom prst="rect">
            <a:avLst/>
          </a:prstGeom>
        </p:spPr>
      </p:pic>
      <p:sp>
        <p:nvSpPr>
          <p:cNvPr id="8" name="文本框 7">
            <a:extLst>
              <a:ext uri="{FF2B5EF4-FFF2-40B4-BE49-F238E27FC236}">
                <a16:creationId xmlns:a16="http://schemas.microsoft.com/office/drawing/2014/main" id="{22A21E88-4CFC-4919-9BEC-84AF41A35412}"/>
              </a:ext>
            </a:extLst>
          </p:cNvPr>
          <p:cNvSpPr txBox="1"/>
          <p:nvPr/>
        </p:nvSpPr>
        <p:spPr>
          <a:xfrm>
            <a:off x="359029" y="2602733"/>
            <a:ext cx="6350312" cy="2935547"/>
          </a:xfrm>
          <a:prstGeom prst="rect">
            <a:avLst/>
          </a:prstGeom>
          <a:noFill/>
        </p:spPr>
        <p:txBody>
          <a:bodyPr wrap="square" rtlCol="0">
            <a:spAutoFit/>
          </a:bodyPr>
          <a:lstStyle/>
          <a:p>
            <a:pPr marL="285750" indent="-285750">
              <a:lnSpc>
                <a:spcPts val="3200"/>
              </a:lnSpc>
              <a:buFont typeface="Wingdings" panose="05000000000000000000" pitchFamily="2" charset="2"/>
              <a:buChar char="u"/>
            </a:pPr>
            <a:r>
              <a:rPr lang="zh-CN" altLang="en-US" sz="2400" dirty="0">
                <a:latin typeface="+mj-ea"/>
                <a:ea typeface="+mj-ea"/>
              </a:rPr>
              <a:t>化学药物渗透到菌体内，使</a:t>
            </a:r>
            <a:r>
              <a:rPr lang="zh-CN" altLang="en-US" sz="2400" dirty="0">
                <a:solidFill>
                  <a:srgbClr val="C00000"/>
                </a:solidFill>
                <a:latin typeface="+mj-ea"/>
                <a:ea typeface="+mj-ea"/>
              </a:rPr>
              <a:t>菌体蛋白凝固变性，细菌酶失去活性</a:t>
            </a:r>
            <a:r>
              <a:rPr lang="zh-CN" altLang="en-US" sz="2400" dirty="0">
                <a:latin typeface="+mj-ea"/>
                <a:ea typeface="+mj-ea"/>
              </a:rPr>
              <a:t>，导致微生物代谢障碍而死亡。</a:t>
            </a:r>
            <a:endParaRPr lang="en-US" altLang="zh-CN" sz="2400" dirty="0">
              <a:latin typeface="+mj-ea"/>
              <a:ea typeface="+mj-ea"/>
            </a:endParaRPr>
          </a:p>
          <a:p>
            <a:pPr>
              <a:lnSpc>
                <a:spcPts val="3200"/>
              </a:lnSpc>
            </a:pPr>
            <a:endParaRPr lang="en-US" altLang="zh-CN" sz="2400" dirty="0">
              <a:latin typeface="+mj-ea"/>
              <a:ea typeface="+mj-ea"/>
            </a:endParaRPr>
          </a:p>
          <a:p>
            <a:pPr marL="285750" indent="-285750">
              <a:lnSpc>
                <a:spcPts val="3200"/>
              </a:lnSpc>
              <a:buFont typeface="Wingdings" panose="05000000000000000000" pitchFamily="2" charset="2"/>
              <a:buChar char="u"/>
            </a:pPr>
            <a:r>
              <a:rPr lang="zh-CN" altLang="en-US" sz="2400" dirty="0">
                <a:latin typeface="+mj-ea"/>
                <a:ea typeface="+mj-ea"/>
              </a:rPr>
              <a:t>化学药物</a:t>
            </a:r>
            <a:r>
              <a:rPr lang="zh-CN" altLang="en-US" sz="2400" dirty="0">
                <a:solidFill>
                  <a:srgbClr val="C00000"/>
                </a:solidFill>
                <a:latin typeface="+mj-ea"/>
                <a:ea typeface="+mj-ea"/>
              </a:rPr>
              <a:t>破坏细胞膜结构</a:t>
            </a:r>
            <a:r>
              <a:rPr lang="zh-CN" altLang="en-US" sz="2400" dirty="0">
                <a:latin typeface="+mj-ea"/>
                <a:ea typeface="+mj-ea"/>
              </a:rPr>
              <a:t>，改变其通透性，导致细胞膜破裂、溶解，从而达到消毒灭菌的目的。</a:t>
            </a:r>
          </a:p>
        </p:txBody>
      </p:sp>
    </p:spTree>
    <p:extLst>
      <p:ext uri="{BB962C8B-B14F-4D97-AF65-F5344CB8AC3E}">
        <p14:creationId xmlns:p14="http://schemas.microsoft.com/office/powerpoint/2010/main" val="3605211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052D0E8-5725-42F1-BA8A-2E793289A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4" name="文本框 3">
            <a:extLst>
              <a:ext uri="{FF2B5EF4-FFF2-40B4-BE49-F238E27FC236}">
                <a16:creationId xmlns:a16="http://schemas.microsoft.com/office/drawing/2014/main" id="{9A0D14C3-982F-4750-AB8F-AF2B7E6006DC}"/>
              </a:ext>
            </a:extLst>
          </p:cNvPr>
          <p:cNvSpPr txBox="1"/>
          <p:nvPr/>
        </p:nvSpPr>
        <p:spPr>
          <a:xfrm>
            <a:off x="608198" y="184151"/>
            <a:ext cx="5000812" cy="11430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zh-CN" altLang="en-US" sz="3700" b="1" dirty="0">
                <a:solidFill>
                  <a:schemeClr val="accent1">
                    <a:lumMod val="50000"/>
                  </a:schemeClr>
                </a:solidFill>
                <a:latin typeface="+mj-lt"/>
                <a:ea typeface="+mj-ea"/>
                <a:cs typeface="+mj-cs"/>
              </a:rPr>
              <a:t>理想的化学消毒灭菌剂应该具备哪些条件呢？</a:t>
            </a:r>
          </a:p>
        </p:txBody>
      </p:sp>
      <p:sp>
        <p:nvSpPr>
          <p:cNvPr id="17" name="Freeform: Shape 16">
            <a:extLst>
              <a:ext uri="{FF2B5EF4-FFF2-40B4-BE49-F238E27FC236}">
                <a16:creationId xmlns:a16="http://schemas.microsoft.com/office/drawing/2014/main" id="{31C81BFC-A665-4DFF-AFE8-B85ACB3E0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文本框 7">
            <a:extLst>
              <a:ext uri="{FF2B5EF4-FFF2-40B4-BE49-F238E27FC236}">
                <a16:creationId xmlns:a16="http://schemas.microsoft.com/office/drawing/2014/main" id="{22A21E88-4CFC-4919-9BEC-84AF41A35412}"/>
              </a:ext>
            </a:extLst>
          </p:cNvPr>
          <p:cNvSpPr txBox="1"/>
          <p:nvPr/>
        </p:nvSpPr>
        <p:spPr>
          <a:xfrm>
            <a:off x="-120139" y="2034428"/>
            <a:ext cx="5505855" cy="4091551"/>
          </a:xfrm>
          <a:prstGeom prst="rect">
            <a:avLst/>
          </a:prstGeom>
        </p:spPr>
        <p:txBody>
          <a:bodyPr vert="horz" lIns="91440" tIns="45720" rIns="91440" bIns="45720" rtlCol="0" anchor="ctr">
            <a:noAutofit/>
          </a:bodyPr>
          <a:lstStyle/>
          <a:p>
            <a:pPr marL="400050" indent="-342900">
              <a:spcAft>
                <a:spcPts val="600"/>
              </a:spcAft>
              <a:buFont typeface="Wingdings" panose="05000000000000000000" pitchFamily="2" charset="2"/>
              <a:buChar char="u"/>
            </a:pPr>
            <a:r>
              <a:rPr lang="zh-CN" altLang="en-US" sz="2400" dirty="0">
                <a:solidFill>
                  <a:srgbClr val="FFFFFF"/>
                </a:solidFill>
              </a:rPr>
              <a:t>杀菌谱广，有效浓度低，作用速度快。</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b="1" dirty="0">
                <a:solidFill>
                  <a:srgbClr val="FFFFFF"/>
                </a:solidFill>
              </a:rPr>
              <a:t>性质稳定</a:t>
            </a:r>
            <a:r>
              <a:rPr lang="zh-CN" altLang="en-US" sz="2400" dirty="0">
                <a:solidFill>
                  <a:srgbClr val="FFFFFF"/>
                </a:solidFill>
              </a:rPr>
              <a:t>，无刺激性、腐蚀性。</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b="1" dirty="0">
                <a:solidFill>
                  <a:srgbClr val="FFFFFF"/>
                </a:solidFill>
              </a:rPr>
              <a:t>不引起过敏反应</a:t>
            </a:r>
            <a:r>
              <a:rPr lang="zh-CN" altLang="en-US" sz="2400" dirty="0">
                <a:solidFill>
                  <a:srgbClr val="FFFFFF"/>
                </a:solidFill>
              </a:rPr>
              <a:t>，无色、无味、无臭。</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dirty="0">
                <a:solidFill>
                  <a:srgbClr val="FFFFFF"/>
                </a:solidFill>
              </a:rPr>
              <a:t>易去残留药物，</a:t>
            </a:r>
            <a:r>
              <a:rPr lang="zh-CN" altLang="en-US" sz="2400" b="1" dirty="0">
                <a:solidFill>
                  <a:srgbClr val="FFFFFF"/>
                </a:solidFill>
              </a:rPr>
              <a:t>易溶于水</a:t>
            </a:r>
            <a:r>
              <a:rPr lang="zh-CN" altLang="en-US" sz="2400" dirty="0">
                <a:solidFill>
                  <a:srgbClr val="FFFFFF"/>
                </a:solidFill>
              </a:rPr>
              <a:t>。</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dirty="0">
                <a:solidFill>
                  <a:srgbClr val="FFFFFF"/>
                </a:solidFill>
              </a:rPr>
              <a:t>可在低温下使用，不易受其他</a:t>
            </a:r>
            <a:endParaRPr lang="en-US" altLang="zh-CN" sz="2400" dirty="0">
              <a:solidFill>
                <a:srgbClr val="FFFFFF"/>
              </a:solidFill>
            </a:endParaRPr>
          </a:p>
          <a:p>
            <a:pPr marL="57150">
              <a:spcAft>
                <a:spcPts val="600"/>
              </a:spcAft>
            </a:pPr>
            <a:r>
              <a:rPr lang="en-US" altLang="zh-CN" sz="2400" dirty="0">
                <a:solidFill>
                  <a:srgbClr val="FFFFFF"/>
                </a:solidFill>
              </a:rPr>
              <a:t>    </a:t>
            </a:r>
            <a:r>
              <a:rPr lang="zh-CN" altLang="en-US" sz="2400" dirty="0">
                <a:solidFill>
                  <a:srgbClr val="FFFFFF"/>
                </a:solidFill>
              </a:rPr>
              <a:t>物理、化学因素的影响。</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dirty="0">
                <a:solidFill>
                  <a:srgbClr val="FFFFFF"/>
                </a:solidFill>
              </a:rPr>
              <a:t>毒性低，不易燃烧、爆炸，</a:t>
            </a:r>
            <a:endParaRPr lang="en-US" altLang="zh-CN" sz="2400" dirty="0">
              <a:solidFill>
                <a:srgbClr val="FFFFFF"/>
              </a:solidFill>
            </a:endParaRPr>
          </a:p>
          <a:p>
            <a:pPr marL="57150">
              <a:spcAft>
                <a:spcPts val="600"/>
              </a:spcAft>
            </a:pPr>
            <a:r>
              <a:rPr lang="en-US" altLang="zh-CN" sz="2400" dirty="0">
                <a:solidFill>
                  <a:srgbClr val="FFFFFF"/>
                </a:solidFill>
              </a:rPr>
              <a:t>    </a:t>
            </a:r>
            <a:r>
              <a:rPr lang="zh-CN" altLang="en-US" sz="2400" dirty="0">
                <a:solidFill>
                  <a:srgbClr val="FFFFFF"/>
                </a:solidFill>
              </a:rPr>
              <a:t>使用无危险。</a:t>
            </a:r>
            <a:endParaRPr lang="en-US" altLang="zh-CN" sz="2400" dirty="0">
              <a:solidFill>
                <a:srgbClr val="FFFFFF"/>
              </a:solidFill>
            </a:endParaRPr>
          </a:p>
          <a:p>
            <a:pPr marL="400050" indent="-342900">
              <a:spcAft>
                <a:spcPts val="600"/>
              </a:spcAft>
              <a:buFont typeface="Wingdings" panose="05000000000000000000" pitchFamily="2" charset="2"/>
              <a:buChar char="u"/>
            </a:pPr>
            <a:r>
              <a:rPr lang="zh-CN" altLang="en-US" sz="2400" dirty="0">
                <a:solidFill>
                  <a:srgbClr val="FFFFFF"/>
                </a:solidFill>
              </a:rPr>
              <a:t>用法简便，价格低廉，</a:t>
            </a:r>
            <a:endParaRPr lang="en-US" altLang="zh-CN" sz="2400" dirty="0">
              <a:solidFill>
                <a:srgbClr val="FFFFFF"/>
              </a:solidFill>
            </a:endParaRPr>
          </a:p>
          <a:p>
            <a:pPr marL="57150">
              <a:spcAft>
                <a:spcPts val="600"/>
              </a:spcAft>
            </a:pPr>
            <a:r>
              <a:rPr lang="en-US" altLang="zh-CN" sz="2400" dirty="0">
                <a:solidFill>
                  <a:srgbClr val="FFFFFF"/>
                </a:solidFill>
              </a:rPr>
              <a:t>    </a:t>
            </a:r>
            <a:r>
              <a:rPr lang="zh-CN" altLang="en-US" sz="2400" dirty="0">
                <a:solidFill>
                  <a:srgbClr val="FFFFFF"/>
                </a:solidFill>
              </a:rPr>
              <a:t>易于运输。</a:t>
            </a:r>
            <a:endParaRPr lang="en-US" altLang="zh-CN" sz="2400" dirty="0">
              <a:solidFill>
                <a:srgbClr val="FFFFFF"/>
              </a:solidFill>
            </a:endParaRPr>
          </a:p>
        </p:txBody>
      </p:sp>
      <p:pic>
        <p:nvPicPr>
          <p:cNvPr id="10" name="图片 9" descr="卡通人物&#10;&#10;描述已自动生成">
            <a:extLst>
              <a:ext uri="{FF2B5EF4-FFF2-40B4-BE49-F238E27FC236}">
                <a16:creationId xmlns:a16="http://schemas.microsoft.com/office/drawing/2014/main" id="{A4E76CF2-52E7-49F4-9E20-06ECA2D61774}"/>
              </a:ext>
            </a:extLst>
          </p:cNvPr>
          <p:cNvPicPr>
            <a:picLocks noChangeAspect="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6539653" y="95433"/>
            <a:ext cx="4763551" cy="3525029"/>
          </a:xfrm>
          <a:custGeom>
            <a:avLst/>
            <a:gdLst/>
            <a:ahLst/>
            <a:cxnLst/>
            <a:rect l="l" t="t" r="r" b="b"/>
            <a:pathLst>
              <a:path w="4636009" h="5032375">
                <a:moveTo>
                  <a:pt x="0" y="0"/>
                </a:moveTo>
                <a:lnTo>
                  <a:pt x="4636009" y="0"/>
                </a:lnTo>
                <a:lnTo>
                  <a:pt x="4636009" y="5032375"/>
                </a:lnTo>
                <a:lnTo>
                  <a:pt x="0" y="5032375"/>
                </a:lnTo>
                <a:close/>
              </a:path>
            </a:pathLst>
          </a:custGeom>
        </p:spPr>
      </p:pic>
      <p:pic>
        <p:nvPicPr>
          <p:cNvPr id="7" name="图片 6" descr="卡通人物&#10;&#10;描述已自动生成">
            <a:extLst>
              <a:ext uri="{FF2B5EF4-FFF2-40B4-BE49-F238E27FC236}">
                <a16:creationId xmlns:a16="http://schemas.microsoft.com/office/drawing/2014/main" id="{5D7782BB-7270-4E68-B657-480F50B53219}"/>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851038" y="4002383"/>
            <a:ext cx="5719234" cy="2316289"/>
          </a:xfrm>
          <a:custGeom>
            <a:avLst/>
            <a:gdLst/>
            <a:ahLst/>
            <a:cxnLst/>
            <a:rect l="l" t="t" r="r" b="b"/>
            <a:pathLst>
              <a:path w="4636009" h="5032375">
                <a:moveTo>
                  <a:pt x="0" y="0"/>
                </a:moveTo>
                <a:lnTo>
                  <a:pt x="4636009" y="0"/>
                </a:lnTo>
                <a:lnTo>
                  <a:pt x="4636009" y="5032375"/>
                </a:lnTo>
                <a:lnTo>
                  <a:pt x="0" y="5032375"/>
                </a:lnTo>
                <a:close/>
              </a:path>
            </a:pathLst>
          </a:custGeom>
        </p:spPr>
      </p:pic>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0"/>
          </p:nvPr>
        </p:nvSpPr>
        <p:spPr>
          <a:xfrm>
            <a:off x="9974178" y="6356350"/>
            <a:ext cx="1379621" cy="365125"/>
          </a:xfrm>
        </p:spPr>
        <p:txBody>
          <a:bodyPr vert="horz" lIns="91440" tIns="45720" rIns="91440" bIns="45720" rtlCol="0" anchor="ctr" anchorCtr="1">
            <a:normAutofit/>
          </a:bodyPr>
          <a:lstStyle/>
          <a:p>
            <a:pPr algn="r">
              <a:lnSpc>
                <a:spcPct val="90000"/>
              </a:lnSpc>
              <a:spcAft>
                <a:spcPts val="600"/>
              </a:spcAft>
              <a:defRPr/>
            </a:pPr>
            <a:r>
              <a:rPr lang="zh-CN" altLang="en-US" sz="900">
                <a:solidFill>
                  <a:schemeClr val="tx1">
                    <a:lumMod val="75000"/>
                    <a:lumOff val="25000"/>
                  </a:schemeClr>
                </a:solidFill>
                <a:latin typeface="+mn-lt"/>
                <a:ea typeface="+mn-ea"/>
              </a:rPr>
              <a:t>郑州澍青医学高等专科学校</a:t>
            </a:r>
          </a:p>
        </p:txBody>
      </p:sp>
      <p:cxnSp>
        <p:nvCxnSpPr>
          <p:cNvPr id="12" name="直接连接符 11">
            <a:extLst>
              <a:ext uri="{FF2B5EF4-FFF2-40B4-BE49-F238E27FC236}">
                <a16:creationId xmlns:a16="http://schemas.microsoft.com/office/drawing/2014/main" id="{E9579C20-C6F1-4219-AD09-5B697B2EEEAD}"/>
              </a:ext>
            </a:extLst>
          </p:cNvPr>
          <p:cNvCxnSpPr>
            <a:cxnSpLocks/>
          </p:cNvCxnSpPr>
          <p:nvPr/>
        </p:nvCxnSpPr>
        <p:spPr>
          <a:xfrm>
            <a:off x="7057148" y="3848334"/>
            <a:ext cx="4201753" cy="0"/>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49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三、消毒灭菌方法之化学方法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7" name="组合 26">
            <a:extLst>
              <a:ext uri="{FF2B5EF4-FFF2-40B4-BE49-F238E27FC236}">
                <a16:creationId xmlns:a16="http://schemas.microsoft.com/office/drawing/2014/main" id="{E5F43E0B-8606-4906-BEC5-9B0DE3D30A6A}"/>
              </a:ext>
            </a:extLst>
          </p:cNvPr>
          <p:cNvGrpSpPr/>
          <p:nvPr/>
        </p:nvGrpSpPr>
        <p:grpSpPr>
          <a:xfrm>
            <a:off x="1064944" y="977022"/>
            <a:ext cx="4511213" cy="823729"/>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化学消毒灭菌的使用原则</a:t>
              </a:r>
            </a:p>
          </p:txBody>
        </p:sp>
      </p:grpSp>
      <p:sp>
        <p:nvSpPr>
          <p:cNvPr id="8" name="文本框 7">
            <a:extLst>
              <a:ext uri="{FF2B5EF4-FFF2-40B4-BE49-F238E27FC236}">
                <a16:creationId xmlns:a16="http://schemas.microsoft.com/office/drawing/2014/main" id="{22A21E88-4CFC-4919-9BEC-84AF41A35412}"/>
              </a:ext>
            </a:extLst>
          </p:cNvPr>
          <p:cNvSpPr txBox="1"/>
          <p:nvPr/>
        </p:nvSpPr>
        <p:spPr>
          <a:xfrm>
            <a:off x="953832" y="2097851"/>
            <a:ext cx="10284335" cy="3281796"/>
          </a:xfrm>
          <a:prstGeom prst="rect">
            <a:avLst/>
          </a:prstGeom>
          <a:noFill/>
        </p:spPr>
        <p:txBody>
          <a:bodyPr wrap="square" rtlCol="0">
            <a:spAutoFit/>
          </a:bodyPr>
          <a:lstStyle/>
          <a:p>
            <a:pPr marL="285750" indent="-285750">
              <a:lnSpc>
                <a:spcPct val="125000"/>
              </a:lnSpc>
              <a:buFont typeface="Wingdings" panose="05000000000000000000" pitchFamily="2" charset="2"/>
              <a:buChar char="u"/>
            </a:pPr>
            <a:r>
              <a:rPr lang="zh-CN" altLang="en-US" sz="2400" dirty="0">
                <a:latin typeface="+mj-ea"/>
                <a:ea typeface="+mj-ea"/>
              </a:rPr>
              <a:t>根据物品性能及微生物特征选择消毒灭菌剂。</a:t>
            </a:r>
            <a:endParaRPr lang="en-US" altLang="zh-CN" sz="2400" dirty="0">
              <a:latin typeface="+mj-ea"/>
              <a:ea typeface="+mj-ea"/>
            </a:endParaRPr>
          </a:p>
          <a:p>
            <a:pPr marL="285750" indent="-285750">
              <a:lnSpc>
                <a:spcPct val="125000"/>
              </a:lnSpc>
              <a:buFont typeface="Wingdings" panose="05000000000000000000" pitchFamily="2" charset="2"/>
              <a:buChar char="u"/>
            </a:pPr>
            <a:r>
              <a:rPr lang="zh-CN" altLang="en-US" sz="2400" dirty="0">
                <a:latin typeface="+mj-ea"/>
                <a:ea typeface="+mj-ea"/>
              </a:rPr>
              <a:t>严格掌握消毒剂的有效浓度、消毒时间及使用方法，</a:t>
            </a:r>
            <a:r>
              <a:rPr lang="zh-CN" altLang="en-US" sz="2400" dirty="0">
                <a:solidFill>
                  <a:srgbClr val="C00000"/>
                </a:solidFill>
                <a:latin typeface="+mj-ea"/>
                <a:ea typeface="+mj-ea"/>
              </a:rPr>
              <a:t>现用现配</a:t>
            </a:r>
            <a:r>
              <a:rPr lang="zh-CN" altLang="en-US" sz="2400" dirty="0">
                <a:latin typeface="+mj-ea"/>
                <a:ea typeface="+mj-ea"/>
              </a:rPr>
              <a:t>。</a:t>
            </a:r>
            <a:endParaRPr lang="en-US" altLang="zh-CN" sz="2400" dirty="0">
              <a:latin typeface="+mj-ea"/>
              <a:ea typeface="+mj-ea"/>
            </a:endParaRPr>
          </a:p>
          <a:p>
            <a:pPr marL="285750" indent="-285750">
              <a:lnSpc>
                <a:spcPct val="125000"/>
              </a:lnSpc>
              <a:buFont typeface="Wingdings" panose="05000000000000000000" pitchFamily="2" charset="2"/>
              <a:buChar char="u"/>
            </a:pPr>
            <a:r>
              <a:rPr lang="zh-CN" altLang="en-US" sz="2400" dirty="0">
                <a:latin typeface="+mj-ea"/>
                <a:ea typeface="+mj-ea"/>
              </a:rPr>
              <a:t>物品消毒前要洗净擦干，浸泡时，</a:t>
            </a:r>
            <a:r>
              <a:rPr lang="zh-CN" altLang="en-US" sz="2400" dirty="0">
                <a:solidFill>
                  <a:srgbClr val="C00000"/>
                </a:solidFill>
                <a:latin typeface="+mj-ea"/>
                <a:ea typeface="+mj-ea"/>
              </a:rPr>
              <a:t>完全浸没消毒液内</a:t>
            </a:r>
            <a:r>
              <a:rPr lang="zh-CN" altLang="en-US" sz="2400" dirty="0">
                <a:latin typeface="+mj-ea"/>
                <a:ea typeface="+mj-ea"/>
              </a:rPr>
              <a:t>，</a:t>
            </a:r>
            <a:r>
              <a:rPr lang="zh-CN" altLang="en-US" sz="2400" dirty="0">
                <a:solidFill>
                  <a:srgbClr val="C00000"/>
                </a:solidFill>
                <a:latin typeface="+mj-ea"/>
                <a:ea typeface="+mj-ea"/>
              </a:rPr>
              <a:t>浸泡后使用前无菌生理盐水或蒸馏水冲洗。</a:t>
            </a:r>
            <a:endParaRPr lang="en-US" altLang="zh-CN" sz="2400" dirty="0">
              <a:solidFill>
                <a:srgbClr val="C00000"/>
              </a:solidFill>
              <a:latin typeface="+mj-ea"/>
              <a:ea typeface="+mj-ea"/>
            </a:endParaRPr>
          </a:p>
          <a:p>
            <a:pPr marL="285750" indent="-285750">
              <a:lnSpc>
                <a:spcPct val="125000"/>
              </a:lnSpc>
              <a:buFont typeface="Wingdings" panose="05000000000000000000" pitchFamily="2" charset="2"/>
              <a:buChar char="u"/>
            </a:pPr>
            <a:r>
              <a:rPr lang="zh-CN" altLang="en-US" sz="2400" dirty="0">
                <a:latin typeface="+mj-ea"/>
                <a:ea typeface="+mj-ea"/>
              </a:rPr>
              <a:t>气体消毒的应等气体散尽后使用。</a:t>
            </a:r>
            <a:endParaRPr lang="en-US" altLang="zh-CN" sz="2400" dirty="0">
              <a:latin typeface="+mj-ea"/>
              <a:ea typeface="+mj-ea"/>
            </a:endParaRPr>
          </a:p>
          <a:p>
            <a:pPr marL="285750" indent="-285750">
              <a:lnSpc>
                <a:spcPct val="125000"/>
              </a:lnSpc>
              <a:buFont typeface="Wingdings" panose="05000000000000000000" pitchFamily="2" charset="2"/>
              <a:buChar char="u"/>
            </a:pPr>
            <a:r>
              <a:rPr lang="zh-CN" altLang="en-US" sz="2400" dirty="0">
                <a:solidFill>
                  <a:srgbClr val="C00000"/>
                </a:solidFill>
                <a:latin typeface="+mj-ea"/>
                <a:ea typeface="+mj-ea"/>
              </a:rPr>
              <a:t>定期更换</a:t>
            </a:r>
            <a:r>
              <a:rPr lang="zh-CN" altLang="en-US" sz="2400" dirty="0">
                <a:latin typeface="+mj-ea"/>
                <a:ea typeface="+mj-ea"/>
              </a:rPr>
              <a:t>消毒溶液，易挥发的注意浓度。</a:t>
            </a:r>
            <a:endParaRPr lang="en-US" altLang="zh-CN" sz="2400" dirty="0">
              <a:latin typeface="+mj-ea"/>
              <a:ea typeface="+mj-ea"/>
            </a:endParaRPr>
          </a:p>
          <a:p>
            <a:pPr marL="285750" indent="-285750">
              <a:lnSpc>
                <a:spcPct val="125000"/>
              </a:lnSpc>
              <a:buFont typeface="Wingdings" panose="05000000000000000000" pitchFamily="2" charset="2"/>
              <a:buChar char="u"/>
            </a:pPr>
            <a:r>
              <a:rPr lang="zh-CN" altLang="en-US" sz="2400" dirty="0">
                <a:latin typeface="+mj-ea"/>
                <a:ea typeface="+mj-ea"/>
              </a:rPr>
              <a:t>消毒液内</a:t>
            </a:r>
            <a:r>
              <a:rPr lang="zh-CN" altLang="en-US" sz="2400" dirty="0">
                <a:solidFill>
                  <a:srgbClr val="C00000"/>
                </a:solidFill>
                <a:latin typeface="+mj-ea"/>
                <a:ea typeface="+mj-ea"/>
              </a:rPr>
              <a:t>不能放棉花、纱布等</a:t>
            </a:r>
            <a:r>
              <a:rPr lang="zh-CN" altLang="en-US" sz="2400" dirty="0">
                <a:latin typeface="+mj-ea"/>
                <a:ea typeface="+mj-ea"/>
              </a:rPr>
              <a:t>，以防降低消毒力。</a:t>
            </a:r>
            <a:endParaRPr lang="en-US" altLang="zh-CN" sz="2400" dirty="0">
              <a:latin typeface="+mj-ea"/>
              <a:ea typeface="+mj-ea"/>
            </a:endParaRPr>
          </a:p>
        </p:txBody>
      </p:sp>
    </p:spTree>
    <p:extLst>
      <p:ext uri="{BB962C8B-B14F-4D97-AF65-F5344CB8AC3E}">
        <p14:creationId xmlns:p14="http://schemas.microsoft.com/office/powerpoint/2010/main" val="3137177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三、消毒灭菌方法之化学方法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7" name="组合 26">
            <a:extLst>
              <a:ext uri="{FF2B5EF4-FFF2-40B4-BE49-F238E27FC236}">
                <a16:creationId xmlns:a16="http://schemas.microsoft.com/office/drawing/2014/main" id="{E5F43E0B-8606-4906-BEC5-9B0DE3D30A6A}"/>
              </a:ext>
            </a:extLst>
          </p:cNvPr>
          <p:cNvGrpSpPr/>
          <p:nvPr/>
        </p:nvGrpSpPr>
        <p:grpSpPr>
          <a:xfrm>
            <a:off x="1064944" y="977022"/>
            <a:ext cx="4954389" cy="823729"/>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化学消毒灭菌剂的的使用方法</a:t>
              </a:r>
            </a:p>
          </p:txBody>
        </p:sp>
      </p:grpSp>
      <p:graphicFrame>
        <p:nvGraphicFramePr>
          <p:cNvPr id="9" name="表格 4">
            <a:extLst>
              <a:ext uri="{FF2B5EF4-FFF2-40B4-BE49-F238E27FC236}">
                <a16:creationId xmlns:a16="http://schemas.microsoft.com/office/drawing/2014/main" id="{84711560-417D-40A2-B3D1-AA6BBC9B2557}"/>
              </a:ext>
            </a:extLst>
          </p:cNvPr>
          <p:cNvGraphicFramePr>
            <a:graphicFrameLocks noGrp="1"/>
          </p:cNvGraphicFramePr>
          <p:nvPr>
            <p:extLst>
              <p:ext uri="{D42A27DB-BD31-4B8C-83A1-F6EECF244321}">
                <p14:modId xmlns:p14="http://schemas.microsoft.com/office/powerpoint/2010/main" val="2225189870"/>
              </p:ext>
            </p:extLst>
          </p:nvPr>
        </p:nvGraphicFramePr>
        <p:xfrm>
          <a:off x="1121963" y="2097851"/>
          <a:ext cx="9525391" cy="3810000"/>
        </p:xfrm>
        <a:graphic>
          <a:graphicData uri="http://schemas.openxmlformats.org/drawingml/2006/table">
            <a:tbl>
              <a:tblPr firstRow="1" bandRow="1">
                <a:tableStyleId>{00A15C55-8517-42AA-B614-E9B94910E393}</a:tableStyleId>
              </a:tblPr>
              <a:tblGrid>
                <a:gridCol w="6094349">
                  <a:extLst>
                    <a:ext uri="{9D8B030D-6E8A-4147-A177-3AD203B41FA5}">
                      <a16:colId xmlns:a16="http://schemas.microsoft.com/office/drawing/2014/main" val="2343318709"/>
                    </a:ext>
                  </a:extLst>
                </a:gridCol>
                <a:gridCol w="3431042">
                  <a:extLst>
                    <a:ext uri="{9D8B030D-6E8A-4147-A177-3AD203B41FA5}">
                      <a16:colId xmlns:a16="http://schemas.microsoft.com/office/drawing/2014/main" val="1100090129"/>
                    </a:ext>
                  </a:extLst>
                </a:gridCol>
              </a:tblGrid>
              <a:tr h="337348">
                <a:tc>
                  <a:txBody>
                    <a:bodyPr/>
                    <a:lstStyle/>
                    <a:p>
                      <a:r>
                        <a:rPr lang="zh-CN" altLang="en-US" sz="2400" dirty="0">
                          <a:latin typeface="+mj-ea"/>
                          <a:ea typeface="+mj-ea"/>
                        </a:rPr>
                        <a:t>方法</a:t>
                      </a:r>
                    </a:p>
                  </a:txBody>
                  <a:tcPr anchor="ctr" anchorCtr="1"/>
                </a:tc>
                <a:tc>
                  <a:txBody>
                    <a:bodyPr/>
                    <a:lstStyle/>
                    <a:p>
                      <a:r>
                        <a:rPr lang="zh-CN" altLang="en-US" sz="2400" dirty="0">
                          <a:latin typeface="+mj-ea"/>
                          <a:ea typeface="+mj-ea"/>
                        </a:rPr>
                        <a:t>适用范围</a:t>
                      </a:r>
                    </a:p>
                  </a:txBody>
                  <a:tcPr anchor="ctr" anchorCtr="1"/>
                </a:tc>
                <a:extLst>
                  <a:ext uri="{0D108BD9-81ED-4DB2-BD59-A6C34878D82A}">
                    <a16:rowId xmlns:a16="http://schemas.microsoft.com/office/drawing/2014/main" val="184952070"/>
                  </a:ext>
                </a:extLst>
              </a:tr>
              <a:tr h="735143">
                <a:tc>
                  <a:txBody>
                    <a:bodyPr/>
                    <a:lstStyle/>
                    <a:p>
                      <a:r>
                        <a:rPr lang="zh-CN" altLang="en-US" sz="2400" u="sng" dirty="0">
                          <a:solidFill>
                            <a:srgbClr val="C00000"/>
                          </a:solidFill>
                          <a:latin typeface="+mj-ea"/>
                          <a:ea typeface="+mj-ea"/>
                        </a:rPr>
                        <a:t>浸泡法</a:t>
                      </a:r>
                      <a:endParaRPr lang="en-US" altLang="zh-CN" sz="2400" u="sng" dirty="0">
                        <a:solidFill>
                          <a:srgbClr val="C00000"/>
                        </a:solidFill>
                        <a:latin typeface="+mj-ea"/>
                        <a:ea typeface="+mj-ea"/>
                      </a:endParaRPr>
                    </a:p>
                    <a:p>
                      <a:r>
                        <a:rPr lang="zh-CN" altLang="en-US" sz="2000" u="none" dirty="0">
                          <a:latin typeface="+mj-ea"/>
                          <a:ea typeface="+mj-ea"/>
                        </a:rPr>
                        <a:t>将需要消毒的物品完全浸没在消毒液中。</a:t>
                      </a:r>
                      <a:endParaRPr lang="en-US" altLang="zh-CN" sz="2000" u="none" dirty="0">
                        <a:latin typeface="+mj-ea"/>
                        <a:ea typeface="+mj-ea"/>
                      </a:endParaRPr>
                    </a:p>
                  </a:txBody>
                  <a:tcPr anchor="ctr"/>
                </a:tc>
                <a:tc>
                  <a:txBody>
                    <a:bodyPr/>
                    <a:lstStyle/>
                    <a:p>
                      <a:r>
                        <a:rPr lang="zh-CN" altLang="en-US" sz="2000" b="0" i="0" baseline="0" dirty="0">
                          <a:solidFill>
                            <a:schemeClr val="accent1">
                              <a:lumMod val="50000"/>
                            </a:schemeClr>
                          </a:solidFill>
                          <a:latin typeface="+mj-ea"/>
                          <a:ea typeface="+mj-ea"/>
                        </a:rPr>
                        <a:t>耐湿不耐热物品。如：锐利器械、精密仪器等</a:t>
                      </a:r>
                    </a:p>
                  </a:txBody>
                  <a:tcPr anchor="ctr" anchorCtr="1"/>
                </a:tc>
                <a:extLst>
                  <a:ext uri="{0D108BD9-81ED-4DB2-BD59-A6C34878D82A}">
                    <a16:rowId xmlns:a16="http://schemas.microsoft.com/office/drawing/2014/main" val="823999465"/>
                  </a:ext>
                </a:extLst>
              </a:tr>
              <a:tr h="336771">
                <a:tc>
                  <a:txBody>
                    <a:bodyPr/>
                    <a:lstStyle/>
                    <a:p>
                      <a:r>
                        <a:rPr lang="zh-CN" altLang="en-US" sz="2400" u="sng" kern="1200" dirty="0">
                          <a:solidFill>
                            <a:srgbClr val="C00000"/>
                          </a:solidFill>
                          <a:latin typeface="+mj-ea"/>
                          <a:ea typeface="+mn-ea"/>
                          <a:cs typeface="+mn-cs"/>
                        </a:rPr>
                        <a:t>擦拭法</a:t>
                      </a:r>
                      <a:endParaRPr lang="en-US" altLang="zh-CN" sz="2400" u="sng" kern="1200" dirty="0">
                        <a:solidFill>
                          <a:srgbClr val="C00000"/>
                        </a:solidFill>
                        <a:latin typeface="+mj-ea"/>
                        <a:ea typeface="+mn-ea"/>
                        <a:cs typeface="+mn-cs"/>
                      </a:endParaRPr>
                    </a:p>
                    <a:p>
                      <a:r>
                        <a:rPr lang="zh-CN" altLang="en-US" sz="2000" u="none" kern="1200" dirty="0">
                          <a:solidFill>
                            <a:schemeClr val="dk1"/>
                          </a:solidFill>
                          <a:latin typeface="+mj-ea"/>
                          <a:ea typeface="+mn-ea"/>
                          <a:cs typeface="+mn-cs"/>
                        </a:rPr>
                        <a:t>用化学消毒液擦拭被污染物体表面或进行皮肤消毒。</a:t>
                      </a:r>
                      <a:endParaRPr lang="en-US" altLang="zh-CN" sz="2000" u="none" kern="1200" dirty="0">
                        <a:solidFill>
                          <a:schemeClr val="dk1"/>
                        </a:solidFill>
                        <a:latin typeface="+mj-ea"/>
                        <a:ea typeface="+mn-ea"/>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b="0" i="0" kern="1200" baseline="0" dirty="0">
                          <a:solidFill>
                            <a:schemeClr val="accent1">
                              <a:lumMod val="50000"/>
                            </a:schemeClr>
                          </a:solidFill>
                          <a:latin typeface="+mj-ea"/>
                          <a:ea typeface="+mn-ea"/>
                          <a:cs typeface="+mn-cs"/>
                        </a:rPr>
                        <a:t>地面、家具、墙壁等消毒</a:t>
                      </a:r>
                      <a:endParaRPr lang="en-US" altLang="zh-CN" sz="2000" b="0" i="0" kern="1200" baseline="0" dirty="0">
                        <a:solidFill>
                          <a:schemeClr val="accent1">
                            <a:lumMod val="50000"/>
                          </a:schemeClr>
                        </a:solidFill>
                        <a:latin typeface="+mj-ea"/>
                        <a:ea typeface="+mn-ea"/>
                        <a:cs typeface="+mn-cs"/>
                      </a:endParaRPr>
                    </a:p>
                  </a:txBody>
                  <a:tcPr anchor="ctr" anchorCtr="1"/>
                </a:tc>
                <a:extLst>
                  <a:ext uri="{0D108BD9-81ED-4DB2-BD59-A6C34878D82A}">
                    <a16:rowId xmlns:a16="http://schemas.microsoft.com/office/drawing/2014/main" val="4264364659"/>
                  </a:ext>
                </a:extLst>
              </a:tr>
              <a:tr h="567907">
                <a:tc>
                  <a:txBody>
                    <a:bodyPr/>
                    <a:lstStyle/>
                    <a:p>
                      <a:r>
                        <a:rPr lang="zh-CN" altLang="en-US" sz="2400" u="sng" kern="1200" dirty="0">
                          <a:solidFill>
                            <a:srgbClr val="C00000"/>
                          </a:solidFill>
                          <a:latin typeface="+mj-ea"/>
                          <a:ea typeface="+mn-ea"/>
                          <a:cs typeface="+mn-cs"/>
                        </a:rPr>
                        <a:t>喷雾法</a:t>
                      </a:r>
                      <a:endParaRPr lang="en-US" altLang="zh-CN" sz="2400" u="sng" kern="1200" dirty="0">
                        <a:solidFill>
                          <a:srgbClr val="C00000"/>
                        </a:solidFill>
                        <a:latin typeface="+mj-ea"/>
                        <a:ea typeface="+mn-ea"/>
                        <a:cs typeface="+mn-cs"/>
                      </a:endParaRPr>
                    </a:p>
                    <a:p>
                      <a:r>
                        <a:rPr lang="zh-CN" altLang="en-US" sz="2000" u="none" kern="1200" dirty="0">
                          <a:solidFill>
                            <a:schemeClr val="dk1"/>
                          </a:solidFill>
                          <a:latin typeface="+mj-ea"/>
                          <a:ea typeface="+mn-ea"/>
                          <a:cs typeface="+mn-cs"/>
                        </a:rPr>
                        <a:t>用喷雾器将化学消毒剂均匀喷洒在空中和物体表面。</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空气和物体表面的消毒</a:t>
                      </a:r>
                    </a:p>
                  </a:txBody>
                  <a:tcPr anchor="ctr" anchorCtr="1"/>
                </a:tc>
                <a:extLst>
                  <a:ext uri="{0D108BD9-81ED-4DB2-BD59-A6C34878D82A}">
                    <a16:rowId xmlns:a16="http://schemas.microsoft.com/office/drawing/2014/main" val="1992218335"/>
                  </a:ext>
                </a:extLst>
              </a:tr>
              <a:tr h="567907">
                <a:tc>
                  <a:txBody>
                    <a:bodyPr/>
                    <a:lstStyle/>
                    <a:p>
                      <a:r>
                        <a:rPr lang="zh-CN" altLang="en-US" sz="2400" u="sng" kern="1200" dirty="0">
                          <a:solidFill>
                            <a:srgbClr val="C00000"/>
                          </a:solidFill>
                          <a:latin typeface="+mj-ea"/>
                          <a:ea typeface="+mn-ea"/>
                          <a:cs typeface="+mn-cs"/>
                        </a:rPr>
                        <a:t>熏蒸法</a:t>
                      </a:r>
                      <a:endParaRPr lang="en-US" altLang="zh-CN" sz="2400" u="sng" kern="1200" dirty="0">
                        <a:solidFill>
                          <a:srgbClr val="C00000"/>
                        </a:solidFill>
                        <a:latin typeface="+mj-ea"/>
                        <a:ea typeface="+mn-ea"/>
                        <a:cs typeface="+mn-cs"/>
                      </a:endParaRPr>
                    </a:p>
                    <a:p>
                      <a:r>
                        <a:rPr lang="zh-CN" altLang="en-US" sz="2000" u="none" kern="1200" dirty="0">
                          <a:solidFill>
                            <a:schemeClr val="dk1"/>
                          </a:solidFill>
                          <a:latin typeface="+mj-ea"/>
                          <a:ea typeface="+mn-ea"/>
                          <a:cs typeface="+mn-cs"/>
                        </a:rPr>
                        <a:t>利用消毒药品所生的气体进行消毒灭菌。</a:t>
                      </a:r>
                    </a:p>
                    <a:p>
                      <a:endParaRPr lang="en-US" altLang="zh-CN" sz="2000" u="none" kern="1200" dirty="0">
                        <a:solidFill>
                          <a:schemeClr val="dk1"/>
                        </a:solidFill>
                        <a:latin typeface="+mj-ea"/>
                        <a:ea typeface="+mn-ea"/>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换药室、手术室、病室的空气消毒</a:t>
                      </a:r>
                    </a:p>
                  </a:txBody>
                  <a:tcPr anchor="ctr" anchorCtr="1"/>
                </a:tc>
                <a:extLst>
                  <a:ext uri="{0D108BD9-81ED-4DB2-BD59-A6C34878D82A}">
                    <a16:rowId xmlns:a16="http://schemas.microsoft.com/office/drawing/2014/main" val="847982025"/>
                  </a:ext>
                </a:extLst>
              </a:tr>
            </a:tbl>
          </a:graphicData>
        </a:graphic>
      </p:graphicFrame>
    </p:spTree>
    <p:extLst>
      <p:ext uri="{BB962C8B-B14F-4D97-AF65-F5344CB8AC3E}">
        <p14:creationId xmlns:p14="http://schemas.microsoft.com/office/powerpoint/2010/main" val="418697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图片包含 人, 桌子, 室内, 食物&#10;&#10;描述已自动生成">
            <a:extLst>
              <a:ext uri="{FF2B5EF4-FFF2-40B4-BE49-F238E27FC236}">
                <a16:creationId xmlns:a16="http://schemas.microsoft.com/office/drawing/2014/main" id="{E844612D-3545-4F15-8D30-7D10BF5A2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883" y="643467"/>
            <a:ext cx="3998165" cy="2248969"/>
          </a:xfrm>
          <a:prstGeom prst="rect">
            <a:avLst/>
          </a:prstGeom>
        </p:spPr>
      </p:pic>
      <p:cxnSp>
        <p:nvCxnSpPr>
          <p:cNvPr id="18" name="Straight Connector 17">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图片 6" descr="人的手&#10;&#10;描述已自动生成">
            <a:extLst>
              <a:ext uri="{FF2B5EF4-FFF2-40B4-BE49-F238E27FC236}">
                <a16:creationId xmlns:a16="http://schemas.microsoft.com/office/drawing/2014/main" id="{AFF28FA6-FFBF-4EDB-82D2-2AA1A98A8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066" y="624312"/>
            <a:ext cx="3969935" cy="2262863"/>
          </a:xfrm>
          <a:prstGeom prst="rect">
            <a:avLst/>
          </a:prstGeom>
        </p:spPr>
      </p:pic>
      <p:cxnSp>
        <p:nvCxnSpPr>
          <p:cNvPr id="20" name="Straight Connector 19">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包含 汽车, 户外, 人, 男人&#10;&#10;描述已自动生成">
            <a:extLst>
              <a:ext uri="{FF2B5EF4-FFF2-40B4-BE49-F238E27FC236}">
                <a16:creationId xmlns:a16="http://schemas.microsoft.com/office/drawing/2014/main" id="{5E073FA9-C14B-4536-A1AE-1D7BAE8C7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540" y="4315866"/>
            <a:ext cx="1592061" cy="1947475"/>
          </a:xfrm>
          <a:prstGeom prst="rect">
            <a:avLst/>
          </a:prstGeom>
        </p:spPr>
      </p:pic>
      <p:pic>
        <p:nvPicPr>
          <p:cNvPr id="11" name="图片 10" descr="图片包含 建筑, 男人, 站, 飞机&#10;&#10;描述已自动生成">
            <a:extLst>
              <a:ext uri="{FF2B5EF4-FFF2-40B4-BE49-F238E27FC236}">
                <a16:creationId xmlns:a16="http://schemas.microsoft.com/office/drawing/2014/main" id="{57B53647-1387-45C5-B400-9978CD045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330" y="3532710"/>
            <a:ext cx="4173070" cy="2702063"/>
          </a:xfrm>
          <a:prstGeom prst="rect">
            <a:avLst/>
          </a:prstGeom>
        </p:spPr>
      </p:pic>
      <p:sp>
        <p:nvSpPr>
          <p:cNvPr id="27" name="灯片编号占位符 2">
            <a:extLst>
              <a:ext uri="{FF2B5EF4-FFF2-40B4-BE49-F238E27FC236}">
                <a16:creationId xmlns:a16="http://schemas.microsoft.com/office/drawing/2014/main" id="{5E35E15C-8613-42E0-843A-ADDA7C30AC31}"/>
              </a:ext>
            </a:extLst>
          </p:cNvPr>
          <p:cNvSpPr txBox="1">
            <a:spLocks/>
          </p:cNvSpPr>
          <p:nvPr/>
        </p:nvSpPr>
        <p:spPr>
          <a:xfrm>
            <a:off x="8688994" y="6323012"/>
            <a:ext cx="3462338" cy="501650"/>
          </a:xfrm>
          <a:prstGeom prst="rect">
            <a:avLst/>
          </a:prstGeom>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dirty="0">
                <a:solidFill>
                  <a:schemeClr val="bg1">
                    <a:lumMod val="85000"/>
                  </a:schemeClr>
                </a:solidFill>
                <a:latin typeface="华文行楷" panose="02010800040101010101" pitchFamily="2" charset="-122"/>
                <a:ea typeface="华文行楷" panose="02010800040101010101" pitchFamily="2" charset="-122"/>
              </a:rPr>
              <a:t>郑州澍青医学高等专科学校</a:t>
            </a:r>
          </a:p>
        </p:txBody>
      </p:sp>
      <p:pic>
        <p:nvPicPr>
          <p:cNvPr id="15" name="图片 14" descr="卡通人物&#10;&#10;描述已自动生成">
            <a:extLst>
              <a:ext uri="{FF2B5EF4-FFF2-40B4-BE49-F238E27FC236}">
                <a16:creationId xmlns:a16="http://schemas.microsoft.com/office/drawing/2014/main" id="{6A06CD47-A64B-4914-9F1B-D094035D6E7C}"/>
              </a:ext>
            </a:extLst>
          </p:cNvPr>
          <p:cNvPicPr>
            <a:picLocks noChangeAspect="1"/>
          </p:cNvPicPr>
          <p:nvPr/>
        </p:nvPicPr>
        <p:blipFill>
          <a:blip r:embed="rId6">
            <a:clrChange>
              <a:clrFrom>
                <a:srgbClr val="ACD5E9"/>
              </a:clrFrom>
              <a:clrTo>
                <a:srgbClr val="ACD5E9">
                  <a:alpha val="0"/>
                </a:srgbClr>
              </a:clrTo>
            </a:clrChange>
            <a:extLst>
              <a:ext uri="{28A0092B-C50C-407E-A947-70E740481C1C}">
                <a14:useLocalDpi xmlns:a14="http://schemas.microsoft.com/office/drawing/2010/main" val="0"/>
              </a:ext>
            </a:extLst>
          </a:blip>
          <a:stretch>
            <a:fillRect/>
          </a:stretch>
        </p:blipFill>
        <p:spPr>
          <a:xfrm>
            <a:off x="9358926" y="4379912"/>
            <a:ext cx="2247900" cy="1943100"/>
          </a:xfrm>
          <a:prstGeom prst="rect">
            <a:avLst/>
          </a:prstGeom>
        </p:spPr>
      </p:pic>
    </p:spTree>
    <p:extLst>
      <p:ext uri="{BB962C8B-B14F-4D97-AF65-F5344CB8AC3E}">
        <p14:creationId xmlns:p14="http://schemas.microsoft.com/office/powerpoint/2010/main" val="3630653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三、消毒灭菌方法之化学方法</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27" name="组合 26">
            <a:extLst>
              <a:ext uri="{FF2B5EF4-FFF2-40B4-BE49-F238E27FC236}">
                <a16:creationId xmlns:a16="http://schemas.microsoft.com/office/drawing/2014/main" id="{E5F43E0B-8606-4906-BEC5-9B0DE3D30A6A}"/>
              </a:ext>
            </a:extLst>
          </p:cNvPr>
          <p:cNvGrpSpPr/>
          <p:nvPr/>
        </p:nvGrpSpPr>
        <p:grpSpPr>
          <a:xfrm>
            <a:off x="1046091" y="863901"/>
            <a:ext cx="4176359" cy="823729"/>
            <a:chOff x="4532138" y="2977854"/>
            <a:chExt cx="1564211" cy="379451"/>
          </a:xfrm>
        </p:grpSpPr>
        <p:sp>
          <p:nvSpPr>
            <p:cNvPr id="28" name="MH_SubTitle_1">
              <a:extLst>
                <a:ext uri="{FF2B5EF4-FFF2-40B4-BE49-F238E27FC236}">
                  <a16:creationId xmlns:a16="http://schemas.microsoft.com/office/drawing/2014/main" id="{3FB9CE46-40C8-48BD-A6F9-438283707F52}"/>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b="1" dirty="0">
                <a:solidFill>
                  <a:schemeClr val="accent1"/>
                </a:solidFill>
              </a:endParaRPr>
            </a:p>
          </p:txBody>
        </p:sp>
        <p:sp>
          <p:nvSpPr>
            <p:cNvPr id="29" name="MH_SubTitle_1">
              <a:extLst>
                <a:ext uri="{FF2B5EF4-FFF2-40B4-BE49-F238E27FC236}">
                  <a16:creationId xmlns:a16="http://schemas.microsoft.com/office/drawing/2014/main" id="{ACA70976-7759-4185-975B-5FB87DA68B25}"/>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化学消毒剂的种类</a:t>
              </a:r>
            </a:p>
          </p:txBody>
        </p:sp>
      </p:grpSp>
      <p:graphicFrame>
        <p:nvGraphicFramePr>
          <p:cNvPr id="9" name="表格 4">
            <a:extLst>
              <a:ext uri="{FF2B5EF4-FFF2-40B4-BE49-F238E27FC236}">
                <a16:creationId xmlns:a16="http://schemas.microsoft.com/office/drawing/2014/main" id="{84711560-417D-40A2-B3D1-AA6BBC9B2557}"/>
              </a:ext>
            </a:extLst>
          </p:cNvPr>
          <p:cNvGraphicFramePr>
            <a:graphicFrameLocks noGrp="1"/>
          </p:cNvGraphicFramePr>
          <p:nvPr>
            <p:extLst>
              <p:ext uri="{D42A27DB-BD31-4B8C-83A1-F6EECF244321}">
                <p14:modId xmlns:p14="http://schemas.microsoft.com/office/powerpoint/2010/main" val="994184644"/>
              </p:ext>
            </p:extLst>
          </p:nvPr>
        </p:nvGraphicFramePr>
        <p:xfrm>
          <a:off x="690663" y="1871609"/>
          <a:ext cx="10562823" cy="4419600"/>
        </p:xfrm>
        <a:graphic>
          <a:graphicData uri="http://schemas.openxmlformats.org/drawingml/2006/table">
            <a:tbl>
              <a:tblPr firstRow="1" bandRow="1">
                <a:tableStyleId>{00A15C55-8517-42AA-B614-E9B94910E393}</a:tableStyleId>
              </a:tblPr>
              <a:tblGrid>
                <a:gridCol w="6838545">
                  <a:extLst>
                    <a:ext uri="{9D8B030D-6E8A-4147-A177-3AD203B41FA5}">
                      <a16:colId xmlns:a16="http://schemas.microsoft.com/office/drawing/2014/main" val="2343318709"/>
                    </a:ext>
                  </a:extLst>
                </a:gridCol>
                <a:gridCol w="3724278">
                  <a:extLst>
                    <a:ext uri="{9D8B030D-6E8A-4147-A177-3AD203B41FA5}">
                      <a16:colId xmlns:a16="http://schemas.microsoft.com/office/drawing/2014/main" val="1100090129"/>
                    </a:ext>
                  </a:extLst>
                </a:gridCol>
              </a:tblGrid>
              <a:tr h="337348">
                <a:tc>
                  <a:txBody>
                    <a:bodyPr/>
                    <a:lstStyle/>
                    <a:p>
                      <a:r>
                        <a:rPr lang="zh-CN" altLang="en-US" sz="2400" dirty="0">
                          <a:latin typeface="+mj-ea"/>
                          <a:ea typeface="+mj-ea"/>
                        </a:rPr>
                        <a:t>分     类</a:t>
                      </a:r>
                    </a:p>
                  </a:txBody>
                  <a:tcPr anchor="ctr" anchorCtr="1"/>
                </a:tc>
                <a:tc>
                  <a:txBody>
                    <a:bodyPr/>
                    <a:lstStyle/>
                    <a:p>
                      <a:r>
                        <a:rPr lang="zh-CN" altLang="en-US" sz="2400" dirty="0">
                          <a:latin typeface="+mj-ea"/>
                          <a:ea typeface="+mj-ea"/>
                        </a:rPr>
                        <a:t>产   品</a:t>
                      </a:r>
                    </a:p>
                  </a:txBody>
                  <a:tcPr anchor="ctr" anchorCtr="1"/>
                </a:tc>
                <a:extLst>
                  <a:ext uri="{0D108BD9-81ED-4DB2-BD59-A6C34878D82A}">
                    <a16:rowId xmlns:a16="http://schemas.microsoft.com/office/drawing/2014/main" val="184952070"/>
                  </a:ext>
                </a:extLst>
              </a:tr>
              <a:tr h="735143">
                <a:tc>
                  <a:txBody>
                    <a:bodyPr/>
                    <a:lstStyle/>
                    <a:p>
                      <a:r>
                        <a:rPr lang="zh-CN" altLang="en-US" sz="2400" b="1" u="sng" dirty="0">
                          <a:solidFill>
                            <a:srgbClr val="C00000"/>
                          </a:solidFill>
                          <a:latin typeface="+mn-ea"/>
                          <a:ea typeface="+mn-ea"/>
                        </a:rPr>
                        <a:t>灭菌剂</a:t>
                      </a:r>
                      <a:r>
                        <a:rPr lang="zh-CN" altLang="en-US" sz="2400" u="sng" dirty="0">
                          <a:latin typeface="+mj-ea"/>
                          <a:ea typeface="+mj-ea"/>
                        </a:rPr>
                        <a:t>（</a:t>
                      </a:r>
                      <a:r>
                        <a:rPr lang="en-US" altLang="zh-CN" sz="2400" u="sng" dirty="0">
                          <a:latin typeface="+mj-ea"/>
                          <a:ea typeface="+mj-ea"/>
                        </a:rPr>
                        <a:t>sterilant</a:t>
                      </a:r>
                      <a:r>
                        <a:rPr lang="zh-CN" altLang="en-US" sz="2400" u="sng" dirty="0">
                          <a:latin typeface="+mj-ea"/>
                          <a:ea typeface="+mj-ea"/>
                        </a:rPr>
                        <a:t>）</a:t>
                      </a:r>
                      <a:endParaRPr lang="en-US" altLang="zh-CN" sz="2400" u="sng" dirty="0">
                        <a:latin typeface="+mj-ea"/>
                        <a:ea typeface="+mj-ea"/>
                      </a:endParaRPr>
                    </a:p>
                    <a:p>
                      <a:r>
                        <a:rPr lang="zh-CN" altLang="en-US" sz="2000" u="none" dirty="0">
                          <a:latin typeface="+mj-ea"/>
                          <a:ea typeface="+mj-ea"/>
                        </a:rPr>
                        <a:t>可杀灭一切微生物，包括细菌芽孢，使其达到灭菌要求的制剂。</a:t>
                      </a:r>
                      <a:endParaRPr lang="en-US" altLang="zh-CN" sz="2000" u="none" dirty="0">
                        <a:latin typeface="+mj-ea"/>
                        <a:ea typeface="+mj-ea"/>
                      </a:endParaRPr>
                    </a:p>
                  </a:txBody>
                  <a:tcPr anchor="ctr"/>
                </a:tc>
                <a:tc>
                  <a:txBody>
                    <a:bodyPr/>
                    <a:lstStyle/>
                    <a:p>
                      <a:r>
                        <a:rPr lang="zh-CN" altLang="en-US" sz="2000" b="0" i="0" baseline="0" dirty="0">
                          <a:solidFill>
                            <a:schemeClr val="accent1">
                              <a:lumMod val="50000"/>
                            </a:schemeClr>
                          </a:solidFill>
                          <a:latin typeface="+mj-ea"/>
                          <a:ea typeface="+mj-ea"/>
                        </a:rPr>
                        <a:t>戊二醛、过氧乙酸、环氧乙烷、甲醛等。</a:t>
                      </a:r>
                    </a:p>
                  </a:txBody>
                  <a:tcPr anchor="ctr" anchorCtr="1"/>
                </a:tc>
                <a:extLst>
                  <a:ext uri="{0D108BD9-81ED-4DB2-BD59-A6C34878D82A}">
                    <a16:rowId xmlns:a16="http://schemas.microsoft.com/office/drawing/2014/main" val="823999465"/>
                  </a:ext>
                </a:extLst>
              </a:tr>
              <a:tr h="336771">
                <a:tc>
                  <a:txBody>
                    <a:bodyPr/>
                    <a:lstStyle/>
                    <a:p>
                      <a:r>
                        <a:rPr lang="zh-CN" altLang="en-US" sz="2400" b="1" u="sng" kern="1200" dirty="0">
                          <a:solidFill>
                            <a:srgbClr val="C00000"/>
                          </a:solidFill>
                          <a:latin typeface="+mj-ea"/>
                          <a:ea typeface="+mn-ea"/>
                          <a:cs typeface="+mn-cs"/>
                        </a:rPr>
                        <a:t>高效消毒剂</a:t>
                      </a:r>
                      <a:r>
                        <a:rPr lang="zh-CN" altLang="en-US" sz="2400" u="sng" kern="1200" dirty="0">
                          <a:solidFill>
                            <a:schemeClr val="dk1"/>
                          </a:solidFill>
                          <a:latin typeface="+mj-ea"/>
                          <a:ea typeface="+mn-ea"/>
                          <a:cs typeface="+mn-cs"/>
                        </a:rPr>
                        <a:t>（</a:t>
                      </a:r>
                      <a:r>
                        <a:rPr lang="en-US" altLang="zh-CN" sz="2400" u="sng" kern="1200" dirty="0">
                          <a:solidFill>
                            <a:schemeClr val="dk1"/>
                          </a:solidFill>
                          <a:latin typeface="+mj-ea"/>
                          <a:ea typeface="+mn-ea"/>
                          <a:cs typeface="+mn-cs"/>
                        </a:rPr>
                        <a:t>high-</a:t>
                      </a:r>
                      <a:r>
                        <a:rPr lang="en-US" altLang="zh-CN" sz="2400" u="sng" kern="1200" dirty="0" err="1">
                          <a:solidFill>
                            <a:schemeClr val="dk1"/>
                          </a:solidFill>
                          <a:latin typeface="+mj-ea"/>
                          <a:ea typeface="+mn-ea"/>
                          <a:cs typeface="+mn-cs"/>
                        </a:rPr>
                        <a:t>efficiencydisinfectant</a:t>
                      </a:r>
                      <a:r>
                        <a:rPr lang="zh-CN" altLang="en-US" sz="2400" u="sng" kern="1200" dirty="0">
                          <a:solidFill>
                            <a:schemeClr val="dk1"/>
                          </a:solidFill>
                          <a:latin typeface="+mj-ea"/>
                          <a:ea typeface="+mn-ea"/>
                          <a:cs typeface="+mn-cs"/>
                        </a:rPr>
                        <a:t>）</a:t>
                      </a:r>
                      <a:endParaRPr lang="en-US" altLang="zh-CN" sz="2400" u="sng" kern="1200" dirty="0">
                        <a:solidFill>
                          <a:schemeClr val="dk1"/>
                        </a:solidFill>
                        <a:latin typeface="+mj-ea"/>
                        <a:ea typeface="+mn-ea"/>
                        <a:cs typeface="+mn-cs"/>
                      </a:endParaRPr>
                    </a:p>
                    <a:p>
                      <a:r>
                        <a:rPr lang="zh-CN" altLang="en-US" sz="2000" u="none" kern="1200" dirty="0">
                          <a:solidFill>
                            <a:schemeClr val="dk1"/>
                          </a:solidFill>
                          <a:latin typeface="+mj-ea"/>
                          <a:ea typeface="+mn-ea"/>
                          <a:cs typeface="+mn-cs"/>
                        </a:rPr>
                        <a:t>可杀灭一切细菌繁殖体（包括分枝杆菌）、病毒、真菌及其孢子，并对细菌芽孢有显著杀灭作用的制剂。</a:t>
                      </a:r>
                      <a:endParaRPr lang="en-US" altLang="zh-CN" sz="2000" u="none" kern="1200" dirty="0">
                        <a:solidFill>
                          <a:schemeClr val="dk1"/>
                        </a:solidFill>
                        <a:latin typeface="+mj-ea"/>
                        <a:ea typeface="+mn-ea"/>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b="0" i="0" kern="1200" baseline="0" dirty="0">
                          <a:solidFill>
                            <a:schemeClr val="accent1">
                              <a:lumMod val="50000"/>
                            </a:schemeClr>
                          </a:solidFill>
                          <a:latin typeface="+mj-ea"/>
                          <a:ea typeface="+mn-ea"/>
                          <a:cs typeface="+mn-cs"/>
                        </a:rPr>
                        <a:t>含氯消毒剂、过氧化氢等</a:t>
                      </a:r>
                      <a:endParaRPr lang="en-US" altLang="zh-CN" sz="2000" b="0" i="0" kern="1200" baseline="0" dirty="0">
                        <a:solidFill>
                          <a:schemeClr val="accent1">
                            <a:lumMod val="50000"/>
                          </a:schemeClr>
                        </a:solidFill>
                        <a:latin typeface="+mj-ea"/>
                        <a:ea typeface="+mn-ea"/>
                        <a:cs typeface="+mn-cs"/>
                      </a:endParaRPr>
                    </a:p>
                  </a:txBody>
                  <a:tcPr anchor="ctr"/>
                </a:tc>
                <a:extLst>
                  <a:ext uri="{0D108BD9-81ED-4DB2-BD59-A6C34878D82A}">
                    <a16:rowId xmlns:a16="http://schemas.microsoft.com/office/drawing/2014/main" val="4264364659"/>
                  </a:ext>
                </a:extLst>
              </a:tr>
              <a:tr h="567907">
                <a:tc>
                  <a:txBody>
                    <a:bodyPr/>
                    <a:lstStyle/>
                    <a:p>
                      <a:r>
                        <a:rPr lang="zh-CN" altLang="en-US" sz="2400" b="1" u="sng" kern="1200" dirty="0">
                          <a:solidFill>
                            <a:srgbClr val="C00000"/>
                          </a:solidFill>
                          <a:latin typeface="+mj-ea"/>
                          <a:ea typeface="+mn-ea"/>
                          <a:cs typeface="+mn-cs"/>
                        </a:rPr>
                        <a:t>中效消毒剂</a:t>
                      </a:r>
                      <a:r>
                        <a:rPr lang="zh-CN" altLang="en-US" sz="2400" u="sng" kern="1200" dirty="0">
                          <a:solidFill>
                            <a:schemeClr val="dk1"/>
                          </a:solidFill>
                          <a:latin typeface="+mj-ea"/>
                          <a:ea typeface="+mn-ea"/>
                          <a:cs typeface="+mn-cs"/>
                        </a:rPr>
                        <a:t>（</a:t>
                      </a:r>
                      <a:r>
                        <a:rPr lang="en-US" altLang="zh-CN" sz="2400" u="sng" kern="1200" dirty="0">
                          <a:solidFill>
                            <a:schemeClr val="dk1"/>
                          </a:solidFill>
                          <a:latin typeface="+mj-ea"/>
                          <a:ea typeface="+mn-ea"/>
                          <a:cs typeface="+mn-cs"/>
                        </a:rPr>
                        <a:t>moderate-</a:t>
                      </a:r>
                      <a:r>
                        <a:rPr lang="en-US" altLang="zh-CN" sz="2400" u="sng" kern="1200" dirty="0" err="1">
                          <a:solidFill>
                            <a:schemeClr val="dk1"/>
                          </a:solidFill>
                          <a:latin typeface="+mj-ea"/>
                          <a:ea typeface="+mn-ea"/>
                          <a:cs typeface="+mn-cs"/>
                        </a:rPr>
                        <a:t>efficiencydisinfectant</a:t>
                      </a:r>
                      <a:r>
                        <a:rPr lang="en-US" altLang="zh-CN" sz="2400" u="sng" kern="1200" dirty="0">
                          <a:solidFill>
                            <a:schemeClr val="dk1"/>
                          </a:solidFill>
                          <a:latin typeface="+mj-ea"/>
                          <a:ea typeface="+mn-ea"/>
                          <a:cs typeface="+mn-cs"/>
                        </a:rPr>
                        <a:t> </a:t>
                      </a:r>
                      <a:r>
                        <a:rPr lang="zh-CN" altLang="en-US" sz="2400" u="sng" kern="1200" dirty="0">
                          <a:solidFill>
                            <a:schemeClr val="dk1"/>
                          </a:solidFill>
                          <a:latin typeface="+mj-ea"/>
                          <a:ea typeface="+mn-ea"/>
                          <a:cs typeface="+mn-cs"/>
                        </a:rPr>
                        <a:t>）</a:t>
                      </a:r>
                      <a:endParaRPr lang="en-US" altLang="zh-CN" sz="2400" u="sng" kern="1200" dirty="0">
                        <a:solidFill>
                          <a:schemeClr val="dk1"/>
                        </a:solidFill>
                        <a:latin typeface="+mj-ea"/>
                        <a:ea typeface="+mn-ea"/>
                        <a:cs typeface="+mn-cs"/>
                      </a:endParaRPr>
                    </a:p>
                    <a:p>
                      <a:r>
                        <a:rPr lang="zh-CN" altLang="en-US" sz="2000" u="none" kern="1200" dirty="0">
                          <a:solidFill>
                            <a:schemeClr val="dk1"/>
                          </a:solidFill>
                          <a:latin typeface="+mj-ea"/>
                          <a:ea typeface="+mn-ea"/>
                          <a:cs typeface="+mn-cs"/>
                        </a:rPr>
                        <a:t>可杀灭分枝杆菌、细菌繁殖体、真菌、病毒等微生物，达到消毒要求的制剂。</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如醇类、碘类和部分含氯消毒剂等</a:t>
                      </a:r>
                    </a:p>
                  </a:txBody>
                  <a:tcPr anchor="ctr"/>
                </a:tc>
                <a:extLst>
                  <a:ext uri="{0D108BD9-81ED-4DB2-BD59-A6C34878D82A}">
                    <a16:rowId xmlns:a16="http://schemas.microsoft.com/office/drawing/2014/main" val="1992218335"/>
                  </a:ext>
                </a:extLst>
              </a:tr>
              <a:tr h="567907">
                <a:tc>
                  <a:txBody>
                    <a:bodyPr/>
                    <a:lstStyle/>
                    <a:p>
                      <a:r>
                        <a:rPr lang="zh-CN" altLang="en-US" sz="2400" b="1" u="sng" kern="1200" dirty="0">
                          <a:solidFill>
                            <a:srgbClr val="C00000"/>
                          </a:solidFill>
                          <a:latin typeface="+mj-ea"/>
                          <a:ea typeface="+mn-ea"/>
                          <a:cs typeface="+mn-cs"/>
                        </a:rPr>
                        <a:t>低效消毒剂</a:t>
                      </a:r>
                      <a:r>
                        <a:rPr lang="zh-CN" altLang="en-US" sz="2400" u="sng" kern="1200" dirty="0">
                          <a:solidFill>
                            <a:schemeClr val="dk1"/>
                          </a:solidFill>
                          <a:latin typeface="+mj-ea"/>
                          <a:ea typeface="+mn-ea"/>
                          <a:cs typeface="+mn-cs"/>
                        </a:rPr>
                        <a:t>（ </a:t>
                      </a:r>
                      <a:r>
                        <a:rPr lang="en-US" altLang="zh-CN" sz="2400" u="sng" kern="1200" dirty="0">
                          <a:solidFill>
                            <a:schemeClr val="dk1"/>
                          </a:solidFill>
                          <a:latin typeface="+mj-ea"/>
                          <a:ea typeface="+mn-ea"/>
                          <a:cs typeface="+mn-cs"/>
                        </a:rPr>
                        <a:t>low-</a:t>
                      </a:r>
                      <a:r>
                        <a:rPr lang="en-US" altLang="zh-CN" sz="2400" u="sng" kern="1200" dirty="0" err="1">
                          <a:solidFill>
                            <a:schemeClr val="dk1"/>
                          </a:solidFill>
                          <a:latin typeface="+mj-ea"/>
                          <a:ea typeface="+mn-ea"/>
                          <a:cs typeface="+mn-cs"/>
                        </a:rPr>
                        <a:t>efficiencydisinfectant</a:t>
                      </a:r>
                      <a:r>
                        <a:rPr lang="en-US" altLang="zh-CN" sz="2400" u="sng" kern="1200" dirty="0">
                          <a:solidFill>
                            <a:schemeClr val="dk1"/>
                          </a:solidFill>
                          <a:latin typeface="+mj-ea"/>
                          <a:ea typeface="+mn-ea"/>
                          <a:cs typeface="+mn-cs"/>
                        </a:rPr>
                        <a:t> </a:t>
                      </a:r>
                      <a:r>
                        <a:rPr lang="zh-CN" altLang="en-US" sz="2400" u="sng" kern="1200" dirty="0">
                          <a:solidFill>
                            <a:schemeClr val="dk1"/>
                          </a:solidFill>
                          <a:latin typeface="+mj-ea"/>
                          <a:ea typeface="+mn-ea"/>
                          <a:cs typeface="+mn-cs"/>
                        </a:rPr>
                        <a:t>）</a:t>
                      </a:r>
                      <a:endParaRPr lang="en-US" altLang="zh-CN" sz="2400" u="sng" kern="1200" dirty="0">
                        <a:solidFill>
                          <a:schemeClr val="dk1"/>
                        </a:solidFill>
                        <a:latin typeface="+mj-ea"/>
                        <a:ea typeface="+mn-ea"/>
                        <a:cs typeface="+mn-cs"/>
                      </a:endParaRPr>
                    </a:p>
                    <a:p>
                      <a:r>
                        <a:rPr lang="zh-CN" altLang="en-US" sz="2000" u="none" kern="1200" dirty="0">
                          <a:solidFill>
                            <a:schemeClr val="dk1"/>
                          </a:solidFill>
                          <a:latin typeface="+mj-ea"/>
                          <a:ea typeface="+mn-ea"/>
                          <a:cs typeface="+mn-cs"/>
                        </a:rPr>
                        <a:t>只能杀灭细菌繁殖体和亲脂病毒，达到消毒要求的制剂。</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mj-ea"/>
                        <a:buNone/>
                        <a:tabLst/>
                        <a:defRPr/>
                      </a:pPr>
                      <a:r>
                        <a:rPr lang="zh-CN" altLang="en-US" sz="2000" kern="1200" dirty="0">
                          <a:solidFill>
                            <a:schemeClr val="accent1">
                              <a:lumMod val="50000"/>
                            </a:schemeClr>
                          </a:solidFill>
                          <a:latin typeface="+mj-ea"/>
                          <a:ea typeface="+mn-ea"/>
                          <a:cs typeface="+mn-cs"/>
                        </a:rPr>
                        <a:t>如酚类、胍类、季铵盐类等</a:t>
                      </a:r>
                    </a:p>
                  </a:txBody>
                  <a:tcPr anchor="ctr"/>
                </a:tc>
                <a:extLst>
                  <a:ext uri="{0D108BD9-81ED-4DB2-BD59-A6C34878D82A}">
                    <a16:rowId xmlns:a16="http://schemas.microsoft.com/office/drawing/2014/main" val="847982025"/>
                  </a:ext>
                </a:extLst>
              </a:tr>
            </a:tbl>
          </a:graphicData>
        </a:graphic>
      </p:graphicFrame>
    </p:spTree>
    <p:extLst>
      <p:ext uri="{BB962C8B-B14F-4D97-AF65-F5344CB8AC3E}">
        <p14:creationId xmlns:p14="http://schemas.microsoft.com/office/powerpoint/2010/main" val="1365601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6" name="表格 5">
            <a:extLst>
              <a:ext uri="{FF2B5EF4-FFF2-40B4-BE49-F238E27FC236}">
                <a16:creationId xmlns:a16="http://schemas.microsoft.com/office/drawing/2014/main" id="{98F0055E-2880-4A41-84B2-C1144AD643FA}"/>
              </a:ext>
            </a:extLst>
          </p:cNvPr>
          <p:cNvGraphicFramePr>
            <a:graphicFrameLocks noGrp="1"/>
          </p:cNvGraphicFramePr>
          <p:nvPr>
            <p:extLst>
              <p:ext uri="{D42A27DB-BD31-4B8C-83A1-F6EECF244321}">
                <p14:modId xmlns:p14="http://schemas.microsoft.com/office/powerpoint/2010/main" val="2606173977"/>
              </p:ext>
            </p:extLst>
          </p:nvPr>
        </p:nvGraphicFramePr>
        <p:xfrm>
          <a:off x="1147864" y="1219201"/>
          <a:ext cx="10095895" cy="4060324"/>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环氧乙烷（灭菌剂）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不耐热、不耐湿的诊疗器械、器具和物品的灭菌</a:t>
                      </a:r>
                    </a:p>
                  </a:txBody>
                  <a:tcPr anchor="ctr"/>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环氧乙烷与二氧化碳混合、温度：</a:t>
                      </a:r>
                      <a:r>
                        <a:rPr lang="en-US" altLang="zh-CN" sz="2400" b="0" i="0" baseline="0" dirty="0">
                          <a:solidFill>
                            <a:schemeClr val="accent1">
                              <a:lumMod val="50000"/>
                            </a:schemeClr>
                          </a:solidFill>
                          <a:latin typeface="+mj-ea"/>
                          <a:ea typeface="+mj-ea"/>
                        </a:rPr>
                        <a:t>37-63</a:t>
                      </a:r>
                      <a:r>
                        <a:rPr lang="zh-CN" altLang="en-US" sz="2400" b="0" i="0" baseline="0" dirty="0">
                          <a:solidFill>
                            <a:schemeClr val="accent1">
                              <a:lumMod val="50000"/>
                            </a:schemeClr>
                          </a:solidFill>
                          <a:latin typeface="+mj-ea"/>
                          <a:ea typeface="+mj-ea"/>
                        </a:rPr>
                        <a:t>℃、相对湿度：</a:t>
                      </a:r>
                      <a:r>
                        <a:rPr lang="en-US" altLang="zh-CN" sz="2400" b="0" i="0" baseline="0" dirty="0">
                          <a:solidFill>
                            <a:schemeClr val="accent1">
                              <a:lumMod val="50000"/>
                            </a:schemeClr>
                          </a:solidFill>
                          <a:latin typeface="+mj-ea"/>
                          <a:ea typeface="+mj-ea"/>
                        </a:rPr>
                        <a:t>40%-80%</a:t>
                      </a:r>
                      <a:r>
                        <a:rPr lang="zh-CN" altLang="en-US" sz="2400" b="0" i="0" baseline="0" dirty="0">
                          <a:solidFill>
                            <a:schemeClr val="accent1">
                              <a:lumMod val="50000"/>
                            </a:schemeClr>
                          </a:solidFill>
                          <a:latin typeface="+mj-ea"/>
                          <a:ea typeface="+mj-ea"/>
                        </a:rPr>
                        <a:t>、灭菌</a:t>
                      </a:r>
                      <a:r>
                        <a:rPr lang="en-US" altLang="zh-CN" sz="2400" b="0" i="0" baseline="0" dirty="0">
                          <a:solidFill>
                            <a:schemeClr val="accent1">
                              <a:lumMod val="50000"/>
                            </a:schemeClr>
                          </a:solidFill>
                          <a:latin typeface="+mj-ea"/>
                          <a:ea typeface="+mj-ea"/>
                        </a:rPr>
                        <a:t>1-6h</a:t>
                      </a:r>
                      <a:endParaRPr lang="zh-CN" altLang="en-US" sz="2400" b="0" i="0" baseline="0" dirty="0">
                        <a:solidFill>
                          <a:schemeClr val="accent1">
                            <a:lumMod val="50000"/>
                          </a:schemeClr>
                        </a:solidFill>
                        <a:latin typeface="+mj-ea"/>
                        <a:ea typeface="+mj-ea"/>
                      </a:endParaRPr>
                    </a:p>
                  </a:txBody>
                  <a:tcPr anchor="ctr"/>
                </a:tc>
                <a:extLst>
                  <a:ext uri="{0D108BD9-81ED-4DB2-BD59-A6C34878D82A}">
                    <a16:rowId xmlns:a16="http://schemas.microsoft.com/office/drawing/2014/main" val="2098183347"/>
                  </a:ext>
                </a:extLst>
              </a:tr>
              <a:tr h="797668">
                <a:tc>
                  <a:txBody>
                    <a:bodyPr/>
                    <a:lstStyle/>
                    <a:p>
                      <a:pPr algn="ctr"/>
                      <a:r>
                        <a:rPr lang="zh-CN" altLang="en-US" sz="2400" u="none" dirty="0">
                          <a:latin typeface="+mj-ea"/>
                          <a:ea typeface="+mj-ea"/>
                        </a:rPr>
                        <a:t>注意事项</a:t>
                      </a:r>
                      <a:endParaRPr lang="en-US" altLang="zh-CN" sz="2400" u="none" dirty="0">
                        <a:latin typeface="+mj-ea"/>
                        <a:ea typeface="+mj-ea"/>
                      </a:endParaRPr>
                    </a:p>
                  </a:txBody>
                  <a:tcPr anchor="ctr"/>
                </a:tc>
                <a:tc>
                  <a:txBody>
                    <a:bodyPr/>
                    <a:lstStyle/>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严格遵守安全操作程序。</a:t>
                      </a:r>
                      <a:endParaRPr lang="en-US" altLang="zh-CN" sz="2400" b="0" i="0" baseline="0" dirty="0">
                        <a:solidFill>
                          <a:schemeClr val="accent1">
                            <a:lumMod val="50000"/>
                          </a:schemeClr>
                        </a:solidFill>
                        <a:latin typeface="+mj-ea"/>
                        <a:ea typeface="+mj-ea"/>
                      </a:endParaRP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灭菌后物品应清除残留方可使用。</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每次灭菌应进行效果监测及评价 。</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不可用于食品、液体、油脂类和粉剂等灭菌。</a:t>
                      </a:r>
                    </a:p>
                    <a:p>
                      <a:endParaRPr lang="zh-CN" altLang="en-US" sz="2000" b="0" i="0" baseline="0" dirty="0">
                        <a:solidFill>
                          <a:schemeClr val="accent1">
                            <a:lumMod val="50000"/>
                          </a:schemeClr>
                        </a:solidFill>
                        <a:latin typeface="+mj-ea"/>
                        <a:ea typeface="+mj-ea"/>
                      </a:endParaRPr>
                    </a:p>
                  </a:txBody>
                  <a:tcPr anchor="ctr"/>
                </a:tc>
                <a:extLst>
                  <a:ext uri="{0D108BD9-81ED-4DB2-BD59-A6C34878D82A}">
                    <a16:rowId xmlns:a16="http://schemas.microsoft.com/office/drawing/2014/main" val="3618950238"/>
                  </a:ext>
                </a:extLst>
              </a:tr>
            </a:tbl>
          </a:graphicData>
        </a:graphic>
      </p:graphicFrame>
    </p:spTree>
    <p:extLst>
      <p:ext uri="{BB962C8B-B14F-4D97-AF65-F5344CB8AC3E}">
        <p14:creationId xmlns:p14="http://schemas.microsoft.com/office/powerpoint/2010/main" val="587003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5" name="表格 4">
            <a:extLst>
              <a:ext uri="{FF2B5EF4-FFF2-40B4-BE49-F238E27FC236}">
                <a16:creationId xmlns:a16="http://schemas.microsoft.com/office/drawing/2014/main" id="{7D80BD34-04D1-4F11-B2B6-D7D612AC1D33}"/>
              </a:ext>
            </a:extLst>
          </p:cNvPr>
          <p:cNvGraphicFramePr>
            <a:graphicFrameLocks noGrp="1"/>
          </p:cNvGraphicFramePr>
          <p:nvPr>
            <p:extLst>
              <p:ext uri="{D42A27DB-BD31-4B8C-83A1-F6EECF244321}">
                <p14:modId xmlns:p14="http://schemas.microsoft.com/office/powerpoint/2010/main" val="592400766"/>
              </p:ext>
            </p:extLst>
          </p:nvPr>
        </p:nvGraphicFramePr>
        <p:xfrm>
          <a:off x="1147864" y="1219201"/>
          <a:ext cx="10095895" cy="4420247"/>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戊二醛（灭菌剂）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不耐热诊疗器械、器具与物品浸泡消毒与灭菌</a:t>
                      </a:r>
                    </a:p>
                  </a:txBody>
                  <a:tcPr anchor="ctr" anchorCtr="1"/>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浸泡、</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碱性、消毒</a:t>
                      </a:r>
                      <a:r>
                        <a:rPr lang="en-US" altLang="zh-CN" sz="2400" b="0" i="0" baseline="0" dirty="0">
                          <a:solidFill>
                            <a:schemeClr val="accent1">
                              <a:lumMod val="50000"/>
                            </a:schemeClr>
                          </a:solidFill>
                          <a:latin typeface="+mj-ea"/>
                          <a:ea typeface="+mj-ea"/>
                        </a:rPr>
                        <a:t>60min</a:t>
                      </a:r>
                      <a:r>
                        <a:rPr lang="zh-CN" altLang="en-US" sz="2400" b="0" i="0" baseline="0" dirty="0">
                          <a:solidFill>
                            <a:schemeClr val="accent1">
                              <a:lumMod val="50000"/>
                            </a:schemeClr>
                          </a:solidFill>
                          <a:latin typeface="+mj-ea"/>
                          <a:ea typeface="+mj-ea"/>
                        </a:rPr>
                        <a:t>、灭菌</a:t>
                      </a:r>
                      <a:r>
                        <a:rPr lang="en-US" altLang="zh-CN" sz="2400" b="0" i="0" baseline="0" dirty="0">
                          <a:solidFill>
                            <a:schemeClr val="accent1">
                              <a:lumMod val="50000"/>
                            </a:schemeClr>
                          </a:solidFill>
                          <a:latin typeface="+mj-ea"/>
                          <a:ea typeface="+mj-ea"/>
                        </a:rPr>
                        <a:t>10h</a:t>
                      </a:r>
                      <a:endParaRPr lang="zh-CN" altLang="en-US" sz="24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2098183347"/>
                  </a:ext>
                </a:extLst>
              </a:tr>
              <a:tr h="797668">
                <a:tc>
                  <a:txBody>
                    <a:bodyPr/>
                    <a:lstStyle/>
                    <a:p>
                      <a:pPr algn="ctr"/>
                      <a:r>
                        <a:rPr lang="zh-CN" altLang="en-US" sz="2400" u="none" dirty="0">
                          <a:latin typeface="+mj-ea"/>
                          <a:ea typeface="+mj-ea"/>
                        </a:rPr>
                        <a:t>注意事项</a:t>
                      </a:r>
                      <a:endParaRPr lang="en-US" altLang="zh-CN" sz="2400" u="none" dirty="0">
                        <a:latin typeface="+mj-ea"/>
                        <a:ea typeface="+mj-ea"/>
                      </a:endParaRPr>
                    </a:p>
                  </a:txBody>
                  <a:tcPr anchor="ctr"/>
                </a:tc>
                <a:tc>
                  <a:txBody>
                    <a:bodyPr/>
                    <a:lstStyle/>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强化酸性戊二醛使用前应先加入</a:t>
                      </a:r>
                      <a:r>
                        <a:rPr lang="en-US" altLang="zh-CN" sz="2400" b="0" i="0" baseline="0" dirty="0">
                          <a:solidFill>
                            <a:schemeClr val="accent1">
                              <a:lumMod val="50000"/>
                            </a:schemeClr>
                          </a:solidFill>
                          <a:latin typeface="+mj-ea"/>
                          <a:ea typeface="+mj-ea"/>
                        </a:rPr>
                        <a:t>pH</a:t>
                      </a:r>
                      <a:r>
                        <a:rPr lang="zh-CN" altLang="en-US" sz="2400" b="0" i="0" baseline="0" dirty="0">
                          <a:solidFill>
                            <a:schemeClr val="accent1">
                              <a:lumMod val="50000"/>
                            </a:schemeClr>
                          </a:solidFill>
                          <a:latin typeface="+mj-ea"/>
                          <a:ea typeface="+mj-ea"/>
                        </a:rPr>
                        <a:t>调节剂（</a:t>
                      </a:r>
                      <a:r>
                        <a:rPr lang="zh-CN" altLang="en-US" sz="2400" b="0" i="0" baseline="0" dirty="0">
                          <a:solidFill>
                            <a:srgbClr val="C00000"/>
                          </a:solidFill>
                          <a:latin typeface="+mj-ea"/>
                          <a:ea typeface="+mj-ea"/>
                        </a:rPr>
                        <a:t>碳酸氢钠</a:t>
                      </a:r>
                      <a:r>
                        <a:rPr lang="zh-CN" altLang="en-US" sz="2400" b="0" i="0" baseline="0" dirty="0">
                          <a:solidFill>
                            <a:schemeClr val="accent1">
                              <a:lumMod val="50000"/>
                            </a:schemeClr>
                          </a:solidFill>
                          <a:latin typeface="+mj-ea"/>
                          <a:ea typeface="+mj-ea"/>
                        </a:rPr>
                        <a:t>），再加防锈剂（</a:t>
                      </a:r>
                      <a:r>
                        <a:rPr lang="zh-CN" altLang="en-US" sz="2400" b="0" i="0" baseline="0" dirty="0">
                          <a:solidFill>
                            <a:srgbClr val="C00000"/>
                          </a:solidFill>
                          <a:latin typeface="+mj-ea"/>
                          <a:ea typeface="+mj-ea"/>
                        </a:rPr>
                        <a:t>亚硝酸盐</a:t>
                      </a:r>
                      <a:r>
                        <a:rPr lang="zh-CN" altLang="en-US" sz="2400" b="0" i="0" baseline="0" dirty="0">
                          <a:solidFill>
                            <a:schemeClr val="accent1">
                              <a:lumMod val="50000"/>
                            </a:schemeClr>
                          </a:solidFill>
                          <a:latin typeface="+mj-ea"/>
                          <a:ea typeface="+mj-ea"/>
                        </a:rPr>
                        <a:t>）充分混匀。</a:t>
                      </a:r>
                      <a:endParaRPr lang="en-US" altLang="zh-CN" sz="2400" b="0" i="0" baseline="0" dirty="0">
                        <a:solidFill>
                          <a:schemeClr val="accent1">
                            <a:lumMod val="50000"/>
                          </a:schemeClr>
                        </a:solidFill>
                        <a:latin typeface="+mj-ea"/>
                        <a:ea typeface="+mj-ea"/>
                      </a:endParaRP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对皮肤有刺激性，接触应戴橡胶手套。</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灭菌后的物品使用前用无菌蒸馏水冲洗 。</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加盖放于通风处。</a:t>
                      </a:r>
                    </a:p>
                    <a:p>
                      <a:endParaRPr lang="zh-CN" altLang="en-US" sz="20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3618950238"/>
                  </a:ext>
                </a:extLst>
              </a:tr>
            </a:tbl>
          </a:graphicData>
        </a:graphic>
      </p:graphicFrame>
    </p:spTree>
    <p:extLst>
      <p:ext uri="{BB962C8B-B14F-4D97-AF65-F5344CB8AC3E}">
        <p14:creationId xmlns:p14="http://schemas.microsoft.com/office/powerpoint/2010/main" val="3267518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5" name="表格 4">
            <a:extLst>
              <a:ext uri="{FF2B5EF4-FFF2-40B4-BE49-F238E27FC236}">
                <a16:creationId xmlns:a16="http://schemas.microsoft.com/office/drawing/2014/main" id="{7D80BD34-04D1-4F11-B2B6-D7D612AC1D33}"/>
              </a:ext>
            </a:extLst>
          </p:cNvPr>
          <p:cNvGraphicFramePr>
            <a:graphicFrameLocks noGrp="1"/>
          </p:cNvGraphicFramePr>
          <p:nvPr>
            <p:extLst>
              <p:ext uri="{D42A27DB-BD31-4B8C-83A1-F6EECF244321}">
                <p14:modId xmlns:p14="http://schemas.microsoft.com/office/powerpoint/2010/main" val="1495236246"/>
              </p:ext>
            </p:extLst>
          </p:nvPr>
        </p:nvGraphicFramePr>
        <p:xfrm>
          <a:off x="950775" y="450716"/>
          <a:ext cx="10095895" cy="5438409"/>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过氧乙酸（灭菌剂）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耐腐蚀物品、环境、室内空气等的消毒。专用机械消毒设备适用于内镜的灭菌</a:t>
                      </a:r>
                    </a:p>
                  </a:txBody>
                  <a:tcPr anchor="ctr" anchorCtr="1"/>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浸泡、熏蒸、喷洒，</a:t>
                      </a:r>
                      <a:r>
                        <a:rPr lang="en-US" altLang="zh-CN" sz="2400" b="0" i="0" baseline="0" dirty="0">
                          <a:solidFill>
                            <a:schemeClr val="accent1">
                              <a:lumMod val="50000"/>
                            </a:schemeClr>
                          </a:solidFill>
                          <a:latin typeface="+mj-ea"/>
                          <a:ea typeface="+mj-ea"/>
                        </a:rPr>
                        <a:t>0.2%</a:t>
                      </a:r>
                      <a:r>
                        <a:rPr lang="zh-CN" altLang="en-US" sz="2400" b="0" i="0" baseline="0" dirty="0">
                          <a:solidFill>
                            <a:schemeClr val="accent1">
                              <a:lumMod val="50000"/>
                            </a:schemeClr>
                          </a:solidFill>
                          <a:latin typeface="+mj-ea"/>
                          <a:ea typeface="+mj-ea"/>
                        </a:rPr>
                        <a:t>皮肤消毒， </a:t>
                      </a:r>
                      <a:endParaRPr lang="en-US" altLang="zh-CN" sz="2400" b="0" i="0" baseline="0" dirty="0">
                        <a:solidFill>
                          <a:schemeClr val="accent1">
                            <a:lumMod val="50000"/>
                          </a:schemeClr>
                        </a:solidFill>
                        <a:latin typeface="+mj-ea"/>
                        <a:ea typeface="+mj-ea"/>
                      </a:endParaRPr>
                    </a:p>
                    <a:p>
                      <a:r>
                        <a:rPr lang="en-US" altLang="zh-CN" sz="2400" b="0" i="0" baseline="0" dirty="0">
                          <a:solidFill>
                            <a:schemeClr val="accent1">
                              <a:lumMod val="50000"/>
                            </a:schemeClr>
                          </a:solidFill>
                          <a:latin typeface="+mj-ea"/>
                          <a:ea typeface="+mj-ea"/>
                        </a:rPr>
                        <a:t>0.02%</a:t>
                      </a:r>
                      <a:r>
                        <a:rPr lang="zh-CN" altLang="en-US" sz="2400" b="0" i="0" baseline="0" dirty="0">
                          <a:solidFill>
                            <a:schemeClr val="accent1">
                              <a:lumMod val="50000"/>
                            </a:schemeClr>
                          </a:solidFill>
                          <a:latin typeface="+mj-ea"/>
                          <a:ea typeface="+mj-ea"/>
                        </a:rPr>
                        <a:t>粘膜冲洗，环境喷洒</a:t>
                      </a:r>
                      <a:r>
                        <a:rPr lang="en-US" altLang="zh-CN" sz="2400" b="0" i="0" baseline="0" dirty="0">
                          <a:solidFill>
                            <a:schemeClr val="accent1">
                              <a:lumMod val="50000"/>
                            </a:schemeClr>
                          </a:solidFill>
                          <a:latin typeface="+mj-ea"/>
                          <a:ea typeface="+mj-ea"/>
                        </a:rPr>
                        <a:t>0.2%</a:t>
                      </a:r>
                      <a:r>
                        <a:rPr lang="zh-CN" altLang="en-US" sz="2400" b="0" i="0" baseline="0" dirty="0">
                          <a:solidFill>
                            <a:schemeClr val="accent1">
                              <a:lumMod val="50000"/>
                            </a:schemeClr>
                          </a:solidFill>
                          <a:latin typeface="+mj-ea"/>
                          <a:ea typeface="+mj-ea"/>
                        </a:rPr>
                        <a:t>～ </a:t>
                      </a:r>
                      <a:r>
                        <a:rPr lang="en-US" altLang="zh-CN" sz="2400" b="0" i="0" baseline="0" dirty="0">
                          <a:solidFill>
                            <a:schemeClr val="accent1">
                              <a:lumMod val="50000"/>
                            </a:schemeClr>
                          </a:solidFill>
                          <a:latin typeface="+mj-ea"/>
                          <a:ea typeface="+mj-ea"/>
                        </a:rPr>
                        <a:t>0.4% </a:t>
                      </a:r>
                    </a:p>
                    <a:p>
                      <a:r>
                        <a:rPr lang="en-US" altLang="zh-CN" sz="2400" b="0" i="0" baseline="0" dirty="0">
                          <a:solidFill>
                            <a:schemeClr val="accent1">
                              <a:lumMod val="50000"/>
                            </a:schemeClr>
                          </a:solidFill>
                          <a:latin typeface="+mj-ea"/>
                          <a:ea typeface="+mj-ea"/>
                        </a:rPr>
                        <a:t>0.2%</a:t>
                      </a:r>
                      <a:r>
                        <a:rPr lang="zh-CN" altLang="en-US" sz="2400" b="0" i="0" baseline="0" dirty="0">
                          <a:solidFill>
                            <a:schemeClr val="accent1">
                              <a:lumMod val="50000"/>
                            </a:schemeClr>
                          </a:solidFill>
                          <a:latin typeface="+mj-ea"/>
                          <a:ea typeface="+mj-ea"/>
                        </a:rPr>
                        <a:t>～ </a:t>
                      </a:r>
                      <a:r>
                        <a:rPr lang="en-US" altLang="zh-CN" sz="2400" b="0" i="0" baseline="0" dirty="0">
                          <a:solidFill>
                            <a:schemeClr val="accent1">
                              <a:lumMod val="50000"/>
                            </a:schemeClr>
                          </a:solidFill>
                          <a:latin typeface="+mj-ea"/>
                          <a:ea typeface="+mj-ea"/>
                        </a:rPr>
                        <a:t>1%</a:t>
                      </a:r>
                      <a:r>
                        <a:rPr lang="zh-CN" altLang="en-US" sz="2400" b="0" i="0" baseline="0" dirty="0">
                          <a:solidFill>
                            <a:schemeClr val="accent1">
                              <a:lumMod val="50000"/>
                            </a:schemeClr>
                          </a:solidFill>
                          <a:latin typeface="+mj-ea"/>
                          <a:ea typeface="+mj-ea"/>
                        </a:rPr>
                        <a:t>浸泡消毒，</a:t>
                      </a:r>
                      <a:r>
                        <a:rPr lang="en-US" altLang="zh-CN" sz="2400" b="0" i="0" baseline="0" dirty="0">
                          <a:solidFill>
                            <a:schemeClr val="accent1">
                              <a:lumMod val="50000"/>
                            </a:schemeClr>
                          </a:solidFill>
                          <a:latin typeface="+mj-ea"/>
                          <a:ea typeface="+mj-ea"/>
                        </a:rPr>
                        <a:t>30</a:t>
                      </a:r>
                      <a:r>
                        <a:rPr lang="zh-CN" altLang="en-US" sz="2400" b="0" i="0" baseline="0" dirty="0">
                          <a:solidFill>
                            <a:schemeClr val="accent1">
                              <a:lumMod val="50000"/>
                            </a:schemeClr>
                          </a:solidFill>
                          <a:latin typeface="+mj-ea"/>
                          <a:ea typeface="+mj-ea"/>
                        </a:rPr>
                        <a:t>～ </a:t>
                      </a:r>
                      <a:r>
                        <a:rPr lang="en-US" altLang="zh-CN" sz="2400" b="0" i="0" baseline="0" dirty="0">
                          <a:solidFill>
                            <a:schemeClr val="accent1">
                              <a:lumMod val="50000"/>
                            </a:schemeClr>
                          </a:solidFill>
                          <a:latin typeface="+mj-ea"/>
                          <a:ea typeface="+mj-ea"/>
                        </a:rPr>
                        <a:t>60min</a:t>
                      </a:r>
                    </a:p>
                  </a:txBody>
                  <a:tcPr anchor="ctr" anchorCtr="1"/>
                </a:tc>
                <a:extLst>
                  <a:ext uri="{0D108BD9-81ED-4DB2-BD59-A6C34878D82A}">
                    <a16:rowId xmlns:a16="http://schemas.microsoft.com/office/drawing/2014/main" val="2098183347"/>
                  </a:ext>
                </a:extLst>
              </a:tr>
              <a:tr h="797668">
                <a:tc>
                  <a:txBody>
                    <a:bodyPr/>
                    <a:lstStyle/>
                    <a:p>
                      <a:pPr algn="ctr"/>
                      <a:r>
                        <a:rPr lang="zh-CN" altLang="en-US" sz="2400" u="none" dirty="0">
                          <a:latin typeface="+mj-ea"/>
                          <a:ea typeface="+mj-ea"/>
                        </a:rPr>
                        <a:t>注意事项</a:t>
                      </a:r>
                      <a:endParaRPr lang="en-US" altLang="zh-CN" sz="2400" u="none" dirty="0">
                        <a:latin typeface="+mj-ea"/>
                        <a:ea typeface="+mj-ea"/>
                      </a:endParaRPr>
                    </a:p>
                  </a:txBody>
                  <a:tcPr anchor="ctr"/>
                </a:tc>
                <a:tc>
                  <a:txBody>
                    <a:bodyPr/>
                    <a:lstStyle/>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稳定性差，</a:t>
                      </a:r>
                      <a:r>
                        <a:rPr lang="zh-CN" altLang="en-US" sz="2400" b="0" i="0" baseline="0" dirty="0">
                          <a:solidFill>
                            <a:srgbClr val="C00000"/>
                          </a:solidFill>
                          <a:latin typeface="+mj-ea"/>
                          <a:ea typeface="+mj-ea"/>
                        </a:rPr>
                        <a:t>密闭贮存</a:t>
                      </a:r>
                      <a:r>
                        <a:rPr lang="zh-CN" altLang="en-US" sz="2400" b="0" i="0" baseline="0" dirty="0">
                          <a:solidFill>
                            <a:schemeClr val="accent1">
                              <a:lumMod val="50000"/>
                            </a:schemeClr>
                          </a:solidFill>
                          <a:latin typeface="+mj-ea"/>
                          <a:ea typeface="+mj-ea"/>
                        </a:rPr>
                        <a:t>。用前应测定有效含量，原液浓度低于</a:t>
                      </a:r>
                      <a:r>
                        <a:rPr lang="en-US" altLang="zh-CN" sz="2400" b="0" i="0" baseline="0" dirty="0">
                          <a:solidFill>
                            <a:schemeClr val="accent1">
                              <a:lumMod val="50000"/>
                            </a:schemeClr>
                          </a:solidFill>
                          <a:latin typeface="+mj-ea"/>
                          <a:ea typeface="+mj-ea"/>
                        </a:rPr>
                        <a:t>12%</a:t>
                      </a:r>
                      <a:r>
                        <a:rPr lang="zh-CN" altLang="en-US" sz="2400" b="0" i="0" baseline="0" dirty="0">
                          <a:solidFill>
                            <a:schemeClr val="accent1">
                              <a:lumMod val="50000"/>
                            </a:schemeClr>
                          </a:solidFill>
                          <a:latin typeface="+mj-ea"/>
                          <a:ea typeface="+mj-ea"/>
                        </a:rPr>
                        <a:t>时不应使用；</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稀释液应</a:t>
                      </a:r>
                      <a:r>
                        <a:rPr lang="zh-CN" altLang="en-US" sz="2400" b="0" i="0" baseline="0" dirty="0">
                          <a:solidFill>
                            <a:srgbClr val="C00000"/>
                          </a:solidFill>
                          <a:latin typeface="+mj-ea"/>
                          <a:ea typeface="+mj-ea"/>
                        </a:rPr>
                        <a:t>现用现配，</a:t>
                      </a:r>
                      <a:r>
                        <a:rPr lang="zh-CN" altLang="en-US" sz="2400" b="0" i="0" baseline="0" dirty="0">
                          <a:solidFill>
                            <a:schemeClr val="accent1">
                              <a:lumMod val="50000"/>
                            </a:schemeClr>
                          </a:solidFill>
                          <a:latin typeface="+mj-ea"/>
                          <a:ea typeface="+mj-ea"/>
                        </a:rPr>
                        <a:t>使用时限≤</a:t>
                      </a:r>
                      <a:r>
                        <a:rPr lang="en-US" altLang="zh-CN" sz="2400" b="0" i="0" baseline="0" dirty="0">
                          <a:solidFill>
                            <a:schemeClr val="accent1">
                              <a:lumMod val="50000"/>
                            </a:schemeClr>
                          </a:solidFill>
                          <a:latin typeface="+mj-ea"/>
                          <a:ea typeface="+mj-ea"/>
                        </a:rPr>
                        <a:t>24</a:t>
                      </a:r>
                      <a:r>
                        <a:rPr lang="zh-CN" altLang="en-US" sz="2400" b="0" i="0" baseline="0" dirty="0">
                          <a:solidFill>
                            <a:schemeClr val="accent1">
                              <a:lumMod val="50000"/>
                            </a:schemeClr>
                          </a:solidFill>
                          <a:latin typeface="+mj-ea"/>
                          <a:ea typeface="+mj-ea"/>
                        </a:rPr>
                        <a:t>小时；</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对多种金属和织物有很强的腐蚀和漂白作用，金属制品与织物经浸泡消毒后，及时用符合要求的水冲洗干净；</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不慎溅入眼中或皮肤上，应立即用大量清水冲洗；</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空气熏蒸消毒时，室内不应有人。</a:t>
                      </a:r>
                    </a:p>
                  </a:txBody>
                  <a:tcPr anchor="ctr" anchorCtr="1"/>
                </a:tc>
                <a:extLst>
                  <a:ext uri="{0D108BD9-81ED-4DB2-BD59-A6C34878D82A}">
                    <a16:rowId xmlns:a16="http://schemas.microsoft.com/office/drawing/2014/main" val="3618950238"/>
                  </a:ext>
                </a:extLst>
              </a:tr>
            </a:tbl>
          </a:graphicData>
        </a:graphic>
      </p:graphicFrame>
    </p:spTree>
    <p:extLst>
      <p:ext uri="{BB962C8B-B14F-4D97-AF65-F5344CB8AC3E}">
        <p14:creationId xmlns:p14="http://schemas.microsoft.com/office/powerpoint/2010/main" val="2378604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spc="300" dirty="0">
                <a:effectLst>
                  <a:outerShdw blurRad="38100" dist="38100" dir="2700000" algn="tl">
                    <a:srgbClr val="000000">
                      <a:alpha val="43137"/>
                    </a:srgbClr>
                  </a:outerShdw>
                </a:effectLst>
              </a:rPr>
              <a:t>本章框架</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grpSp>
        <p:nvGrpSpPr>
          <p:cNvPr id="5" name="组合 4">
            <a:extLst>
              <a:ext uri="{FF2B5EF4-FFF2-40B4-BE49-F238E27FC236}">
                <a16:creationId xmlns:a16="http://schemas.microsoft.com/office/drawing/2014/main" id="{F34D6F4D-3D30-4B9B-A1B6-316D4F0E5079}"/>
              </a:ext>
            </a:extLst>
          </p:cNvPr>
          <p:cNvGrpSpPr/>
          <p:nvPr/>
        </p:nvGrpSpPr>
        <p:grpSpPr>
          <a:xfrm>
            <a:off x="2860467" y="1297124"/>
            <a:ext cx="6244263" cy="810725"/>
            <a:chOff x="4532138" y="2977854"/>
            <a:chExt cx="1564211" cy="379451"/>
          </a:xfrm>
        </p:grpSpPr>
        <p:sp>
          <p:nvSpPr>
            <p:cNvPr id="6" name="MH_SubTitle_1">
              <a:extLst>
                <a:ext uri="{FF2B5EF4-FFF2-40B4-BE49-F238E27FC236}">
                  <a16:creationId xmlns:a16="http://schemas.microsoft.com/office/drawing/2014/main" id="{8A92E1B5-217B-4966-8F43-039253058B11}"/>
                </a:ext>
              </a:extLst>
            </p:cNvPr>
            <p:cNvSpPr/>
            <p:nvPr>
              <p:custDataLst>
                <p:tags r:id="rId7"/>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7" name="MH_SubTitle_1">
              <a:extLst>
                <a:ext uri="{FF2B5EF4-FFF2-40B4-BE49-F238E27FC236}">
                  <a16:creationId xmlns:a16="http://schemas.microsoft.com/office/drawing/2014/main" id="{E9B30E26-8CD8-4F39-9A55-AF1F325F7FFF}"/>
                </a:ext>
              </a:extLst>
            </p:cNvPr>
            <p:cNvSpPr/>
            <p:nvPr>
              <p:custDataLst>
                <p:tags r:id="rId8"/>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dirty="0">
                  <a:solidFill>
                    <a:prstClr val="white"/>
                  </a:solidFill>
                  <a:latin typeface="Impact" panose="020B0806030902050204" pitchFamily="34" charset="0"/>
                  <a:ea typeface="微软雅黑" panose="020B0503020204020204" pitchFamily="34" charset="-122"/>
                </a:rPr>
                <a:t>一、概        述</a:t>
              </a:r>
              <a:endPar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grpSp>
      <p:grpSp>
        <p:nvGrpSpPr>
          <p:cNvPr id="8" name="组合 7">
            <a:extLst>
              <a:ext uri="{FF2B5EF4-FFF2-40B4-BE49-F238E27FC236}">
                <a16:creationId xmlns:a16="http://schemas.microsoft.com/office/drawing/2014/main" id="{B2AA21AA-F627-4ADF-AB19-62EEAD880ABD}"/>
              </a:ext>
            </a:extLst>
          </p:cNvPr>
          <p:cNvGrpSpPr/>
          <p:nvPr/>
        </p:nvGrpSpPr>
        <p:grpSpPr>
          <a:xfrm>
            <a:off x="2860469" y="2341485"/>
            <a:ext cx="6244262" cy="810725"/>
            <a:chOff x="4532138" y="2977854"/>
            <a:chExt cx="1564211" cy="379451"/>
          </a:xfrm>
        </p:grpSpPr>
        <p:sp>
          <p:nvSpPr>
            <p:cNvPr id="9" name="MH_SubTitle_1">
              <a:extLst>
                <a:ext uri="{FF2B5EF4-FFF2-40B4-BE49-F238E27FC236}">
                  <a16:creationId xmlns:a16="http://schemas.microsoft.com/office/drawing/2014/main" id="{57258A57-9400-4EF6-B5BA-09DC58D60A50}"/>
                </a:ext>
              </a:extLst>
            </p:cNvPr>
            <p:cNvSpPr/>
            <p:nvPr>
              <p:custDataLst>
                <p:tags r:id="rId5"/>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0" name="MH_SubTitle_1">
              <a:extLst>
                <a:ext uri="{FF2B5EF4-FFF2-40B4-BE49-F238E27FC236}">
                  <a16:creationId xmlns:a16="http://schemas.microsoft.com/office/drawing/2014/main" id="{6858ECC5-4185-4478-9E77-04A461B46113}"/>
                </a:ext>
              </a:extLst>
            </p:cNvPr>
            <p:cNvSpPr/>
            <p:nvPr>
              <p:custDataLst>
                <p:tags r:id="rId6"/>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二、医院感染发生的条件</a:t>
              </a:r>
            </a:p>
          </p:txBody>
        </p:sp>
      </p:grpSp>
      <p:grpSp>
        <p:nvGrpSpPr>
          <p:cNvPr id="11" name="组合 10">
            <a:extLst>
              <a:ext uri="{FF2B5EF4-FFF2-40B4-BE49-F238E27FC236}">
                <a16:creationId xmlns:a16="http://schemas.microsoft.com/office/drawing/2014/main" id="{22E2F8F4-1DDD-4D0C-83DA-351F20555A83}"/>
              </a:ext>
            </a:extLst>
          </p:cNvPr>
          <p:cNvGrpSpPr/>
          <p:nvPr/>
        </p:nvGrpSpPr>
        <p:grpSpPr>
          <a:xfrm>
            <a:off x="2860469" y="3421375"/>
            <a:ext cx="6351626" cy="840154"/>
            <a:chOff x="4532138" y="2977854"/>
            <a:chExt cx="1564211" cy="379451"/>
          </a:xfrm>
        </p:grpSpPr>
        <p:sp>
          <p:nvSpPr>
            <p:cNvPr id="12" name="MH_SubTitle_1">
              <a:extLst>
                <a:ext uri="{FF2B5EF4-FFF2-40B4-BE49-F238E27FC236}">
                  <a16:creationId xmlns:a16="http://schemas.microsoft.com/office/drawing/2014/main" id="{16C99878-9712-41EA-B194-0BD542F90EB3}"/>
                </a:ext>
              </a:extLst>
            </p:cNvPr>
            <p:cNvSpPr/>
            <p:nvPr>
              <p:custDataLst>
                <p:tags r:id="rId3"/>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3" name="MH_SubTitle_1">
              <a:extLst>
                <a:ext uri="{FF2B5EF4-FFF2-40B4-BE49-F238E27FC236}">
                  <a16:creationId xmlns:a16="http://schemas.microsoft.com/office/drawing/2014/main" id="{15C2994B-6907-45F4-BD5A-CE3074BFFDC8}"/>
                </a:ext>
              </a:extLst>
            </p:cNvPr>
            <p:cNvSpPr/>
            <p:nvPr>
              <p:custDataLst>
                <p:tags r:id="rId4"/>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三、医院感染发生的促发因素</a:t>
              </a:r>
            </a:p>
          </p:txBody>
        </p:sp>
      </p:grpSp>
      <p:grpSp>
        <p:nvGrpSpPr>
          <p:cNvPr id="14" name="组合 13">
            <a:extLst>
              <a:ext uri="{FF2B5EF4-FFF2-40B4-BE49-F238E27FC236}">
                <a16:creationId xmlns:a16="http://schemas.microsoft.com/office/drawing/2014/main" id="{A4725F9C-0782-4D72-9E1F-AA1F99A3449C}"/>
              </a:ext>
            </a:extLst>
          </p:cNvPr>
          <p:cNvGrpSpPr/>
          <p:nvPr/>
        </p:nvGrpSpPr>
        <p:grpSpPr>
          <a:xfrm>
            <a:off x="2860466" y="4501263"/>
            <a:ext cx="6272315" cy="840153"/>
            <a:chOff x="4532138" y="2977854"/>
            <a:chExt cx="1564211" cy="379451"/>
          </a:xfrm>
        </p:grpSpPr>
        <p:sp>
          <p:nvSpPr>
            <p:cNvPr id="15" name="MH_SubTitle_1">
              <a:extLst>
                <a:ext uri="{FF2B5EF4-FFF2-40B4-BE49-F238E27FC236}">
                  <a16:creationId xmlns:a16="http://schemas.microsoft.com/office/drawing/2014/main" id="{0BAD6415-9D3D-434A-81B2-FD1C962DBB41}"/>
                </a:ext>
              </a:extLst>
            </p:cNvPr>
            <p:cNvSpPr/>
            <p:nvPr>
              <p:custDataLst>
                <p:tags r:id="rId1"/>
              </p:custDataLst>
            </p:nvPr>
          </p:nvSpPr>
          <p:spPr>
            <a:xfrm>
              <a:off x="4532138" y="2977854"/>
              <a:ext cx="1564211" cy="379451"/>
            </a:xfrm>
            <a:prstGeom prst="roundRect">
              <a:avLst>
                <a:gd name="adj" fmla="val 21110"/>
              </a:avLst>
            </a:prstGeom>
            <a:gradFill flip="none" rotWithShape="1">
              <a:gsLst>
                <a:gs pos="100000">
                  <a:schemeClr val="bg1"/>
                </a:gs>
                <a:gs pos="0">
                  <a:srgbClr val="E0E0E0"/>
                </a:gs>
              </a:gsLst>
              <a:lin ang="8100000" scaled="0"/>
              <a:tileRect/>
            </a:gradFill>
            <a:ln w="25400">
              <a:gradFill>
                <a:gsLst>
                  <a:gs pos="100000">
                    <a:schemeClr val="bg1">
                      <a:lumMod val="85000"/>
                    </a:schemeClr>
                  </a:gs>
                  <a:gs pos="0">
                    <a:schemeClr val="bg1"/>
                  </a:gs>
                </a:gsLst>
                <a:lin ang="8100000" scaled="0"/>
              </a:grad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6" name="MH_SubTitle_1">
              <a:extLst>
                <a:ext uri="{FF2B5EF4-FFF2-40B4-BE49-F238E27FC236}">
                  <a16:creationId xmlns:a16="http://schemas.microsoft.com/office/drawing/2014/main" id="{01B2EFB5-BD42-4DE1-BEB1-436144812783}"/>
                </a:ext>
              </a:extLst>
            </p:cNvPr>
            <p:cNvSpPr/>
            <p:nvPr>
              <p:custDataLst>
                <p:tags r:id="rId2"/>
              </p:custDataLst>
            </p:nvPr>
          </p:nvSpPr>
          <p:spPr>
            <a:xfrm>
              <a:off x="4564676" y="3023580"/>
              <a:ext cx="1499135" cy="288000"/>
            </a:xfrm>
            <a:prstGeom prst="roundRect">
              <a:avLst>
                <a:gd name="adj" fmla="val 21110"/>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四、医院感染的预防和控制</a:t>
              </a:r>
            </a:p>
          </p:txBody>
        </p:sp>
      </p:grpSp>
    </p:spTree>
    <p:extLst>
      <p:ext uri="{BB962C8B-B14F-4D97-AF65-F5344CB8AC3E}">
        <p14:creationId xmlns:p14="http://schemas.microsoft.com/office/powerpoint/2010/main" val="274847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6" name="表格 5">
            <a:extLst>
              <a:ext uri="{FF2B5EF4-FFF2-40B4-BE49-F238E27FC236}">
                <a16:creationId xmlns:a16="http://schemas.microsoft.com/office/drawing/2014/main" id="{98F0055E-2880-4A41-84B2-C1144AD643FA}"/>
              </a:ext>
            </a:extLst>
          </p:cNvPr>
          <p:cNvGraphicFramePr>
            <a:graphicFrameLocks noGrp="1"/>
          </p:cNvGraphicFramePr>
          <p:nvPr>
            <p:extLst>
              <p:ext uri="{D42A27DB-BD31-4B8C-83A1-F6EECF244321}">
                <p14:modId xmlns:p14="http://schemas.microsoft.com/office/powerpoint/2010/main" val="2789285289"/>
              </p:ext>
            </p:extLst>
          </p:nvPr>
        </p:nvGraphicFramePr>
        <p:xfrm>
          <a:off x="1147864" y="1219201"/>
          <a:ext cx="10095895" cy="4054487"/>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甲醛（灭菌剂）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不耐热、不耐湿的诊疗器械、器具和物品的灭菌</a:t>
                      </a:r>
                    </a:p>
                  </a:txBody>
                  <a:tcPr anchor="ctr"/>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低温甲醛蒸汽灭菌器</a:t>
                      </a:r>
                    </a:p>
                  </a:txBody>
                  <a:tcPr anchor="ctr"/>
                </a:tc>
                <a:extLst>
                  <a:ext uri="{0D108BD9-81ED-4DB2-BD59-A6C34878D82A}">
                    <a16:rowId xmlns:a16="http://schemas.microsoft.com/office/drawing/2014/main" val="2098183347"/>
                  </a:ext>
                </a:extLst>
              </a:tr>
              <a:tr h="797668">
                <a:tc>
                  <a:txBody>
                    <a:bodyPr/>
                    <a:lstStyle/>
                    <a:p>
                      <a:pPr algn="ctr"/>
                      <a:r>
                        <a:rPr lang="zh-CN" altLang="en-US" sz="2400" u="none" dirty="0">
                          <a:latin typeface="+mj-ea"/>
                          <a:ea typeface="+mj-ea"/>
                        </a:rPr>
                        <a:t>注意事项</a:t>
                      </a:r>
                      <a:endParaRPr lang="en-US" altLang="zh-CN" sz="2400" u="none" dirty="0">
                        <a:latin typeface="+mj-ea"/>
                        <a:ea typeface="+mj-ea"/>
                      </a:endParaRPr>
                    </a:p>
                  </a:txBody>
                  <a:tcPr anchor="ctr"/>
                </a:tc>
                <a:tc>
                  <a:txBody>
                    <a:bodyPr/>
                    <a:lstStyle/>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严格遵守安全操作程序。</a:t>
                      </a:r>
                      <a:endParaRPr lang="en-US" altLang="zh-CN" sz="2400" b="0" i="0" baseline="0" dirty="0">
                        <a:solidFill>
                          <a:schemeClr val="accent1">
                            <a:lumMod val="50000"/>
                          </a:schemeClr>
                        </a:solidFill>
                        <a:latin typeface="+mj-ea"/>
                        <a:ea typeface="+mj-ea"/>
                      </a:endParaRP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持证上岗。</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甲醛有致癌作用，不宜用于室内空气消毒。</a:t>
                      </a:r>
                    </a:p>
                    <a:p>
                      <a:pPr marL="342900" indent="-342900">
                        <a:buFont typeface="Wingdings" panose="05000000000000000000" pitchFamily="2" charset="2"/>
                        <a:buChar char="u"/>
                      </a:pPr>
                      <a:r>
                        <a:rPr lang="zh-CN" altLang="en-US" sz="2400" b="0" i="0" baseline="0" dirty="0">
                          <a:solidFill>
                            <a:schemeClr val="accent1">
                              <a:lumMod val="50000"/>
                            </a:schemeClr>
                          </a:solidFill>
                          <a:latin typeface="+mj-ea"/>
                          <a:ea typeface="+mj-ea"/>
                        </a:rPr>
                        <a:t>灭菌后需要去残留气体。</a:t>
                      </a:r>
                    </a:p>
                    <a:p>
                      <a:endParaRPr lang="zh-CN" altLang="en-US" sz="2000" b="0" i="0" baseline="0" dirty="0">
                        <a:solidFill>
                          <a:schemeClr val="accent1">
                            <a:lumMod val="50000"/>
                          </a:schemeClr>
                        </a:solidFill>
                        <a:latin typeface="+mj-ea"/>
                        <a:ea typeface="+mj-ea"/>
                      </a:endParaRPr>
                    </a:p>
                  </a:txBody>
                  <a:tcPr anchor="ctr"/>
                </a:tc>
                <a:extLst>
                  <a:ext uri="{0D108BD9-81ED-4DB2-BD59-A6C34878D82A}">
                    <a16:rowId xmlns:a16="http://schemas.microsoft.com/office/drawing/2014/main" val="3618950238"/>
                  </a:ext>
                </a:extLst>
              </a:tr>
            </a:tbl>
          </a:graphicData>
        </a:graphic>
      </p:graphicFrame>
    </p:spTree>
    <p:extLst>
      <p:ext uri="{BB962C8B-B14F-4D97-AF65-F5344CB8AC3E}">
        <p14:creationId xmlns:p14="http://schemas.microsoft.com/office/powerpoint/2010/main" val="1716321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6" name="表格 5">
            <a:extLst>
              <a:ext uri="{FF2B5EF4-FFF2-40B4-BE49-F238E27FC236}">
                <a16:creationId xmlns:a16="http://schemas.microsoft.com/office/drawing/2014/main" id="{98F0055E-2880-4A41-84B2-C1144AD643FA}"/>
              </a:ext>
            </a:extLst>
          </p:cNvPr>
          <p:cNvGraphicFramePr>
            <a:graphicFrameLocks noGrp="1"/>
          </p:cNvGraphicFramePr>
          <p:nvPr>
            <p:extLst>
              <p:ext uri="{D42A27DB-BD31-4B8C-83A1-F6EECF244321}">
                <p14:modId xmlns:p14="http://schemas.microsoft.com/office/powerpoint/2010/main" val="1730642709"/>
              </p:ext>
            </p:extLst>
          </p:nvPr>
        </p:nvGraphicFramePr>
        <p:xfrm>
          <a:off x="1147864" y="1219201"/>
          <a:ext cx="10095895" cy="3679324"/>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含氯消毒剂（高效消毒剂）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环境、水、餐具、疫源地的消毒</a:t>
                      </a:r>
                    </a:p>
                  </a:txBody>
                  <a:tcPr anchor="ctr" anchorCtr="1"/>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u="sng" baseline="0" dirty="0">
                          <a:solidFill>
                            <a:schemeClr val="accent1">
                              <a:lumMod val="50000"/>
                            </a:schemeClr>
                          </a:solidFill>
                          <a:latin typeface="+mj-ea"/>
                          <a:ea typeface="+mj-ea"/>
                        </a:rPr>
                        <a:t>浸泡、擦拭法：</a:t>
                      </a:r>
                      <a:r>
                        <a:rPr lang="zh-CN" altLang="en-US" sz="2400" b="0" i="0" baseline="0" dirty="0">
                          <a:solidFill>
                            <a:schemeClr val="accent1">
                              <a:lumMod val="50000"/>
                            </a:schemeClr>
                          </a:solidFill>
                          <a:latin typeface="+mj-ea"/>
                          <a:ea typeface="+mj-ea"/>
                        </a:rPr>
                        <a:t>细菌繁殖体  </a:t>
                      </a:r>
                      <a:r>
                        <a:rPr lang="en-US" altLang="zh-CN" sz="2400" b="0" i="0" baseline="0" dirty="0">
                          <a:solidFill>
                            <a:schemeClr val="accent1">
                              <a:lumMod val="50000"/>
                            </a:schemeClr>
                          </a:solidFill>
                          <a:latin typeface="+mj-ea"/>
                          <a:ea typeface="+mj-ea"/>
                        </a:rPr>
                        <a:t>0.02%  10min</a:t>
                      </a:r>
                    </a:p>
                    <a:p>
                      <a:r>
                        <a:rPr lang="en-US" altLang="zh-CN" sz="2400" b="0" i="0" baseline="0" dirty="0">
                          <a:solidFill>
                            <a:schemeClr val="accent1">
                              <a:lumMod val="50000"/>
                            </a:schemeClr>
                          </a:solidFill>
                          <a:latin typeface="+mj-ea"/>
                          <a:ea typeface="+mj-ea"/>
                        </a:rPr>
                        <a:t>                        </a:t>
                      </a:r>
                      <a:r>
                        <a:rPr lang="zh-CN" altLang="en-US" sz="2400" b="0" i="0" baseline="0" dirty="0">
                          <a:solidFill>
                            <a:schemeClr val="accent1">
                              <a:lumMod val="50000"/>
                            </a:schemeClr>
                          </a:solidFill>
                          <a:latin typeface="+mj-ea"/>
                          <a:ea typeface="+mj-ea"/>
                        </a:rPr>
                        <a:t>肝炎病毒 结核杆菌 细菌芽孢 </a:t>
                      </a:r>
                      <a:r>
                        <a:rPr lang="en-US" altLang="zh-CN" sz="2400" b="0" i="0" baseline="0" dirty="0">
                          <a:solidFill>
                            <a:schemeClr val="accent1">
                              <a:lumMod val="50000"/>
                            </a:schemeClr>
                          </a:solidFill>
                          <a:latin typeface="+mj-ea"/>
                          <a:ea typeface="+mj-ea"/>
                        </a:rPr>
                        <a:t>0.2%  30min</a:t>
                      </a:r>
                    </a:p>
                    <a:p>
                      <a:endParaRPr lang="en-US" altLang="zh-CN" sz="1400" b="0" i="0" baseline="0" dirty="0">
                        <a:solidFill>
                          <a:schemeClr val="accent1">
                            <a:lumMod val="50000"/>
                          </a:schemeClr>
                        </a:solidFill>
                        <a:latin typeface="+mj-ea"/>
                        <a:ea typeface="+mj-ea"/>
                      </a:endParaRPr>
                    </a:p>
                    <a:p>
                      <a:pPr algn="l"/>
                      <a:r>
                        <a:rPr lang="zh-CN" altLang="en-US" sz="2400" b="0" i="0" u="sng" baseline="0" dirty="0">
                          <a:solidFill>
                            <a:schemeClr val="accent1">
                              <a:lumMod val="50000"/>
                            </a:schemeClr>
                          </a:solidFill>
                          <a:latin typeface="+mj-ea"/>
                          <a:ea typeface="+mj-ea"/>
                        </a:rPr>
                        <a:t>喷洒法：</a:t>
                      </a:r>
                      <a:r>
                        <a:rPr lang="zh-CN" altLang="en-US" sz="2400" b="0" i="0" baseline="0" dirty="0">
                          <a:solidFill>
                            <a:schemeClr val="accent1">
                              <a:lumMod val="50000"/>
                            </a:schemeClr>
                          </a:solidFill>
                          <a:latin typeface="+mj-ea"/>
                          <a:ea typeface="+mj-ea"/>
                        </a:rPr>
                        <a:t>一般物品表面 </a:t>
                      </a:r>
                      <a:r>
                        <a:rPr lang="en-US" altLang="zh-CN" sz="2400" b="0" i="0" baseline="0" dirty="0">
                          <a:solidFill>
                            <a:schemeClr val="accent1">
                              <a:lumMod val="50000"/>
                            </a:schemeClr>
                          </a:solidFill>
                          <a:latin typeface="+mj-ea"/>
                          <a:ea typeface="+mj-ea"/>
                        </a:rPr>
                        <a:t>0.05%  30min</a:t>
                      </a:r>
                    </a:p>
                    <a:p>
                      <a:r>
                        <a:rPr lang="en-US" altLang="zh-CN" sz="2400" b="0" i="0" baseline="0" dirty="0">
                          <a:solidFill>
                            <a:schemeClr val="accent1">
                              <a:lumMod val="50000"/>
                            </a:schemeClr>
                          </a:solidFill>
                          <a:latin typeface="+mj-ea"/>
                          <a:ea typeface="+mj-ea"/>
                        </a:rPr>
                        <a:t>             </a:t>
                      </a:r>
                      <a:r>
                        <a:rPr lang="zh-CN" altLang="en-US" sz="2400" b="0" i="0" baseline="0" dirty="0">
                          <a:solidFill>
                            <a:schemeClr val="accent1">
                              <a:lumMod val="50000"/>
                            </a:schemeClr>
                          </a:solidFill>
                          <a:latin typeface="+mj-ea"/>
                          <a:ea typeface="+mj-ea"/>
                        </a:rPr>
                        <a:t>肝炎病毒 结核杆菌表面  </a:t>
                      </a:r>
                      <a:r>
                        <a:rPr lang="en-US" altLang="zh-CN" sz="2400" b="0" i="0" baseline="0" dirty="0">
                          <a:solidFill>
                            <a:schemeClr val="accent1">
                              <a:lumMod val="50000"/>
                            </a:schemeClr>
                          </a:solidFill>
                          <a:latin typeface="+mj-ea"/>
                          <a:ea typeface="+mj-ea"/>
                        </a:rPr>
                        <a:t>0.01%  60min</a:t>
                      </a:r>
                    </a:p>
                    <a:p>
                      <a:endParaRPr lang="en-US" altLang="zh-CN" sz="1100" b="0" i="0" baseline="0" dirty="0">
                        <a:solidFill>
                          <a:schemeClr val="accent1">
                            <a:lumMod val="50000"/>
                          </a:schemeClr>
                        </a:solidFill>
                        <a:latin typeface="+mj-ea"/>
                        <a:ea typeface="+mj-ea"/>
                      </a:endParaRPr>
                    </a:p>
                    <a:p>
                      <a:r>
                        <a:rPr lang="zh-CN" altLang="en-US" sz="2400" b="0" i="0" u="sng" baseline="0" dirty="0">
                          <a:solidFill>
                            <a:schemeClr val="accent1">
                              <a:lumMod val="50000"/>
                            </a:schemeClr>
                          </a:solidFill>
                          <a:latin typeface="+mj-ea"/>
                          <a:ea typeface="+mj-ea"/>
                        </a:rPr>
                        <a:t>干粉消毒法：</a:t>
                      </a:r>
                      <a:r>
                        <a:rPr lang="en-US" altLang="zh-CN" sz="2400" b="0" i="0" baseline="0" dirty="0">
                          <a:solidFill>
                            <a:schemeClr val="accent1">
                              <a:lumMod val="50000"/>
                            </a:schemeClr>
                          </a:solidFill>
                          <a:latin typeface="+mj-ea"/>
                          <a:ea typeface="+mj-ea"/>
                        </a:rPr>
                        <a:t>1:5</a:t>
                      </a:r>
                      <a:r>
                        <a:rPr lang="zh-CN" altLang="en-US" sz="2400" b="0" i="0" baseline="0" dirty="0">
                          <a:solidFill>
                            <a:schemeClr val="accent1">
                              <a:lumMod val="50000"/>
                            </a:schemeClr>
                          </a:solidFill>
                          <a:latin typeface="+mj-ea"/>
                          <a:ea typeface="+mj-ea"/>
                        </a:rPr>
                        <a:t>搅拌  放置</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 </a:t>
                      </a:r>
                      <a:r>
                        <a:rPr lang="en-US" altLang="zh-CN" sz="2400" b="0" i="0" baseline="0" dirty="0">
                          <a:solidFill>
                            <a:schemeClr val="accent1">
                              <a:lumMod val="50000"/>
                            </a:schemeClr>
                          </a:solidFill>
                          <a:latin typeface="+mj-ea"/>
                          <a:ea typeface="+mj-ea"/>
                        </a:rPr>
                        <a:t>6h</a:t>
                      </a:r>
                      <a:endParaRPr lang="zh-CN" altLang="en-US" sz="24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2098183347"/>
                  </a:ext>
                </a:extLst>
              </a:tr>
            </a:tbl>
          </a:graphicData>
        </a:graphic>
      </p:graphicFrame>
    </p:spTree>
    <p:extLst>
      <p:ext uri="{BB962C8B-B14F-4D97-AF65-F5344CB8AC3E}">
        <p14:creationId xmlns:p14="http://schemas.microsoft.com/office/powerpoint/2010/main" val="1268186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6" name="表格 5">
            <a:extLst>
              <a:ext uri="{FF2B5EF4-FFF2-40B4-BE49-F238E27FC236}">
                <a16:creationId xmlns:a16="http://schemas.microsoft.com/office/drawing/2014/main" id="{98F0055E-2880-4A41-84B2-C1144AD643FA}"/>
              </a:ext>
            </a:extLst>
          </p:cNvPr>
          <p:cNvGraphicFramePr>
            <a:graphicFrameLocks noGrp="1"/>
          </p:cNvGraphicFramePr>
          <p:nvPr/>
        </p:nvGraphicFramePr>
        <p:xfrm>
          <a:off x="1147864" y="1219201"/>
          <a:ext cx="10095895" cy="3679324"/>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含氯消毒剂（高效消毒剂）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环境、水、餐具、疫源地的消毒</a:t>
                      </a:r>
                    </a:p>
                  </a:txBody>
                  <a:tcPr anchor="ctr" anchorCtr="1"/>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zh-CN" altLang="en-US" sz="2400" b="0" i="0" u="sng" baseline="0" dirty="0">
                          <a:solidFill>
                            <a:schemeClr val="accent1">
                              <a:lumMod val="50000"/>
                            </a:schemeClr>
                          </a:solidFill>
                          <a:latin typeface="+mj-ea"/>
                          <a:ea typeface="+mj-ea"/>
                        </a:rPr>
                        <a:t>浸泡、擦拭法：</a:t>
                      </a:r>
                      <a:r>
                        <a:rPr lang="zh-CN" altLang="en-US" sz="2400" b="0" i="0" baseline="0" dirty="0">
                          <a:solidFill>
                            <a:schemeClr val="accent1">
                              <a:lumMod val="50000"/>
                            </a:schemeClr>
                          </a:solidFill>
                          <a:latin typeface="+mj-ea"/>
                          <a:ea typeface="+mj-ea"/>
                        </a:rPr>
                        <a:t>细菌繁殖体  </a:t>
                      </a:r>
                      <a:r>
                        <a:rPr lang="en-US" altLang="zh-CN" sz="2400" b="0" i="0" baseline="0" dirty="0">
                          <a:solidFill>
                            <a:schemeClr val="accent1">
                              <a:lumMod val="50000"/>
                            </a:schemeClr>
                          </a:solidFill>
                          <a:latin typeface="+mj-ea"/>
                          <a:ea typeface="+mj-ea"/>
                        </a:rPr>
                        <a:t>0.02%  10min</a:t>
                      </a:r>
                    </a:p>
                    <a:p>
                      <a:r>
                        <a:rPr lang="en-US" altLang="zh-CN" sz="2400" b="0" i="0" baseline="0" dirty="0">
                          <a:solidFill>
                            <a:schemeClr val="accent1">
                              <a:lumMod val="50000"/>
                            </a:schemeClr>
                          </a:solidFill>
                          <a:latin typeface="+mj-ea"/>
                          <a:ea typeface="+mj-ea"/>
                        </a:rPr>
                        <a:t>                        </a:t>
                      </a:r>
                      <a:r>
                        <a:rPr lang="zh-CN" altLang="en-US" sz="2400" b="0" i="0" baseline="0" dirty="0">
                          <a:solidFill>
                            <a:schemeClr val="accent1">
                              <a:lumMod val="50000"/>
                            </a:schemeClr>
                          </a:solidFill>
                          <a:latin typeface="+mj-ea"/>
                          <a:ea typeface="+mj-ea"/>
                        </a:rPr>
                        <a:t>肝炎病毒 结核杆菌 细菌芽孢 </a:t>
                      </a:r>
                      <a:r>
                        <a:rPr lang="en-US" altLang="zh-CN" sz="2400" b="0" i="0" baseline="0" dirty="0">
                          <a:solidFill>
                            <a:schemeClr val="accent1">
                              <a:lumMod val="50000"/>
                            </a:schemeClr>
                          </a:solidFill>
                          <a:latin typeface="+mj-ea"/>
                          <a:ea typeface="+mj-ea"/>
                        </a:rPr>
                        <a:t>0.2%  30min</a:t>
                      </a:r>
                    </a:p>
                    <a:p>
                      <a:endParaRPr lang="en-US" altLang="zh-CN" sz="1400" b="0" i="0" baseline="0" dirty="0">
                        <a:solidFill>
                          <a:schemeClr val="accent1">
                            <a:lumMod val="50000"/>
                          </a:schemeClr>
                        </a:solidFill>
                        <a:latin typeface="+mj-ea"/>
                        <a:ea typeface="+mj-ea"/>
                      </a:endParaRPr>
                    </a:p>
                    <a:p>
                      <a:pPr algn="l"/>
                      <a:r>
                        <a:rPr lang="zh-CN" altLang="en-US" sz="2400" b="0" i="0" u="sng" baseline="0" dirty="0">
                          <a:solidFill>
                            <a:schemeClr val="accent1">
                              <a:lumMod val="50000"/>
                            </a:schemeClr>
                          </a:solidFill>
                          <a:latin typeface="+mj-ea"/>
                          <a:ea typeface="+mj-ea"/>
                        </a:rPr>
                        <a:t>喷洒法：</a:t>
                      </a:r>
                      <a:r>
                        <a:rPr lang="zh-CN" altLang="en-US" sz="2400" b="0" i="0" baseline="0" dirty="0">
                          <a:solidFill>
                            <a:schemeClr val="accent1">
                              <a:lumMod val="50000"/>
                            </a:schemeClr>
                          </a:solidFill>
                          <a:latin typeface="+mj-ea"/>
                          <a:ea typeface="+mj-ea"/>
                        </a:rPr>
                        <a:t>一般物品表面 </a:t>
                      </a:r>
                      <a:r>
                        <a:rPr lang="en-US" altLang="zh-CN" sz="2400" b="0" i="0" baseline="0" dirty="0">
                          <a:solidFill>
                            <a:schemeClr val="accent1">
                              <a:lumMod val="50000"/>
                            </a:schemeClr>
                          </a:solidFill>
                          <a:latin typeface="+mj-ea"/>
                          <a:ea typeface="+mj-ea"/>
                        </a:rPr>
                        <a:t>0.05%  30min</a:t>
                      </a:r>
                    </a:p>
                    <a:p>
                      <a:r>
                        <a:rPr lang="en-US" altLang="zh-CN" sz="2400" b="0" i="0" baseline="0" dirty="0">
                          <a:solidFill>
                            <a:schemeClr val="accent1">
                              <a:lumMod val="50000"/>
                            </a:schemeClr>
                          </a:solidFill>
                          <a:latin typeface="+mj-ea"/>
                          <a:ea typeface="+mj-ea"/>
                        </a:rPr>
                        <a:t>             </a:t>
                      </a:r>
                      <a:r>
                        <a:rPr lang="zh-CN" altLang="en-US" sz="2400" b="0" i="0" baseline="0" dirty="0">
                          <a:solidFill>
                            <a:schemeClr val="accent1">
                              <a:lumMod val="50000"/>
                            </a:schemeClr>
                          </a:solidFill>
                          <a:latin typeface="+mj-ea"/>
                          <a:ea typeface="+mj-ea"/>
                        </a:rPr>
                        <a:t>肝炎病毒 结核杆菌表面  </a:t>
                      </a:r>
                      <a:r>
                        <a:rPr lang="en-US" altLang="zh-CN" sz="2400" b="0" i="0" baseline="0" dirty="0">
                          <a:solidFill>
                            <a:schemeClr val="accent1">
                              <a:lumMod val="50000"/>
                            </a:schemeClr>
                          </a:solidFill>
                          <a:latin typeface="+mj-ea"/>
                          <a:ea typeface="+mj-ea"/>
                        </a:rPr>
                        <a:t>0.01%  60min</a:t>
                      </a:r>
                    </a:p>
                    <a:p>
                      <a:endParaRPr lang="en-US" altLang="zh-CN" sz="1100" b="0" i="0" baseline="0" dirty="0">
                        <a:solidFill>
                          <a:schemeClr val="accent1">
                            <a:lumMod val="50000"/>
                          </a:schemeClr>
                        </a:solidFill>
                        <a:latin typeface="+mj-ea"/>
                        <a:ea typeface="+mj-ea"/>
                      </a:endParaRPr>
                    </a:p>
                    <a:p>
                      <a:r>
                        <a:rPr lang="zh-CN" altLang="en-US" sz="2400" b="0" i="0" u="sng" baseline="0" dirty="0">
                          <a:solidFill>
                            <a:schemeClr val="accent1">
                              <a:lumMod val="50000"/>
                            </a:schemeClr>
                          </a:solidFill>
                          <a:latin typeface="+mj-ea"/>
                          <a:ea typeface="+mj-ea"/>
                        </a:rPr>
                        <a:t>干粉消毒法：</a:t>
                      </a:r>
                      <a:r>
                        <a:rPr lang="en-US" altLang="zh-CN" sz="2400" b="0" i="0" baseline="0" dirty="0">
                          <a:solidFill>
                            <a:schemeClr val="accent1">
                              <a:lumMod val="50000"/>
                            </a:schemeClr>
                          </a:solidFill>
                          <a:latin typeface="+mj-ea"/>
                          <a:ea typeface="+mj-ea"/>
                        </a:rPr>
                        <a:t>1:5</a:t>
                      </a:r>
                      <a:r>
                        <a:rPr lang="zh-CN" altLang="en-US" sz="2400" b="0" i="0" baseline="0" dirty="0">
                          <a:solidFill>
                            <a:schemeClr val="accent1">
                              <a:lumMod val="50000"/>
                            </a:schemeClr>
                          </a:solidFill>
                          <a:latin typeface="+mj-ea"/>
                          <a:ea typeface="+mj-ea"/>
                        </a:rPr>
                        <a:t>搅拌  放置</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 </a:t>
                      </a:r>
                      <a:r>
                        <a:rPr lang="en-US" altLang="zh-CN" sz="2400" b="0" i="0" baseline="0" dirty="0">
                          <a:solidFill>
                            <a:schemeClr val="accent1">
                              <a:lumMod val="50000"/>
                            </a:schemeClr>
                          </a:solidFill>
                          <a:latin typeface="+mj-ea"/>
                          <a:ea typeface="+mj-ea"/>
                        </a:rPr>
                        <a:t>6h</a:t>
                      </a:r>
                      <a:endParaRPr lang="zh-CN" altLang="en-US" sz="2400" b="0" i="0" baseline="0" dirty="0">
                        <a:solidFill>
                          <a:schemeClr val="accent1">
                            <a:lumMod val="50000"/>
                          </a:schemeClr>
                        </a:solidFill>
                        <a:latin typeface="+mj-ea"/>
                        <a:ea typeface="+mj-ea"/>
                      </a:endParaRPr>
                    </a:p>
                  </a:txBody>
                  <a:tcPr anchor="ctr" anchorCtr="1"/>
                </a:tc>
                <a:extLst>
                  <a:ext uri="{0D108BD9-81ED-4DB2-BD59-A6C34878D82A}">
                    <a16:rowId xmlns:a16="http://schemas.microsoft.com/office/drawing/2014/main" val="2098183347"/>
                  </a:ext>
                </a:extLst>
              </a:tr>
            </a:tbl>
          </a:graphicData>
        </a:graphic>
      </p:graphicFrame>
    </p:spTree>
    <p:extLst>
      <p:ext uri="{BB962C8B-B14F-4D97-AF65-F5344CB8AC3E}">
        <p14:creationId xmlns:p14="http://schemas.microsoft.com/office/powerpoint/2010/main" val="2106008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0804860-4BF1-4861-9FD3-CCAAD32522B5}"/>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graphicFrame>
        <p:nvGraphicFramePr>
          <p:cNvPr id="6" name="表格 5">
            <a:extLst>
              <a:ext uri="{FF2B5EF4-FFF2-40B4-BE49-F238E27FC236}">
                <a16:creationId xmlns:a16="http://schemas.microsoft.com/office/drawing/2014/main" id="{98F0055E-2880-4A41-84B2-C1144AD643FA}"/>
              </a:ext>
            </a:extLst>
          </p:cNvPr>
          <p:cNvGraphicFramePr>
            <a:graphicFrameLocks noGrp="1"/>
          </p:cNvGraphicFramePr>
          <p:nvPr>
            <p:extLst>
              <p:ext uri="{D42A27DB-BD31-4B8C-83A1-F6EECF244321}">
                <p14:modId xmlns:p14="http://schemas.microsoft.com/office/powerpoint/2010/main" val="757874897"/>
              </p:ext>
            </p:extLst>
          </p:nvPr>
        </p:nvGraphicFramePr>
        <p:xfrm>
          <a:off x="1128408" y="596631"/>
          <a:ext cx="10095895" cy="4761364"/>
        </p:xfrm>
        <a:graphic>
          <a:graphicData uri="http://schemas.openxmlformats.org/drawingml/2006/table">
            <a:tbl>
              <a:tblPr firstRow="1" bandRow="1">
                <a:tableStyleId>{00A15C55-8517-42AA-B614-E9B94910E393}</a:tableStyleId>
              </a:tblPr>
              <a:tblGrid>
                <a:gridCol w="1643974">
                  <a:extLst>
                    <a:ext uri="{9D8B030D-6E8A-4147-A177-3AD203B41FA5}">
                      <a16:colId xmlns:a16="http://schemas.microsoft.com/office/drawing/2014/main" val="2343318709"/>
                    </a:ext>
                  </a:extLst>
                </a:gridCol>
                <a:gridCol w="8451921">
                  <a:extLst>
                    <a:ext uri="{9D8B030D-6E8A-4147-A177-3AD203B41FA5}">
                      <a16:colId xmlns:a16="http://schemas.microsoft.com/office/drawing/2014/main" val="1100090129"/>
                    </a:ext>
                  </a:extLst>
                </a:gridCol>
              </a:tblGrid>
              <a:tr h="774969">
                <a:tc>
                  <a:txBody>
                    <a:bodyPr/>
                    <a:lstStyle/>
                    <a:p>
                      <a:r>
                        <a:rPr lang="zh-CN" altLang="en-US" sz="2400" dirty="0">
                          <a:latin typeface="+mj-ea"/>
                          <a:ea typeface="+mj-ea"/>
                        </a:rPr>
                        <a:t>产    品</a:t>
                      </a:r>
                    </a:p>
                  </a:txBody>
                  <a:tcPr anchor="ctr" anchorCtr="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3200" spc="300" dirty="0">
                          <a:solidFill>
                            <a:srgbClr val="C00000"/>
                          </a:solidFill>
                          <a:latin typeface="+mj-ea"/>
                          <a:ea typeface="+mj-ea"/>
                        </a:rPr>
                        <a:t>碘伏（中效消毒剂）</a:t>
                      </a:r>
                    </a:p>
                  </a:txBody>
                  <a:tcPr anchor="ctr" anchorCtr="1"/>
                </a:tc>
                <a:extLst>
                  <a:ext uri="{0D108BD9-81ED-4DB2-BD59-A6C34878D82A}">
                    <a16:rowId xmlns:a16="http://schemas.microsoft.com/office/drawing/2014/main" val="184952070"/>
                  </a:ext>
                </a:extLst>
              </a:tr>
              <a:tr h="603115">
                <a:tc>
                  <a:txBody>
                    <a:bodyPr/>
                    <a:lstStyle/>
                    <a:p>
                      <a:pPr algn="ctr"/>
                      <a:r>
                        <a:rPr lang="zh-CN" altLang="en-US" sz="2400" u="none" dirty="0">
                          <a:latin typeface="+mj-ea"/>
                          <a:ea typeface="+mj-ea"/>
                        </a:rPr>
                        <a:t>使用范围</a:t>
                      </a:r>
                      <a:endParaRPr lang="en-US" altLang="zh-CN" sz="2400" u="none" dirty="0">
                        <a:latin typeface="+mj-ea"/>
                        <a:ea typeface="+mj-ea"/>
                      </a:endParaRPr>
                    </a:p>
                  </a:txBody>
                  <a:tcPr anchor="ctr"/>
                </a:tc>
                <a:tc>
                  <a:txBody>
                    <a:bodyPr/>
                    <a:lstStyle/>
                    <a:p>
                      <a:r>
                        <a:rPr lang="zh-CN" altLang="en-US" sz="2400" b="0" i="0" baseline="0" dirty="0">
                          <a:solidFill>
                            <a:schemeClr val="accent1">
                              <a:lumMod val="50000"/>
                            </a:schemeClr>
                          </a:solidFill>
                          <a:latin typeface="+mj-ea"/>
                          <a:ea typeface="+mj-ea"/>
                        </a:rPr>
                        <a:t>碘伏：适用于手、皮肤、黏膜及伤口的消毒</a:t>
                      </a:r>
                    </a:p>
                  </a:txBody>
                  <a:tcPr anchor="ctr" anchorCtr="1"/>
                </a:tc>
                <a:extLst>
                  <a:ext uri="{0D108BD9-81ED-4DB2-BD59-A6C34878D82A}">
                    <a16:rowId xmlns:a16="http://schemas.microsoft.com/office/drawing/2014/main" val="823999465"/>
                  </a:ext>
                </a:extLst>
              </a:tr>
              <a:tr h="817123">
                <a:tc>
                  <a:txBody>
                    <a:bodyPr/>
                    <a:lstStyle/>
                    <a:p>
                      <a:pPr algn="ctr"/>
                      <a:r>
                        <a:rPr lang="zh-CN" altLang="en-US" sz="2400" u="none" dirty="0">
                          <a:latin typeface="+mj-ea"/>
                          <a:ea typeface="+mj-ea"/>
                        </a:rPr>
                        <a:t>使用方法</a:t>
                      </a:r>
                      <a:endParaRPr lang="en-US" altLang="zh-CN" sz="2400" u="none" dirty="0">
                        <a:latin typeface="+mj-ea"/>
                        <a:ea typeface="+mj-ea"/>
                      </a:endParaRPr>
                    </a:p>
                  </a:txBody>
                  <a:tcPr anchor="ctr"/>
                </a:tc>
                <a:tc>
                  <a:txBody>
                    <a:bodyPr/>
                    <a:lstStyle/>
                    <a:p>
                      <a:r>
                        <a:rPr lang="en-US" altLang="zh-CN" sz="2400" b="0" i="0" baseline="0" dirty="0">
                          <a:solidFill>
                            <a:schemeClr val="accent1">
                              <a:lumMod val="50000"/>
                            </a:schemeClr>
                          </a:solidFill>
                          <a:latin typeface="+mj-ea"/>
                          <a:ea typeface="+mj-ea"/>
                        </a:rPr>
                        <a:t>1</a:t>
                      </a:r>
                      <a:r>
                        <a:rPr lang="zh-CN" altLang="en-US" sz="2400" b="0" i="0" baseline="0" dirty="0">
                          <a:solidFill>
                            <a:schemeClr val="accent1">
                              <a:lumMod val="50000"/>
                            </a:schemeClr>
                          </a:solidFill>
                          <a:latin typeface="+mj-ea"/>
                          <a:ea typeface="+mj-ea"/>
                        </a:rPr>
                        <a:t>）擦拭法：</a:t>
                      </a:r>
                    </a:p>
                    <a:p>
                      <a:pPr marL="342900" indent="-342900">
                        <a:buFont typeface="Wingdings" panose="05000000000000000000" pitchFamily="2" charset="2"/>
                        <a:buChar char="l"/>
                      </a:pPr>
                      <a:r>
                        <a:rPr lang="zh-CN" altLang="en-US" sz="2400" b="0" i="0" baseline="0" dirty="0">
                          <a:solidFill>
                            <a:schemeClr val="accent1">
                              <a:lumMod val="50000"/>
                            </a:schemeClr>
                          </a:solidFill>
                          <a:latin typeface="+mj-ea"/>
                          <a:ea typeface="+mj-ea"/>
                        </a:rPr>
                        <a:t>外科手消毒，原液擦拭揉搓作用至少</a:t>
                      </a:r>
                      <a:r>
                        <a:rPr lang="en-US" altLang="zh-CN" sz="2400" b="0" i="0" baseline="0" dirty="0">
                          <a:solidFill>
                            <a:schemeClr val="accent1">
                              <a:lumMod val="50000"/>
                            </a:schemeClr>
                          </a:solidFill>
                          <a:latin typeface="+mj-ea"/>
                          <a:ea typeface="+mj-ea"/>
                        </a:rPr>
                        <a:t>3</a:t>
                      </a:r>
                      <a:r>
                        <a:rPr lang="zh-CN" altLang="en-US" sz="2400" b="0" i="0" baseline="0" dirty="0">
                          <a:solidFill>
                            <a:schemeClr val="accent1">
                              <a:lumMod val="50000"/>
                            </a:schemeClr>
                          </a:solidFill>
                          <a:latin typeface="+mj-ea"/>
                          <a:ea typeface="+mj-ea"/>
                        </a:rPr>
                        <a:t>分钟。</a:t>
                      </a:r>
                    </a:p>
                    <a:p>
                      <a:pPr marL="342900" indent="-342900">
                        <a:buFont typeface="Wingdings" panose="05000000000000000000" pitchFamily="2" charset="2"/>
                        <a:buChar char="l"/>
                      </a:pPr>
                      <a:r>
                        <a:rPr lang="zh-CN" altLang="en-US" sz="2400" b="0" i="0" baseline="0" dirty="0">
                          <a:solidFill>
                            <a:schemeClr val="accent1">
                              <a:lumMod val="50000"/>
                            </a:schemeClr>
                          </a:solidFill>
                          <a:latin typeface="+mj-ea"/>
                          <a:ea typeface="+mj-ea"/>
                        </a:rPr>
                        <a:t>手术部位的皮肤消毒，局部擦拭</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a:t>
                      </a:r>
                      <a:r>
                        <a:rPr lang="en-US" altLang="zh-CN" sz="2400" b="0" i="0" baseline="0" dirty="0">
                          <a:solidFill>
                            <a:schemeClr val="accent1">
                              <a:lumMod val="50000"/>
                            </a:schemeClr>
                          </a:solidFill>
                          <a:latin typeface="+mj-ea"/>
                          <a:ea typeface="+mj-ea"/>
                        </a:rPr>
                        <a:t>3</a:t>
                      </a:r>
                      <a:r>
                        <a:rPr lang="zh-CN" altLang="en-US" sz="2400" b="0" i="0" baseline="0" dirty="0">
                          <a:solidFill>
                            <a:schemeClr val="accent1">
                              <a:lumMod val="50000"/>
                            </a:schemeClr>
                          </a:solidFill>
                          <a:latin typeface="+mj-ea"/>
                          <a:ea typeface="+mj-ea"/>
                        </a:rPr>
                        <a:t>遍，作用至少</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分钟。</a:t>
                      </a:r>
                    </a:p>
                    <a:p>
                      <a:pPr marL="342900" indent="-342900">
                        <a:buFont typeface="Wingdings" panose="05000000000000000000" pitchFamily="2" charset="2"/>
                        <a:buChar char="l"/>
                      </a:pPr>
                      <a:r>
                        <a:rPr lang="zh-CN" altLang="en-US" sz="2400" b="0" i="0" baseline="0" dirty="0">
                          <a:solidFill>
                            <a:schemeClr val="accent1">
                              <a:lumMod val="50000"/>
                            </a:schemeClr>
                          </a:solidFill>
                          <a:latin typeface="+mj-ea"/>
                          <a:ea typeface="+mj-ea"/>
                        </a:rPr>
                        <a:t>注射部位的皮肤消毒，局部擦拭</a:t>
                      </a:r>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遍，作用时间遵循产品的使用说明。</a:t>
                      </a:r>
                    </a:p>
                    <a:p>
                      <a:pPr marL="342900" indent="-342900">
                        <a:buFont typeface="Wingdings" panose="05000000000000000000" pitchFamily="2" charset="2"/>
                        <a:buChar char="l"/>
                      </a:pPr>
                      <a:r>
                        <a:rPr lang="zh-CN" altLang="en-US" sz="2400" b="0" i="0" baseline="0" dirty="0">
                          <a:solidFill>
                            <a:schemeClr val="accent1">
                              <a:lumMod val="50000"/>
                            </a:schemeClr>
                          </a:solidFill>
                          <a:latin typeface="+mj-ea"/>
                          <a:ea typeface="+mj-ea"/>
                        </a:rPr>
                        <a:t>口腔黏膜及创面消毒，用含有效碘</a:t>
                      </a:r>
                      <a:r>
                        <a:rPr lang="en-US" altLang="zh-CN" sz="2400" b="0" i="0" baseline="0" dirty="0">
                          <a:solidFill>
                            <a:schemeClr val="accent1">
                              <a:lumMod val="50000"/>
                            </a:schemeClr>
                          </a:solidFill>
                          <a:latin typeface="+mj-ea"/>
                          <a:ea typeface="+mj-ea"/>
                        </a:rPr>
                        <a:t>1000</a:t>
                      </a:r>
                      <a:r>
                        <a:rPr lang="zh-CN" altLang="en-US" sz="2400" b="0" i="0" baseline="0" dirty="0">
                          <a:solidFill>
                            <a:schemeClr val="accent1">
                              <a:lumMod val="50000"/>
                            </a:schemeClr>
                          </a:solidFill>
                          <a:latin typeface="+mj-ea"/>
                          <a:ea typeface="+mj-ea"/>
                        </a:rPr>
                        <a:t>～</a:t>
                      </a:r>
                      <a:r>
                        <a:rPr lang="en-US" altLang="zh-CN" sz="2400" b="0" i="0" baseline="0" dirty="0">
                          <a:solidFill>
                            <a:schemeClr val="accent1">
                              <a:lumMod val="50000"/>
                            </a:schemeClr>
                          </a:solidFill>
                          <a:latin typeface="+mj-ea"/>
                          <a:ea typeface="+mj-ea"/>
                        </a:rPr>
                        <a:t>2000mg/L</a:t>
                      </a:r>
                      <a:r>
                        <a:rPr lang="zh-CN" altLang="en-US" sz="2400" b="0" i="0" baseline="0" dirty="0">
                          <a:solidFill>
                            <a:schemeClr val="accent1">
                              <a:lumMod val="50000"/>
                            </a:schemeClr>
                          </a:solidFill>
                          <a:latin typeface="+mj-ea"/>
                          <a:ea typeface="+mj-ea"/>
                        </a:rPr>
                        <a:t>的碘附擦拭，作用</a:t>
                      </a:r>
                      <a:r>
                        <a:rPr lang="en-US" altLang="zh-CN" sz="2400" b="0" i="0" baseline="0" dirty="0">
                          <a:solidFill>
                            <a:schemeClr val="accent1">
                              <a:lumMod val="50000"/>
                            </a:schemeClr>
                          </a:solidFill>
                          <a:latin typeface="+mj-ea"/>
                          <a:ea typeface="+mj-ea"/>
                        </a:rPr>
                        <a:t>3</a:t>
                      </a:r>
                      <a:r>
                        <a:rPr lang="zh-CN" altLang="en-US" sz="2400" b="0" i="0" baseline="0" dirty="0">
                          <a:solidFill>
                            <a:schemeClr val="accent1">
                              <a:lumMod val="50000"/>
                            </a:schemeClr>
                          </a:solidFill>
                          <a:latin typeface="+mj-ea"/>
                          <a:ea typeface="+mj-ea"/>
                        </a:rPr>
                        <a:t>～</a:t>
                      </a:r>
                      <a:r>
                        <a:rPr lang="en-US" altLang="zh-CN" sz="2400" b="0" i="0" baseline="0" dirty="0">
                          <a:solidFill>
                            <a:schemeClr val="accent1">
                              <a:lumMod val="50000"/>
                            </a:schemeClr>
                          </a:solidFill>
                          <a:latin typeface="+mj-ea"/>
                          <a:ea typeface="+mj-ea"/>
                        </a:rPr>
                        <a:t>5</a:t>
                      </a:r>
                      <a:r>
                        <a:rPr lang="zh-CN" altLang="en-US" sz="2400" b="0" i="0" baseline="0" dirty="0">
                          <a:solidFill>
                            <a:schemeClr val="accent1">
                              <a:lumMod val="50000"/>
                            </a:schemeClr>
                          </a:solidFill>
                          <a:latin typeface="+mj-ea"/>
                          <a:ea typeface="+mj-ea"/>
                        </a:rPr>
                        <a:t>分钟。</a:t>
                      </a:r>
                    </a:p>
                    <a:p>
                      <a:r>
                        <a:rPr lang="en-US" altLang="zh-CN" sz="2400" b="0" i="0" baseline="0" dirty="0">
                          <a:solidFill>
                            <a:schemeClr val="accent1">
                              <a:lumMod val="50000"/>
                            </a:schemeClr>
                          </a:solidFill>
                          <a:latin typeface="+mj-ea"/>
                          <a:ea typeface="+mj-ea"/>
                        </a:rPr>
                        <a:t>2</a:t>
                      </a:r>
                      <a:r>
                        <a:rPr lang="zh-CN" altLang="en-US" sz="2400" b="0" i="0" baseline="0" dirty="0">
                          <a:solidFill>
                            <a:schemeClr val="accent1">
                              <a:lumMod val="50000"/>
                            </a:schemeClr>
                          </a:solidFill>
                          <a:latin typeface="+mj-ea"/>
                          <a:ea typeface="+mj-ea"/>
                        </a:rPr>
                        <a:t>）冲洗法：对阴道黏膜创面的消毒，用含有效碘</a:t>
                      </a:r>
                      <a:r>
                        <a:rPr lang="en-US" altLang="zh-CN" sz="2400" b="0" i="0" baseline="0" dirty="0">
                          <a:solidFill>
                            <a:schemeClr val="accent1">
                              <a:lumMod val="50000"/>
                            </a:schemeClr>
                          </a:solidFill>
                          <a:latin typeface="+mj-ea"/>
                          <a:ea typeface="+mj-ea"/>
                        </a:rPr>
                        <a:t>500mg/L</a:t>
                      </a:r>
                      <a:r>
                        <a:rPr lang="zh-CN" altLang="en-US" sz="2400" b="0" i="0" baseline="0" dirty="0">
                          <a:solidFill>
                            <a:schemeClr val="accent1">
                              <a:lumMod val="50000"/>
                            </a:schemeClr>
                          </a:solidFill>
                          <a:latin typeface="+mj-ea"/>
                          <a:ea typeface="+mj-ea"/>
                        </a:rPr>
                        <a:t>的碘附冲洗，作用到使用产品的规定时间。</a:t>
                      </a:r>
                    </a:p>
                  </a:txBody>
                  <a:tcPr anchor="ctr" anchorCtr="1"/>
                </a:tc>
                <a:extLst>
                  <a:ext uri="{0D108BD9-81ED-4DB2-BD59-A6C34878D82A}">
                    <a16:rowId xmlns:a16="http://schemas.microsoft.com/office/drawing/2014/main" val="2098183347"/>
                  </a:ext>
                </a:extLst>
              </a:tr>
            </a:tbl>
          </a:graphicData>
        </a:graphic>
      </p:graphicFrame>
    </p:spTree>
    <p:extLst>
      <p:ext uri="{BB962C8B-B14F-4D97-AF65-F5344CB8AC3E}">
        <p14:creationId xmlns:p14="http://schemas.microsoft.com/office/powerpoint/2010/main" val="837058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29" name="MH_SubTitle_1">
            <a:extLst>
              <a:ext uri="{FF2B5EF4-FFF2-40B4-BE49-F238E27FC236}">
                <a16:creationId xmlns:a16="http://schemas.microsoft.com/office/drawing/2014/main" id="{ACA70976-7759-4185-975B-5FB87DA68B25}"/>
              </a:ext>
            </a:extLst>
          </p:cNvPr>
          <p:cNvSpPr/>
          <p:nvPr>
            <p:custDataLst>
              <p:tags r:id="rId1"/>
            </p:custDataLst>
          </p:nvPr>
        </p:nvSpPr>
        <p:spPr>
          <a:xfrm>
            <a:off x="1210086" y="1300678"/>
            <a:ext cx="4725099"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（一）消毒、灭菌方法的分类</a:t>
            </a:r>
          </a:p>
        </p:txBody>
      </p:sp>
      <p:sp>
        <p:nvSpPr>
          <p:cNvPr id="8" name="MH_SubTitle_1">
            <a:extLst>
              <a:ext uri="{FF2B5EF4-FFF2-40B4-BE49-F238E27FC236}">
                <a16:creationId xmlns:a16="http://schemas.microsoft.com/office/drawing/2014/main" id="{9DD245E3-6AFE-4E0A-BCC3-306280AE3EAB}"/>
              </a:ext>
            </a:extLst>
          </p:cNvPr>
          <p:cNvSpPr/>
          <p:nvPr>
            <p:custDataLst>
              <p:tags r:id="rId2"/>
            </p:custDataLst>
          </p:nvPr>
        </p:nvSpPr>
        <p:spPr>
          <a:xfrm>
            <a:off x="6699056" y="1300678"/>
            <a:ext cx="4885914"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（二）预防性消毒和疫源性消毒</a:t>
            </a:r>
          </a:p>
        </p:txBody>
      </p:sp>
      <p:sp>
        <p:nvSpPr>
          <p:cNvPr id="10" name="MH_SubTitle_1">
            <a:extLst>
              <a:ext uri="{FF2B5EF4-FFF2-40B4-BE49-F238E27FC236}">
                <a16:creationId xmlns:a16="http://schemas.microsoft.com/office/drawing/2014/main" id="{270B4EE7-C1BE-4F5B-9C18-7ACCA2953E6D}"/>
              </a:ext>
            </a:extLst>
          </p:cNvPr>
          <p:cNvSpPr/>
          <p:nvPr>
            <p:custDataLst>
              <p:tags r:id="rId3"/>
            </p:custDataLst>
          </p:nvPr>
        </p:nvSpPr>
        <p:spPr>
          <a:xfrm>
            <a:off x="1210086" y="2546637"/>
            <a:ext cx="2946788"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（三）环境消毒</a:t>
            </a:r>
          </a:p>
        </p:txBody>
      </p:sp>
      <p:sp>
        <p:nvSpPr>
          <p:cNvPr id="11" name="MH_SubTitle_1">
            <a:extLst>
              <a:ext uri="{FF2B5EF4-FFF2-40B4-BE49-F238E27FC236}">
                <a16:creationId xmlns:a16="http://schemas.microsoft.com/office/drawing/2014/main" id="{941F6D5D-CA26-43C0-B6D6-1D3BF4059BD7}"/>
              </a:ext>
            </a:extLst>
          </p:cNvPr>
          <p:cNvSpPr/>
          <p:nvPr>
            <p:custDataLst>
              <p:tags r:id="rId4"/>
            </p:custDataLst>
          </p:nvPr>
        </p:nvSpPr>
        <p:spPr>
          <a:xfrm>
            <a:off x="4913264" y="2527388"/>
            <a:ext cx="3571583"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（四）被服类消毒</a:t>
            </a:r>
          </a:p>
        </p:txBody>
      </p:sp>
      <p:sp>
        <p:nvSpPr>
          <p:cNvPr id="12" name="MH_SubTitle_1">
            <a:extLst>
              <a:ext uri="{FF2B5EF4-FFF2-40B4-BE49-F238E27FC236}">
                <a16:creationId xmlns:a16="http://schemas.microsoft.com/office/drawing/2014/main" id="{37B6ECF0-7090-465D-9DD9-4F12E50F67F4}"/>
              </a:ext>
            </a:extLst>
          </p:cNvPr>
          <p:cNvSpPr/>
          <p:nvPr>
            <p:custDataLst>
              <p:tags r:id="rId5"/>
            </p:custDataLst>
          </p:nvPr>
        </p:nvSpPr>
        <p:spPr>
          <a:xfrm>
            <a:off x="1210086" y="3831094"/>
            <a:ext cx="5448766"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（五）器械物品的清洁、消毒、灭菌</a:t>
            </a:r>
          </a:p>
        </p:txBody>
      </p:sp>
      <p:sp>
        <p:nvSpPr>
          <p:cNvPr id="13" name="MH_SubTitle_1">
            <a:extLst>
              <a:ext uri="{FF2B5EF4-FFF2-40B4-BE49-F238E27FC236}">
                <a16:creationId xmlns:a16="http://schemas.microsoft.com/office/drawing/2014/main" id="{3F14CCAD-1814-4BB1-A8E9-4A5C5B479708}"/>
              </a:ext>
            </a:extLst>
          </p:cNvPr>
          <p:cNvSpPr/>
          <p:nvPr>
            <p:custDataLst>
              <p:tags r:id="rId6"/>
            </p:custDataLst>
          </p:nvPr>
        </p:nvSpPr>
        <p:spPr>
          <a:xfrm>
            <a:off x="1210086" y="5057804"/>
            <a:ext cx="4539975"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（六）医院污物、污水的处理</a:t>
            </a:r>
          </a:p>
        </p:txBody>
      </p:sp>
      <p:pic>
        <p:nvPicPr>
          <p:cNvPr id="5" name="图片 4" descr="图片包含 人, 男人, 房间, 女人&#10;&#10;描述已自动生成">
            <a:extLst>
              <a:ext uri="{FF2B5EF4-FFF2-40B4-BE49-F238E27FC236}">
                <a16:creationId xmlns:a16="http://schemas.microsoft.com/office/drawing/2014/main" id="{6D276CF6-CCA7-4EA5-9983-A954AE6A89B0}"/>
              </a:ext>
            </a:extLst>
          </p:cNvPr>
          <p:cNvPicPr>
            <a:picLocks noChangeAspect="1"/>
          </p:cNvPicPr>
          <p:nvPr/>
        </p:nvPicPr>
        <p:blipFill>
          <a:blip r:embed="rId9">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6658852" y="3171840"/>
            <a:ext cx="5451282" cy="3098056"/>
          </a:xfrm>
          <a:prstGeom prst="rect">
            <a:avLst/>
          </a:prstGeom>
        </p:spPr>
      </p:pic>
    </p:spTree>
    <p:extLst>
      <p:ext uri="{BB962C8B-B14F-4D97-AF65-F5344CB8AC3E}">
        <p14:creationId xmlns:p14="http://schemas.microsoft.com/office/powerpoint/2010/main" val="113928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29" name="MH_SubTitle_1">
            <a:extLst>
              <a:ext uri="{FF2B5EF4-FFF2-40B4-BE49-F238E27FC236}">
                <a16:creationId xmlns:a16="http://schemas.microsoft.com/office/drawing/2014/main" id="{ACA70976-7759-4185-975B-5FB87DA68B25}"/>
              </a:ext>
            </a:extLst>
          </p:cNvPr>
          <p:cNvSpPr/>
          <p:nvPr>
            <p:custDataLst>
              <p:tags r:id="rId1"/>
            </p:custDataLst>
          </p:nvPr>
        </p:nvSpPr>
        <p:spPr>
          <a:xfrm>
            <a:off x="1215696" y="941650"/>
            <a:ext cx="4725099"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（一）消毒、灭菌方法的分类</a:t>
            </a:r>
          </a:p>
        </p:txBody>
      </p:sp>
      <p:graphicFrame>
        <p:nvGraphicFramePr>
          <p:cNvPr id="4" name="表格 5">
            <a:extLst>
              <a:ext uri="{FF2B5EF4-FFF2-40B4-BE49-F238E27FC236}">
                <a16:creationId xmlns:a16="http://schemas.microsoft.com/office/drawing/2014/main" id="{A220C193-EABF-4489-9210-6D5DB725E0D6}"/>
              </a:ext>
            </a:extLst>
          </p:cNvPr>
          <p:cNvGraphicFramePr>
            <a:graphicFrameLocks noGrp="1"/>
          </p:cNvGraphicFramePr>
          <p:nvPr>
            <p:extLst>
              <p:ext uri="{D42A27DB-BD31-4B8C-83A1-F6EECF244321}">
                <p14:modId xmlns:p14="http://schemas.microsoft.com/office/powerpoint/2010/main" val="2600162243"/>
              </p:ext>
            </p:extLst>
          </p:nvPr>
        </p:nvGraphicFramePr>
        <p:xfrm>
          <a:off x="1215696" y="1785530"/>
          <a:ext cx="9959058" cy="4335318"/>
        </p:xfrm>
        <a:graphic>
          <a:graphicData uri="http://schemas.openxmlformats.org/drawingml/2006/table">
            <a:tbl>
              <a:tblPr firstRow="1" bandRow="1">
                <a:tableStyleId>{5C22544A-7EE6-4342-B048-85BDC9FD1C3A}</a:tableStyleId>
              </a:tblPr>
              <a:tblGrid>
                <a:gridCol w="2262390">
                  <a:extLst>
                    <a:ext uri="{9D8B030D-6E8A-4147-A177-3AD203B41FA5}">
                      <a16:colId xmlns:a16="http://schemas.microsoft.com/office/drawing/2014/main" val="919062421"/>
                    </a:ext>
                  </a:extLst>
                </a:gridCol>
                <a:gridCol w="4305016">
                  <a:extLst>
                    <a:ext uri="{9D8B030D-6E8A-4147-A177-3AD203B41FA5}">
                      <a16:colId xmlns:a16="http://schemas.microsoft.com/office/drawing/2014/main" val="3470348186"/>
                    </a:ext>
                  </a:extLst>
                </a:gridCol>
                <a:gridCol w="1590542">
                  <a:extLst>
                    <a:ext uri="{9D8B030D-6E8A-4147-A177-3AD203B41FA5}">
                      <a16:colId xmlns:a16="http://schemas.microsoft.com/office/drawing/2014/main" val="4271421230"/>
                    </a:ext>
                  </a:extLst>
                </a:gridCol>
                <a:gridCol w="1801110">
                  <a:extLst>
                    <a:ext uri="{9D8B030D-6E8A-4147-A177-3AD203B41FA5}">
                      <a16:colId xmlns:a16="http://schemas.microsoft.com/office/drawing/2014/main" val="3574907593"/>
                    </a:ext>
                  </a:extLst>
                </a:gridCol>
              </a:tblGrid>
              <a:tr h="6167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dirty="0">
                          <a:latin typeface="+mj-ea"/>
                          <a:ea typeface="+mj-ea"/>
                        </a:rPr>
                        <a:t>消毒灭菌水平</a:t>
                      </a:r>
                    </a:p>
                  </a:txBody>
                  <a:tcPr anchor="ctr" anchorCtr="1">
                    <a:lnL w="12700" cap="flat" cmpd="sng" algn="ctr">
                      <a:solidFill>
                        <a:schemeClr val="tx1"/>
                      </a:solidFill>
                      <a:prstDash val="solid"/>
                      <a:round/>
                      <a:headEnd type="none" w="med" len="med"/>
                      <a:tailEnd type="none" w="med" len="med"/>
                    </a:lnL>
                  </a:tcPr>
                </a:tc>
                <a:tc>
                  <a:txBody>
                    <a:bodyPr/>
                    <a:lstStyle/>
                    <a:p>
                      <a:pPr algn="ctr"/>
                      <a:r>
                        <a:rPr lang="zh-CN" altLang="en-US" sz="2400" dirty="0">
                          <a:latin typeface="+mj-ea"/>
                          <a:ea typeface="+mj-ea"/>
                        </a:rPr>
                        <a:t>相应概念</a:t>
                      </a:r>
                    </a:p>
                  </a:txBody>
                  <a:tcPr anchor="ctr" anchorCtr="1"/>
                </a:tc>
                <a:tc>
                  <a:txBody>
                    <a:bodyPr/>
                    <a:lstStyle/>
                    <a:p>
                      <a:pPr algn="ctr"/>
                      <a:r>
                        <a:rPr lang="zh-CN" altLang="en-US" sz="2400" dirty="0">
                          <a:latin typeface="+mj-ea"/>
                          <a:ea typeface="+mj-ea"/>
                        </a:rPr>
                        <a:t>物理方法</a:t>
                      </a:r>
                    </a:p>
                  </a:txBody>
                  <a:tcPr anchor="ctr" anchorCtr="1"/>
                </a:tc>
                <a:tc>
                  <a:txBody>
                    <a:bodyPr/>
                    <a:lstStyle/>
                    <a:p>
                      <a:pPr algn="ctr"/>
                      <a:r>
                        <a:rPr lang="zh-CN" altLang="en-US" sz="2400" dirty="0">
                          <a:latin typeface="+mj-ea"/>
                          <a:ea typeface="+mj-ea"/>
                        </a:rPr>
                        <a:t>化学方法</a:t>
                      </a:r>
                    </a:p>
                  </a:txBody>
                  <a:tcPr anchor="ctr" anchorCtr="1"/>
                </a:tc>
                <a:extLst>
                  <a:ext uri="{0D108BD9-81ED-4DB2-BD59-A6C34878D82A}">
                    <a16:rowId xmlns:a16="http://schemas.microsoft.com/office/drawing/2014/main" val="2998475757"/>
                  </a:ext>
                </a:extLst>
              </a:tr>
              <a:tr h="616758">
                <a:tc>
                  <a:txBody>
                    <a:bodyPr/>
                    <a:lstStyle/>
                    <a:p>
                      <a:pPr marL="0" indent="0" algn="l"/>
                      <a:r>
                        <a:rPr lang="zh-CN" altLang="en-US" sz="2400" b="1" dirty="0">
                          <a:latin typeface="+mj-ea"/>
                          <a:ea typeface="+mj-ea"/>
                        </a:rPr>
                        <a:t>灭菌法</a:t>
                      </a:r>
                    </a:p>
                  </a:txBody>
                  <a:tcPr anchor="ctr" anchorCtr="1">
                    <a:lnL w="12700" cap="flat" cmpd="sng" algn="ctr">
                      <a:solidFill>
                        <a:schemeClr val="tx1"/>
                      </a:solidFill>
                      <a:prstDash val="solid"/>
                      <a:round/>
                      <a:headEnd type="none" w="med" len="med"/>
                      <a:tailEnd type="none" w="med" len="med"/>
                    </a:lnL>
                  </a:tcPr>
                </a:tc>
                <a:tc>
                  <a:txBody>
                    <a:bodyPr/>
                    <a:lstStyle/>
                    <a:p>
                      <a:pPr marL="0" indent="0" algn="l"/>
                      <a:r>
                        <a:rPr lang="zh-CN" altLang="en-US" sz="2000" dirty="0">
                          <a:latin typeface="+mj-ea"/>
                          <a:ea typeface="+mj-ea"/>
                        </a:rPr>
                        <a:t>杀灭一切微生物（包括细菌芽孢）以达到灭菌保证水平的方法。</a:t>
                      </a:r>
                    </a:p>
                  </a:txBody>
                  <a:tcPr anchor="ctr" anchorCtr="1"/>
                </a:tc>
                <a:tc>
                  <a:txBody>
                    <a:bodyPr/>
                    <a:lstStyle/>
                    <a:p>
                      <a:pPr algn="l"/>
                      <a:r>
                        <a:rPr lang="zh-CN" altLang="en-US" sz="2000" dirty="0">
                          <a:latin typeface="+mj-ea"/>
                          <a:ea typeface="+mj-ea"/>
                        </a:rPr>
                        <a:t>热力灭菌、电离辐射灭菌</a:t>
                      </a:r>
                    </a:p>
                  </a:txBody>
                  <a:tcPr anchor="ctr" anchorCtr="1"/>
                </a:tc>
                <a:tc>
                  <a:txBody>
                    <a:bodyPr/>
                    <a:lstStyle/>
                    <a:p>
                      <a:pPr algn="l"/>
                      <a:r>
                        <a:rPr lang="zh-CN" altLang="en-US" sz="2000" dirty="0">
                          <a:latin typeface="+mj-ea"/>
                          <a:ea typeface="+mj-ea"/>
                        </a:rPr>
                        <a:t>戊二醛、环氧乙烷、甲醛等灭菌剂</a:t>
                      </a:r>
                    </a:p>
                  </a:txBody>
                  <a:tcPr anchor="ctr" anchorCtr="1"/>
                </a:tc>
                <a:extLst>
                  <a:ext uri="{0D108BD9-81ED-4DB2-BD59-A6C34878D82A}">
                    <a16:rowId xmlns:a16="http://schemas.microsoft.com/office/drawing/2014/main" val="774302682"/>
                  </a:ext>
                </a:extLst>
              </a:tr>
              <a:tr h="616758">
                <a:tc>
                  <a:txBody>
                    <a:bodyPr/>
                    <a:lstStyle/>
                    <a:p>
                      <a:pPr algn="l"/>
                      <a:r>
                        <a:rPr lang="zh-CN" altLang="en-US" sz="2400" b="1" dirty="0">
                          <a:latin typeface="+mj-ea"/>
                          <a:ea typeface="+mj-ea"/>
                        </a:rPr>
                        <a:t>高水平消毒法</a:t>
                      </a:r>
                    </a:p>
                  </a:txBody>
                  <a:tcPr anchor="ctr" anchorCtr="1">
                    <a:lnL w="12700" cap="flat" cmpd="sng" algn="ctr">
                      <a:solidFill>
                        <a:schemeClr val="tx1"/>
                      </a:solidFill>
                      <a:prstDash val="solid"/>
                      <a:round/>
                      <a:headEnd type="none" w="med" len="med"/>
                      <a:tailEnd type="none" w="med" len="med"/>
                    </a:lnL>
                  </a:tcPr>
                </a:tc>
                <a:tc>
                  <a:txBody>
                    <a:bodyPr/>
                    <a:lstStyle/>
                    <a:p>
                      <a:pPr algn="l"/>
                      <a:r>
                        <a:rPr lang="zh-CN" altLang="en-US" sz="2000" dirty="0">
                          <a:latin typeface="+mj-ea"/>
                          <a:ea typeface="+mj-ea"/>
                        </a:rPr>
                        <a:t>杀灭一切细菌繁殖体包括分枝杆菌、病毒、真菌及其孢子和绝大多数细菌孢芽的方法。</a:t>
                      </a:r>
                    </a:p>
                  </a:txBody>
                  <a:tcPr anchor="ctr" anchorCtr="1"/>
                </a:tc>
                <a:tc>
                  <a:txBody>
                    <a:bodyPr/>
                    <a:lstStyle/>
                    <a:p>
                      <a:pPr algn="l"/>
                      <a:r>
                        <a:rPr lang="zh-CN" altLang="en-US" sz="2000" dirty="0">
                          <a:latin typeface="+mj-ea"/>
                          <a:ea typeface="+mj-ea"/>
                        </a:rPr>
                        <a:t>臭氧消毒法、紫外线消毒法</a:t>
                      </a:r>
                    </a:p>
                  </a:txBody>
                  <a:tcPr anchor="ctr" anchorCtr="1"/>
                </a:tc>
                <a:tc>
                  <a:txBody>
                    <a:bodyPr/>
                    <a:lstStyle/>
                    <a:p>
                      <a:pPr algn="l"/>
                      <a:r>
                        <a:rPr lang="zh-CN" altLang="en-US" sz="2000" dirty="0">
                          <a:latin typeface="+mj-ea"/>
                          <a:ea typeface="+mj-ea"/>
                        </a:rPr>
                        <a:t>含氯消毒剂、碘酊、过氧化物、二氧化氯</a:t>
                      </a:r>
                    </a:p>
                  </a:txBody>
                  <a:tcPr anchor="ctr" anchorCtr="1"/>
                </a:tc>
                <a:extLst>
                  <a:ext uri="{0D108BD9-81ED-4DB2-BD59-A6C34878D82A}">
                    <a16:rowId xmlns:a16="http://schemas.microsoft.com/office/drawing/2014/main" val="2688262815"/>
                  </a:ext>
                </a:extLst>
              </a:tr>
              <a:tr h="616758">
                <a:tc>
                  <a:txBody>
                    <a:bodyPr/>
                    <a:lstStyle/>
                    <a:p>
                      <a:pPr algn="l"/>
                      <a:r>
                        <a:rPr lang="zh-CN" altLang="en-US" sz="2400" b="1" dirty="0">
                          <a:latin typeface="+mj-ea"/>
                          <a:ea typeface="+mj-ea"/>
                        </a:rPr>
                        <a:t>中水平消毒法</a:t>
                      </a:r>
                    </a:p>
                  </a:txBody>
                  <a:tcPr anchor="ctr" anchorCtr="1">
                    <a:lnL w="12700" cap="flat" cmpd="sng" algn="ctr">
                      <a:solidFill>
                        <a:schemeClr val="tx1"/>
                      </a:solidFill>
                      <a:prstDash val="solid"/>
                      <a:round/>
                      <a:headEnd type="none" w="med" len="med"/>
                      <a:tailEnd type="none" w="med" len="med"/>
                    </a:lnL>
                  </a:tcPr>
                </a:tc>
                <a:tc>
                  <a:txBody>
                    <a:bodyPr/>
                    <a:lstStyle/>
                    <a:p>
                      <a:pPr algn="l"/>
                      <a:r>
                        <a:rPr lang="zh-CN" altLang="en-US" sz="2000" dirty="0">
                          <a:latin typeface="+mj-ea"/>
                          <a:ea typeface="+mj-ea"/>
                        </a:rPr>
                        <a:t>杀灭除细菌孢芽以外的各种病原微生物包括分枝杆菌的方法。</a:t>
                      </a:r>
                    </a:p>
                  </a:txBody>
                  <a:tcPr anchor="ctr" anchorCtr="1"/>
                </a:tc>
                <a:tc>
                  <a:txBody>
                    <a:bodyPr/>
                    <a:lstStyle/>
                    <a:p>
                      <a:pPr algn="l"/>
                      <a:r>
                        <a:rPr lang="zh-CN" altLang="en-US" sz="2000" dirty="0">
                          <a:latin typeface="+mj-ea"/>
                          <a:ea typeface="+mj-ea"/>
                        </a:rPr>
                        <a:t>煮沸消毒法</a:t>
                      </a:r>
                    </a:p>
                  </a:txBody>
                  <a:tcPr anchor="ctr" anchorCtr="1"/>
                </a:tc>
                <a:tc>
                  <a:txBody>
                    <a:bodyPr/>
                    <a:lstStyle/>
                    <a:p>
                      <a:pPr algn="l"/>
                      <a:r>
                        <a:rPr lang="zh-CN" altLang="en-US" sz="2000" dirty="0">
                          <a:latin typeface="+mj-ea"/>
                          <a:ea typeface="+mj-ea"/>
                        </a:rPr>
                        <a:t>醇类、碘类、部分含氯消毒剂</a:t>
                      </a:r>
                    </a:p>
                  </a:txBody>
                  <a:tcPr anchor="ctr" anchorCtr="1"/>
                </a:tc>
                <a:extLst>
                  <a:ext uri="{0D108BD9-81ED-4DB2-BD59-A6C34878D82A}">
                    <a16:rowId xmlns:a16="http://schemas.microsoft.com/office/drawing/2014/main" val="1056216132"/>
                  </a:ext>
                </a:extLst>
              </a:tr>
              <a:tr h="616758">
                <a:tc>
                  <a:txBody>
                    <a:bodyPr/>
                    <a:lstStyle/>
                    <a:p>
                      <a:pPr algn="l"/>
                      <a:r>
                        <a:rPr lang="zh-CN" altLang="en-US" sz="2400" b="1" dirty="0">
                          <a:latin typeface="+mj-ea"/>
                          <a:ea typeface="+mj-ea"/>
                        </a:rPr>
                        <a:t>低水平消毒法</a:t>
                      </a:r>
                    </a:p>
                  </a:txBody>
                  <a:tcPr anchor="ctr" anchorCtr="1">
                    <a:lnL w="12700" cap="flat" cmpd="sng" algn="ctr">
                      <a:solidFill>
                        <a:schemeClr val="tx1"/>
                      </a:solidFill>
                      <a:prstDash val="solid"/>
                      <a:round/>
                      <a:headEnd type="none" w="med" len="med"/>
                      <a:tailEnd type="none" w="med" len="med"/>
                    </a:lnL>
                  </a:tcPr>
                </a:tc>
                <a:tc>
                  <a:txBody>
                    <a:bodyPr/>
                    <a:lstStyle/>
                    <a:p>
                      <a:pPr algn="l"/>
                      <a:r>
                        <a:rPr lang="zh-CN" altLang="en-US" sz="2000" b="0" dirty="0">
                          <a:latin typeface="+mj-ea"/>
                          <a:ea typeface="+mj-ea"/>
                        </a:rPr>
                        <a:t>只能杀灭细菌繁殖体（分枝杆菌除外）和亲脂病毒的消毒方法。</a:t>
                      </a:r>
                    </a:p>
                  </a:txBody>
                  <a:tcPr anchor="ctr" anchorCtr="1"/>
                </a:tc>
                <a:tc>
                  <a:txBody>
                    <a:bodyPr/>
                    <a:lstStyle/>
                    <a:p>
                      <a:pPr algn="l"/>
                      <a:r>
                        <a:rPr lang="zh-CN" altLang="en-US" sz="2000" dirty="0">
                          <a:latin typeface="+mj-ea"/>
                          <a:ea typeface="+mj-ea"/>
                        </a:rPr>
                        <a:t>通风换气、冲洗等</a:t>
                      </a:r>
                    </a:p>
                  </a:txBody>
                  <a:tcPr anchor="ctr" anchorCtr="1"/>
                </a:tc>
                <a:tc>
                  <a:txBody>
                    <a:bodyPr/>
                    <a:lstStyle/>
                    <a:p>
                      <a:pPr algn="l"/>
                      <a:r>
                        <a:rPr lang="zh-CN" altLang="en-US" sz="2000" dirty="0">
                          <a:latin typeface="+mj-ea"/>
                          <a:ea typeface="+mj-ea"/>
                        </a:rPr>
                        <a:t>苯扎溴铵、氯已定等</a:t>
                      </a:r>
                    </a:p>
                  </a:txBody>
                  <a:tcPr anchor="ctr" anchorCtr="1"/>
                </a:tc>
                <a:extLst>
                  <a:ext uri="{0D108BD9-81ED-4DB2-BD59-A6C34878D82A}">
                    <a16:rowId xmlns:a16="http://schemas.microsoft.com/office/drawing/2014/main" val="409836872"/>
                  </a:ext>
                </a:extLst>
              </a:tr>
            </a:tbl>
          </a:graphicData>
        </a:graphic>
      </p:graphicFrame>
    </p:spTree>
    <p:extLst>
      <p:ext uri="{BB962C8B-B14F-4D97-AF65-F5344CB8AC3E}">
        <p14:creationId xmlns:p14="http://schemas.microsoft.com/office/powerpoint/2010/main" val="915004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8" name="MH_SubTitle_1">
            <a:extLst>
              <a:ext uri="{FF2B5EF4-FFF2-40B4-BE49-F238E27FC236}">
                <a16:creationId xmlns:a16="http://schemas.microsoft.com/office/drawing/2014/main" id="{9DD245E3-6AFE-4E0A-BCC3-306280AE3EAB}"/>
              </a:ext>
            </a:extLst>
          </p:cNvPr>
          <p:cNvSpPr/>
          <p:nvPr>
            <p:custDataLst>
              <p:tags r:id="rId1"/>
            </p:custDataLst>
          </p:nvPr>
        </p:nvSpPr>
        <p:spPr>
          <a:xfrm>
            <a:off x="1210086" y="1081895"/>
            <a:ext cx="4885914"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（二）预防性消毒和疫源性消毒</a:t>
            </a:r>
          </a:p>
        </p:txBody>
      </p:sp>
      <p:graphicFrame>
        <p:nvGraphicFramePr>
          <p:cNvPr id="14" name="表格 5">
            <a:extLst>
              <a:ext uri="{FF2B5EF4-FFF2-40B4-BE49-F238E27FC236}">
                <a16:creationId xmlns:a16="http://schemas.microsoft.com/office/drawing/2014/main" id="{83BAF647-0C06-4269-9917-D737BFE071D3}"/>
              </a:ext>
            </a:extLst>
          </p:cNvPr>
          <p:cNvGraphicFramePr>
            <a:graphicFrameLocks noGrp="1"/>
          </p:cNvGraphicFramePr>
          <p:nvPr>
            <p:extLst>
              <p:ext uri="{D42A27DB-BD31-4B8C-83A1-F6EECF244321}">
                <p14:modId xmlns:p14="http://schemas.microsoft.com/office/powerpoint/2010/main" val="1498856629"/>
              </p:ext>
            </p:extLst>
          </p:nvPr>
        </p:nvGraphicFramePr>
        <p:xfrm>
          <a:off x="1210086" y="1903336"/>
          <a:ext cx="10261988" cy="3939078"/>
        </p:xfrm>
        <a:graphic>
          <a:graphicData uri="http://schemas.openxmlformats.org/drawingml/2006/table">
            <a:tbl>
              <a:tblPr firstRow="1" bandRow="1">
                <a:tableStyleId>{5C22544A-7EE6-4342-B048-85BDC9FD1C3A}</a:tableStyleId>
              </a:tblPr>
              <a:tblGrid>
                <a:gridCol w="1751897">
                  <a:extLst>
                    <a:ext uri="{9D8B030D-6E8A-4147-A177-3AD203B41FA5}">
                      <a16:colId xmlns:a16="http://schemas.microsoft.com/office/drawing/2014/main" val="919062421"/>
                    </a:ext>
                  </a:extLst>
                </a:gridCol>
                <a:gridCol w="4740294">
                  <a:extLst>
                    <a:ext uri="{9D8B030D-6E8A-4147-A177-3AD203B41FA5}">
                      <a16:colId xmlns:a16="http://schemas.microsoft.com/office/drawing/2014/main" val="3470348186"/>
                    </a:ext>
                  </a:extLst>
                </a:gridCol>
                <a:gridCol w="3769797">
                  <a:extLst>
                    <a:ext uri="{9D8B030D-6E8A-4147-A177-3AD203B41FA5}">
                      <a16:colId xmlns:a16="http://schemas.microsoft.com/office/drawing/2014/main" val="4271421230"/>
                    </a:ext>
                  </a:extLst>
                </a:gridCol>
              </a:tblGrid>
              <a:tr h="6167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dirty="0">
                          <a:latin typeface="+mj-ea"/>
                          <a:ea typeface="+mj-ea"/>
                        </a:rPr>
                        <a:t>分类</a:t>
                      </a:r>
                    </a:p>
                  </a:txBody>
                  <a:tcPr anchor="ctr" anchorCtr="1">
                    <a:lnL w="12700" cap="flat" cmpd="sng" algn="ctr">
                      <a:solidFill>
                        <a:schemeClr val="tx1"/>
                      </a:solidFill>
                      <a:prstDash val="solid"/>
                      <a:round/>
                      <a:headEnd type="none" w="med" len="med"/>
                      <a:tailEnd type="none" w="med" len="med"/>
                    </a:lnL>
                  </a:tcPr>
                </a:tc>
                <a:tc>
                  <a:txBody>
                    <a:bodyPr/>
                    <a:lstStyle/>
                    <a:p>
                      <a:pPr algn="ctr"/>
                      <a:r>
                        <a:rPr lang="zh-CN" altLang="en-US" sz="2400" dirty="0">
                          <a:latin typeface="+mj-ea"/>
                          <a:ea typeface="+mj-ea"/>
                        </a:rPr>
                        <a:t>相应概念</a:t>
                      </a:r>
                    </a:p>
                  </a:txBody>
                  <a:tcPr anchor="ctr" anchorCtr="1"/>
                </a:tc>
                <a:tc>
                  <a:txBody>
                    <a:bodyPr/>
                    <a:lstStyle/>
                    <a:p>
                      <a:pPr algn="ctr"/>
                      <a:r>
                        <a:rPr lang="zh-CN" altLang="en-US" sz="2400" dirty="0">
                          <a:latin typeface="+mj-ea"/>
                          <a:ea typeface="+mj-ea"/>
                        </a:rPr>
                        <a:t>适用范围</a:t>
                      </a:r>
                    </a:p>
                  </a:txBody>
                  <a:tcPr anchor="ctr" anchorCtr="1"/>
                </a:tc>
                <a:extLst>
                  <a:ext uri="{0D108BD9-81ED-4DB2-BD59-A6C34878D82A}">
                    <a16:rowId xmlns:a16="http://schemas.microsoft.com/office/drawing/2014/main" val="2998475757"/>
                  </a:ext>
                </a:extLst>
              </a:tr>
              <a:tr h="616758">
                <a:tc>
                  <a:txBody>
                    <a:bodyPr/>
                    <a:lstStyle/>
                    <a:p>
                      <a:pPr marL="0" indent="0" algn="l"/>
                      <a:r>
                        <a:rPr lang="zh-CN" altLang="en-US" sz="2400" b="1" dirty="0">
                          <a:latin typeface="+mj-ea"/>
                          <a:ea typeface="+mj-ea"/>
                        </a:rPr>
                        <a:t>预防性消毒</a:t>
                      </a:r>
                    </a:p>
                  </a:txBody>
                  <a:tcPr anchor="ctr" anchorCtr="1">
                    <a:lnL w="12700" cap="flat" cmpd="sng" algn="ctr">
                      <a:solidFill>
                        <a:schemeClr val="tx1"/>
                      </a:solidFill>
                      <a:prstDash val="solid"/>
                      <a:round/>
                      <a:headEnd type="none" w="med" len="med"/>
                      <a:tailEnd type="none" w="med" len="med"/>
                    </a:lnL>
                  </a:tcPr>
                </a:tc>
                <a:tc>
                  <a:txBody>
                    <a:bodyPr/>
                    <a:lstStyle/>
                    <a:p>
                      <a:pPr marL="0" indent="0" algn="l"/>
                      <a:r>
                        <a:rPr lang="zh-CN" altLang="en-US" sz="2000" dirty="0">
                          <a:latin typeface="+mj-ea"/>
                          <a:ea typeface="+mj-ea"/>
                        </a:rPr>
                        <a:t>在未明确感染源的情况下，为预防感染的发生对可能受到病原微生物污染的物品和场所进行消毒。</a:t>
                      </a:r>
                    </a:p>
                  </a:txBody>
                  <a:tcPr anchor="ctr" anchorCtr="1"/>
                </a:tc>
                <a:tc>
                  <a:txBody>
                    <a:bodyPr/>
                    <a:lstStyle/>
                    <a:p>
                      <a:pPr algn="l"/>
                      <a:r>
                        <a:rPr lang="zh-CN" altLang="en-US" sz="2000" dirty="0">
                          <a:latin typeface="+mj-ea"/>
                          <a:ea typeface="+mj-ea"/>
                        </a:rPr>
                        <a:t>医疗器械灭菌、诊疗用品消毒、餐具消毒和病人住院期间和出院后消毒</a:t>
                      </a:r>
                    </a:p>
                  </a:txBody>
                  <a:tcPr anchor="ctr" anchorCtr="1"/>
                </a:tc>
                <a:extLst>
                  <a:ext uri="{0D108BD9-81ED-4DB2-BD59-A6C34878D82A}">
                    <a16:rowId xmlns:a16="http://schemas.microsoft.com/office/drawing/2014/main" val="774302682"/>
                  </a:ext>
                </a:extLst>
              </a:tr>
              <a:tr h="616758">
                <a:tc rowSpan="2">
                  <a:txBody>
                    <a:bodyPr/>
                    <a:lstStyle/>
                    <a:p>
                      <a:pPr algn="l"/>
                      <a:r>
                        <a:rPr lang="zh-CN" altLang="en-US" sz="2400" b="1" dirty="0">
                          <a:latin typeface="+mj-ea"/>
                          <a:ea typeface="+mj-ea"/>
                        </a:rPr>
                        <a:t>疫源性消毒</a:t>
                      </a:r>
                      <a:r>
                        <a:rPr lang="zh-CN" altLang="en-US" sz="1800" b="0" dirty="0">
                          <a:latin typeface="+mj-ea"/>
                          <a:ea typeface="+mj-ea"/>
                        </a:rPr>
                        <a:t>（</a:t>
                      </a:r>
                      <a:r>
                        <a:rPr lang="zh-CN" altLang="en-US" sz="1600" b="0" dirty="0">
                          <a:latin typeface="+mj-ea"/>
                          <a:ea typeface="+mj-ea"/>
                        </a:rPr>
                        <a:t>对疫源地内污染的环境和物品消毒）</a:t>
                      </a:r>
                      <a:endParaRPr lang="zh-CN" altLang="en-US" sz="1800" b="0" dirty="0">
                        <a:latin typeface="+mj-ea"/>
                        <a:ea typeface="+mj-ea"/>
                      </a:endParaRPr>
                    </a:p>
                  </a:txBody>
                  <a:tcPr anchor="ctr" anchorCtr="1">
                    <a:lnL w="12700" cap="flat" cmpd="sng" algn="ctr">
                      <a:solidFill>
                        <a:schemeClr val="tx1"/>
                      </a:solidFill>
                      <a:prstDash val="solid"/>
                      <a:round/>
                      <a:headEnd type="none" w="med" len="med"/>
                      <a:tailEnd type="none" w="med" len="med"/>
                    </a:lnL>
                  </a:tcPr>
                </a:tc>
                <a:tc>
                  <a:txBody>
                    <a:bodyPr/>
                    <a:lstStyle/>
                    <a:p>
                      <a:pPr algn="l"/>
                      <a:r>
                        <a:rPr lang="zh-CN" altLang="en-US" sz="2000" dirty="0">
                          <a:latin typeface="+mj-ea"/>
                          <a:ea typeface="+mj-ea"/>
                        </a:rPr>
                        <a:t>随时消毒：疫源地内有传染源存在时进行的消毒，目的是计时杀灭或清除由感染源排除的病原微生物。</a:t>
                      </a:r>
                    </a:p>
                  </a:txBody>
                  <a:tcPr anchor="ctr" anchorCtr="1"/>
                </a:tc>
                <a:tc>
                  <a:txBody>
                    <a:bodyPr/>
                    <a:lstStyle/>
                    <a:p>
                      <a:pPr algn="l"/>
                      <a:r>
                        <a:rPr lang="zh-CN" altLang="en-US" sz="2000" dirty="0">
                          <a:latin typeface="+mj-ea"/>
                          <a:ea typeface="+mj-ea"/>
                        </a:rPr>
                        <a:t>根据现场情况随时进行，合格标志：自然菌的消亡率≥</a:t>
                      </a:r>
                      <a:r>
                        <a:rPr lang="en-US" altLang="zh-CN" sz="2000" dirty="0">
                          <a:latin typeface="+mj-ea"/>
                          <a:ea typeface="+mj-ea"/>
                        </a:rPr>
                        <a:t>90%</a:t>
                      </a:r>
                      <a:endParaRPr lang="zh-CN" altLang="en-US" sz="2000" dirty="0">
                        <a:latin typeface="+mj-ea"/>
                        <a:ea typeface="+mj-ea"/>
                      </a:endParaRPr>
                    </a:p>
                  </a:txBody>
                  <a:tcPr anchor="ctr" anchorCtr="1"/>
                </a:tc>
                <a:extLst>
                  <a:ext uri="{0D108BD9-81ED-4DB2-BD59-A6C34878D82A}">
                    <a16:rowId xmlns:a16="http://schemas.microsoft.com/office/drawing/2014/main" val="2688262815"/>
                  </a:ext>
                </a:extLst>
              </a:tr>
              <a:tr h="616758">
                <a:tc vMerge="1">
                  <a:txBody>
                    <a:bodyPr/>
                    <a:lstStyle/>
                    <a:p>
                      <a:pPr algn="l"/>
                      <a:endParaRPr lang="zh-CN" altLang="en-US" sz="2400" b="1" dirty="0">
                        <a:latin typeface="+mj-ea"/>
                        <a:ea typeface="+mj-ea"/>
                      </a:endParaRPr>
                    </a:p>
                  </a:txBody>
                  <a:tcPr anchor="ctr" anchorCtr="1">
                    <a:lnL w="12700" cap="flat" cmpd="sng" algn="ctr">
                      <a:solidFill>
                        <a:schemeClr val="tx1"/>
                      </a:solidFill>
                      <a:prstDash val="solid"/>
                      <a:round/>
                      <a:headEnd type="none" w="med" len="med"/>
                      <a:tailEnd type="none" w="med" len="med"/>
                    </a:lnL>
                  </a:tcPr>
                </a:tc>
                <a:tc>
                  <a:txBody>
                    <a:bodyPr/>
                    <a:lstStyle/>
                    <a:p>
                      <a:pPr algn="l"/>
                      <a:r>
                        <a:rPr lang="zh-CN" altLang="en-US" sz="2000" dirty="0">
                          <a:latin typeface="+mj-ea"/>
                          <a:ea typeface="+mj-ea"/>
                        </a:rPr>
                        <a:t>终末消毒：传染源离开疫源地后进行的彻底的消毒。</a:t>
                      </a:r>
                    </a:p>
                  </a:txBody>
                  <a:tcPr anchor="ctr" anchorCtr="1"/>
                </a:tc>
                <a:tc>
                  <a:txBody>
                    <a:bodyPr/>
                    <a:lstStyle/>
                    <a:p>
                      <a:pPr algn="ctr"/>
                      <a:r>
                        <a:rPr lang="zh-CN" altLang="en-US" sz="2000" dirty="0">
                          <a:latin typeface="+mj-ea"/>
                          <a:ea typeface="+mj-ea"/>
                        </a:rPr>
                        <a:t>传染病病人住院、转移后，对其住所及污染品进行的消毒。传染病人出院、转院或死亡后，对病室进行最后一次消毒。</a:t>
                      </a:r>
                    </a:p>
                  </a:txBody>
                  <a:tcPr anchor="ctr" anchorCtr="1"/>
                </a:tc>
                <a:extLst>
                  <a:ext uri="{0D108BD9-81ED-4DB2-BD59-A6C34878D82A}">
                    <a16:rowId xmlns:a16="http://schemas.microsoft.com/office/drawing/2014/main" val="1056216132"/>
                  </a:ext>
                </a:extLst>
              </a:tr>
            </a:tbl>
          </a:graphicData>
        </a:graphic>
      </p:graphicFrame>
    </p:spTree>
    <p:extLst>
      <p:ext uri="{BB962C8B-B14F-4D97-AF65-F5344CB8AC3E}">
        <p14:creationId xmlns:p14="http://schemas.microsoft.com/office/powerpoint/2010/main" val="3696860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MH_SubTitle_1">
            <a:extLst>
              <a:ext uri="{FF2B5EF4-FFF2-40B4-BE49-F238E27FC236}">
                <a16:creationId xmlns:a16="http://schemas.microsoft.com/office/drawing/2014/main" id="{2FB7985D-F6AE-43AA-A037-F32A9B754B7F}"/>
              </a:ext>
            </a:extLst>
          </p:cNvPr>
          <p:cNvSpPr/>
          <p:nvPr>
            <p:custDataLst>
              <p:tags r:id="rId1"/>
            </p:custDataLst>
          </p:nvPr>
        </p:nvSpPr>
        <p:spPr>
          <a:xfrm>
            <a:off x="772341" y="969352"/>
            <a:ext cx="5106567"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（三）环境消毒</a:t>
            </a:r>
            <a:r>
              <a:rPr lang="en-US" altLang="zh-CN" sz="2400" b="1" dirty="0">
                <a:latin typeface="Impact" panose="020B0806030902050204" pitchFamily="34" charset="0"/>
                <a:ea typeface="微软雅黑" panose="020B0503020204020204" pitchFamily="34" charset="-122"/>
              </a:rPr>
              <a:t>——</a:t>
            </a:r>
            <a:r>
              <a:rPr lang="zh-CN" altLang="en-US" sz="2400" b="1" dirty="0">
                <a:latin typeface="Impact" panose="020B0806030902050204" pitchFamily="34" charset="0"/>
                <a:ea typeface="微软雅黑" panose="020B0503020204020204" pitchFamily="34" charset="-122"/>
              </a:rPr>
              <a:t>环境空气消毒</a:t>
            </a:r>
          </a:p>
        </p:txBody>
      </p:sp>
      <p:graphicFrame>
        <p:nvGraphicFramePr>
          <p:cNvPr id="4" name="表格 6">
            <a:extLst>
              <a:ext uri="{FF2B5EF4-FFF2-40B4-BE49-F238E27FC236}">
                <a16:creationId xmlns:a16="http://schemas.microsoft.com/office/drawing/2014/main" id="{803BFB22-1806-4F5E-B893-C9E4538AD303}"/>
              </a:ext>
            </a:extLst>
          </p:cNvPr>
          <p:cNvGraphicFramePr>
            <a:graphicFrameLocks noGrp="1"/>
          </p:cNvGraphicFramePr>
          <p:nvPr>
            <p:extLst>
              <p:ext uri="{D42A27DB-BD31-4B8C-83A1-F6EECF244321}">
                <p14:modId xmlns:p14="http://schemas.microsoft.com/office/powerpoint/2010/main" val="2380579456"/>
              </p:ext>
            </p:extLst>
          </p:nvPr>
        </p:nvGraphicFramePr>
        <p:xfrm>
          <a:off x="680346" y="1903335"/>
          <a:ext cx="10876114" cy="4195908"/>
        </p:xfrm>
        <a:graphic>
          <a:graphicData uri="http://schemas.openxmlformats.org/drawingml/2006/table">
            <a:tbl>
              <a:tblPr firstRow="1" bandRow="1">
                <a:tableStyleId>{5C22544A-7EE6-4342-B048-85BDC9FD1C3A}</a:tableStyleId>
              </a:tblPr>
              <a:tblGrid>
                <a:gridCol w="1654856">
                  <a:extLst>
                    <a:ext uri="{9D8B030D-6E8A-4147-A177-3AD203B41FA5}">
                      <a16:colId xmlns:a16="http://schemas.microsoft.com/office/drawing/2014/main" val="1784565790"/>
                    </a:ext>
                  </a:extLst>
                </a:gridCol>
                <a:gridCol w="4686675">
                  <a:extLst>
                    <a:ext uri="{9D8B030D-6E8A-4147-A177-3AD203B41FA5}">
                      <a16:colId xmlns:a16="http://schemas.microsoft.com/office/drawing/2014/main" val="657868860"/>
                    </a:ext>
                  </a:extLst>
                </a:gridCol>
                <a:gridCol w="4534583">
                  <a:extLst>
                    <a:ext uri="{9D8B030D-6E8A-4147-A177-3AD203B41FA5}">
                      <a16:colId xmlns:a16="http://schemas.microsoft.com/office/drawing/2014/main" val="923674677"/>
                    </a:ext>
                  </a:extLst>
                </a:gridCol>
              </a:tblGrid>
              <a:tr h="761497">
                <a:tc>
                  <a:txBody>
                    <a:bodyPr/>
                    <a:lstStyle/>
                    <a:p>
                      <a:pPr algn="ctr"/>
                      <a:r>
                        <a:rPr lang="zh-CN" altLang="en-US" sz="2400" dirty="0">
                          <a:latin typeface="+mj-ea"/>
                          <a:ea typeface="+mj-ea"/>
                        </a:rPr>
                        <a:t>环境类别</a:t>
                      </a:r>
                    </a:p>
                  </a:txBody>
                  <a:tcPr anchor="ctr" anchorCtr="1"/>
                </a:tc>
                <a:tc>
                  <a:txBody>
                    <a:bodyPr/>
                    <a:lstStyle/>
                    <a:p>
                      <a:pPr algn="ctr"/>
                      <a:r>
                        <a:rPr lang="zh-CN" altLang="en-US" sz="2400" dirty="0">
                          <a:latin typeface="+mj-ea"/>
                          <a:ea typeface="+mj-ea"/>
                        </a:rPr>
                        <a:t>涉及场所</a:t>
                      </a:r>
                    </a:p>
                  </a:txBody>
                  <a:tcPr anchor="ctr" anchorCtr="1"/>
                </a:tc>
                <a:tc>
                  <a:txBody>
                    <a:bodyPr/>
                    <a:lstStyle/>
                    <a:p>
                      <a:pPr algn="ctr"/>
                      <a:r>
                        <a:rPr lang="zh-CN" altLang="en-US" sz="2400" dirty="0">
                          <a:latin typeface="+mj-ea"/>
                          <a:ea typeface="+mj-ea"/>
                        </a:rPr>
                        <a:t>消毒方法</a:t>
                      </a:r>
                    </a:p>
                  </a:txBody>
                  <a:tcPr anchor="ctr" anchorCtr="1"/>
                </a:tc>
                <a:extLst>
                  <a:ext uri="{0D108BD9-81ED-4DB2-BD59-A6C34878D82A}">
                    <a16:rowId xmlns:a16="http://schemas.microsoft.com/office/drawing/2014/main" val="3016147379"/>
                  </a:ext>
                </a:extLst>
              </a:tr>
              <a:tr h="1111133">
                <a:tc>
                  <a:txBody>
                    <a:bodyPr/>
                    <a:lstStyle/>
                    <a:p>
                      <a:pPr algn="ctr"/>
                      <a:r>
                        <a:rPr lang="en-US" altLang="zh-CN" sz="2400" dirty="0">
                          <a:latin typeface="+mj-ea"/>
                          <a:ea typeface="+mj-ea"/>
                        </a:rPr>
                        <a:t>Ⅰ</a:t>
                      </a:r>
                      <a:r>
                        <a:rPr lang="zh-CN" altLang="en-US" sz="2400" dirty="0">
                          <a:latin typeface="+mj-ea"/>
                          <a:ea typeface="+mj-ea"/>
                        </a:rPr>
                        <a:t>类环境</a:t>
                      </a:r>
                    </a:p>
                  </a:txBody>
                  <a:tcPr anchor="ctr" anchorCtr="1"/>
                </a:tc>
                <a:tc>
                  <a:txBody>
                    <a:bodyPr/>
                    <a:lstStyle/>
                    <a:p>
                      <a:pPr algn="l"/>
                      <a:r>
                        <a:rPr lang="zh-CN" altLang="en-US" sz="2000" dirty="0">
                          <a:latin typeface="+mj-ea"/>
                          <a:ea typeface="+mj-ea"/>
                        </a:rPr>
                        <a:t>层流洁净手术室、层流洁净病房、无菌药物制剂室</a:t>
                      </a:r>
                    </a:p>
                  </a:txBody>
                  <a:tcPr anchor="ctr"/>
                </a:tc>
                <a:tc>
                  <a:txBody>
                    <a:bodyPr/>
                    <a:lstStyle/>
                    <a:p>
                      <a:pPr algn="l"/>
                      <a:r>
                        <a:rPr lang="zh-CN" altLang="en-US" sz="2000" dirty="0">
                          <a:latin typeface="+mj-ea"/>
                          <a:ea typeface="+mj-ea"/>
                        </a:rPr>
                        <a:t>空气洁净技术、循环风紫外线空气消毒器、静电吸附空气消毒器、紫外线灯照射消毒等</a:t>
                      </a:r>
                    </a:p>
                  </a:txBody>
                  <a:tcPr anchor="ctr"/>
                </a:tc>
                <a:extLst>
                  <a:ext uri="{0D108BD9-81ED-4DB2-BD59-A6C34878D82A}">
                    <a16:rowId xmlns:a16="http://schemas.microsoft.com/office/drawing/2014/main" val="3161800628"/>
                  </a:ext>
                </a:extLst>
              </a:tr>
              <a:tr h="774426">
                <a:tc>
                  <a:txBody>
                    <a:bodyPr/>
                    <a:lstStyle/>
                    <a:p>
                      <a:pPr algn="ctr"/>
                      <a:r>
                        <a:rPr lang="en-US" altLang="zh-CN" sz="2400" dirty="0">
                          <a:latin typeface="+mj-ea"/>
                          <a:ea typeface="+mj-ea"/>
                        </a:rPr>
                        <a:t>Ⅱ</a:t>
                      </a:r>
                      <a:r>
                        <a:rPr lang="zh-CN" altLang="en-US" sz="2400" dirty="0">
                          <a:latin typeface="+mj-ea"/>
                          <a:ea typeface="+mj-ea"/>
                        </a:rPr>
                        <a:t>类环境</a:t>
                      </a:r>
                    </a:p>
                  </a:txBody>
                  <a:tcPr anchor="ctr" anchorCtr="1"/>
                </a:tc>
                <a:tc>
                  <a:txBody>
                    <a:bodyPr/>
                    <a:lstStyle/>
                    <a:p>
                      <a:pPr algn="l"/>
                      <a:r>
                        <a:rPr lang="zh-CN" altLang="en-US" sz="2000" dirty="0">
                          <a:latin typeface="+mj-ea"/>
                          <a:ea typeface="+mj-ea"/>
                        </a:rPr>
                        <a:t>普通手术室、产房、婴儿室、早产儿室、导管室、血液病病区、烧伤病区等</a:t>
                      </a:r>
                    </a:p>
                  </a:txBody>
                  <a:tcPr anchor="ctr"/>
                </a:tc>
                <a:tc>
                  <a:txBody>
                    <a:bodyPr/>
                    <a:lstStyle/>
                    <a:p>
                      <a:pPr algn="l"/>
                      <a:r>
                        <a:rPr lang="zh-CN" altLang="en-US" sz="2000" dirty="0">
                          <a:latin typeface="+mj-ea"/>
                          <a:ea typeface="+mj-ea"/>
                        </a:rPr>
                        <a:t>通风、</a:t>
                      </a:r>
                      <a:r>
                        <a:rPr lang="en-US" altLang="zh-CN" sz="2000" dirty="0">
                          <a:latin typeface="+mj-ea"/>
                          <a:ea typeface="+mj-ea"/>
                        </a:rPr>
                        <a:t>Ⅰ</a:t>
                      </a:r>
                      <a:r>
                        <a:rPr lang="zh-CN" altLang="en-US" sz="2000" dirty="0">
                          <a:latin typeface="+mj-ea"/>
                          <a:ea typeface="+mj-ea"/>
                        </a:rPr>
                        <a:t>类环境净化空气的方法</a:t>
                      </a:r>
                    </a:p>
                  </a:txBody>
                  <a:tcPr anchor="ctr"/>
                </a:tc>
                <a:extLst>
                  <a:ext uri="{0D108BD9-81ED-4DB2-BD59-A6C34878D82A}">
                    <a16:rowId xmlns:a16="http://schemas.microsoft.com/office/drawing/2014/main" val="3728913411"/>
                  </a:ext>
                </a:extLst>
              </a:tr>
              <a:tr h="774426">
                <a:tc>
                  <a:txBody>
                    <a:bodyPr/>
                    <a:lstStyle/>
                    <a:p>
                      <a:pPr algn="ctr"/>
                      <a:r>
                        <a:rPr lang="en-US" altLang="zh-CN" sz="2400" dirty="0">
                          <a:latin typeface="+mj-ea"/>
                          <a:ea typeface="+mj-ea"/>
                        </a:rPr>
                        <a:t>Ⅲ</a:t>
                      </a:r>
                      <a:r>
                        <a:rPr lang="zh-CN" altLang="en-US" sz="2400" dirty="0">
                          <a:latin typeface="+mj-ea"/>
                          <a:ea typeface="+mj-ea"/>
                        </a:rPr>
                        <a:t>类环境</a:t>
                      </a:r>
                    </a:p>
                  </a:txBody>
                  <a:tcPr anchor="ctr" anchorCtr="1"/>
                </a:tc>
                <a:tc>
                  <a:txBody>
                    <a:bodyPr/>
                    <a:lstStyle/>
                    <a:p>
                      <a:pPr algn="l"/>
                      <a:r>
                        <a:rPr lang="zh-CN" altLang="en-US" sz="2000" dirty="0">
                          <a:latin typeface="+mj-ea"/>
                          <a:ea typeface="+mj-ea"/>
                        </a:rPr>
                        <a:t>母婴同室、血液透析室、注射室、换药室、急诊室、化验室、普通病房、诊室</a:t>
                      </a:r>
                    </a:p>
                  </a:txBody>
                  <a:tcPr anchor="ctr"/>
                </a:tc>
                <a:tc>
                  <a:txBody>
                    <a:bodyPr/>
                    <a:lstStyle/>
                    <a:p>
                      <a:pPr algn="l"/>
                      <a:r>
                        <a:rPr lang="en-US" altLang="zh-CN" sz="2000" kern="1200" dirty="0">
                          <a:solidFill>
                            <a:schemeClr val="dk1"/>
                          </a:solidFill>
                          <a:latin typeface="+mj-ea"/>
                          <a:ea typeface="+mn-ea"/>
                          <a:cs typeface="+mn-cs"/>
                        </a:rPr>
                        <a:t>Ⅱ</a:t>
                      </a:r>
                      <a:r>
                        <a:rPr lang="zh-CN" altLang="en-US" sz="2000" kern="1200" dirty="0">
                          <a:solidFill>
                            <a:schemeClr val="dk1"/>
                          </a:solidFill>
                          <a:latin typeface="+mj-ea"/>
                          <a:ea typeface="+mn-ea"/>
                          <a:cs typeface="+mn-cs"/>
                        </a:rPr>
                        <a:t>类环境净化空气的方法、化学消毒剂和中草药熏蒸或喷雾等方法</a:t>
                      </a:r>
                      <a:endParaRPr lang="zh-CN" altLang="en-US" sz="2000" dirty="0">
                        <a:latin typeface="+mj-ea"/>
                        <a:ea typeface="+mj-ea"/>
                      </a:endParaRPr>
                    </a:p>
                  </a:txBody>
                  <a:tcPr anchor="ctr"/>
                </a:tc>
                <a:extLst>
                  <a:ext uri="{0D108BD9-81ED-4DB2-BD59-A6C34878D82A}">
                    <a16:rowId xmlns:a16="http://schemas.microsoft.com/office/drawing/2014/main" val="1274828685"/>
                  </a:ext>
                </a:extLst>
              </a:tr>
              <a:tr h="774426">
                <a:tc>
                  <a:txBody>
                    <a:bodyPr/>
                    <a:lstStyle/>
                    <a:p>
                      <a:pPr algn="ctr"/>
                      <a:r>
                        <a:rPr lang="en-US" altLang="zh-CN" sz="2400" dirty="0">
                          <a:latin typeface="+mj-ea"/>
                          <a:ea typeface="+mj-ea"/>
                        </a:rPr>
                        <a:t>Ⅳ</a:t>
                      </a:r>
                      <a:r>
                        <a:rPr lang="zh-CN" altLang="en-US" sz="2400" dirty="0">
                          <a:latin typeface="+mj-ea"/>
                          <a:ea typeface="+mj-ea"/>
                        </a:rPr>
                        <a:t>类环境</a:t>
                      </a:r>
                    </a:p>
                  </a:txBody>
                  <a:tcPr anchor="ctr" anchorCtr="1"/>
                </a:tc>
                <a:tc>
                  <a:txBody>
                    <a:bodyPr/>
                    <a:lstStyle/>
                    <a:p>
                      <a:pPr algn="l"/>
                      <a:r>
                        <a:rPr lang="zh-CN" altLang="en-US" sz="2000" dirty="0">
                          <a:latin typeface="+mj-ea"/>
                          <a:ea typeface="+mj-ea"/>
                        </a:rPr>
                        <a:t>普通门急诊及其检查、治疗室、感染疾病科门诊及病区</a:t>
                      </a:r>
                    </a:p>
                  </a:txBody>
                  <a:tcPr anchor="ctr"/>
                </a:tc>
                <a:tc>
                  <a:txBody>
                    <a:bodyPr/>
                    <a:lstStyle/>
                    <a:p>
                      <a:pPr algn="l"/>
                      <a:r>
                        <a:rPr lang="en-US" altLang="zh-CN" sz="2000" dirty="0">
                          <a:latin typeface="+mj-ea"/>
                          <a:ea typeface="+mj-ea"/>
                        </a:rPr>
                        <a:t>Ⅲ</a:t>
                      </a:r>
                      <a:r>
                        <a:rPr lang="zh-CN" altLang="en-US" sz="2000" dirty="0">
                          <a:latin typeface="+mj-ea"/>
                          <a:ea typeface="+mj-ea"/>
                        </a:rPr>
                        <a:t>类环境净化空气的方法</a:t>
                      </a:r>
                    </a:p>
                  </a:txBody>
                  <a:tcPr anchor="ctr"/>
                </a:tc>
                <a:extLst>
                  <a:ext uri="{0D108BD9-81ED-4DB2-BD59-A6C34878D82A}">
                    <a16:rowId xmlns:a16="http://schemas.microsoft.com/office/drawing/2014/main" val="3296911309"/>
                  </a:ext>
                </a:extLst>
              </a:tr>
            </a:tbl>
          </a:graphicData>
        </a:graphic>
      </p:graphicFrame>
    </p:spTree>
    <p:extLst>
      <p:ext uri="{BB962C8B-B14F-4D97-AF65-F5344CB8AC3E}">
        <p14:creationId xmlns:p14="http://schemas.microsoft.com/office/powerpoint/2010/main" val="2729426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7" name="Rectangle 3">
            <a:extLst>
              <a:ext uri="{FF2B5EF4-FFF2-40B4-BE49-F238E27FC236}">
                <a16:creationId xmlns:a16="http://schemas.microsoft.com/office/drawing/2014/main" id="{BC3C4CC1-6574-44F5-AB8A-F6BF775BEE32}"/>
              </a:ext>
            </a:extLst>
          </p:cNvPr>
          <p:cNvSpPr txBox="1">
            <a:spLocks noChangeArrowheads="1"/>
          </p:cNvSpPr>
          <p:nvPr/>
        </p:nvSpPr>
        <p:spPr>
          <a:xfrm>
            <a:off x="1012257" y="2237362"/>
            <a:ext cx="10398288" cy="3137846"/>
          </a:xfrm>
          <a:prstGeom prst="rect">
            <a:avLst/>
          </a:prstGeom>
        </p:spPr>
        <p:txBody>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eaLnBrk="1" hangingPunct="1">
              <a:lnSpc>
                <a:spcPct val="100000"/>
              </a:lnSpc>
              <a:buNone/>
            </a:pPr>
            <a:r>
              <a:rPr lang="zh-CN" altLang="en-US" sz="3200" dirty="0">
                <a:latin typeface="黑体" panose="02010609060101010101" pitchFamily="49" charset="-122"/>
                <a:ea typeface="黑体" panose="02010609060101010101" pitchFamily="49" charset="-122"/>
              </a:rPr>
              <a:t>Ⅰ类环境空气的消毒：细菌菌落总数不超过10cfu/m</a:t>
            </a:r>
            <a:r>
              <a:rPr lang="zh-CN" altLang="en-US" sz="3200" baseline="30000" dirty="0">
                <a:latin typeface="黑体" panose="02010609060101010101" pitchFamily="49" charset="-122"/>
                <a:ea typeface="黑体" panose="02010609060101010101" pitchFamily="49" charset="-122"/>
              </a:rPr>
              <a:t>3</a:t>
            </a:r>
            <a:endParaRPr lang="zh-CN" altLang="en-US" sz="3200" dirty="0">
              <a:latin typeface="黑体" panose="02010609060101010101" pitchFamily="49" charset="-122"/>
              <a:ea typeface="黑体" panose="02010609060101010101" pitchFamily="49" charset="-122"/>
            </a:endParaRPr>
          </a:p>
          <a:p>
            <a:pPr marL="0" indent="0" algn="just" eaLnBrk="1" hangingPunct="1">
              <a:lnSpc>
                <a:spcPct val="100000"/>
              </a:lnSpc>
              <a:buNone/>
            </a:pPr>
            <a:r>
              <a:rPr lang="zh-CN" altLang="en-US" sz="3200" dirty="0">
                <a:latin typeface="黑体" panose="02010609060101010101" pitchFamily="49" charset="-122"/>
                <a:ea typeface="黑体" panose="02010609060101010101" pitchFamily="49" charset="-122"/>
              </a:rPr>
              <a:t>Ⅱ类环境空气的消毒：细菌菌落总数不超过200cfu/m</a:t>
            </a:r>
            <a:r>
              <a:rPr lang="zh-CN" altLang="en-US" sz="3200" baseline="30000" dirty="0">
                <a:latin typeface="黑体" panose="02010609060101010101" pitchFamily="49" charset="-122"/>
                <a:ea typeface="黑体" panose="02010609060101010101" pitchFamily="49" charset="-122"/>
              </a:rPr>
              <a:t>3</a:t>
            </a:r>
          </a:p>
          <a:p>
            <a:pPr marL="0" indent="0" algn="just" eaLnBrk="1" hangingPunct="1">
              <a:lnSpc>
                <a:spcPct val="100000"/>
              </a:lnSpc>
              <a:buNone/>
            </a:pPr>
            <a:r>
              <a:rPr lang="zh-CN" altLang="en-US" sz="3200" dirty="0">
                <a:latin typeface="黑体" panose="02010609060101010101" pitchFamily="49" charset="-122"/>
                <a:ea typeface="黑体" panose="02010609060101010101" pitchFamily="49" charset="-122"/>
              </a:rPr>
              <a:t>Ⅲ类环境空气的消毒：细菌菌落总数不超过500cfu/m</a:t>
            </a:r>
            <a:r>
              <a:rPr lang="zh-CN" altLang="en-US" sz="3200" baseline="30000" dirty="0">
                <a:latin typeface="黑体" panose="02010609060101010101" pitchFamily="49" charset="-122"/>
                <a:ea typeface="黑体" panose="02010609060101010101" pitchFamily="49" charset="-122"/>
              </a:rPr>
              <a:t>3</a:t>
            </a:r>
          </a:p>
          <a:p>
            <a:pPr algn="just" eaLnBrk="1" hangingPunct="1">
              <a:lnSpc>
                <a:spcPct val="100000"/>
              </a:lnSpc>
              <a:buFontTx/>
              <a:buNone/>
            </a:pPr>
            <a:r>
              <a:rPr lang="zh-CN" altLang="en-US" sz="3200" baseline="30000" dirty="0">
                <a:latin typeface="黑体" panose="02010609060101010101" pitchFamily="49" charset="-122"/>
                <a:ea typeface="黑体" panose="02010609060101010101" pitchFamily="49" charset="-122"/>
              </a:rPr>
              <a:t>     </a:t>
            </a:r>
            <a:endParaRPr lang="en-US" altLang="zh-CN" sz="3200" baseline="30000" dirty="0">
              <a:latin typeface="黑体" panose="02010609060101010101" pitchFamily="49" charset="-122"/>
              <a:ea typeface="黑体" panose="02010609060101010101" pitchFamily="49" charset="-122"/>
            </a:endParaRPr>
          </a:p>
          <a:p>
            <a:pPr algn="just" eaLnBrk="1" hangingPunct="1">
              <a:lnSpc>
                <a:spcPct val="100000"/>
              </a:lnSpc>
              <a:buFontTx/>
              <a:buNone/>
            </a:pPr>
            <a:r>
              <a:rPr lang="zh-CN" altLang="en-US" sz="3200" dirty="0">
                <a:latin typeface="黑体" panose="02010609060101010101" pitchFamily="49" charset="-122"/>
                <a:ea typeface="黑体" panose="02010609060101010101" pitchFamily="49" charset="-122"/>
              </a:rPr>
              <a:t>不得检出金葡菌、溶血性链球菌</a:t>
            </a:r>
            <a:endParaRPr lang="zh-CN" altLang="en-US" sz="3200" baseline="30000" dirty="0">
              <a:latin typeface="黑体" panose="02010609060101010101" pitchFamily="49" charset="-122"/>
              <a:ea typeface="黑体" panose="02010609060101010101" pitchFamily="49" charset="-122"/>
            </a:endParaRPr>
          </a:p>
        </p:txBody>
      </p:sp>
      <p:sp>
        <p:nvSpPr>
          <p:cNvPr id="8" name="MH_SubTitle_1">
            <a:extLst>
              <a:ext uri="{FF2B5EF4-FFF2-40B4-BE49-F238E27FC236}">
                <a16:creationId xmlns:a16="http://schemas.microsoft.com/office/drawing/2014/main" id="{D9FCBFB3-4F55-46B3-9216-F9684BD5D560}"/>
              </a:ext>
            </a:extLst>
          </p:cNvPr>
          <p:cNvSpPr/>
          <p:nvPr>
            <p:custDataLst>
              <p:tags r:id="rId1"/>
            </p:custDataLst>
          </p:nvPr>
        </p:nvSpPr>
        <p:spPr>
          <a:xfrm>
            <a:off x="1210086" y="1146040"/>
            <a:ext cx="5106567"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（三）环境消毒</a:t>
            </a:r>
            <a:r>
              <a:rPr lang="en-US" altLang="zh-CN" sz="2400" b="1" dirty="0">
                <a:latin typeface="Impact" panose="020B0806030902050204" pitchFamily="34" charset="0"/>
                <a:ea typeface="微软雅黑" panose="020B0503020204020204" pitchFamily="34" charset="-122"/>
              </a:rPr>
              <a:t>——</a:t>
            </a:r>
            <a:r>
              <a:rPr lang="zh-CN" altLang="en-US" sz="2400" b="1" dirty="0">
                <a:latin typeface="Impact" panose="020B0806030902050204" pitchFamily="34" charset="0"/>
                <a:ea typeface="微软雅黑" panose="020B0503020204020204" pitchFamily="34" charset="-122"/>
              </a:rPr>
              <a:t>环境空气消毒</a:t>
            </a:r>
          </a:p>
        </p:txBody>
      </p:sp>
    </p:spTree>
    <p:extLst>
      <p:ext uri="{BB962C8B-B14F-4D97-AF65-F5344CB8AC3E}">
        <p14:creationId xmlns:p14="http://schemas.microsoft.com/office/powerpoint/2010/main" val="13734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75"/>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75"/>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75"/>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75"/>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75"/>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MH_SubTitle_1">
            <a:extLst>
              <a:ext uri="{FF2B5EF4-FFF2-40B4-BE49-F238E27FC236}">
                <a16:creationId xmlns:a16="http://schemas.microsoft.com/office/drawing/2014/main" id="{2FB7985D-F6AE-43AA-A037-F32A9B754B7F}"/>
              </a:ext>
            </a:extLst>
          </p:cNvPr>
          <p:cNvSpPr/>
          <p:nvPr>
            <p:custDataLst>
              <p:tags r:id="rId1"/>
            </p:custDataLst>
          </p:nvPr>
        </p:nvSpPr>
        <p:spPr>
          <a:xfrm>
            <a:off x="1210087" y="979027"/>
            <a:ext cx="6155602"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（三）环境消毒</a:t>
            </a:r>
            <a:r>
              <a:rPr lang="en-US" altLang="zh-CN" sz="2400" b="1" dirty="0">
                <a:latin typeface="Impact" panose="020B0806030902050204" pitchFamily="34" charset="0"/>
                <a:ea typeface="微软雅黑" panose="020B0503020204020204" pitchFamily="34" charset="-122"/>
              </a:rPr>
              <a:t>——</a:t>
            </a:r>
            <a:r>
              <a:rPr lang="zh-CN" altLang="en-US" sz="2400" b="1" dirty="0">
                <a:latin typeface="Impact" panose="020B0806030902050204" pitchFamily="34" charset="0"/>
                <a:ea typeface="微软雅黑" panose="020B0503020204020204" pitchFamily="34" charset="-122"/>
              </a:rPr>
              <a:t>物品表面消毒</a:t>
            </a:r>
          </a:p>
        </p:txBody>
      </p:sp>
      <p:sp>
        <p:nvSpPr>
          <p:cNvPr id="7" name="文本框 6">
            <a:extLst>
              <a:ext uri="{FF2B5EF4-FFF2-40B4-BE49-F238E27FC236}">
                <a16:creationId xmlns:a16="http://schemas.microsoft.com/office/drawing/2014/main" id="{C0CEDE61-3BB9-4667-A272-18B4963723EA}"/>
              </a:ext>
            </a:extLst>
          </p:cNvPr>
          <p:cNvSpPr txBox="1"/>
          <p:nvPr/>
        </p:nvSpPr>
        <p:spPr>
          <a:xfrm>
            <a:off x="636559" y="1903335"/>
            <a:ext cx="10671143" cy="4401205"/>
          </a:xfrm>
          <a:prstGeom prst="rect">
            <a:avLst/>
          </a:prstGeom>
          <a:noFill/>
        </p:spPr>
        <p:txBody>
          <a:bodyPr wrap="square">
            <a:spAutoFit/>
          </a:bodyPr>
          <a:lstStyle/>
          <a:p>
            <a:r>
              <a:rPr lang="zh-CN" altLang="en-US" sz="2000" dirty="0"/>
              <a:t>①地面：在无明显污染情况下，可湿式清扫，每日</a:t>
            </a:r>
            <a:r>
              <a:rPr lang="en-US" altLang="zh-CN" sz="2000" dirty="0"/>
              <a:t>1</a:t>
            </a:r>
            <a:r>
              <a:rPr lang="zh-CN" altLang="en-US" sz="2000" dirty="0"/>
              <a:t>～</a:t>
            </a:r>
            <a:r>
              <a:rPr lang="en-US" altLang="zh-CN" sz="2000" dirty="0"/>
              <a:t>2</a:t>
            </a:r>
            <a:r>
              <a:rPr lang="zh-CN" altLang="en-US" sz="2000" dirty="0"/>
              <a:t>次；如受病原微生物污染，用含有效氯</a:t>
            </a:r>
            <a:r>
              <a:rPr lang="en-US" altLang="zh-CN" sz="2000" dirty="0"/>
              <a:t>500mg/L</a:t>
            </a:r>
            <a:r>
              <a:rPr lang="zh-CN" altLang="en-US" sz="2000" dirty="0"/>
              <a:t>的消毒液或</a:t>
            </a:r>
            <a:r>
              <a:rPr lang="en-US" altLang="zh-CN" sz="2000" dirty="0"/>
              <a:t>0</a:t>
            </a:r>
            <a:r>
              <a:rPr lang="zh-CN" altLang="en-US" sz="2000" dirty="0"/>
              <a:t>．</a:t>
            </a:r>
            <a:r>
              <a:rPr lang="en-US" altLang="zh-CN" sz="2000" dirty="0"/>
              <a:t>2%</a:t>
            </a:r>
            <a:r>
              <a:rPr lang="zh-CN" altLang="en-US" sz="2000" dirty="0"/>
              <a:t>过氧乙酸溶液拖地或喷洒地面。</a:t>
            </a:r>
          </a:p>
          <a:p>
            <a:endParaRPr lang="zh-CN" altLang="en-US" sz="2000" dirty="0"/>
          </a:p>
          <a:p>
            <a:r>
              <a:rPr lang="zh-CN" altLang="en-US" sz="2000" dirty="0"/>
              <a:t>②墙面：应保持清洁，如受到病原微生物污染，可用含氯消毒剂或过氧乙酸喷洒或擦拭。</a:t>
            </a:r>
          </a:p>
          <a:p>
            <a:endParaRPr lang="zh-CN" altLang="en-US" sz="2000" dirty="0"/>
          </a:p>
          <a:p>
            <a:r>
              <a:rPr lang="zh-CN" altLang="en-US" sz="2000" dirty="0"/>
              <a:t>③病室各类用品表面：一般用清洁湿抹布或蘸取消毒液的抹布擦拭，每日</a:t>
            </a:r>
            <a:r>
              <a:rPr lang="en-US" altLang="zh-CN" sz="2000" dirty="0"/>
              <a:t>2</a:t>
            </a:r>
            <a:r>
              <a:rPr lang="zh-CN" altLang="en-US" sz="2000" dirty="0"/>
              <a:t>次。如受到病原微生物污染，用含有效氯</a:t>
            </a:r>
            <a:r>
              <a:rPr lang="en-US" altLang="zh-CN" sz="2000" dirty="0"/>
              <a:t>200</a:t>
            </a:r>
            <a:r>
              <a:rPr lang="zh-CN" altLang="en-US" sz="2000" dirty="0"/>
              <a:t>～</a:t>
            </a:r>
            <a:r>
              <a:rPr lang="en-US" altLang="zh-CN" sz="2000" dirty="0"/>
              <a:t>500mg/L</a:t>
            </a:r>
            <a:r>
              <a:rPr lang="zh-CN" altLang="en-US" sz="2000" dirty="0"/>
              <a:t>的消毒液或</a:t>
            </a:r>
            <a:r>
              <a:rPr lang="en-US" altLang="zh-CN" sz="2000" dirty="0"/>
              <a:t>0</a:t>
            </a:r>
            <a:r>
              <a:rPr lang="zh-CN" altLang="en-US" sz="2000" dirty="0"/>
              <a:t>．</a:t>
            </a:r>
            <a:r>
              <a:rPr lang="en-US" altLang="zh-CN" sz="2000" dirty="0"/>
              <a:t>2%</a:t>
            </a:r>
            <a:r>
              <a:rPr lang="zh-CN" altLang="en-US" sz="2000" dirty="0"/>
              <a:t>过氧乙酸溶液喷洒、擦拭，或紫外线灯照射消毒。</a:t>
            </a:r>
          </a:p>
          <a:p>
            <a:endParaRPr lang="zh-CN" altLang="en-US" sz="2000" dirty="0"/>
          </a:p>
          <a:p>
            <a:r>
              <a:rPr lang="zh-CN" altLang="en-US" sz="2000" dirty="0"/>
              <a:t>④床单位消毒：可用紫外线灯照射消毒或臭氧消毒器消毒。</a:t>
            </a:r>
          </a:p>
          <a:p>
            <a:endParaRPr lang="zh-CN" altLang="en-US" sz="2000" dirty="0"/>
          </a:p>
          <a:p>
            <a:r>
              <a:rPr lang="zh-CN" altLang="en-US" sz="2000" dirty="0"/>
              <a:t>⑤其他物体表面的消毒：每天用清水擦拭、刷洗处理，保持清洁。当受到病原微生物污染时，消毒方法同地面与墙面的消毒方法。此外，治疗室、注射室、换药室、化验室的各种物体表面及台面等每日用</a:t>
            </a:r>
            <a:r>
              <a:rPr lang="en-US" altLang="zh-CN" sz="2000" dirty="0"/>
              <a:t>300</a:t>
            </a:r>
            <a:r>
              <a:rPr lang="zh-CN" altLang="en-US" sz="2000" dirty="0"/>
              <a:t>～</a:t>
            </a:r>
            <a:r>
              <a:rPr lang="en-US" altLang="zh-CN" sz="2000" dirty="0"/>
              <a:t>500mg/L</a:t>
            </a:r>
            <a:r>
              <a:rPr lang="zh-CN" altLang="en-US" sz="2000" dirty="0"/>
              <a:t>含氯消毒剂擦拭，湿拖把拖地。</a:t>
            </a:r>
          </a:p>
        </p:txBody>
      </p:sp>
    </p:spTree>
    <p:extLst>
      <p:ext uri="{BB962C8B-B14F-4D97-AF65-F5344CB8AC3E}">
        <p14:creationId xmlns:p14="http://schemas.microsoft.com/office/powerpoint/2010/main" val="392750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10"/>
          </p:nvPr>
        </p:nvSpPr>
        <p:spPr/>
        <p:txBody>
          <a:bodyPr/>
          <a:lstStyle/>
          <a:p>
            <a:r>
              <a:rPr lang="zh-CN" altLang="en-US" dirty="0"/>
              <a:t>一、概述</a:t>
            </a:r>
            <a:r>
              <a:rPr lang="en-US" altLang="zh-CN" dirty="0"/>
              <a:t>—</a:t>
            </a:r>
            <a:r>
              <a:rPr lang="zh-CN" altLang="en-US" dirty="0"/>
              <a:t>概念</a:t>
            </a:r>
          </a:p>
        </p:txBody>
      </p:sp>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1"/>
          </p:nvPr>
        </p:nvSpPr>
        <p:spPr>
          <a:xfrm>
            <a:off x="8729662" y="6356350"/>
            <a:ext cx="3462338" cy="501650"/>
          </a:xfrm>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5" name="矩形 4">
            <a:extLst>
              <a:ext uri="{FF2B5EF4-FFF2-40B4-BE49-F238E27FC236}">
                <a16:creationId xmlns:a16="http://schemas.microsoft.com/office/drawing/2014/main" id="{4512F0D6-F62B-42DA-92F9-A9EFCEBCEDDF}"/>
              </a:ext>
            </a:extLst>
          </p:cNvPr>
          <p:cNvSpPr/>
          <p:nvPr/>
        </p:nvSpPr>
        <p:spPr>
          <a:xfrm>
            <a:off x="645799" y="901455"/>
            <a:ext cx="2492990" cy="553998"/>
          </a:xfrm>
          <a:prstGeom prst="rect">
            <a:avLst/>
          </a:prstGeom>
        </p:spPr>
        <p:txBody>
          <a:bodyPr wrap="none">
            <a:spAutoFit/>
          </a:bodyPr>
          <a:lstStyle/>
          <a:p>
            <a:r>
              <a:rPr lang="zh-CN" altLang="en-US" sz="3000" b="1" dirty="0">
                <a:solidFill>
                  <a:schemeClr val="accent1">
                    <a:lumMod val="50000"/>
                  </a:schemeClr>
                </a:solidFill>
                <a:latin typeface="+mj-ea"/>
                <a:ea typeface="+mj-ea"/>
              </a:rPr>
              <a:t>“</a:t>
            </a:r>
            <a:r>
              <a:rPr lang="zh-CN" altLang="en-US" sz="3000" b="1" dirty="0">
                <a:solidFill>
                  <a:schemeClr val="accent1">
                    <a:lumMod val="50000"/>
                  </a:schemeClr>
                </a:solidFill>
                <a:effectLst>
                  <a:outerShdw blurRad="38100" dist="38100" dir="2700000" algn="tl">
                    <a:srgbClr val="000000">
                      <a:alpha val="43137"/>
                    </a:srgbClr>
                  </a:outerShdw>
                </a:effectLst>
                <a:latin typeface="+mj-ea"/>
                <a:ea typeface="+mj-ea"/>
              </a:rPr>
              <a:t>医院感染</a:t>
            </a:r>
            <a:r>
              <a:rPr lang="zh-CN" altLang="en-US" sz="3000" b="1" dirty="0">
                <a:solidFill>
                  <a:schemeClr val="accent1">
                    <a:lumMod val="50000"/>
                  </a:schemeClr>
                </a:solidFill>
                <a:latin typeface="+mj-ea"/>
                <a:ea typeface="+mj-ea"/>
              </a:rPr>
              <a:t>”</a:t>
            </a:r>
          </a:p>
        </p:txBody>
      </p:sp>
      <p:sp>
        <p:nvSpPr>
          <p:cNvPr id="6" name="矩形 5">
            <a:extLst>
              <a:ext uri="{FF2B5EF4-FFF2-40B4-BE49-F238E27FC236}">
                <a16:creationId xmlns:a16="http://schemas.microsoft.com/office/drawing/2014/main" id="{82EB52E4-BE2A-48E6-A9D7-441C3B98384E}"/>
              </a:ext>
            </a:extLst>
          </p:cNvPr>
          <p:cNvSpPr/>
          <p:nvPr/>
        </p:nvSpPr>
        <p:spPr>
          <a:xfrm>
            <a:off x="966811" y="1392944"/>
            <a:ext cx="2719014" cy="369332"/>
          </a:xfrm>
          <a:prstGeom prst="rect">
            <a:avLst/>
          </a:prstGeom>
        </p:spPr>
        <p:txBody>
          <a:bodyPr wrap="none">
            <a:spAutoFit/>
          </a:bodyPr>
          <a:lstStyle/>
          <a:p>
            <a:r>
              <a:rPr lang="en-US" altLang="zh-CN" dirty="0">
                <a:solidFill>
                  <a:schemeClr val="tx1">
                    <a:lumMod val="50000"/>
                  </a:schemeClr>
                </a:solidFill>
                <a:latin typeface="微软雅黑" panose="020B0503020204020204" pitchFamily="34" charset="-122"/>
                <a:ea typeface="微软雅黑" panose="020B0503020204020204" pitchFamily="34" charset="-122"/>
                <a:sym typeface="+mn-ea"/>
              </a:rPr>
              <a:t>(nosocomial infection) </a:t>
            </a:r>
            <a:endParaRPr lang="zh-CN" altLang="en-US" dirty="0"/>
          </a:p>
        </p:txBody>
      </p:sp>
      <p:grpSp>
        <p:nvGrpSpPr>
          <p:cNvPr id="8" name="组合 7">
            <a:extLst>
              <a:ext uri="{FF2B5EF4-FFF2-40B4-BE49-F238E27FC236}">
                <a16:creationId xmlns:a16="http://schemas.microsoft.com/office/drawing/2014/main" id="{58B1F810-EAEE-4686-BB09-713B46CB4FD0}"/>
              </a:ext>
            </a:extLst>
          </p:cNvPr>
          <p:cNvGrpSpPr/>
          <p:nvPr/>
        </p:nvGrpSpPr>
        <p:grpSpPr>
          <a:xfrm>
            <a:off x="645799" y="1900501"/>
            <a:ext cx="8942557" cy="3056998"/>
            <a:chOff x="4532138" y="2977855"/>
            <a:chExt cx="1564211" cy="379451"/>
          </a:xfrm>
          <a:solidFill>
            <a:schemeClr val="bg1">
              <a:lumMod val="95000"/>
            </a:schemeClr>
          </a:solidFill>
          <a:scene3d>
            <a:camera prst="orthographicFront">
              <a:rot lat="0" lon="0" rev="0"/>
            </a:camera>
            <a:lightRig rig="brightRoom" dir="t">
              <a:rot lat="0" lon="0" rev="600000"/>
            </a:lightRig>
          </a:scene3d>
        </p:grpSpPr>
        <p:sp>
          <p:nvSpPr>
            <p:cNvPr id="9" name="MH_SubTitle_1">
              <a:extLst>
                <a:ext uri="{FF2B5EF4-FFF2-40B4-BE49-F238E27FC236}">
                  <a16:creationId xmlns:a16="http://schemas.microsoft.com/office/drawing/2014/main" id="{76A024FC-5ACE-4F31-9D51-2D54A3DFB4D8}"/>
                </a:ext>
              </a:extLst>
            </p:cNvPr>
            <p:cNvSpPr/>
            <p:nvPr>
              <p:custDataLst>
                <p:tags r:id="rId1"/>
              </p:custDataLst>
            </p:nvPr>
          </p:nvSpPr>
          <p:spPr>
            <a:xfrm>
              <a:off x="4532138" y="2977855"/>
              <a:ext cx="1564211" cy="379451"/>
            </a:xfrm>
            <a:prstGeom prst="roundRect">
              <a:avLst>
                <a:gd name="adj" fmla="val 21110"/>
              </a:avLst>
            </a:prstGeom>
            <a:grpFill/>
            <a:ln w="25400">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5B0"/>
                </a:solidFill>
                <a:effectLst/>
                <a:uLnTx/>
                <a:uFillTx/>
                <a:latin typeface="Arial"/>
                <a:ea typeface="微软雅黑"/>
                <a:cs typeface="+mn-cs"/>
              </a:endParaRPr>
            </a:p>
          </p:txBody>
        </p:sp>
        <p:sp>
          <p:nvSpPr>
            <p:cNvPr id="10" name="MH_SubTitle_1">
              <a:extLst>
                <a:ext uri="{FF2B5EF4-FFF2-40B4-BE49-F238E27FC236}">
                  <a16:creationId xmlns:a16="http://schemas.microsoft.com/office/drawing/2014/main" id="{8C010B2A-2D97-495B-A4EC-8ED9DFD7391A}"/>
                </a:ext>
              </a:extLst>
            </p:cNvPr>
            <p:cNvSpPr/>
            <p:nvPr>
              <p:custDataLst>
                <p:tags r:id="rId2"/>
              </p:custDataLst>
            </p:nvPr>
          </p:nvSpPr>
          <p:spPr>
            <a:xfrm>
              <a:off x="4561338" y="2995895"/>
              <a:ext cx="1507209" cy="343806"/>
            </a:xfrm>
            <a:prstGeom prst="roundRect">
              <a:avLst>
                <a:gd name="adj" fmla="val 21110"/>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defTabSz="914400" rtl="0" eaLnBrk="1" fontAlgn="auto" latinLnBrk="0" hangingPunct="1">
                <a:lnSpc>
                  <a:spcPct val="125000"/>
                </a:lnSpc>
                <a:spcBef>
                  <a:spcPts val="0"/>
                </a:spcBef>
                <a:spcAft>
                  <a:spcPts val="0"/>
                </a:spcAft>
                <a:buClrTx/>
                <a:buSzTx/>
                <a:buFontTx/>
                <a:buNone/>
                <a:tabLst/>
                <a:defRPr/>
              </a:pPr>
              <a:r>
                <a:rPr lang="zh-CN" altLang="en-US" sz="2800" u="sng" dirty="0">
                  <a:solidFill>
                    <a:schemeClr val="tx1">
                      <a:lumMod val="95000"/>
                      <a:lumOff val="5000"/>
                    </a:schemeClr>
                  </a:solidFill>
                  <a:latin typeface="Impact" panose="020B0806030902050204" pitchFamily="34" charset="0"/>
                  <a:ea typeface="微软雅黑" panose="020B0503020204020204" pitchFamily="34" charset="-122"/>
                </a:rPr>
                <a:t>住院病人</a:t>
              </a:r>
              <a:r>
                <a:rPr lang="zh-CN" altLang="en-US" sz="2800" dirty="0">
                  <a:solidFill>
                    <a:srgbClr val="C00000"/>
                  </a:solidFill>
                  <a:latin typeface="Impact" panose="020B0806030902050204" pitchFamily="34" charset="0"/>
                  <a:ea typeface="微软雅黑" panose="020B0503020204020204" pitchFamily="34" charset="-122"/>
                </a:rPr>
                <a:t>（狭义）</a:t>
              </a:r>
              <a:r>
                <a:rPr lang="zh-CN" altLang="en-US" sz="2800" dirty="0">
                  <a:solidFill>
                    <a:schemeClr val="tx1">
                      <a:lumMod val="95000"/>
                      <a:lumOff val="5000"/>
                    </a:schemeClr>
                  </a:solidFill>
                  <a:latin typeface="Impact" panose="020B0806030902050204" pitchFamily="34" charset="0"/>
                  <a:ea typeface="微软雅黑" panose="020B0503020204020204" pitchFamily="34" charset="-122"/>
                </a:rPr>
                <a:t>在住院期间遭受病原体侵袭而引起的诊断明确的感染或疾病。</a:t>
              </a:r>
              <a:endParaRPr lang="en-US" altLang="zh-CN" sz="2800" dirty="0">
                <a:solidFill>
                  <a:schemeClr val="tx1">
                    <a:lumMod val="95000"/>
                    <a:lumOff val="5000"/>
                  </a:schemeClr>
                </a:solidFill>
                <a:latin typeface="Impact" panose="020B0806030902050204" pitchFamily="34" charset="0"/>
                <a:ea typeface="微软雅黑" panose="020B0503020204020204" pitchFamily="34" charset="-122"/>
              </a:endParaRPr>
            </a:p>
            <a:p>
              <a:pPr marL="0" marR="0" lvl="0" indent="0" defTabSz="914400" rtl="0" eaLnBrk="1" fontAlgn="auto" latinLnBrk="0" hangingPunct="1">
                <a:lnSpc>
                  <a:spcPct val="125000"/>
                </a:lnSpc>
                <a:spcBef>
                  <a:spcPts val="0"/>
                </a:spcBef>
                <a:spcAft>
                  <a:spcPts val="0"/>
                </a:spcAft>
                <a:buClrTx/>
                <a:buSzTx/>
                <a:buFontTx/>
                <a:buNone/>
                <a:tabLst/>
                <a:defRPr/>
              </a:pPr>
              <a:endParaRPr lang="en-US" altLang="zh-CN" sz="1400" dirty="0">
                <a:solidFill>
                  <a:schemeClr val="tx1">
                    <a:lumMod val="95000"/>
                    <a:lumOff val="5000"/>
                  </a:schemeClr>
                </a:solidFill>
                <a:latin typeface="Impact" panose="020B0806030902050204" pitchFamily="34" charset="0"/>
                <a:ea typeface="微软雅黑" panose="020B0503020204020204" pitchFamily="34" charset="-122"/>
              </a:endParaRPr>
            </a:p>
            <a:p>
              <a:pPr marL="0" marR="0" lvl="0" indent="0" defTabSz="914400" rtl="0" eaLnBrk="1" fontAlgn="auto" latinLnBrk="0" hangingPunct="1">
                <a:lnSpc>
                  <a:spcPct val="125000"/>
                </a:lnSpc>
                <a:spcBef>
                  <a:spcPts val="0"/>
                </a:spcBef>
                <a:spcAft>
                  <a:spcPts val="0"/>
                </a:spcAft>
                <a:buClrTx/>
                <a:buSzTx/>
                <a:buFontTx/>
                <a:buNone/>
                <a:tabLst/>
                <a:defRPr/>
              </a:pPr>
              <a:r>
                <a:rPr kumimoji="0" lang="zh-CN" altLang="en-US" sz="2800" i="0" u="sng" strike="noStrike" kern="1200" cap="none" spc="0" normalizeH="0" baseline="0" noProof="0" dirty="0">
                  <a:ln>
                    <a:noFill/>
                  </a:ln>
                  <a:solidFill>
                    <a:schemeClr val="tx1">
                      <a:lumMod val="95000"/>
                      <a:lumOff val="5000"/>
                    </a:schemeClr>
                  </a:solidFill>
                  <a:effectLst/>
                  <a:uLnTx/>
                  <a:uFillTx/>
                  <a:latin typeface="Impact" panose="020B0806030902050204" pitchFamily="34" charset="0"/>
                  <a:ea typeface="微软雅黑" panose="020B0503020204020204" pitchFamily="34" charset="-122"/>
                </a:rPr>
                <a:t>包括一切在医院活动的人群，如医生、护士及病人家属，主要是住院病人</a:t>
              </a:r>
              <a:r>
                <a:rPr kumimoji="0" lang="zh-CN" altLang="en-US" sz="2800" i="0" u="none" strike="noStrike" kern="1200" cap="none" spc="0" normalizeH="0" baseline="0" noProof="0" dirty="0">
                  <a:ln>
                    <a:noFill/>
                  </a:ln>
                  <a:solidFill>
                    <a:schemeClr val="tx1">
                      <a:lumMod val="95000"/>
                      <a:lumOff val="5000"/>
                    </a:schemeClr>
                  </a:solidFill>
                  <a:effectLst/>
                  <a:uLnTx/>
                  <a:uFillTx/>
                  <a:latin typeface="Impact" panose="020B0806030902050204" pitchFamily="34" charset="0"/>
                  <a:ea typeface="微软雅黑" panose="020B0503020204020204" pitchFamily="34" charset="-122"/>
                </a:rPr>
                <a:t>。</a:t>
              </a:r>
              <a:r>
                <a:rPr kumimoji="0" lang="zh-CN" altLang="en-US" sz="2800" i="0" u="none" strike="noStrike" kern="1200" cap="none" spc="0" normalizeH="0" baseline="0" noProof="0" dirty="0">
                  <a:ln>
                    <a:noFill/>
                  </a:ln>
                  <a:solidFill>
                    <a:srgbClr val="C00000"/>
                  </a:solidFill>
                  <a:effectLst/>
                  <a:uLnTx/>
                  <a:uFillTx/>
                  <a:latin typeface="Impact" panose="020B0806030902050204" pitchFamily="34" charset="0"/>
                  <a:ea typeface="微软雅黑" panose="020B0503020204020204" pitchFamily="34" charset="-122"/>
                </a:rPr>
                <a:t>（广义）</a:t>
              </a:r>
            </a:p>
          </p:txBody>
        </p:sp>
      </p:grpSp>
      <p:pic>
        <p:nvPicPr>
          <p:cNvPr id="20" name="图片 19" descr="卡通人物&#10;&#10;描述已自动生成">
            <a:extLst>
              <a:ext uri="{FF2B5EF4-FFF2-40B4-BE49-F238E27FC236}">
                <a16:creationId xmlns:a16="http://schemas.microsoft.com/office/drawing/2014/main" id="{97AD375E-EFC0-42D5-9E82-06C3C73BF4D6}"/>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185714" y="3579779"/>
            <a:ext cx="3006285" cy="2719067"/>
          </a:xfrm>
          <a:prstGeom prst="rect">
            <a:avLst/>
          </a:prstGeom>
        </p:spPr>
      </p:pic>
    </p:spTree>
    <p:extLst>
      <p:ext uri="{BB962C8B-B14F-4D97-AF65-F5344CB8AC3E}">
        <p14:creationId xmlns:p14="http://schemas.microsoft.com/office/powerpoint/2010/main" val="4048326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5" name="MH_SubTitle_1">
            <a:extLst>
              <a:ext uri="{FF2B5EF4-FFF2-40B4-BE49-F238E27FC236}">
                <a16:creationId xmlns:a16="http://schemas.microsoft.com/office/drawing/2014/main" id="{4DEFB4F3-E0A2-4F91-B73A-AEBB2B6AB325}"/>
              </a:ext>
            </a:extLst>
          </p:cNvPr>
          <p:cNvSpPr/>
          <p:nvPr>
            <p:custDataLst>
              <p:tags r:id="rId1"/>
            </p:custDataLst>
          </p:nvPr>
        </p:nvSpPr>
        <p:spPr>
          <a:xfrm>
            <a:off x="1452942" y="1018347"/>
            <a:ext cx="3079789"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（四）被服类消毒</a:t>
            </a:r>
          </a:p>
        </p:txBody>
      </p:sp>
      <p:sp>
        <p:nvSpPr>
          <p:cNvPr id="7" name="Rectangle 3">
            <a:extLst>
              <a:ext uri="{FF2B5EF4-FFF2-40B4-BE49-F238E27FC236}">
                <a16:creationId xmlns:a16="http://schemas.microsoft.com/office/drawing/2014/main" id="{F9581D1F-1F5D-412E-929C-BFD2B0CB23E0}"/>
              </a:ext>
            </a:extLst>
          </p:cNvPr>
          <p:cNvSpPr txBox="1">
            <a:spLocks noChangeArrowheads="1"/>
          </p:cNvSpPr>
          <p:nvPr/>
        </p:nvSpPr>
        <p:spPr bwMode="auto">
          <a:xfrm>
            <a:off x="1060315" y="1244716"/>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6" indent="0">
              <a:lnSpc>
                <a:spcPct val="150000"/>
              </a:lnSpc>
              <a:buFont typeface="Wingdings" panose="05000000000000000000" pitchFamily="2" charset="2"/>
              <a:buNone/>
              <a:defRPr/>
            </a:pPr>
            <a:r>
              <a:rPr lang="zh-CN" altLang="en-US" sz="2800" dirty="0">
                <a:latin typeface="黑体" pitchFamily="49" charset="-122"/>
                <a:ea typeface="黑体" pitchFamily="49" charset="-122"/>
              </a:rPr>
              <a:t>     </a:t>
            </a:r>
          </a:p>
          <a:p>
            <a:pPr lvl="1" eaLnBrk="1" hangingPunct="1">
              <a:lnSpc>
                <a:spcPct val="150000"/>
              </a:lnSpc>
              <a:buFont typeface="Wingdings" panose="05000000000000000000" pitchFamily="2" charset="2"/>
              <a:buChar char="u"/>
              <a:defRPr/>
            </a:pPr>
            <a:r>
              <a:rPr lang="zh-CN" altLang="en-US" sz="2800" dirty="0">
                <a:latin typeface="黑体" pitchFamily="49" charset="-122"/>
                <a:ea typeface="黑体" pitchFamily="49" charset="-122"/>
              </a:rPr>
              <a:t>一般可用日光曝晒法、高温消毒</a:t>
            </a:r>
            <a:endParaRPr lang="en-US" altLang="zh-CN" sz="2800" dirty="0">
              <a:latin typeface="黑体" pitchFamily="49" charset="-122"/>
              <a:ea typeface="黑体" pitchFamily="49" charset="-122"/>
            </a:endParaRPr>
          </a:p>
          <a:p>
            <a:pPr lvl="1" eaLnBrk="1" hangingPunct="1">
              <a:lnSpc>
                <a:spcPct val="150000"/>
              </a:lnSpc>
              <a:buFont typeface="Wingdings" panose="05000000000000000000" pitchFamily="2" charset="2"/>
              <a:buChar char="u"/>
              <a:defRPr/>
            </a:pPr>
            <a:r>
              <a:rPr lang="zh-CN" altLang="en-US" sz="2800" dirty="0">
                <a:latin typeface="黑体" pitchFamily="49" charset="-122"/>
                <a:ea typeface="黑体" pitchFamily="49" charset="-122"/>
              </a:rPr>
              <a:t>特殊感染时用环氧乙烷熏蒸消毒</a:t>
            </a:r>
          </a:p>
          <a:p>
            <a:pPr lvl="1" eaLnBrk="1" hangingPunct="1">
              <a:lnSpc>
                <a:spcPct val="150000"/>
              </a:lnSpc>
              <a:buFont typeface="Wingdings" panose="05000000000000000000" pitchFamily="2" charset="2"/>
              <a:buChar char="u"/>
              <a:defRPr/>
            </a:pPr>
            <a:r>
              <a:rPr lang="zh-CN" altLang="en-US" sz="2800" dirty="0">
                <a:latin typeface="黑体" pitchFamily="49" charset="-122"/>
                <a:ea typeface="黑体" pitchFamily="49" charset="-122"/>
              </a:rPr>
              <a:t>传染患者的被服与普通患者分开</a:t>
            </a:r>
          </a:p>
          <a:p>
            <a:pPr lvl="1" eaLnBrk="1" hangingPunct="1">
              <a:lnSpc>
                <a:spcPct val="150000"/>
              </a:lnSpc>
              <a:buFont typeface="Wingdings" panose="05000000000000000000" pitchFamily="2" charset="2"/>
              <a:buChar char="u"/>
              <a:defRPr/>
            </a:pPr>
            <a:r>
              <a:rPr lang="zh-CN" altLang="en-US" sz="2800" dirty="0">
                <a:latin typeface="黑体" pitchFamily="49" charset="-122"/>
                <a:ea typeface="黑体" pitchFamily="49" charset="-122"/>
              </a:rPr>
              <a:t>工作人员的与患者的要分开</a:t>
            </a:r>
            <a:endParaRPr lang="en-US" altLang="zh-CN" sz="2800" dirty="0">
              <a:latin typeface="黑体" pitchFamily="49" charset="-122"/>
              <a:ea typeface="黑体" pitchFamily="49" charset="-122"/>
            </a:endParaRPr>
          </a:p>
          <a:p>
            <a:pPr lvl="1" eaLnBrk="1" hangingPunct="1">
              <a:lnSpc>
                <a:spcPct val="150000"/>
              </a:lnSpc>
              <a:buFont typeface="Wingdings" panose="05000000000000000000" pitchFamily="2" charset="2"/>
              <a:buChar char="u"/>
              <a:defRPr/>
            </a:pPr>
            <a:r>
              <a:rPr lang="zh-CN" altLang="en-US" sz="2800" dirty="0">
                <a:latin typeface="黑体" pitchFamily="49" charset="-122"/>
                <a:ea typeface="黑体" pitchFamily="49" charset="-122"/>
              </a:rPr>
              <a:t>每周定时更换</a:t>
            </a:r>
            <a:r>
              <a:rPr lang="en-US" altLang="zh-CN" sz="2800" dirty="0">
                <a:latin typeface="黑体" pitchFamily="49" charset="-122"/>
                <a:ea typeface="黑体" pitchFamily="49" charset="-122"/>
              </a:rPr>
              <a:t>1-2</a:t>
            </a:r>
            <a:r>
              <a:rPr lang="zh-CN" altLang="en-US" sz="2800" dirty="0">
                <a:latin typeface="黑体" pitchFamily="49" charset="-122"/>
                <a:ea typeface="黑体" pitchFamily="49" charset="-122"/>
              </a:rPr>
              <a:t>次 </a:t>
            </a:r>
          </a:p>
        </p:txBody>
      </p:sp>
    </p:spTree>
    <p:extLst>
      <p:ext uri="{BB962C8B-B14F-4D97-AF65-F5344CB8AC3E}">
        <p14:creationId xmlns:p14="http://schemas.microsoft.com/office/powerpoint/2010/main" val="1618075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MH_SubTitle_1">
            <a:extLst>
              <a:ext uri="{FF2B5EF4-FFF2-40B4-BE49-F238E27FC236}">
                <a16:creationId xmlns:a16="http://schemas.microsoft.com/office/drawing/2014/main" id="{AD721F75-A3EC-4185-83E9-EDCFC20BF0F4}"/>
              </a:ext>
            </a:extLst>
          </p:cNvPr>
          <p:cNvSpPr/>
          <p:nvPr>
            <p:custDataLst>
              <p:tags r:id="rId1"/>
            </p:custDataLst>
          </p:nvPr>
        </p:nvSpPr>
        <p:spPr>
          <a:xfrm>
            <a:off x="1226916" y="1020576"/>
            <a:ext cx="5448766"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（五）器械物品的清洁、消毒、灭菌</a:t>
            </a:r>
          </a:p>
        </p:txBody>
      </p:sp>
      <p:sp>
        <p:nvSpPr>
          <p:cNvPr id="7" name="文本框 6">
            <a:extLst>
              <a:ext uri="{FF2B5EF4-FFF2-40B4-BE49-F238E27FC236}">
                <a16:creationId xmlns:a16="http://schemas.microsoft.com/office/drawing/2014/main" id="{13C77CC7-2B64-47AD-9514-AF8121DA7152}"/>
              </a:ext>
            </a:extLst>
          </p:cNvPr>
          <p:cNvSpPr txBox="1"/>
          <p:nvPr/>
        </p:nvSpPr>
        <p:spPr>
          <a:xfrm>
            <a:off x="984405" y="2094639"/>
            <a:ext cx="10223190" cy="2813655"/>
          </a:xfrm>
          <a:prstGeom prst="rect">
            <a:avLst/>
          </a:prstGeom>
          <a:noFill/>
        </p:spPr>
        <p:txBody>
          <a:bodyPr wrap="square">
            <a:spAutoFit/>
          </a:bodyPr>
          <a:lstStyle/>
          <a:p>
            <a:pPr>
              <a:lnSpc>
                <a:spcPct val="125000"/>
              </a:lnSpc>
            </a:pPr>
            <a:r>
              <a:rPr lang="zh-CN" altLang="en-US" sz="2400" b="0" i="0" dirty="0">
                <a:solidFill>
                  <a:srgbClr val="002060"/>
                </a:solidFill>
                <a:effectLst/>
                <a:latin typeface="times new roman" panose="02020603050405020304" pitchFamily="18" charset="0"/>
              </a:rPr>
              <a:t>        器械物品的清洁、消毒、灭菌    根据医院不同危险性用品的消毒、灭菌原则进行</a:t>
            </a:r>
            <a:r>
              <a:rPr lang="zh-CN" altLang="en-US" sz="2400" dirty="0">
                <a:solidFill>
                  <a:srgbClr val="002060"/>
                </a:solidFill>
                <a:latin typeface="times new roman" panose="02020603050405020304" pitchFamily="18" charset="0"/>
              </a:rPr>
              <a:t>。</a:t>
            </a:r>
            <a:endParaRPr lang="en-US" altLang="zh-CN" sz="2400" dirty="0">
              <a:solidFill>
                <a:srgbClr val="002060"/>
              </a:solidFill>
              <a:latin typeface="times new roman" panose="02020603050405020304" pitchFamily="18" charset="0"/>
            </a:endParaRPr>
          </a:p>
          <a:p>
            <a:pPr>
              <a:lnSpc>
                <a:spcPct val="125000"/>
              </a:lnSpc>
            </a:pPr>
            <a:endParaRPr lang="en-US" altLang="zh-CN" sz="2400" dirty="0">
              <a:solidFill>
                <a:srgbClr val="002060"/>
              </a:solidFill>
              <a:latin typeface="times new roman" panose="02020603050405020304" pitchFamily="18" charset="0"/>
            </a:endParaRPr>
          </a:p>
          <a:p>
            <a:pPr marL="342900" indent="-342900">
              <a:lnSpc>
                <a:spcPct val="125000"/>
              </a:lnSpc>
              <a:buFont typeface="Wingdings" panose="05000000000000000000" pitchFamily="2" charset="2"/>
              <a:buChar char="u"/>
            </a:pPr>
            <a:r>
              <a:rPr lang="zh-CN" altLang="en-US" sz="2400" dirty="0">
                <a:latin typeface="times new roman" panose="02020603050405020304" pitchFamily="18" charset="0"/>
              </a:rPr>
              <a:t>进入人体组织、无菌器官的医疗器械、器具和物品必须达到</a:t>
            </a:r>
            <a:r>
              <a:rPr lang="zh-CN" altLang="en-US" sz="2400" dirty="0">
                <a:solidFill>
                  <a:srgbClr val="C00000"/>
                </a:solidFill>
                <a:latin typeface="times new roman" panose="02020603050405020304" pitchFamily="18" charset="0"/>
              </a:rPr>
              <a:t>灭菌水平</a:t>
            </a:r>
            <a:r>
              <a:rPr lang="zh-CN" altLang="en-US" sz="2400" dirty="0">
                <a:latin typeface="times new roman" panose="02020603050405020304" pitchFamily="18" charset="0"/>
              </a:rPr>
              <a:t>。</a:t>
            </a:r>
            <a:endParaRPr lang="en-US" altLang="zh-CN" sz="2400" dirty="0">
              <a:latin typeface="times new roman" panose="02020603050405020304" pitchFamily="18" charset="0"/>
            </a:endParaRPr>
          </a:p>
          <a:p>
            <a:pPr marL="342900" indent="-342900">
              <a:lnSpc>
                <a:spcPct val="125000"/>
              </a:lnSpc>
              <a:buFont typeface="Wingdings" panose="05000000000000000000" pitchFamily="2" charset="2"/>
              <a:buChar char="u"/>
            </a:pPr>
            <a:r>
              <a:rPr lang="zh-CN" altLang="en-US" sz="2400" dirty="0">
                <a:latin typeface="times new roman" panose="02020603050405020304" pitchFamily="18" charset="0"/>
              </a:rPr>
              <a:t>接触皮肤、黏膜的医疗器械、器具和物品必须达到</a:t>
            </a:r>
            <a:r>
              <a:rPr lang="zh-CN" altLang="en-US" sz="2400" dirty="0">
                <a:solidFill>
                  <a:srgbClr val="C00000"/>
                </a:solidFill>
                <a:latin typeface="times new roman" panose="02020603050405020304" pitchFamily="18" charset="0"/>
              </a:rPr>
              <a:t>消毒水平</a:t>
            </a:r>
            <a:r>
              <a:rPr lang="zh-CN" altLang="en-US" sz="2400" dirty="0">
                <a:latin typeface="times new roman" panose="02020603050405020304" pitchFamily="18" charset="0"/>
              </a:rPr>
              <a:t>。</a:t>
            </a:r>
            <a:endParaRPr lang="en-US" altLang="zh-CN" sz="2400" dirty="0">
              <a:latin typeface="times new roman" panose="02020603050405020304" pitchFamily="18" charset="0"/>
            </a:endParaRPr>
          </a:p>
          <a:p>
            <a:pPr marL="342900" indent="-342900">
              <a:lnSpc>
                <a:spcPct val="125000"/>
              </a:lnSpc>
              <a:buFont typeface="Wingdings" panose="05000000000000000000" pitchFamily="2" charset="2"/>
              <a:buChar char="u"/>
            </a:pPr>
            <a:r>
              <a:rPr lang="zh-CN" altLang="en-US" sz="2400" dirty="0">
                <a:latin typeface="times new roman" panose="02020603050405020304" pitchFamily="18" charset="0"/>
              </a:rPr>
              <a:t>各种注射、穿刺、采血等有创操作必须一用一灭菌</a:t>
            </a:r>
            <a:r>
              <a:rPr lang="zh-CN" altLang="en-US" sz="2400" dirty="0">
                <a:solidFill>
                  <a:srgbClr val="555555"/>
                </a:solidFill>
                <a:latin typeface="times new roman" panose="02020603050405020304" pitchFamily="18" charset="0"/>
              </a:rPr>
              <a:t>。</a:t>
            </a:r>
            <a:endParaRPr lang="zh-CN" altLang="en-US" sz="2400" dirty="0"/>
          </a:p>
        </p:txBody>
      </p:sp>
    </p:spTree>
    <p:extLst>
      <p:ext uri="{BB962C8B-B14F-4D97-AF65-F5344CB8AC3E}">
        <p14:creationId xmlns:p14="http://schemas.microsoft.com/office/powerpoint/2010/main" val="262268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6C34A39-110E-4306-98BE-EC04A3E52892}"/>
              </a:ext>
            </a:extLst>
          </p:cNvPr>
          <p:cNvSpPr>
            <a:spLocks noGrp="1"/>
          </p:cNvSpPr>
          <p:nvPr>
            <p:ph type="body" sz="quarter" idx="10"/>
          </p:nvPr>
        </p:nvSpPr>
        <p:spPr/>
        <p:txBody>
          <a:bodyPr/>
          <a:lstStyle/>
          <a:p>
            <a:r>
              <a:rPr lang="zh-CN" altLang="en-US" dirty="0">
                <a:latin typeface="Impact" panose="020B0806030902050204" pitchFamily="34" charset="0"/>
                <a:ea typeface="微软雅黑" panose="020B0503020204020204" pitchFamily="34" charset="-122"/>
              </a:rPr>
              <a:t>四、医院日常的清洁、消毒、灭菌</a:t>
            </a:r>
          </a:p>
          <a:p>
            <a:endParaRPr lang="zh-CN" altLang="en-US" dirty="0"/>
          </a:p>
        </p:txBody>
      </p:sp>
      <p:sp>
        <p:nvSpPr>
          <p:cNvPr id="3" name="灯片编号占位符 2">
            <a:extLst>
              <a:ext uri="{FF2B5EF4-FFF2-40B4-BE49-F238E27FC236}">
                <a16:creationId xmlns:a16="http://schemas.microsoft.com/office/drawing/2014/main" id="{635BACBF-0E16-48B9-8F2F-C59D6E1572DF}"/>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6" name="MH_SubTitle_1">
            <a:extLst>
              <a:ext uri="{FF2B5EF4-FFF2-40B4-BE49-F238E27FC236}">
                <a16:creationId xmlns:a16="http://schemas.microsoft.com/office/drawing/2014/main" id="{510BD8F7-3605-497A-9473-D0669A066B79}"/>
              </a:ext>
            </a:extLst>
          </p:cNvPr>
          <p:cNvSpPr/>
          <p:nvPr>
            <p:custDataLst>
              <p:tags r:id="rId1"/>
            </p:custDataLst>
          </p:nvPr>
        </p:nvSpPr>
        <p:spPr>
          <a:xfrm>
            <a:off x="1339112" y="1018736"/>
            <a:ext cx="4539975" cy="625203"/>
          </a:xfrm>
          <a:prstGeom prst="roundRect">
            <a:avLst>
              <a:gd name="adj" fmla="val 21110"/>
            </a:avLst>
          </a:prstGeom>
          <a:solidFill>
            <a:schemeClr val="accent1">
              <a:lumMod val="75000"/>
            </a:schemeClr>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2400" b="1" dirty="0">
                <a:latin typeface="Impact" panose="020B0806030902050204" pitchFamily="34" charset="0"/>
                <a:ea typeface="微软雅黑" panose="020B0503020204020204" pitchFamily="34" charset="-122"/>
              </a:rPr>
              <a:t>（六）医院污物、污水的处理</a:t>
            </a:r>
          </a:p>
        </p:txBody>
      </p:sp>
      <p:sp>
        <p:nvSpPr>
          <p:cNvPr id="7" name="文本框 6">
            <a:extLst>
              <a:ext uri="{FF2B5EF4-FFF2-40B4-BE49-F238E27FC236}">
                <a16:creationId xmlns:a16="http://schemas.microsoft.com/office/drawing/2014/main" id="{E5B6C542-A8D3-4DC2-A0D9-A5F319D461DD}"/>
              </a:ext>
            </a:extLst>
          </p:cNvPr>
          <p:cNvSpPr txBox="1"/>
          <p:nvPr/>
        </p:nvSpPr>
        <p:spPr>
          <a:xfrm>
            <a:off x="919363" y="2107512"/>
            <a:ext cx="10256363" cy="4006290"/>
          </a:xfrm>
          <a:prstGeom prst="rect">
            <a:avLst/>
          </a:prstGeom>
          <a:noFill/>
        </p:spPr>
        <p:txBody>
          <a:bodyPr wrap="square">
            <a:spAutoFit/>
          </a:bodyPr>
          <a:lstStyle/>
          <a:p>
            <a:pPr>
              <a:lnSpc>
                <a:spcPct val="125000"/>
              </a:lnSpc>
            </a:pPr>
            <a:r>
              <a:rPr lang="zh-CN" altLang="en-US" sz="2400" dirty="0"/>
              <a:t>在诊疗、卫生处置过程中产生的废弃物，包括感染性废物、病理性废物、损伤性废物、药物性废物、化学性废物。应根据废弃物的种类实施不同的收集处理办法。</a:t>
            </a:r>
            <a:endParaRPr lang="en-US" altLang="zh-CN" sz="2400" dirty="0"/>
          </a:p>
          <a:p>
            <a:pPr>
              <a:lnSpc>
                <a:spcPct val="125000"/>
              </a:lnSpc>
            </a:pPr>
            <a:endParaRPr lang="zh-CN" altLang="en-US" sz="2000" dirty="0"/>
          </a:p>
          <a:p>
            <a:pPr>
              <a:lnSpc>
                <a:spcPct val="125000"/>
              </a:lnSpc>
            </a:pPr>
            <a:r>
              <a:rPr lang="zh-CN" altLang="en-US" sz="2400" b="1" dirty="0"/>
              <a:t>黑色生活垃圾袋、</a:t>
            </a:r>
            <a:r>
              <a:rPr lang="zh-CN" altLang="en-US" sz="2400" b="1" dirty="0">
                <a:solidFill>
                  <a:srgbClr val="FFC000"/>
                </a:solidFill>
              </a:rPr>
              <a:t>黄色医疗垃圾袋</a:t>
            </a:r>
            <a:r>
              <a:rPr lang="zh-CN" altLang="en-US" sz="2400" b="1" dirty="0"/>
              <a:t>、</a:t>
            </a:r>
            <a:r>
              <a:rPr lang="zh-CN" altLang="en-US" sz="2400" b="1" dirty="0">
                <a:solidFill>
                  <a:srgbClr val="C00000"/>
                </a:solidFill>
              </a:rPr>
              <a:t>红色放射性垃圾袋</a:t>
            </a:r>
            <a:r>
              <a:rPr lang="zh-CN" altLang="en-US" sz="2400" b="1" dirty="0"/>
              <a:t>、</a:t>
            </a:r>
            <a:r>
              <a:rPr lang="zh-CN" altLang="en-US" sz="2400" b="1" dirty="0">
                <a:solidFill>
                  <a:srgbClr val="FFC000"/>
                </a:solidFill>
              </a:rPr>
              <a:t>黄色锐气盒</a:t>
            </a:r>
            <a:r>
              <a:rPr lang="zh-CN" altLang="en-US" sz="2400" b="1" dirty="0"/>
              <a:t>。</a:t>
            </a:r>
            <a:endParaRPr lang="en-US" altLang="zh-CN" sz="2400" b="1" dirty="0"/>
          </a:p>
          <a:p>
            <a:pPr>
              <a:lnSpc>
                <a:spcPct val="125000"/>
              </a:lnSpc>
            </a:pPr>
            <a:endParaRPr lang="zh-CN" altLang="en-US" sz="1600" dirty="0"/>
          </a:p>
          <a:p>
            <a:pPr>
              <a:lnSpc>
                <a:spcPct val="125000"/>
              </a:lnSpc>
            </a:pPr>
            <a:r>
              <a:rPr lang="zh-CN" altLang="en-US" sz="2400" dirty="0"/>
              <a:t>医院污水是指排入医院化粪池的污水和粪便，包括医疗污水、生活污水和地面雨水。医院应建立集中污水处那系统并遵照相关规定按污水种类分开排放，排放质量应符合</a:t>
            </a:r>
            <a:r>
              <a:rPr lang="en-US" altLang="zh-CN" sz="2400" dirty="0"/>
              <a:t>《</a:t>
            </a:r>
            <a:r>
              <a:rPr lang="zh-CN" altLang="en-US" sz="2400" dirty="0"/>
              <a:t>污水综合排放标准</a:t>
            </a:r>
            <a:r>
              <a:rPr lang="en-US" altLang="zh-CN" sz="2400" dirty="0"/>
              <a:t>》</a:t>
            </a:r>
            <a:r>
              <a:rPr lang="zh-CN" altLang="en-US" sz="2400" dirty="0"/>
              <a:t>。</a:t>
            </a:r>
          </a:p>
        </p:txBody>
      </p:sp>
    </p:spTree>
    <p:extLst>
      <p:ext uri="{BB962C8B-B14F-4D97-AF65-F5344CB8AC3E}">
        <p14:creationId xmlns:p14="http://schemas.microsoft.com/office/powerpoint/2010/main" val="3602406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2">
            <a:extLst>
              <a:ext uri="{FF2B5EF4-FFF2-40B4-BE49-F238E27FC236}">
                <a16:creationId xmlns:a16="http://schemas.microsoft.com/office/drawing/2014/main" id="{9779C260-B02C-4561-915C-3BFC4E57EFC6}"/>
              </a:ext>
            </a:extLst>
          </p:cNvPr>
          <p:cNvSpPr>
            <a:spLocks noChangeArrowheads="1"/>
          </p:cNvSpPr>
          <p:nvPr/>
        </p:nvSpPr>
        <p:spPr bwMode="auto">
          <a:xfrm>
            <a:off x="5395602" y="1794732"/>
            <a:ext cx="15017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第三节</a:t>
            </a:r>
            <a:r>
              <a:rPr lang="en-US" altLang="zh-CN" b="1" dirty="0">
                <a:solidFill>
                  <a:schemeClr val="bg1"/>
                </a:solidFill>
                <a:latin typeface="微软雅黑" panose="020B0503020204020204" pitchFamily="34" charset="-122"/>
                <a:ea typeface="微软雅黑" panose="020B0503020204020204" pitchFamily="34" charset="-122"/>
              </a:rPr>
              <a:t>  </a:t>
            </a:r>
          </a:p>
        </p:txBody>
      </p:sp>
      <p:sp>
        <p:nvSpPr>
          <p:cNvPr id="5" name="文本框 107">
            <a:extLst>
              <a:ext uri="{FF2B5EF4-FFF2-40B4-BE49-F238E27FC236}">
                <a16:creationId xmlns:a16="http://schemas.microsoft.com/office/drawing/2014/main" id="{69844B1B-292D-4E0C-9C38-B4F8B927112C}"/>
              </a:ext>
            </a:extLst>
          </p:cNvPr>
          <p:cNvSpPr txBox="1">
            <a:spLocks noChangeArrowheads="1"/>
          </p:cNvSpPr>
          <p:nvPr/>
        </p:nvSpPr>
        <p:spPr bwMode="auto">
          <a:xfrm>
            <a:off x="3458142" y="3011001"/>
            <a:ext cx="5275716" cy="8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cs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cs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3pPr>
            <a:lvl4pPr marL="16002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4pPr>
            <a:lvl5pPr marL="20574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cs typeface="等线" panose="02010600030101010101" pitchFamily="2" charset="-122"/>
              </a:defRPr>
            </a:lvl9pPr>
          </a:lstStyle>
          <a:p>
            <a:pPr algn="ctr" eaLnBrk="1" hangingPunct="1">
              <a:lnSpc>
                <a:spcPct val="120000"/>
              </a:lnSpc>
              <a:spcBef>
                <a:spcPct val="0"/>
              </a:spcBef>
              <a:buFont typeface="Arial" panose="020B0604020202020204" pitchFamily="34" charset="0"/>
              <a:buNone/>
            </a:pPr>
            <a:r>
              <a:rPr lang="zh-CN" altLang="en-US"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无菌技术</a:t>
            </a:r>
            <a:endParaRPr lang="en-US" altLang="zh-CN" sz="4400" b="1" spc="600" dirty="0">
              <a:solidFill>
                <a:srgbClr val="2B2F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9328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453F165-CD3B-4D51-A2A8-45F269A9022C}"/>
              </a:ext>
            </a:extLst>
          </p:cNvPr>
          <p:cNvSpPr txBox="1"/>
          <p:nvPr/>
        </p:nvSpPr>
        <p:spPr>
          <a:xfrm>
            <a:off x="648892" y="2967128"/>
            <a:ext cx="6466046" cy="1355750"/>
          </a:xfrm>
          <a:prstGeom prst="rect">
            <a:avLst/>
          </a:prstGeom>
        </p:spPr>
        <p:txBody>
          <a:bodyPr vert="horz" lIns="91440" tIns="45720" rIns="91440" bIns="45720" rtlCol="0" anchor="b">
            <a:normAutofit/>
          </a:bodyPr>
          <a:lstStyle/>
          <a:p>
            <a:pPr>
              <a:lnSpc>
                <a:spcPct val="90000"/>
              </a:lnSpc>
              <a:spcBef>
                <a:spcPct val="0"/>
              </a:spcBef>
              <a:spcAft>
                <a:spcPts val="600"/>
              </a:spcAft>
            </a:pPr>
            <a:r>
              <a:rPr lang="zh-CN" altLang="en-US" sz="5400" dirty="0">
                <a:latin typeface="+mj-lt"/>
                <a:ea typeface="+mj-ea"/>
                <a:cs typeface="+mj-cs"/>
              </a:rPr>
              <a:t>什么是“无菌技术”？</a:t>
            </a:r>
          </a:p>
        </p:txBody>
      </p:sp>
      <p:sp>
        <p:nvSpPr>
          <p:cNvPr id="16" name="Freeform 20">
            <a:extLst>
              <a:ext uri="{FF2B5EF4-FFF2-40B4-BE49-F238E27FC236}">
                <a16:creationId xmlns:a16="http://schemas.microsoft.com/office/drawing/2014/main" id="{F98E3466-2E91-4462-B52B-7D58B656D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745C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pic>
        <p:nvPicPr>
          <p:cNvPr id="7" name="图片 6" descr="图片包含 服装, 游戏机, 穿着, 病房&#10;&#10;描述已自动生成">
            <a:extLst>
              <a:ext uri="{FF2B5EF4-FFF2-40B4-BE49-F238E27FC236}">
                <a16:creationId xmlns:a16="http://schemas.microsoft.com/office/drawing/2014/main" id="{FFCCE6AE-DEE2-4A12-88A2-AD3D588F3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343" y="468981"/>
            <a:ext cx="2886927" cy="2427278"/>
          </a:xfrm>
          <a:prstGeom prst="rect">
            <a:avLst/>
          </a:prstGeom>
        </p:spPr>
      </p:pic>
      <p:pic>
        <p:nvPicPr>
          <p:cNvPr id="11" name="图片 10" descr="图片包含 室内, 人, 病房, 女人&#10;&#10;描述已自动生成">
            <a:extLst>
              <a:ext uri="{FF2B5EF4-FFF2-40B4-BE49-F238E27FC236}">
                <a16:creationId xmlns:a16="http://schemas.microsoft.com/office/drawing/2014/main" id="{5E6D5D50-E2CE-49DF-AEB1-13192ACAA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086" y="544371"/>
            <a:ext cx="3410482" cy="2276497"/>
          </a:xfrm>
          <a:prstGeom prst="rect">
            <a:avLst/>
          </a:prstGeom>
        </p:spPr>
      </p:pic>
      <p:pic>
        <p:nvPicPr>
          <p:cNvPr id="9" name="图片 8" descr="卡通人物&#10;&#10;描述已自动生成">
            <a:extLst>
              <a:ext uri="{FF2B5EF4-FFF2-40B4-BE49-F238E27FC236}">
                <a16:creationId xmlns:a16="http://schemas.microsoft.com/office/drawing/2014/main" id="{27CEEA88-87F8-4830-AF8C-70A1CAE1399E}"/>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310086" y="3178688"/>
            <a:ext cx="3325187" cy="1903670"/>
          </a:xfrm>
          <a:prstGeom prst="rect">
            <a:avLst/>
          </a:prstGeom>
        </p:spPr>
      </p:pic>
      <p:sp>
        <p:nvSpPr>
          <p:cNvPr id="18" name="Freeform 12">
            <a:extLst>
              <a:ext uri="{FF2B5EF4-FFF2-40B4-BE49-F238E27FC236}">
                <a16:creationId xmlns:a16="http://schemas.microsoft.com/office/drawing/2014/main" id="{1F00C019-8FAE-476B-89FD-48D3C9F05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22">
            <a:extLst>
              <a:ext uri="{FF2B5EF4-FFF2-40B4-BE49-F238E27FC236}">
                <a16:creationId xmlns:a16="http://schemas.microsoft.com/office/drawing/2014/main" id="{E7B46AB0-49CD-4AB7-B8BA-7BD5CDBC9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a:extLst>
              <a:ext uri="{FF2B5EF4-FFF2-40B4-BE49-F238E27FC236}">
                <a16:creationId xmlns:a16="http://schemas.microsoft.com/office/drawing/2014/main" id="{DBC7F364-4DB8-4EB7-B222-D9B13DC065D0}"/>
              </a:ext>
            </a:extLst>
          </p:cNvPr>
          <p:cNvSpPr/>
          <p:nvPr/>
        </p:nvSpPr>
        <p:spPr>
          <a:xfrm>
            <a:off x="763451" y="4605307"/>
            <a:ext cx="10871822" cy="830997"/>
          </a:xfrm>
          <a:prstGeom prst="rect">
            <a:avLst/>
          </a:prstGeom>
        </p:spPr>
        <p:txBody>
          <a:bodyPr wrap="square">
            <a:spAutoFit/>
          </a:bodyPr>
          <a:lstStyle/>
          <a:p>
            <a:pPr>
              <a:spcAft>
                <a:spcPts val="600"/>
              </a:spcAft>
            </a:pPr>
            <a:r>
              <a:rPr kumimoji="1" lang="zh-CN" altLang="en-US" sz="2400" dirty="0">
                <a:solidFill>
                  <a:schemeClr val="bg2">
                    <a:lumMod val="10000"/>
                  </a:schemeClr>
                </a:solidFill>
                <a:latin typeface="+mj-ea"/>
                <a:ea typeface="+mj-ea"/>
              </a:rPr>
              <a:t>预防医院感染的一项重要技术，存在于多项医疗护理操作中，任何一个环节都不能违反，必须严格遵守，确保安全。</a:t>
            </a:r>
            <a:endParaRPr lang="zh-CN" altLang="en-US" sz="2400" dirty="0">
              <a:solidFill>
                <a:schemeClr val="bg2">
                  <a:lumMod val="10000"/>
                </a:schemeClr>
              </a:solidFill>
              <a:latin typeface="+mj-ea"/>
              <a:ea typeface="+mj-ea"/>
            </a:endParaRPr>
          </a:p>
        </p:txBody>
      </p:sp>
    </p:spTree>
    <p:extLst>
      <p:ext uri="{BB962C8B-B14F-4D97-AF65-F5344CB8AC3E}">
        <p14:creationId xmlns:p14="http://schemas.microsoft.com/office/powerpoint/2010/main" val="1545881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相关概念</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4" name="矩形 3">
            <a:extLst>
              <a:ext uri="{FF2B5EF4-FFF2-40B4-BE49-F238E27FC236}">
                <a16:creationId xmlns:a16="http://schemas.microsoft.com/office/drawing/2014/main" id="{CEE6F8D3-F329-4DE3-890F-AD140AA34E23}"/>
              </a:ext>
            </a:extLst>
          </p:cNvPr>
          <p:cNvSpPr/>
          <p:nvPr/>
        </p:nvSpPr>
        <p:spPr>
          <a:xfrm>
            <a:off x="594280" y="968630"/>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a:t>
            </a:r>
            <a:r>
              <a:rPr lang="zh-CN" altLang="en-US" sz="2800" b="1" dirty="0">
                <a:solidFill>
                  <a:schemeClr val="accent1">
                    <a:lumMod val="50000"/>
                  </a:schemeClr>
                </a:solidFill>
                <a:effectLst>
                  <a:outerShdw blurRad="38100" dist="38100" dir="2700000" algn="tl">
                    <a:srgbClr val="000000">
                      <a:alpha val="43137"/>
                    </a:srgbClr>
                  </a:outerShdw>
                </a:effectLst>
                <a:latin typeface="+mj-ea"/>
                <a:ea typeface="+mj-ea"/>
              </a:rPr>
              <a:t>无菌技术</a:t>
            </a:r>
            <a:r>
              <a:rPr lang="zh-CN" altLang="en-US" sz="2800" b="1" dirty="0">
                <a:solidFill>
                  <a:schemeClr val="accent1">
                    <a:lumMod val="50000"/>
                  </a:schemeClr>
                </a:solidFill>
                <a:latin typeface="+mj-ea"/>
                <a:ea typeface="+mj-ea"/>
              </a:rPr>
              <a:t>”</a:t>
            </a:r>
          </a:p>
        </p:txBody>
      </p:sp>
      <p:sp>
        <p:nvSpPr>
          <p:cNvPr id="5" name="矩形 4">
            <a:extLst>
              <a:ext uri="{FF2B5EF4-FFF2-40B4-BE49-F238E27FC236}">
                <a16:creationId xmlns:a16="http://schemas.microsoft.com/office/drawing/2014/main" id="{AA07FA84-C6A1-437A-92C8-28A9E470E93B}"/>
              </a:ext>
            </a:extLst>
          </p:cNvPr>
          <p:cNvSpPr/>
          <p:nvPr/>
        </p:nvSpPr>
        <p:spPr>
          <a:xfrm>
            <a:off x="706395" y="1491850"/>
            <a:ext cx="2353208" cy="369332"/>
          </a:xfrm>
          <a:prstGeom prst="rect">
            <a:avLst/>
          </a:prstGeom>
        </p:spPr>
        <p:txBody>
          <a:bodyPr wrap="none">
            <a:spAutoFit/>
          </a:bodyPr>
          <a:lstStyle/>
          <a:p>
            <a:r>
              <a:rPr lang="en-US" altLang="zh-CN" dirty="0">
                <a:solidFill>
                  <a:schemeClr val="tx1">
                    <a:lumMod val="50000"/>
                  </a:schemeClr>
                </a:solidFill>
                <a:latin typeface="微软雅黑" panose="020B0503020204020204" pitchFamily="34" charset="-122"/>
                <a:ea typeface="微软雅黑" panose="020B0503020204020204" pitchFamily="34" charset="-122"/>
                <a:sym typeface="+mn-ea"/>
              </a:rPr>
              <a:t>(aseptic technique) </a:t>
            </a:r>
            <a:endParaRPr lang="zh-CN" altLang="en-US" dirty="0"/>
          </a:p>
        </p:txBody>
      </p:sp>
      <p:sp>
        <p:nvSpPr>
          <p:cNvPr id="6" name="矩形: 圆角 5">
            <a:extLst>
              <a:ext uri="{FF2B5EF4-FFF2-40B4-BE49-F238E27FC236}">
                <a16:creationId xmlns:a16="http://schemas.microsoft.com/office/drawing/2014/main" id="{4EBA6242-DF86-433D-BAA9-BBB2369615A2}"/>
              </a:ext>
            </a:extLst>
          </p:cNvPr>
          <p:cNvSpPr/>
          <p:nvPr/>
        </p:nvSpPr>
        <p:spPr>
          <a:xfrm>
            <a:off x="3185823" y="869027"/>
            <a:ext cx="8813540" cy="11392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在医疗、护理操作中，防止一切微生物侵入人体和防止无菌物品、无菌区域被污染的技术。</a:t>
            </a:r>
            <a:endParaRPr lang="zh-CN" altLang="en-US" sz="2400" dirty="0"/>
          </a:p>
        </p:txBody>
      </p:sp>
      <p:sp>
        <p:nvSpPr>
          <p:cNvPr id="7" name="矩形 6">
            <a:extLst>
              <a:ext uri="{FF2B5EF4-FFF2-40B4-BE49-F238E27FC236}">
                <a16:creationId xmlns:a16="http://schemas.microsoft.com/office/drawing/2014/main" id="{6625B2CB-6769-4666-9EFF-B79AB1DD4B4E}"/>
              </a:ext>
            </a:extLst>
          </p:cNvPr>
          <p:cNvSpPr/>
          <p:nvPr/>
        </p:nvSpPr>
        <p:spPr>
          <a:xfrm>
            <a:off x="594280" y="2303778"/>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a:t>
            </a:r>
            <a:r>
              <a:rPr lang="zh-CN" altLang="en-US" sz="2800" b="1" dirty="0">
                <a:solidFill>
                  <a:schemeClr val="accent1">
                    <a:lumMod val="50000"/>
                  </a:schemeClr>
                </a:solidFill>
                <a:effectLst>
                  <a:outerShdw blurRad="38100" dist="38100" dir="2700000" algn="tl">
                    <a:srgbClr val="000000">
                      <a:alpha val="43137"/>
                    </a:srgbClr>
                  </a:outerShdw>
                </a:effectLst>
                <a:latin typeface="+mj-ea"/>
                <a:ea typeface="+mj-ea"/>
              </a:rPr>
              <a:t>无菌物品</a:t>
            </a:r>
            <a:r>
              <a:rPr lang="zh-CN" altLang="en-US" sz="2800" b="1" dirty="0">
                <a:solidFill>
                  <a:schemeClr val="accent1">
                    <a:lumMod val="50000"/>
                  </a:schemeClr>
                </a:solidFill>
                <a:latin typeface="+mj-ea"/>
                <a:ea typeface="+mj-ea"/>
              </a:rPr>
              <a:t>”</a:t>
            </a:r>
          </a:p>
        </p:txBody>
      </p:sp>
      <p:sp>
        <p:nvSpPr>
          <p:cNvPr id="8" name="矩形 7">
            <a:extLst>
              <a:ext uri="{FF2B5EF4-FFF2-40B4-BE49-F238E27FC236}">
                <a16:creationId xmlns:a16="http://schemas.microsoft.com/office/drawing/2014/main" id="{DBFD643B-86D2-4F3A-9372-37E117C0ABC8}"/>
              </a:ext>
            </a:extLst>
          </p:cNvPr>
          <p:cNvSpPr/>
          <p:nvPr/>
        </p:nvSpPr>
        <p:spPr>
          <a:xfrm>
            <a:off x="706395" y="2815517"/>
            <a:ext cx="2159566" cy="369332"/>
          </a:xfrm>
          <a:prstGeom prst="rect">
            <a:avLst/>
          </a:prstGeom>
        </p:spPr>
        <p:txBody>
          <a:bodyPr wrap="none">
            <a:spAutoFit/>
          </a:bodyPr>
          <a:lstStyle/>
          <a:p>
            <a:r>
              <a:rPr lang="en-US" altLang="zh-CN" dirty="0">
                <a:solidFill>
                  <a:schemeClr val="tx1">
                    <a:lumMod val="50000"/>
                  </a:schemeClr>
                </a:solidFill>
                <a:latin typeface="微软雅黑" panose="020B0503020204020204" pitchFamily="34" charset="-122"/>
                <a:ea typeface="微软雅黑" panose="020B0503020204020204" pitchFamily="34" charset="-122"/>
                <a:sym typeface="+mn-ea"/>
              </a:rPr>
              <a:t>(aseptic supplies) </a:t>
            </a:r>
            <a:endParaRPr lang="zh-CN" altLang="en-US" dirty="0"/>
          </a:p>
        </p:txBody>
      </p:sp>
      <p:sp>
        <p:nvSpPr>
          <p:cNvPr id="9" name="矩形: 圆角 8">
            <a:extLst>
              <a:ext uri="{FF2B5EF4-FFF2-40B4-BE49-F238E27FC236}">
                <a16:creationId xmlns:a16="http://schemas.microsoft.com/office/drawing/2014/main" id="{EA704BE4-2B77-4EF5-90DD-D6E9DE7DD9D4}"/>
              </a:ext>
            </a:extLst>
          </p:cNvPr>
          <p:cNvSpPr/>
          <p:nvPr/>
        </p:nvSpPr>
        <p:spPr>
          <a:xfrm>
            <a:off x="3185823" y="2469146"/>
            <a:ext cx="8813540" cy="71570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经过灭菌处理后保持无菌状态的物品。</a:t>
            </a:r>
            <a:endParaRPr lang="zh-CN" altLang="en-US" sz="2400" dirty="0"/>
          </a:p>
        </p:txBody>
      </p:sp>
      <p:sp>
        <p:nvSpPr>
          <p:cNvPr id="10" name="矩形 9">
            <a:extLst>
              <a:ext uri="{FF2B5EF4-FFF2-40B4-BE49-F238E27FC236}">
                <a16:creationId xmlns:a16="http://schemas.microsoft.com/office/drawing/2014/main" id="{62CA0FBA-B401-46B0-8E68-7A4E85E797EC}"/>
              </a:ext>
            </a:extLst>
          </p:cNvPr>
          <p:cNvSpPr/>
          <p:nvPr/>
        </p:nvSpPr>
        <p:spPr>
          <a:xfrm>
            <a:off x="594280" y="3645680"/>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a:t>
            </a:r>
            <a:r>
              <a:rPr lang="zh-CN" altLang="en-US" sz="2800" b="1" dirty="0">
                <a:solidFill>
                  <a:schemeClr val="accent1">
                    <a:lumMod val="50000"/>
                  </a:schemeClr>
                </a:solidFill>
                <a:effectLst>
                  <a:outerShdw blurRad="38100" dist="38100" dir="2700000" algn="tl">
                    <a:srgbClr val="000000">
                      <a:alpha val="43137"/>
                    </a:srgbClr>
                  </a:outerShdw>
                </a:effectLst>
                <a:latin typeface="+mj-ea"/>
                <a:ea typeface="+mj-ea"/>
              </a:rPr>
              <a:t>无菌区域</a:t>
            </a:r>
            <a:r>
              <a:rPr lang="zh-CN" altLang="en-US" sz="2800" b="1" dirty="0">
                <a:solidFill>
                  <a:schemeClr val="accent1">
                    <a:lumMod val="50000"/>
                  </a:schemeClr>
                </a:solidFill>
                <a:latin typeface="+mj-ea"/>
                <a:ea typeface="+mj-ea"/>
              </a:rPr>
              <a:t>”</a:t>
            </a:r>
          </a:p>
        </p:txBody>
      </p:sp>
      <p:sp>
        <p:nvSpPr>
          <p:cNvPr id="11" name="矩形 10">
            <a:extLst>
              <a:ext uri="{FF2B5EF4-FFF2-40B4-BE49-F238E27FC236}">
                <a16:creationId xmlns:a16="http://schemas.microsoft.com/office/drawing/2014/main" id="{42034304-2848-48F5-BCC0-B95A9F5B4B50}"/>
              </a:ext>
            </a:extLst>
          </p:cNvPr>
          <p:cNvSpPr/>
          <p:nvPr/>
        </p:nvSpPr>
        <p:spPr>
          <a:xfrm>
            <a:off x="830194" y="4114701"/>
            <a:ext cx="1726691" cy="369332"/>
          </a:xfrm>
          <a:prstGeom prst="rect">
            <a:avLst/>
          </a:prstGeom>
        </p:spPr>
        <p:txBody>
          <a:bodyPr wrap="none">
            <a:spAutoFit/>
          </a:bodyPr>
          <a:lstStyle/>
          <a:p>
            <a:r>
              <a:rPr lang="en-US" altLang="zh-CN" dirty="0">
                <a:solidFill>
                  <a:schemeClr val="tx1">
                    <a:lumMod val="50000"/>
                  </a:schemeClr>
                </a:solidFill>
                <a:latin typeface="微软雅黑" panose="020B0503020204020204" pitchFamily="34" charset="-122"/>
                <a:ea typeface="微软雅黑" panose="020B0503020204020204" pitchFamily="34" charset="-122"/>
                <a:sym typeface="+mn-ea"/>
              </a:rPr>
              <a:t>(aseptic area) </a:t>
            </a:r>
            <a:endParaRPr lang="zh-CN" altLang="en-US" dirty="0"/>
          </a:p>
        </p:txBody>
      </p:sp>
      <p:sp>
        <p:nvSpPr>
          <p:cNvPr id="12" name="矩形: 圆角 11">
            <a:extLst>
              <a:ext uri="{FF2B5EF4-FFF2-40B4-BE49-F238E27FC236}">
                <a16:creationId xmlns:a16="http://schemas.microsoft.com/office/drawing/2014/main" id="{80CE5DE4-8306-4D9B-83D8-0158564C95E3}"/>
              </a:ext>
            </a:extLst>
          </p:cNvPr>
          <p:cNvSpPr/>
          <p:nvPr/>
        </p:nvSpPr>
        <p:spPr>
          <a:xfrm>
            <a:off x="3185823" y="3645680"/>
            <a:ext cx="8813540" cy="71570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经过灭菌处理后未被污染的区域。</a:t>
            </a:r>
            <a:endParaRPr lang="zh-CN" altLang="en-US" sz="2400" dirty="0"/>
          </a:p>
        </p:txBody>
      </p:sp>
      <p:sp>
        <p:nvSpPr>
          <p:cNvPr id="13" name="矩形 12">
            <a:extLst>
              <a:ext uri="{FF2B5EF4-FFF2-40B4-BE49-F238E27FC236}">
                <a16:creationId xmlns:a16="http://schemas.microsoft.com/office/drawing/2014/main" id="{F4404E5F-C9FE-4BD9-AFDE-E0BC3377D9CC}"/>
              </a:ext>
            </a:extLst>
          </p:cNvPr>
          <p:cNvSpPr/>
          <p:nvPr/>
        </p:nvSpPr>
        <p:spPr>
          <a:xfrm>
            <a:off x="0" y="4926629"/>
            <a:ext cx="3687228" cy="523220"/>
          </a:xfrm>
          <a:prstGeom prst="rect">
            <a:avLst/>
          </a:prstGeom>
        </p:spPr>
        <p:txBody>
          <a:bodyPr wrap="none">
            <a:spAutoFit/>
          </a:bodyPr>
          <a:lstStyle/>
          <a:p>
            <a:r>
              <a:rPr lang="zh-CN" altLang="en-US" sz="2800" b="1" dirty="0">
                <a:solidFill>
                  <a:schemeClr val="accent1">
                    <a:lumMod val="50000"/>
                  </a:schemeClr>
                </a:solidFill>
                <a:latin typeface="+mj-ea"/>
                <a:ea typeface="+mj-ea"/>
              </a:rPr>
              <a:t>“非</a:t>
            </a:r>
            <a:r>
              <a:rPr lang="zh-CN" altLang="en-US" sz="2800" b="1" dirty="0">
                <a:solidFill>
                  <a:schemeClr val="accent1">
                    <a:lumMod val="50000"/>
                  </a:schemeClr>
                </a:solidFill>
                <a:effectLst>
                  <a:outerShdw blurRad="38100" dist="38100" dir="2700000" algn="tl">
                    <a:srgbClr val="000000">
                      <a:alpha val="43137"/>
                    </a:srgbClr>
                  </a:outerShdw>
                </a:effectLst>
                <a:latin typeface="+mj-ea"/>
                <a:ea typeface="+mj-ea"/>
              </a:rPr>
              <a:t>无菌物品</a:t>
            </a:r>
            <a:r>
              <a:rPr lang="en-US" altLang="zh-CN" sz="2800" b="1" dirty="0">
                <a:solidFill>
                  <a:schemeClr val="accent1">
                    <a:lumMod val="50000"/>
                  </a:schemeClr>
                </a:solidFill>
                <a:effectLst>
                  <a:outerShdw blurRad="38100" dist="38100" dir="2700000" algn="tl">
                    <a:srgbClr val="000000">
                      <a:alpha val="43137"/>
                    </a:srgbClr>
                  </a:outerShdw>
                </a:effectLst>
                <a:latin typeface="+mj-ea"/>
                <a:ea typeface="+mj-ea"/>
              </a:rPr>
              <a:t>/</a:t>
            </a:r>
            <a:r>
              <a:rPr lang="zh-CN" altLang="en-US" sz="2800" b="1" dirty="0">
                <a:solidFill>
                  <a:schemeClr val="accent1">
                    <a:lumMod val="50000"/>
                  </a:schemeClr>
                </a:solidFill>
                <a:effectLst>
                  <a:outerShdw blurRad="38100" dist="38100" dir="2700000" algn="tl">
                    <a:srgbClr val="000000">
                      <a:alpha val="43137"/>
                    </a:srgbClr>
                  </a:outerShdw>
                </a:effectLst>
                <a:latin typeface="+mj-ea"/>
                <a:ea typeface="+mj-ea"/>
              </a:rPr>
              <a:t>区域</a:t>
            </a:r>
            <a:r>
              <a:rPr lang="zh-CN" altLang="en-US" sz="2800" b="1" dirty="0">
                <a:solidFill>
                  <a:schemeClr val="accent1">
                    <a:lumMod val="50000"/>
                  </a:schemeClr>
                </a:solidFill>
                <a:latin typeface="+mj-ea"/>
                <a:ea typeface="+mj-ea"/>
              </a:rPr>
              <a:t>”</a:t>
            </a:r>
          </a:p>
        </p:txBody>
      </p:sp>
      <p:sp>
        <p:nvSpPr>
          <p:cNvPr id="14" name="矩形 13">
            <a:extLst>
              <a:ext uri="{FF2B5EF4-FFF2-40B4-BE49-F238E27FC236}">
                <a16:creationId xmlns:a16="http://schemas.microsoft.com/office/drawing/2014/main" id="{DDAD7E8F-D80F-4CE9-B176-115A8814DF09}"/>
              </a:ext>
            </a:extLst>
          </p:cNvPr>
          <p:cNvSpPr/>
          <p:nvPr/>
        </p:nvSpPr>
        <p:spPr>
          <a:xfrm>
            <a:off x="211629" y="5553493"/>
            <a:ext cx="3263970" cy="369332"/>
          </a:xfrm>
          <a:prstGeom prst="rect">
            <a:avLst/>
          </a:prstGeom>
        </p:spPr>
        <p:txBody>
          <a:bodyPr wrap="none">
            <a:spAutoFit/>
          </a:bodyPr>
          <a:lstStyle/>
          <a:p>
            <a:r>
              <a:rPr lang="en-US" altLang="zh-CN" dirty="0">
                <a:solidFill>
                  <a:schemeClr val="tx1">
                    <a:lumMod val="50000"/>
                  </a:schemeClr>
                </a:solidFill>
                <a:latin typeface="微软雅黑" panose="020B0503020204020204" pitchFamily="34" charset="-122"/>
                <a:ea typeface="微软雅黑" panose="020B0503020204020204" pitchFamily="34" charset="-122"/>
                <a:sym typeface="+mn-ea"/>
              </a:rPr>
              <a:t>(non-aseptic supplies/area) </a:t>
            </a:r>
            <a:endParaRPr lang="zh-CN" altLang="en-US" dirty="0"/>
          </a:p>
        </p:txBody>
      </p:sp>
      <p:sp>
        <p:nvSpPr>
          <p:cNvPr id="15" name="矩形: 圆角 14">
            <a:extLst>
              <a:ext uri="{FF2B5EF4-FFF2-40B4-BE49-F238E27FC236}">
                <a16:creationId xmlns:a16="http://schemas.microsoft.com/office/drawing/2014/main" id="{27D47027-3D7E-4B1E-86FE-F855530FFC0B}"/>
              </a:ext>
            </a:extLst>
          </p:cNvPr>
          <p:cNvSpPr/>
          <p:nvPr/>
        </p:nvSpPr>
        <p:spPr>
          <a:xfrm>
            <a:off x="3248466" y="4915023"/>
            <a:ext cx="8813540" cy="71570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未经过灭菌处理或虽经灭菌处理但又被污染的物品或区域。</a:t>
            </a:r>
            <a:endParaRPr lang="zh-CN" altLang="en-US" sz="2400" dirty="0"/>
          </a:p>
        </p:txBody>
      </p:sp>
    </p:spTree>
    <p:extLst>
      <p:ext uri="{BB962C8B-B14F-4D97-AF65-F5344CB8AC3E}">
        <p14:creationId xmlns:p14="http://schemas.microsoft.com/office/powerpoint/2010/main" val="12991112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无菌技术操作原则</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pic>
        <p:nvPicPr>
          <p:cNvPr id="17" name="图片 16" descr="图片包含 室内, 厨房, 人, 窗户&#10;&#10;描述已自动生成">
            <a:extLst>
              <a:ext uri="{FF2B5EF4-FFF2-40B4-BE49-F238E27FC236}">
                <a16:creationId xmlns:a16="http://schemas.microsoft.com/office/drawing/2014/main" id="{488DAA70-AC41-42F8-A497-8C628C2640F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1583" y="2250341"/>
            <a:ext cx="4400959" cy="2889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矩形: 圆角 5">
            <a:extLst>
              <a:ext uri="{FF2B5EF4-FFF2-40B4-BE49-F238E27FC236}">
                <a16:creationId xmlns:a16="http://schemas.microsoft.com/office/drawing/2014/main" id="{A185536D-3BCF-4BC8-8FB7-31FC3195355B}"/>
              </a:ext>
            </a:extLst>
          </p:cNvPr>
          <p:cNvSpPr/>
          <p:nvPr/>
        </p:nvSpPr>
        <p:spPr>
          <a:xfrm>
            <a:off x="6265175" y="2208116"/>
            <a:ext cx="5127924" cy="297369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操作区域和操作台要清洁、宽敞、干燥。</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操作前</a:t>
            </a:r>
            <a:r>
              <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rPr>
              <a:t>30min</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通风、停止清扫、减少人员走动，避免尘埃飞扬。</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2400" dirty="0"/>
          </a:p>
        </p:txBody>
      </p:sp>
      <p:grpSp>
        <p:nvGrpSpPr>
          <p:cNvPr id="11" name="组合 10">
            <a:extLst>
              <a:ext uri="{FF2B5EF4-FFF2-40B4-BE49-F238E27FC236}">
                <a16:creationId xmlns:a16="http://schemas.microsoft.com/office/drawing/2014/main" id="{9D56D706-D8F7-4F8B-9823-C8729034A0FD}"/>
              </a:ext>
            </a:extLst>
          </p:cNvPr>
          <p:cNvGrpSpPr/>
          <p:nvPr/>
        </p:nvGrpSpPr>
        <p:grpSpPr>
          <a:xfrm>
            <a:off x="731583" y="1133183"/>
            <a:ext cx="4446277" cy="723666"/>
            <a:chOff x="731583" y="1133183"/>
            <a:chExt cx="4446277" cy="723666"/>
          </a:xfrm>
        </p:grpSpPr>
        <p:sp>
          <p:nvSpPr>
            <p:cNvPr id="4" name="矩形 3">
              <a:extLst>
                <a:ext uri="{FF2B5EF4-FFF2-40B4-BE49-F238E27FC236}">
                  <a16:creationId xmlns:a16="http://schemas.microsoft.com/office/drawing/2014/main" id="{CEE6F8D3-F329-4DE3-890F-AD140AA34E23}"/>
                </a:ext>
              </a:extLst>
            </p:cNvPr>
            <p:cNvSpPr/>
            <p:nvPr/>
          </p:nvSpPr>
          <p:spPr>
            <a:xfrm>
              <a:off x="1762511" y="1203521"/>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操作环境要求</a:t>
              </a:r>
            </a:p>
          </p:txBody>
        </p:sp>
        <p:grpSp>
          <p:nvGrpSpPr>
            <p:cNvPr id="10" name="组合 9">
              <a:extLst>
                <a:ext uri="{FF2B5EF4-FFF2-40B4-BE49-F238E27FC236}">
                  <a16:creationId xmlns:a16="http://schemas.microsoft.com/office/drawing/2014/main" id="{D7047A95-3DF5-4A33-AC7F-67D26AD9BD81}"/>
                </a:ext>
              </a:extLst>
            </p:cNvPr>
            <p:cNvGrpSpPr/>
            <p:nvPr/>
          </p:nvGrpSpPr>
          <p:grpSpPr>
            <a:xfrm>
              <a:off x="731583" y="1133183"/>
              <a:ext cx="4446277" cy="723666"/>
              <a:chOff x="731583" y="1133183"/>
              <a:chExt cx="4446277" cy="723666"/>
            </a:xfrm>
          </p:grpSpPr>
          <p:sp>
            <p:nvSpPr>
              <p:cNvPr id="5" name="平行四边形 4">
                <a:extLst>
                  <a:ext uri="{FF2B5EF4-FFF2-40B4-BE49-F238E27FC236}">
                    <a16:creationId xmlns:a16="http://schemas.microsoft.com/office/drawing/2014/main" id="{5601354E-94CC-4D28-8083-9A9A0B6DF1FD}"/>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a:extLst>
                  <a:ext uri="{FF2B5EF4-FFF2-40B4-BE49-F238E27FC236}">
                    <a16:creationId xmlns:a16="http://schemas.microsoft.com/office/drawing/2014/main" id="{5FC54D93-17B7-46EB-8EE7-AF381427F479}"/>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1</a:t>
                </a:r>
                <a:endParaRPr lang="zh-CN" altLang="en-US" sz="2400" b="1" dirty="0">
                  <a:effectLst>
                    <a:outerShdw blurRad="38100" dist="38100" dir="2700000" algn="tl">
                      <a:srgbClr val="000000">
                        <a:alpha val="43137"/>
                      </a:srgbClr>
                    </a:outerShdw>
                  </a:effectLst>
                  <a:latin typeface="+mj-ea"/>
                  <a:ea typeface="+mj-ea"/>
                </a:endParaRPr>
              </a:p>
            </p:txBody>
          </p:sp>
          <p:cxnSp>
            <p:nvCxnSpPr>
              <p:cNvPr id="9" name="直接连接符 8">
                <a:extLst>
                  <a:ext uri="{FF2B5EF4-FFF2-40B4-BE49-F238E27FC236}">
                    <a16:creationId xmlns:a16="http://schemas.microsoft.com/office/drawing/2014/main" id="{C5E6B3ED-9BE8-4ABB-BAA2-5E8413D2F049}"/>
                  </a:ext>
                </a:extLst>
              </p:cNvPr>
              <p:cNvCxnSpPr>
                <a:cxnSpLocks/>
              </p:cNvCxnSpPr>
              <p:nvPr/>
            </p:nvCxnSpPr>
            <p:spPr>
              <a:xfrm>
                <a:off x="1387931" y="1848350"/>
                <a:ext cx="378992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75228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无菌技术操作原则</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4" name="矩形 3">
            <a:extLst>
              <a:ext uri="{FF2B5EF4-FFF2-40B4-BE49-F238E27FC236}">
                <a16:creationId xmlns:a16="http://schemas.microsoft.com/office/drawing/2014/main" id="{CEE6F8D3-F329-4DE3-890F-AD140AA34E23}"/>
              </a:ext>
            </a:extLst>
          </p:cNvPr>
          <p:cNvSpPr/>
          <p:nvPr/>
        </p:nvSpPr>
        <p:spPr>
          <a:xfrm>
            <a:off x="1762511" y="1203521"/>
            <a:ext cx="3416320" cy="523220"/>
          </a:xfrm>
          <a:prstGeom prst="rect">
            <a:avLst/>
          </a:prstGeom>
        </p:spPr>
        <p:txBody>
          <a:bodyPr wrap="none">
            <a:spAutoFit/>
          </a:bodyPr>
          <a:lstStyle/>
          <a:p>
            <a:r>
              <a:rPr lang="zh-CN" altLang="en-US" sz="2800" b="1" dirty="0">
                <a:solidFill>
                  <a:schemeClr val="accent1">
                    <a:lumMod val="50000"/>
                  </a:schemeClr>
                </a:solidFill>
                <a:latin typeface="+mj-ea"/>
                <a:ea typeface="+mj-ea"/>
              </a:rPr>
              <a:t>操作者仪表行为要求</a:t>
            </a:r>
          </a:p>
        </p:txBody>
      </p:sp>
      <p:sp>
        <p:nvSpPr>
          <p:cNvPr id="6" name="矩形: 圆角 5">
            <a:extLst>
              <a:ext uri="{FF2B5EF4-FFF2-40B4-BE49-F238E27FC236}">
                <a16:creationId xmlns:a16="http://schemas.microsoft.com/office/drawing/2014/main" id="{A185536D-3BCF-4BC8-8FB7-31FC3195355B}"/>
              </a:ext>
            </a:extLst>
          </p:cNvPr>
          <p:cNvSpPr/>
          <p:nvPr/>
        </p:nvSpPr>
        <p:spPr>
          <a:xfrm>
            <a:off x="6265175" y="2208116"/>
            <a:ext cx="5127924" cy="297369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操作前</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rPr>
              <a:t>着装整洁、洗手、戴口罩</a:t>
            </a:r>
            <a:endPar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操作中</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rPr>
              <a:t>面向无菌区，不可谈笑、咳嗽、打喷嚏；手臂保持在腰部或操作台面以上；不可跨越无菌区。</a:t>
            </a:r>
            <a:endPar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endParaRPr>
          </a:p>
        </p:txBody>
      </p:sp>
      <p:sp>
        <p:nvSpPr>
          <p:cNvPr id="5" name="平行四边形 4">
            <a:extLst>
              <a:ext uri="{FF2B5EF4-FFF2-40B4-BE49-F238E27FC236}">
                <a16:creationId xmlns:a16="http://schemas.microsoft.com/office/drawing/2014/main" id="{5601354E-94CC-4D28-8083-9A9A0B6DF1FD}"/>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a:extLst>
              <a:ext uri="{FF2B5EF4-FFF2-40B4-BE49-F238E27FC236}">
                <a16:creationId xmlns:a16="http://schemas.microsoft.com/office/drawing/2014/main" id="{5FC54D93-17B7-46EB-8EE7-AF381427F479}"/>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2</a:t>
            </a:r>
            <a:endParaRPr lang="zh-CN" altLang="en-US" sz="2400" b="1" dirty="0">
              <a:effectLst>
                <a:outerShdw blurRad="38100" dist="38100" dir="2700000" algn="tl">
                  <a:srgbClr val="000000">
                    <a:alpha val="43137"/>
                  </a:srgbClr>
                </a:outerShdw>
              </a:effectLst>
              <a:latin typeface="+mj-ea"/>
              <a:ea typeface="+mj-ea"/>
            </a:endParaRPr>
          </a:p>
        </p:txBody>
      </p:sp>
      <p:cxnSp>
        <p:nvCxnSpPr>
          <p:cNvPr id="9" name="直接连接符 8">
            <a:extLst>
              <a:ext uri="{FF2B5EF4-FFF2-40B4-BE49-F238E27FC236}">
                <a16:creationId xmlns:a16="http://schemas.microsoft.com/office/drawing/2014/main" id="{C5E6B3ED-9BE8-4ABB-BAA2-5E8413D2F049}"/>
              </a:ext>
            </a:extLst>
          </p:cNvPr>
          <p:cNvCxnSpPr>
            <a:cxnSpLocks/>
          </p:cNvCxnSpPr>
          <p:nvPr/>
        </p:nvCxnSpPr>
        <p:spPr>
          <a:xfrm>
            <a:off x="1387931" y="1848350"/>
            <a:ext cx="3790900" cy="849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一些人在厨房里&#10;&#10;描述已自动生成">
            <a:extLst>
              <a:ext uri="{FF2B5EF4-FFF2-40B4-BE49-F238E27FC236}">
                <a16:creationId xmlns:a16="http://schemas.microsoft.com/office/drawing/2014/main" id="{E571A8E5-3297-4C19-A527-959DA68B7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01" y="2329526"/>
            <a:ext cx="4786479" cy="27308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281608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无菌技术操作原则</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4" name="矩形 3">
            <a:extLst>
              <a:ext uri="{FF2B5EF4-FFF2-40B4-BE49-F238E27FC236}">
                <a16:creationId xmlns:a16="http://schemas.microsoft.com/office/drawing/2014/main" id="{CEE6F8D3-F329-4DE3-890F-AD140AA34E23}"/>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无菌物品管理要求</a:t>
            </a:r>
          </a:p>
        </p:txBody>
      </p:sp>
      <p:sp>
        <p:nvSpPr>
          <p:cNvPr id="5" name="平行四边形 4">
            <a:extLst>
              <a:ext uri="{FF2B5EF4-FFF2-40B4-BE49-F238E27FC236}">
                <a16:creationId xmlns:a16="http://schemas.microsoft.com/office/drawing/2014/main" id="{5601354E-94CC-4D28-8083-9A9A0B6DF1FD}"/>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a:extLst>
              <a:ext uri="{FF2B5EF4-FFF2-40B4-BE49-F238E27FC236}">
                <a16:creationId xmlns:a16="http://schemas.microsoft.com/office/drawing/2014/main" id="{5FC54D93-17B7-46EB-8EE7-AF381427F479}"/>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3</a:t>
            </a:r>
            <a:endParaRPr lang="zh-CN" altLang="en-US" sz="2400" b="1" dirty="0">
              <a:effectLst>
                <a:outerShdw blurRad="38100" dist="38100" dir="2700000" algn="tl">
                  <a:srgbClr val="000000">
                    <a:alpha val="43137"/>
                  </a:srgbClr>
                </a:outerShdw>
              </a:effectLst>
              <a:latin typeface="+mj-ea"/>
              <a:ea typeface="+mj-ea"/>
            </a:endParaRPr>
          </a:p>
        </p:txBody>
      </p:sp>
      <p:cxnSp>
        <p:nvCxnSpPr>
          <p:cNvPr id="9" name="直接连接符 8">
            <a:extLst>
              <a:ext uri="{FF2B5EF4-FFF2-40B4-BE49-F238E27FC236}">
                <a16:creationId xmlns:a16="http://schemas.microsoft.com/office/drawing/2014/main" id="{C5E6B3ED-9BE8-4ABB-BAA2-5E8413D2F049}"/>
              </a:ext>
            </a:extLst>
          </p:cNvPr>
          <p:cNvCxnSpPr>
            <a:cxnSpLocks/>
          </p:cNvCxnSpPr>
          <p:nvPr/>
        </p:nvCxnSpPr>
        <p:spPr>
          <a:xfrm>
            <a:off x="1387931" y="1848350"/>
            <a:ext cx="387407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矩形: 圆角 9">
            <a:extLst>
              <a:ext uri="{FF2B5EF4-FFF2-40B4-BE49-F238E27FC236}">
                <a16:creationId xmlns:a16="http://schemas.microsoft.com/office/drawing/2014/main" id="{E8ECD5A5-8543-4066-B3F9-38FA172037FD}"/>
              </a:ext>
            </a:extLst>
          </p:cNvPr>
          <p:cNvSpPr/>
          <p:nvPr/>
        </p:nvSpPr>
        <p:spPr>
          <a:xfrm>
            <a:off x="481003" y="1956019"/>
            <a:ext cx="10529624" cy="440217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无菌和非无菌物品分开放置，标志明显。</a:t>
            </a:r>
            <a:endPar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无菌包或无菌容器内存放无菌物品，其外注明物品名称、灭菌日期，按有效期先后顺序摆放。</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定期检查无菌物品的保存情况，过期或受潮均应重新灭菌。</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p:txBody>
      </p:sp>
      <p:pic>
        <p:nvPicPr>
          <p:cNvPr id="20" name="图片 19" descr="厨房的摆设布局&#10;&#10;描述已自动生成">
            <a:extLst>
              <a:ext uri="{FF2B5EF4-FFF2-40B4-BE49-F238E27FC236}">
                <a16:creationId xmlns:a16="http://schemas.microsoft.com/office/drawing/2014/main" id="{CCAB8077-5A07-4A87-96B8-692C064FB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618" y="4647415"/>
            <a:ext cx="2368215" cy="1570348"/>
          </a:xfrm>
          <a:prstGeom prst="rect">
            <a:avLst/>
          </a:prstGeom>
        </p:spPr>
      </p:pic>
      <p:pic>
        <p:nvPicPr>
          <p:cNvPr id="8" name="图片 7">
            <a:extLst>
              <a:ext uri="{FF2B5EF4-FFF2-40B4-BE49-F238E27FC236}">
                <a16:creationId xmlns:a16="http://schemas.microsoft.com/office/drawing/2014/main" id="{4D8D5AE4-062C-41C5-AB97-E50F526E9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620" y="4520218"/>
            <a:ext cx="2636748" cy="1691787"/>
          </a:xfrm>
          <a:prstGeom prst="rect">
            <a:avLst/>
          </a:prstGeom>
        </p:spPr>
      </p:pic>
      <p:pic>
        <p:nvPicPr>
          <p:cNvPr id="12" name="图片 11">
            <a:extLst>
              <a:ext uri="{FF2B5EF4-FFF2-40B4-BE49-F238E27FC236}">
                <a16:creationId xmlns:a16="http://schemas.microsoft.com/office/drawing/2014/main" id="{451FBBFC-1886-44E6-A762-BCC15CD46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404" y="4586695"/>
            <a:ext cx="2598645" cy="1691787"/>
          </a:xfrm>
          <a:prstGeom prst="rect">
            <a:avLst/>
          </a:prstGeom>
        </p:spPr>
      </p:pic>
    </p:spTree>
    <p:extLst>
      <p:ext uri="{BB962C8B-B14F-4D97-AF65-F5344CB8AC3E}">
        <p14:creationId xmlns:p14="http://schemas.microsoft.com/office/powerpoint/2010/main" val="989227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无菌技术操作原则</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sp>
        <p:nvSpPr>
          <p:cNvPr id="4" name="矩形 3">
            <a:extLst>
              <a:ext uri="{FF2B5EF4-FFF2-40B4-BE49-F238E27FC236}">
                <a16:creationId xmlns:a16="http://schemas.microsoft.com/office/drawing/2014/main" id="{CEE6F8D3-F329-4DE3-890F-AD140AA34E23}"/>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操作过程无菌要求</a:t>
            </a:r>
          </a:p>
        </p:txBody>
      </p:sp>
      <p:sp>
        <p:nvSpPr>
          <p:cNvPr id="6" name="矩形: 圆角 5">
            <a:extLst>
              <a:ext uri="{FF2B5EF4-FFF2-40B4-BE49-F238E27FC236}">
                <a16:creationId xmlns:a16="http://schemas.microsoft.com/office/drawing/2014/main" id="{A185536D-3BCF-4BC8-8FB7-31FC3195355B}"/>
              </a:ext>
            </a:extLst>
          </p:cNvPr>
          <p:cNvSpPr/>
          <p:nvPr/>
        </p:nvSpPr>
        <p:spPr>
          <a:xfrm>
            <a:off x="507191" y="2034960"/>
            <a:ext cx="10776694" cy="42031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nSpc>
                <a:spcPct val="150000"/>
              </a:lnSpc>
              <a:buFont typeface="Wingdings" panose="05000000000000000000" pitchFamily="2" charset="2"/>
              <a:buChar char="Ø"/>
            </a:pPr>
            <a:r>
              <a:rPr lang="zh-CN" altLang="en-US" sz="2400" dirty="0">
                <a:solidFill>
                  <a:srgbClr val="C00000"/>
                </a:solidFill>
                <a:latin typeface="微软雅黑" panose="020B0503020204020204" pitchFamily="34" charset="-122"/>
                <a:ea typeface="微软雅黑" panose="020B0503020204020204" pitchFamily="34" charset="-122"/>
                <a:sym typeface="+mn-ea"/>
              </a:rPr>
              <a:t>取用或传递</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无菌物品必须适用无菌持物镊。</a:t>
            </a:r>
            <a:endPar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无菌物品</a:t>
            </a:r>
            <a:r>
              <a:rPr lang="zh-CN" altLang="en-US" sz="2400" dirty="0">
                <a:solidFill>
                  <a:srgbClr val="C00000"/>
                </a:solidFill>
                <a:latin typeface="微软雅黑" panose="020B0503020204020204" pitchFamily="34" charset="-122"/>
                <a:ea typeface="微软雅黑" panose="020B0503020204020204" pitchFamily="34" charset="-122"/>
                <a:sym typeface="+mn-ea"/>
              </a:rPr>
              <a:t>一经取出</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，虽未使用也</a:t>
            </a:r>
            <a:r>
              <a:rPr lang="zh-CN" altLang="en-US" sz="2400" dirty="0">
                <a:solidFill>
                  <a:srgbClr val="C00000"/>
                </a:solidFill>
                <a:latin typeface="微软雅黑" panose="020B0503020204020204" pitchFamily="34" charset="-122"/>
                <a:ea typeface="微软雅黑" panose="020B0503020204020204" pitchFamily="34" charset="-122"/>
                <a:sym typeface="+mn-ea"/>
              </a:rPr>
              <a:t>不可放回</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无菌容器内。</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手臂保持在</a:t>
            </a:r>
            <a:r>
              <a:rPr lang="zh-CN" altLang="en-US" sz="2400" dirty="0">
                <a:solidFill>
                  <a:srgbClr val="C00000"/>
                </a:solidFill>
                <a:latin typeface="微软雅黑" panose="020B0503020204020204" pitchFamily="34" charset="-122"/>
                <a:ea typeface="微软雅黑" panose="020B0503020204020204" pitchFamily="34" charset="-122"/>
                <a:sym typeface="+mn-ea"/>
              </a:rPr>
              <a:t>腰部或治疗台面以上</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，不可跨越无菌区，手不可接触无菌物品。</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无菌物品</a:t>
            </a:r>
            <a:r>
              <a:rPr lang="zh-CN" altLang="en-US" sz="2400" dirty="0">
                <a:solidFill>
                  <a:srgbClr val="C00000"/>
                </a:solidFill>
                <a:latin typeface="微软雅黑" panose="020B0503020204020204" pitchFamily="34" charset="-122"/>
                <a:ea typeface="微软雅黑" panose="020B0503020204020204" pitchFamily="34" charset="-122"/>
                <a:sym typeface="+mn-ea"/>
              </a:rPr>
              <a:t>疑有污染或已被污染</a:t>
            </a: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，应更换或重新灭菌。</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避免面对无菌区谈笑、咳嗽、打喷嚏。</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Ø"/>
            </a:pPr>
            <a:r>
              <a:rPr lang="zh-CN" altLang="en-US" sz="2400" dirty="0">
                <a:solidFill>
                  <a:schemeClr val="tx1">
                    <a:lumMod val="50000"/>
                  </a:schemeClr>
                </a:solidFill>
                <a:latin typeface="微软雅黑" panose="020B0503020204020204" pitchFamily="34" charset="-122"/>
                <a:ea typeface="微软雅黑" panose="020B0503020204020204" pitchFamily="34" charset="-122"/>
                <a:sym typeface="+mn-ea"/>
              </a:rPr>
              <a:t>一套无菌物品仅供一位病人使用。</a:t>
            </a:r>
            <a:endParaRPr lang="en-US" altLang="zh-CN" sz="2400" dirty="0">
              <a:solidFill>
                <a:schemeClr val="tx1">
                  <a:lumMod val="50000"/>
                </a:schemeClr>
              </a:solidFill>
              <a:latin typeface="微软雅黑" panose="020B0503020204020204" pitchFamily="34" charset="-122"/>
              <a:ea typeface="微软雅黑" panose="020B0503020204020204" pitchFamily="34" charset="-122"/>
              <a:sym typeface="+mn-ea"/>
            </a:endParaRPr>
          </a:p>
        </p:txBody>
      </p:sp>
      <p:sp>
        <p:nvSpPr>
          <p:cNvPr id="5" name="平行四边形 4">
            <a:extLst>
              <a:ext uri="{FF2B5EF4-FFF2-40B4-BE49-F238E27FC236}">
                <a16:creationId xmlns:a16="http://schemas.microsoft.com/office/drawing/2014/main" id="{5601354E-94CC-4D28-8083-9A9A0B6DF1FD}"/>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a:extLst>
              <a:ext uri="{FF2B5EF4-FFF2-40B4-BE49-F238E27FC236}">
                <a16:creationId xmlns:a16="http://schemas.microsoft.com/office/drawing/2014/main" id="{5FC54D93-17B7-46EB-8EE7-AF381427F479}"/>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4</a:t>
            </a:r>
            <a:endParaRPr lang="zh-CN" altLang="en-US" sz="2400" b="1" dirty="0">
              <a:effectLst>
                <a:outerShdw blurRad="38100" dist="38100" dir="2700000" algn="tl">
                  <a:srgbClr val="000000">
                    <a:alpha val="43137"/>
                  </a:srgbClr>
                </a:outerShdw>
              </a:effectLst>
              <a:latin typeface="+mj-ea"/>
              <a:ea typeface="+mj-ea"/>
            </a:endParaRPr>
          </a:p>
        </p:txBody>
      </p:sp>
      <p:cxnSp>
        <p:nvCxnSpPr>
          <p:cNvPr id="9" name="直接连接符 8">
            <a:extLst>
              <a:ext uri="{FF2B5EF4-FFF2-40B4-BE49-F238E27FC236}">
                <a16:creationId xmlns:a16="http://schemas.microsoft.com/office/drawing/2014/main" id="{C5E6B3ED-9BE8-4ABB-BAA2-5E8413D2F049}"/>
              </a:ext>
            </a:extLst>
          </p:cNvPr>
          <p:cNvCxnSpPr>
            <a:cxnSpLocks/>
          </p:cNvCxnSpPr>
          <p:nvPr/>
        </p:nvCxnSpPr>
        <p:spPr>
          <a:xfrm>
            <a:off x="1387931" y="1848350"/>
            <a:ext cx="376749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图片包含 游戏机, 画&#10;&#10;描述已自动生成">
            <a:extLst>
              <a:ext uri="{FF2B5EF4-FFF2-40B4-BE49-F238E27FC236}">
                <a16:creationId xmlns:a16="http://schemas.microsoft.com/office/drawing/2014/main" id="{1844DC17-17BE-40EC-BB2A-4408C320ED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23129" y="4102911"/>
            <a:ext cx="3194068" cy="2135204"/>
          </a:xfrm>
          <a:prstGeom prst="rect">
            <a:avLst/>
          </a:prstGeom>
        </p:spPr>
      </p:pic>
    </p:spTree>
    <p:extLst>
      <p:ext uri="{BB962C8B-B14F-4D97-AF65-F5344CB8AC3E}">
        <p14:creationId xmlns:p14="http://schemas.microsoft.com/office/powerpoint/2010/main" val="343569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6">
            <a:extLst>
              <a:ext uri="{FF2B5EF4-FFF2-40B4-BE49-F238E27FC236}">
                <a16:creationId xmlns:a16="http://schemas.microsoft.com/office/drawing/2014/main" id="{E2E2EC25-D9B9-48AD-9225-D27687F75C55}"/>
              </a:ext>
            </a:extLst>
          </p:cNvPr>
          <p:cNvGraphicFramePr>
            <a:graphicFrameLocks noGrp="1"/>
          </p:cNvGraphicFramePr>
          <p:nvPr>
            <p:extLst>
              <p:ext uri="{D42A27DB-BD31-4B8C-83A1-F6EECF244321}">
                <p14:modId xmlns:p14="http://schemas.microsoft.com/office/powerpoint/2010/main" val="1680736074"/>
              </p:ext>
            </p:extLst>
          </p:nvPr>
        </p:nvGraphicFramePr>
        <p:xfrm>
          <a:off x="1464381" y="1552695"/>
          <a:ext cx="8536868" cy="3187640"/>
        </p:xfrm>
        <a:graphic>
          <a:graphicData uri="http://schemas.openxmlformats.org/drawingml/2006/table">
            <a:tbl>
              <a:tblPr firstRow="1" bandRow="1">
                <a:tableStyleId>{00A15C55-8517-42AA-B614-E9B94910E393}</a:tableStyleId>
              </a:tblPr>
              <a:tblGrid>
                <a:gridCol w="2134217">
                  <a:extLst>
                    <a:ext uri="{9D8B030D-6E8A-4147-A177-3AD203B41FA5}">
                      <a16:colId xmlns:a16="http://schemas.microsoft.com/office/drawing/2014/main" val="3040784545"/>
                    </a:ext>
                  </a:extLst>
                </a:gridCol>
                <a:gridCol w="2134217">
                  <a:extLst>
                    <a:ext uri="{9D8B030D-6E8A-4147-A177-3AD203B41FA5}">
                      <a16:colId xmlns:a16="http://schemas.microsoft.com/office/drawing/2014/main" val="393920681"/>
                    </a:ext>
                  </a:extLst>
                </a:gridCol>
                <a:gridCol w="2134217">
                  <a:extLst>
                    <a:ext uri="{9D8B030D-6E8A-4147-A177-3AD203B41FA5}">
                      <a16:colId xmlns:a16="http://schemas.microsoft.com/office/drawing/2014/main" val="325582674"/>
                    </a:ext>
                  </a:extLst>
                </a:gridCol>
                <a:gridCol w="2134217">
                  <a:extLst>
                    <a:ext uri="{9D8B030D-6E8A-4147-A177-3AD203B41FA5}">
                      <a16:colId xmlns:a16="http://schemas.microsoft.com/office/drawing/2014/main" val="3169469870"/>
                    </a:ext>
                  </a:extLst>
                </a:gridCol>
              </a:tblGrid>
              <a:tr h="1120944">
                <a:tc>
                  <a:txBody>
                    <a:bodyPr/>
                    <a:lstStyle/>
                    <a:p>
                      <a:endParaRPr lang="zh-CN" altLang="en-US" sz="1600" dirty="0">
                        <a:latin typeface="+mj-ea"/>
                        <a:ea typeface="+mj-ea"/>
                      </a:endParaRPr>
                    </a:p>
                  </a:txBody>
                  <a:tcPr anchor="ctr" anchorCtr="1"/>
                </a:tc>
                <a:tc>
                  <a:txBody>
                    <a:bodyPr/>
                    <a:lstStyle/>
                    <a:p>
                      <a:endParaRPr lang="zh-CN" altLang="en-US" sz="1600" dirty="0">
                        <a:latin typeface="+mj-ea"/>
                        <a:ea typeface="+mj-ea"/>
                      </a:endParaRPr>
                    </a:p>
                  </a:txBody>
                  <a:tcPr anchor="ctr" anchorCtr="1"/>
                </a:tc>
                <a:tc>
                  <a:txBody>
                    <a:bodyPr/>
                    <a:lstStyle/>
                    <a:p>
                      <a:endParaRPr lang="zh-CN" altLang="en-US" sz="1600" dirty="0">
                        <a:latin typeface="+mj-ea"/>
                        <a:ea typeface="+mj-ea"/>
                      </a:endParaRPr>
                    </a:p>
                  </a:txBody>
                  <a:tcPr anchor="ctr" anchorCtr="1"/>
                </a:tc>
                <a:tc>
                  <a:txBody>
                    <a:bodyPr/>
                    <a:lstStyle/>
                    <a:p>
                      <a:r>
                        <a:rPr lang="en-US" altLang="zh-CN" sz="2400" dirty="0">
                          <a:latin typeface="+mj-ea"/>
                          <a:ea typeface="+mj-ea"/>
                        </a:rPr>
                        <a:t>YES/NO</a:t>
                      </a:r>
                      <a:endParaRPr lang="zh-CN" altLang="en-US" sz="2400" dirty="0">
                        <a:latin typeface="+mj-ea"/>
                        <a:ea typeface="+mj-ea"/>
                      </a:endParaRPr>
                    </a:p>
                  </a:txBody>
                  <a:tcPr anchor="ctr" anchorCtr="1"/>
                </a:tc>
                <a:extLst>
                  <a:ext uri="{0D108BD9-81ED-4DB2-BD59-A6C34878D82A}">
                    <a16:rowId xmlns:a16="http://schemas.microsoft.com/office/drawing/2014/main" val="3580747620"/>
                  </a:ext>
                </a:extLst>
              </a:tr>
              <a:tr h="609634">
                <a:tc>
                  <a:txBody>
                    <a:bodyPr/>
                    <a:lstStyle/>
                    <a:p>
                      <a:r>
                        <a:rPr lang="zh-CN" altLang="en-US" sz="2400" b="1" dirty="0">
                          <a:latin typeface="+mj-ea"/>
                          <a:ea typeface="+mj-ea"/>
                        </a:rPr>
                        <a:t>医院外</a:t>
                      </a:r>
                    </a:p>
                  </a:txBody>
                  <a:tcPr anchor="ctr" anchorCtr="1"/>
                </a:tc>
                <a:tc>
                  <a:txBody>
                    <a:bodyPr/>
                    <a:lstStyle/>
                    <a:p>
                      <a:r>
                        <a:rPr lang="zh-CN" altLang="en-US" sz="2400" b="1" dirty="0">
                          <a:latin typeface="+mj-ea"/>
                          <a:ea typeface="+mj-ea"/>
                        </a:rPr>
                        <a:t>入院前</a:t>
                      </a:r>
                    </a:p>
                  </a:txBody>
                  <a:tcPr anchor="ctr" anchorCtr="1"/>
                </a:tc>
                <a:tc>
                  <a:txBody>
                    <a:bodyPr/>
                    <a:lstStyle/>
                    <a:p>
                      <a:r>
                        <a:rPr lang="zh-CN" altLang="en-US" sz="2400" b="1" dirty="0">
                          <a:latin typeface="+mj-ea"/>
                          <a:ea typeface="+mj-ea"/>
                        </a:rPr>
                        <a:t>已获得或潜伏</a:t>
                      </a:r>
                    </a:p>
                  </a:txBody>
                  <a:tcPr anchor="ctr" anchorCtr="1"/>
                </a:tc>
                <a:tc>
                  <a:txBody>
                    <a:bodyPr/>
                    <a:lstStyle/>
                    <a:p>
                      <a:r>
                        <a:rPr lang="en-US" altLang="zh-CN" sz="3200" b="1" dirty="0">
                          <a:solidFill>
                            <a:srgbClr val="C00000"/>
                          </a:solidFill>
                          <a:latin typeface="+mj-ea"/>
                          <a:ea typeface="+mj-ea"/>
                        </a:rPr>
                        <a:t>NO</a:t>
                      </a:r>
                      <a:endParaRPr lang="zh-CN" altLang="en-US" sz="3200" b="1" dirty="0">
                        <a:solidFill>
                          <a:srgbClr val="C00000"/>
                        </a:solidFill>
                        <a:latin typeface="+mj-ea"/>
                        <a:ea typeface="+mj-ea"/>
                      </a:endParaRPr>
                    </a:p>
                  </a:txBody>
                  <a:tcPr anchor="ctr" anchorCtr="1"/>
                </a:tc>
                <a:extLst>
                  <a:ext uri="{0D108BD9-81ED-4DB2-BD59-A6C34878D82A}">
                    <a16:rowId xmlns:a16="http://schemas.microsoft.com/office/drawing/2014/main" val="4011174124"/>
                  </a:ext>
                </a:extLst>
              </a:tr>
              <a:tr h="634102">
                <a:tc>
                  <a:txBody>
                    <a:bodyPr/>
                    <a:lstStyle/>
                    <a:p>
                      <a:r>
                        <a:rPr lang="zh-CN" altLang="en-US" sz="2400" b="1" dirty="0">
                          <a:latin typeface="+mj-ea"/>
                          <a:ea typeface="+mj-ea"/>
                        </a:rPr>
                        <a:t>医    院</a:t>
                      </a:r>
                    </a:p>
                  </a:txBody>
                  <a:tcPr anchor="ctr" anchorCtr="1"/>
                </a:tc>
                <a:tc>
                  <a:txBody>
                    <a:bodyPr/>
                    <a:lstStyle/>
                    <a:p>
                      <a:r>
                        <a:rPr lang="zh-CN" altLang="en-US" sz="2400" b="1" dirty="0">
                          <a:latin typeface="+mj-ea"/>
                          <a:ea typeface="+mj-ea"/>
                        </a:rPr>
                        <a:t>住院期间</a:t>
                      </a:r>
                    </a:p>
                  </a:txBody>
                  <a:tcPr anchor="ctr" anchorCtr="1"/>
                </a:tc>
                <a:tc>
                  <a:txBody>
                    <a:bodyPr/>
                    <a:lstStyle/>
                    <a:p>
                      <a:r>
                        <a:rPr lang="zh-CN" altLang="en-US" sz="2400" b="1" dirty="0">
                          <a:latin typeface="+mj-ea"/>
                          <a:ea typeface="+mj-ea"/>
                        </a:rPr>
                        <a:t>获得并发病</a:t>
                      </a:r>
                    </a:p>
                  </a:txBody>
                  <a:tcPr anchor="ctr" anchorCtr="1"/>
                </a:tc>
                <a:tc>
                  <a:txBody>
                    <a:bodyPr/>
                    <a:lstStyle/>
                    <a:p>
                      <a:r>
                        <a:rPr lang="en-US" altLang="zh-CN" sz="3200" b="1" dirty="0">
                          <a:solidFill>
                            <a:srgbClr val="C00000"/>
                          </a:solidFill>
                          <a:latin typeface="+mj-ea"/>
                          <a:ea typeface="+mj-ea"/>
                        </a:rPr>
                        <a:t>YES</a:t>
                      </a:r>
                      <a:endParaRPr lang="zh-CN" altLang="en-US" sz="3200" b="1" dirty="0">
                        <a:solidFill>
                          <a:srgbClr val="C00000"/>
                        </a:solidFill>
                        <a:latin typeface="+mj-ea"/>
                        <a:ea typeface="+mj-ea"/>
                      </a:endParaRPr>
                    </a:p>
                  </a:txBody>
                  <a:tcPr anchor="ctr" anchorCtr="1"/>
                </a:tc>
                <a:extLst>
                  <a:ext uri="{0D108BD9-81ED-4DB2-BD59-A6C34878D82A}">
                    <a16:rowId xmlns:a16="http://schemas.microsoft.com/office/drawing/2014/main" val="735902199"/>
                  </a:ext>
                </a:extLst>
              </a:tr>
              <a:tr h="773780">
                <a:tc>
                  <a:txBody>
                    <a:bodyPr/>
                    <a:lstStyle/>
                    <a:p>
                      <a:r>
                        <a:rPr lang="zh-CN" altLang="en-US" sz="2400" b="1" dirty="0">
                          <a:latin typeface="+mj-ea"/>
                          <a:ea typeface="+mj-ea"/>
                        </a:rPr>
                        <a:t>医院外</a:t>
                      </a:r>
                    </a:p>
                  </a:txBody>
                  <a:tcPr anchor="ctr" anchorCtr="1"/>
                </a:tc>
                <a:tc>
                  <a:txBody>
                    <a:bodyPr/>
                    <a:lstStyle/>
                    <a:p>
                      <a:r>
                        <a:rPr lang="zh-CN" altLang="en-US" sz="2400" b="1" dirty="0">
                          <a:latin typeface="+mj-ea"/>
                          <a:ea typeface="+mj-ea"/>
                        </a:rPr>
                        <a:t>出院后</a:t>
                      </a:r>
                    </a:p>
                  </a:txBody>
                  <a:tcPr anchor="ctr" anchorCtr="1"/>
                </a:tc>
                <a:tc>
                  <a:txBody>
                    <a:bodyPr/>
                    <a:lstStyle/>
                    <a:p>
                      <a:r>
                        <a:rPr lang="zh-CN" altLang="en-US" sz="2400" b="1" dirty="0">
                          <a:latin typeface="+mj-ea"/>
                          <a:ea typeface="+mj-ea"/>
                        </a:rPr>
                        <a:t>住院获得</a:t>
                      </a:r>
                      <a:endParaRPr lang="en-US" altLang="zh-CN" sz="2400" b="1" dirty="0">
                        <a:latin typeface="+mj-ea"/>
                        <a:ea typeface="+mj-ea"/>
                      </a:endParaRPr>
                    </a:p>
                    <a:p>
                      <a:r>
                        <a:rPr lang="zh-CN" altLang="en-US" sz="2400" b="1" dirty="0">
                          <a:latin typeface="+mj-ea"/>
                          <a:ea typeface="+mj-ea"/>
                        </a:rPr>
                        <a:t>院外发病</a:t>
                      </a:r>
                    </a:p>
                  </a:txBody>
                  <a:tcPr anchor="ctr" anchorCtr="1"/>
                </a:tc>
                <a:tc>
                  <a:txBody>
                    <a:bodyPr/>
                    <a:lstStyle/>
                    <a:p>
                      <a:r>
                        <a:rPr lang="en-US" altLang="zh-CN" sz="3200" b="1" dirty="0">
                          <a:solidFill>
                            <a:srgbClr val="C00000"/>
                          </a:solidFill>
                          <a:latin typeface="+mj-ea"/>
                          <a:ea typeface="+mj-ea"/>
                        </a:rPr>
                        <a:t>YES</a:t>
                      </a:r>
                      <a:endParaRPr lang="zh-CN" altLang="en-US" sz="3200" b="1" dirty="0">
                        <a:solidFill>
                          <a:srgbClr val="C00000"/>
                        </a:solidFill>
                        <a:latin typeface="+mj-ea"/>
                        <a:ea typeface="+mj-ea"/>
                      </a:endParaRPr>
                    </a:p>
                  </a:txBody>
                  <a:tcPr anchor="ctr" anchorCtr="1"/>
                </a:tc>
                <a:extLst>
                  <a:ext uri="{0D108BD9-81ED-4DB2-BD59-A6C34878D82A}">
                    <a16:rowId xmlns:a16="http://schemas.microsoft.com/office/drawing/2014/main" val="1153599883"/>
                  </a:ext>
                </a:extLst>
              </a:tr>
            </a:tbl>
          </a:graphicData>
        </a:graphic>
      </p:graphicFrame>
      <p:sp>
        <p:nvSpPr>
          <p:cNvPr id="4" name="灯片编号占位符 68">
            <a:extLst>
              <a:ext uri="{FF2B5EF4-FFF2-40B4-BE49-F238E27FC236}">
                <a16:creationId xmlns:a16="http://schemas.microsoft.com/office/drawing/2014/main" id="{FBC6358E-BF38-4AB1-BEC2-459DD7E50036}"/>
              </a:ext>
            </a:extLst>
          </p:cNvPr>
          <p:cNvSpPr>
            <a:spLocks noGrp="1"/>
          </p:cNvSpPr>
          <p:nvPr>
            <p:ph type="sldNum" sz="quarter" idx="10"/>
          </p:nvPr>
        </p:nvSpPr>
        <p:spPr/>
        <p:txBody>
          <a:bodyPr anchor="ctr" anchorCtr="1"/>
          <a:lstStyle/>
          <a:p>
            <a:pPr>
              <a:defRPr/>
            </a:pPr>
            <a:r>
              <a:rPr lang="zh-CN" altLang="en-US" dirty="0"/>
              <a:t>郑州澍青医学高等专科学校</a:t>
            </a:r>
            <a:endParaRPr lang="zh-CN" altLang="en-US" dirty="0">
              <a:latin typeface="等线" panose="02010600030101010101" pitchFamily="2" charset="-122"/>
            </a:endParaRPr>
          </a:p>
        </p:txBody>
      </p:sp>
      <p:sp>
        <p:nvSpPr>
          <p:cNvPr id="2" name="文本占位符 1">
            <a:extLst>
              <a:ext uri="{FF2B5EF4-FFF2-40B4-BE49-F238E27FC236}">
                <a16:creationId xmlns:a16="http://schemas.microsoft.com/office/drawing/2014/main" id="{5630B27C-6D65-4BDF-92BF-6A16A0E0CAB3}"/>
              </a:ext>
            </a:extLst>
          </p:cNvPr>
          <p:cNvSpPr>
            <a:spLocks noGrp="1"/>
          </p:cNvSpPr>
          <p:nvPr>
            <p:ph type="body" sz="quarter" idx="4294967295"/>
          </p:nvPr>
        </p:nvSpPr>
        <p:spPr>
          <a:xfrm>
            <a:off x="796594" y="396024"/>
            <a:ext cx="9818688" cy="574675"/>
          </a:xfrm>
        </p:spPr>
        <p:txBody>
          <a:bodyPr/>
          <a:lstStyle/>
          <a:p>
            <a:pPr marL="0" indent="0">
              <a:buNone/>
            </a:pP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如何界定一个“感染”到底是不是“</a:t>
            </a:r>
            <a:r>
              <a:rPr lang="zh-CN" altLang="en-US" sz="4000" b="1" dirty="0">
                <a:solidFill>
                  <a:srgbClr val="C00000"/>
                </a:solidFill>
                <a:effectLst>
                  <a:outerShdw blurRad="38100" dist="38100" dir="2700000" algn="tl">
                    <a:srgbClr val="000000">
                      <a:alpha val="43137"/>
                    </a:srgbClr>
                  </a:outerShdw>
                </a:effectLst>
                <a:latin typeface="+mj-ea"/>
                <a:ea typeface="+mj-ea"/>
              </a:rPr>
              <a:t>医院感染</a:t>
            </a:r>
            <a:r>
              <a:rPr lang="zh-CN" altLang="en-US" sz="2800" dirty="0">
                <a:solidFill>
                  <a:schemeClr val="accent1">
                    <a:lumMod val="50000"/>
                  </a:schemeClr>
                </a:solidFill>
                <a:effectLst>
                  <a:outerShdw blurRad="38100" dist="38100" dir="2700000" algn="tl">
                    <a:srgbClr val="000000">
                      <a:alpha val="43137"/>
                    </a:srgbClr>
                  </a:outerShdw>
                </a:effectLst>
                <a:latin typeface="+mj-ea"/>
                <a:ea typeface="+mj-ea"/>
              </a:rPr>
              <a:t>”呢？</a:t>
            </a:r>
          </a:p>
        </p:txBody>
      </p:sp>
      <p:pic>
        <p:nvPicPr>
          <p:cNvPr id="14" name="图片 13" descr="图片包含 游戏机, 体育, 钟表&#10;&#10;描述已自动生成">
            <a:extLst>
              <a:ext uri="{FF2B5EF4-FFF2-40B4-BE49-F238E27FC236}">
                <a16:creationId xmlns:a16="http://schemas.microsoft.com/office/drawing/2014/main" id="{6E1A2D0F-E80F-4EC0-8C62-BC371CB93E02}"/>
              </a:ext>
            </a:extLst>
          </p:cNvPr>
          <p:cNvPicPr>
            <a:picLocks noChangeAspect="1"/>
          </p:cNvPicPr>
          <p:nvPr/>
        </p:nvPicPr>
        <p:blipFill>
          <a:blip r:embed="rId2">
            <a:clrChange>
              <a:clrFrom>
                <a:srgbClr val="E7E9E8"/>
              </a:clrFrom>
              <a:clrTo>
                <a:srgbClr val="E7E9E8">
                  <a:alpha val="0"/>
                </a:srgbClr>
              </a:clrTo>
            </a:clrChange>
            <a:extLst>
              <a:ext uri="{28A0092B-C50C-407E-A947-70E740481C1C}">
                <a14:useLocalDpi xmlns:a14="http://schemas.microsoft.com/office/drawing/2010/main" val="0"/>
              </a:ext>
            </a:extLst>
          </a:blip>
          <a:stretch>
            <a:fillRect/>
          </a:stretch>
        </p:blipFill>
        <p:spPr>
          <a:xfrm>
            <a:off x="4058537" y="1631900"/>
            <a:ext cx="1259083" cy="1038335"/>
          </a:xfrm>
          <a:prstGeom prst="rect">
            <a:avLst/>
          </a:prstGeom>
        </p:spPr>
      </p:pic>
      <p:pic>
        <p:nvPicPr>
          <p:cNvPr id="16" name="图片 15" descr="图片包含 游戏机&#10;&#10;描述已自动生成">
            <a:extLst>
              <a:ext uri="{FF2B5EF4-FFF2-40B4-BE49-F238E27FC236}">
                <a16:creationId xmlns:a16="http://schemas.microsoft.com/office/drawing/2014/main" id="{3303E100-D4C0-4D22-A0AF-73176DE8FEA3}"/>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085148" y="1600975"/>
            <a:ext cx="926663" cy="936119"/>
          </a:xfrm>
          <a:prstGeom prst="rect">
            <a:avLst/>
          </a:prstGeom>
        </p:spPr>
      </p:pic>
      <p:pic>
        <p:nvPicPr>
          <p:cNvPr id="18" name="图片 17" descr="图片包含 游戏机, 画&#10;&#10;描述已自动生成">
            <a:extLst>
              <a:ext uri="{FF2B5EF4-FFF2-40B4-BE49-F238E27FC236}">
                <a16:creationId xmlns:a16="http://schemas.microsoft.com/office/drawing/2014/main" id="{D163F48C-7072-47D7-8328-8F5B3CC824DF}"/>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195804" y="1631900"/>
            <a:ext cx="1186714" cy="984399"/>
          </a:xfrm>
          <a:prstGeom prst="rect">
            <a:avLst/>
          </a:prstGeom>
        </p:spPr>
      </p:pic>
      <p:sp>
        <p:nvSpPr>
          <p:cNvPr id="8" name="文本占位符 1">
            <a:extLst>
              <a:ext uri="{FF2B5EF4-FFF2-40B4-BE49-F238E27FC236}">
                <a16:creationId xmlns:a16="http://schemas.microsoft.com/office/drawing/2014/main" id="{9B5BB68E-555A-45D7-9670-47011EB4F79F}"/>
              </a:ext>
            </a:extLst>
          </p:cNvPr>
          <p:cNvSpPr txBox="1">
            <a:spLocks/>
          </p:cNvSpPr>
          <p:nvPr/>
        </p:nvSpPr>
        <p:spPr bwMode="auto">
          <a:xfrm>
            <a:off x="796594" y="5139036"/>
            <a:ext cx="9818688" cy="110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2800" b="1" dirty="0">
                <a:solidFill>
                  <a:srgbClr val="C00000"/>
                </a:solidFill>
                <a:effectLst>
                  <a:outerShdw blurRad="38100" dist="38100" dir="2700000" algn="tl">
                    <a:srgbClr val="000000">
                      <a:alpha val="43137"/>
                    </a:srgbClr>
                  </a:outerShdw>
                </a:effectLst>
                <a:latin typeface="+mj-ea"/>
                <a:ea typeface="+mj-ea"/>
              </a:rPr>
              <a:t>医院感染爆发：</a:t>
            </a:r>
            <a:r>
              <a:rPr lang="zh-CN" altLang="en-US" sz="2800" b="1" dirty="0">
                <a:solidFill>
                  <a:schemeClr val="accent1">
                    <a:lumMod val="50000"/>
                  </a:schemeClr>
                </a:solidFill>
                <a:latin typeface="+mj-ea"/>
                <a:ea typeface="+mj-ea"/>
              </a:rPr>
              <a:t>若在医疗机构或其科室的病人中，</a:t>
            </a:r>
            <a:r>
              <a:rPr lang="zh-CN" altLang="en-US" sz="2800" b="1" u="sng" dirty="0">
                <a:solidFill>
                  <a:schemeClr val="accent1">
                    <a:lumMod val="50000"/>
                  </a:schemeClr>
                </a:solidFill>
                <a:latin typeface="+mj-ea"/>
                <a:ea typeface="+mj-ea"/>
              </a:rPr>
              <a:t>短时间</a:t>
            </a:r>
            <a:r>
              <a:rPr lang="zh-CN" altLang="en-US" sz="2800" b="1" dirty="0">
                <a:solidFill>
                  <a:schemeClr val="accent1">
                    <a:lumMod val="50000"/>
                  </a:schemeClr>
                </a:solidFill>
                <a:latin typeface="+mj-ea"/>
                <a:ea typeface="+mj-ea"/>
              </a:rPr>
              <a:t>内发    </a:t>
            </a:r>
            <a:endParaRPr lang="en-US" altLang="zh-CN" sz="2800" b="1" dirty="0">
              <a:solidFill>
                <a:schemeClr val="accent1">
                  <a:lumMod val="50000"/>
                </a:schemeClr>
              </a:solidFill>
              <a:latin typeface="+mj-ea"/>
              <a:ea typeface="+mj-ea"/>
            </a:endParaRPr>
          </a:p>
          <a:p>
            <a:pPr marL="0" indent="0">
              <a:buNone/>
            </a:pPr>
            <a:r>
              <a:rPr lang="en-US" altLang="zh-CN" sz="2800" b="1" dirty="0">
                <a:solidFill>
                  <a:schemeClr val="accent1">
                    <a:lumMod val="50000"/>
                  </a:schemeClr>
                </a:solidFill>
                <a:latin typeface="+mj-ea"/>
                <a:ea typeface="+mj-ea"/>
              </a:rPr>
              <a:t>                       </a:t>
            </a:r>
            <a:r>
              <a:rPr lang="zh-CN" altLang="en-US" sz="2800" b="1" dirty="0">
                <a:solidFill>
                  <a:schemeClr val="accent1">
                    <a:lumMod val="50000"/>
                  </a:schemeClr>
                </a:solidFill>
                <a:latin typeface="+mj-ea"/>
                <a:ea typeface="+mj-ea"/>
              </a:rPr>
              <a:t>生</a:t>
            </a:r>
            <a:r>
              <a:rPr lang="en-US" altLang="zh-CN" sz="2800" b="1" dirty="0">
                <a:solidFill>
                  <a:srgbClr val="C00000"/>
                </a:solidFill>
                <a:latin typeface="+mj-ea"/>
                <a:ea typeface="+mj-ea"/>
              </a:rPr>
              <a:t>3</a:t>
            </a:r>
            <a:r>
              <a:rPr lang="zh-CN" altLang="en-US" sz="2800" b="1" dirty="0">
                <a:solidFill>
                  <a:srgbClr val="C00000"/>
                </a:solidFill>
                <a:latin typeface="+mj-ea"/>
                <a:ea typeface="+mj-ea"/>
              </a:rPr>
              <a:t>例以上</a:t>
            </a:r>
            <a:r>
              <a:rPr lang="zh-CN" altLang="en-US" sz="2800" b="1" u="sng" dirty="0">
                <a:solidFill>
                  <a:schemeClr val="accent1">
                    <a:lumMod val="50000"/>
                  </a:schemeClr>
                </a:solidFill>
                <a:latin typeface="+mj-ea"/>
                <a:ea typeface="+mj-ea"/>
              </a:rPr>
              <a:t>同种同源</a:t>
            </a:r>
            <a:r>
              <a:rPr lang="zh-CN" altLang="en-US" sz="2800" b="1" dirty="0">
                <a:solidFill>
                  <a:schemeClr val="accent1">
                    <a:lumMod val="50000"/>
                  </a:schemeClr>
                </a:solidFill>
                <a:latin typeface="+mj-ea"/>
                <a:ea typeface="+mj-ea"/>
              </a:rPr>
              <a:t>感染病例的现象。</a:t>
            </a:r>
            <a:endParaRPr lang="zh-CN" altLang="en-US" sz="2800" dirty="0">
              <a:solidFill>
                <a:schemeClr val="accent1">
                  <a:lumMod val="50000"/>
                </a:schemeClr>
              </a:solidFill>
              <a:latin typeface="+mj-ea"/>
              <a:ea typeface="+mj-ea"/>
            </a:endParaRPr>
          </a:p>
        </p:txBody>
      </p:sp>
    </p:spTree>
    <p:extLst>
      <p:ext uri="{BB962C8B-B14F-4D97-AF65-F5344CB8AC3E}">
        <p14:creationId xmlns:p14="http://schemas.microsoft.com/office/powerpoint/2010/main" val="305748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129803" y="1132963"/>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无菌持物钳使用法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1</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a:extLst>
              <a:ext uri="{FF2B5EF4-FFF2-40B4-BE49-F238E27FC236}">
                <a16:creationId xmlns:a16="http://schemas.microsoft.com/office/drawing/2014/main" id="{5892D9AA-0B64-47F3-9232-E11A3C5A080E}"/>
              </a:ext>
            </a:extLst>
          </p:cNvPr>
          <p:cNvGrpSpPr/>
          <p:nvPr/>
        </p:nvGrpSpPr>
        <p:grpSpPr>
          <a:xfrm>
            <a:off x="6470828" y="1111522"/>
            <a:ext cx="4485546" cy="723666"/>
            <a:chOff x="731583" y="1133183"/>
            <a:chExt cx="4485546" cy="723666"/>
          </a:xfrm>
        </p:grpSpPr>
        <p:sp>
          <p:nvSpPr>
            <p:cNvPr id="18" name="矩形 17">
              <a:extLst>
                <a:ext uri="{FF2B5EF4-FFF2-40B4-BE49-F238E27FC236}">
                  <a16:creationId xmlns:a16="http://schemas.microsoft.com/office/drawing/2014/main" id="{A51B8432-4BED-4A82-9E72-231CB0C362B4}"/>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无菌容器使用方法</a:t>
              </a:r>
            </a:p>
          </p:txBody>
        </p:sp>
        <p:grpSp>
          <p:nvGrpSpPr>
            <p:cNvPr id="19" name="组合 18">
              <a:extLst>
                <a:ext uri="{FF2B5EF4-FFF2-40B4-BE49-F238E27FC236}">
                  <a16:creationId xmlns:a16="http://schemas.microsoft.com/office/drawing/2014/main" id="{9E6E285D-D3A6-4F90-BC8E-F0157FF4C5E8}"/>
                </a:ext>
              </a:extLst>
            </p:cNvPr>
            <p:cNvGrpSpPr/>
            <p:nvPr/>
          </p:nvGrpSpPr>
          <p:grpSpPr>
            <a:xfrm>
              <a:off x="731583" y="1133183"/>
              <a:ext cx="4485546" cy="723666"/>
              <a:chOff x="731583" y="1133183"/>
              <a:chExt cx="4485546" cy="723666"/>
            </a:xfrm>
          </p:grpSpPr>
          <p:sp>
            <p:nvSpPr>
              <p:cNvPr id="20" name="平行四边形 19">
                <a:extLst>
                  <a:ext uri="{FF2B5EF4-FFF2-40B4-BE49-F238E27FC236}">
                    <a16:creationId xmlns:a16="http://schemas.microsoft.com/office/drawing/2014/main" id="{AC37BC9B-6D59-423C-AD74-7FDD12FB26BF}"/>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a:extLst>
                  <a:ext uri="{FF2B5EF4-FFF2-40B4-BE49-F238E27FC236}">
                    <a16:creationId xmlns:a16="http://schemas.microsoft.com/office/drawing/2014/main" id="{6FEA7D45-89AF-44EA-93DB-79EADF943972}"/>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2</a:t>
                </a:r>
                <a:endParaRPr lang="zh-CN" altLang="en-US" sz="2400" b="1" dirty="0">
                  <a:effectLst>
                    <a:outerShdw blurRad="38100" dist="38100" dir="2700000" algn="tl">
                      <a:srgbClr val="000000">
                        <a:alpha val="43137"/>
                      </a:srgbClr>
                    </a:outerShdw>
                  </a:effectLst>
                  <a:latin typeface="+mj-ea"/>
                  <a:ea typeface="+mj-ea"/>
                </a:endParaRPr>
              </a:p>
            </p:txBody>
          </p:sp>
          <p:cxnSp>
            <p:nvCxnSpPr>
              <p:cNvPr id="22" name="直接连接符 21">
                <a:extLst>
                  <a:ext uri="{FF2B5EF4-FFF2-40B4-BE49-F238E27FC236}">
                    <a16:creationId xmlns:a16="http://schemas.microsoft.com/office/drawing/2014/main" id="{8A1707D2-B080-49BA-B7F3-238AF7095B0B}"/>
                  </a:ext>
                </a:extLst>
              </p:cNvPr>
              <p:cNvCxnSpPr>
                <a:cxnSpLocks/>
              </p:cNvCxnSpPr>
              <p:nvPr/>
            </p:nvCxnSpPr>
            <p:spPr>
              <a:xfrm>
                <a:off x="1387931" y="1848350"/>
                <a:ext cx="3829198"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a:extLst>
              <a:ext uri="{FF2B5EF4-FFF2-40B4-BE49-F238E27FC236}">
                <a16:creationId xmlns:a16="http://schemas.microsoft.com/office/drawing/2014/main" id="{043403D6-C9AA-4AD4-B0C7-B3DD73D2BA76}"/>
              </a:ext>
            </a:extLst>
          </p:cNvPr>
          <p:cNvGrpSpPr/>
          <p:nvPr/>
        </p:nvGrpSpPr>
        <p:grpSpPr>
          <a:xfrm>
            <a:off x="1018540" y="2314445"/>
            <a:ext cx="4495907" cy="723666"/>
            <a:chOff x="731583" y="1133183"/>
            <a:chExt cx="4495907" cy="723666"/>
          </a:xfrm>
        </p:grpSpPr>
        <p:sp>
          <p:nvSpPr>
            <p:cNvPr id="24" name="矩形 23">
              <a:extLst>
                <a:ext uri="{FF2B5EF4-FFF2-40B4-BE49-F238E27FC236}">
                  <a16:creationId xmlns:a16="http://schemas.microsoft.com/office/drawing/2014/main" id="{6E3BD6DE-4977-498A-8736-38832EBE2FD7}"/>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取用无菌溶液法</a:t>
              </a:r>
            </a:p>
          </p:txBody>
        </p:sp>
        <p:grpSp>
          <p:nvGrpSpPr>
            <p:cNvPr id="25" name="组合 24">
              <a:extLst>
                <a:ext uri="{FF2B5EF4-FFF2-40B4-BE49-F238E27FC236}">
                  <a16:creationId xmlns:a16="http://schemas.microsoft.com/office/drawing/2014/main" id="{A47504A9-251C-4B3F-98E2-80E67AEAFF0B}"/>
                </a:ext>
              </a:extLst>
            </p:cNvPr>
            <p:cNvGrpSpPr/>
            <p:nvPr/>
          </p:nvGrpSpPr>
          <p:grpSpPr>
            <a:xfrm>
              <a:off x="731583" y="1133183"/>
              <a:ext cx="4495907" cy="723666"/>
              <a:chOff x="731583" y="1133183"/>
              <a:chExt cx="4495907" cy="723666"/>
            </a:xfrm>
          </p:grpSpPr>
          <p:sp>
            <p:nvSpPr>
              <p:cNvPr id="26" name="平行四边形 25">
                <a:extLst>
                  <a:ext uri="{FF2B5EF4-FFF2-40B4-BE49-F238E27FC236}">
                    <a16:creationId xmlns:a16="http://schemas.microsoft.com/office/drawing/2014/main" id="{D06D806D-5B2C-43D2-B2A8-29B3855E8F5E}"/>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接点 26">
                <a:extLst>
                  <a:ext uri="{FF2B5EF4-FFF2-40B4-BE49-F238E27FC236}">
                    <a16:creationId xmlns:a16="http://schemas.microsoft.com/office/drawing/2014/main" id="{05F8EF96-CDA3-45C5-B401-2BCFA4C39D4E}"/>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3</a:t>
                </a:r>
                <a:endParaRPr lang="zh-CN" altLang="en-US" sz="2400" b="1" dirty="0">
                  <a:effectLst>
                    <a:outerShdw blurRad="38100" dist="38100" dir="2700000" algn="tl">
                      <a:srgbClr val="000000">
                        <a:alpha val="43137"/>
                      </a:srgbClr>
                    </a:outerShdw>
                  </a:effectLst>
                  <a:latin typeface="+mj-ea"/>
                  <a:ea typeface="+mj-ea"/>
                </a:endParaRPr>
              </a:p>
            </p:txBody>
          </p:sp>
          <p:cxnSp>
            <p:nvCxnSpPr>
              <p:cNvPr id="28" name="直接连接符 27">
                <a:extLst>
                  <a:ext uri="{FF2B5EF4-FFF2-40B4-BE49-F238E27FC236}">
                    <a16:creationId xmlns:a16="http://schemas.microsoft.com/office/drawing/2014/main" id="{61F511A7-6F45-411B-A7C1-F0405156CDB1}"/>
                  </a:ext>
                </a:extLst>
              </p:cNvPr>
              <p:cNvCxnSpPr>
                <a:cxnSpLocks/>
              </p:cNvCxnSpPr>
              <p:nvPr/>
            </p:nvCxnSpPr>
            <p:spPr>
              <a:xfrm>
                <a:off x="1387931" y="1848350"/>
                <a:ext cx="3839559" cy="849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a:extLst>
              <a:ext uri="{FF2B5EF4-FFF2-40B4-BE49-F238E27FC236}">
                <a16:creationId xmlns:a16="http://schemas.microsoft.com/office/drawing/2014/main" id="{68B2FF2A-9F03-4713-9D17-677246AD7496}"/>
              </a:ext>
            </a:extLst>
          </p:cNvPr>
          <p:cNvGrpSpPr/>
          <p:nvPr/>
        </p:nvGrpSpPr>
        <p:grpSpPr>
          <a:xfrm>
            <a:off x="6426761" y="2279785"/>
            <a:ext cx="4479078" cy="723666"/>
            <a:chOff x="731583" y="1133183"/>
            <a:chExt cx="4479078" cy="723666"/>
          </a:xfrm>
        </p:grpSpPr>
        <p:sp>
          <p:nvSpPr>
            <p:cNvPr id="30" name="矩形 29">
              <a:extLst>
                <a:ext uri="{FF2B5EF4-FFF2-40B4-BE49-F238E27FC236}">
                  <a16:creationId xmlns:a16="http://schemas.microsoft.com/office/drawing/2014/main" id="{8729AFDD-6D93-4763-B2DA-B0B64039E5A6}"/>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无菌包使用方法</a:t>
              </a:r>
            </a:p>
          </p:txBody>
        </p:sp>
        <p:grpSp>
          <p:nvGrpSpPr>
            <p:cNvPr id="31" name="组合 30">
              <a:extLst>
                <a:ext uri="{FF2B5EF4-FFF2-40B4-BE49-F238E27FC236}">
                  <a16:creationId xmlns:a16="http://schemas.microsoft.com/office/drawing/2014/main" id="{0F6C3564-9405-4422-83C5-3B756033E45D}"/>
                </a:ext>
              </a:extLst>
            </p:cNvPr>
            <p:cNvGrpSpPr/>
            <p:nvPr/>
          </p:nvGrpSpPr>
          <p:grpSpPr>
            <a:xfrm>
              <a:off x="731583" y="1133183"/>
              <a:ext cx="4479078" cy="723666"/>
              <a:chOff x="731583" y="1133183"/>
              <a:chExt cx="4479078" cy="723666"/>
            </a:xfrm>
          </p:grpSpPr>
          <p:sp>
            <p:nvSpPr>
              <p:cNvPr id="32" name="平行四边形 31">
                <a:extLst>
                  <a:ext uri="{FF2B5EF4-FFF2-40B4-BE49-F238E27FC236}">
                    <a16:creationId xmlns:a16="http://schemas.microsoft.com/office/drawing/2014/main" id="{A7D7AAF1-8BF0-4C9E-96FD-A9DAA18D8F0E}"/>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a:extLst>
                  <a:ext uri="{FF2B5EF4-FFF2-40B4-BE49-F238E27FC236}">
                    <a16:creationId xmlns:a16="http://schemas.microsoft.com/office/drawing/2014/main" id="{1AF288C5-C3FD-4C74-8668-B5376BF2A225}"/>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4</a:t>
                </a:r>
                <a:endParaRPr lang="zh-CN" altLang="en-US" sz="2400" b="1" dirty="0">
                  <a:effectLst>
                    <a:outerShdw blurRad="38100" dist="38100" dir="2700000" algn="tl">
                      <a:srgbClr val="000000">
                        <a:alpha val="43137"/>
                      </a:srgbClr>
                    </a:outerShdw>
                  </a:effectLst>
                  <a:latin typeface="+mj-ea"/>
                  <a:ea typeface="+mj-ea"/>
                </a:endParaRPr>
              </a:p>
            </p:txBody>
          </p:sp>
          <p:cxnSp>
            <p:nvCxnSpPr>
              <p:cNvPr id="34" name="直接连接符 33">
                <a:extLst>
                  <a:ext uri="{FF2B5EF4-FFF2-40B4-BE49-F238E27FC236}">
                    <a16:creationId xmlns:a16="http://schemas.microsoft.com/office/drawing/2014/main" id="{39008C1E-7933-4153-847C-45F0168DC255}"/>
                  </a:ext>
                </a:extLst>
              </p:cNvPr>
              <p:cNvCxnSpPr>
                <a:cxnSpLocks/>
              </p:cNvCxnSpPr>
              <p:nvPr/>
            </p:nvCxnSpPr>
            <p:spPr>
              <a:xfrm>
                <a:off x="1387931" y="1848350"/>
                <a:ext cx="3822730" cy="849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a:extLst>
              <a:ext uri="{FF2B5EF4-FFF2-40B4-BE49-F238E27FC236}">
                <a16:creationId xmlns:a16="http://schemas.microsoft.com/office/drawing/2014/main" id="{B78ADAEE-8959-427C-B9E6-498224F7CE05}"/>
              </a:ext>
            </a:extLst>
          </p:cNvPr>
          <p:cNvGrpSpPr/>
          <p:nvPr/>
        </p:nvGrpSpPr>
        <p:grpSpPr>
          <a:xfrm>
            <a:off x="962444" y="3458057"/>
            <a:ext cx="4467859" cy="723666"/>
            <a:chOff x="731583" y="1133183"/>
            <a:chExt cx="4467859" cy="723666"/>
          </a:xfrm>
        </p:grpSpPr>
        <p:sp>
          <p:nvSpPr>
            <p:cNvPr id="36" name="矩形 35">
              <a:extLst>
                <a:ext uri="{FF2B5EF4-FFF2-40B4-BE49-F238E27FC236}">
                  <a16:creationId xmlns:a16="http://schemas.microsoft.com/office/drawing/2014/main" id="{D40141C0-7E5E-473F-8F5F-AA226735625C}"/>
                </a:ext>
              </a:extLst>
            </p:cNvPr>
            <p:cNvSpPr/>
            <p:nvPr/>
          </p:nvSpPr>
          <p:spPr>
            <a:xfrm>
              <a:off x="1762511" y="1203521"/>
              <a:ext cx="1980029" cy="523220"/>
            </a:xfrm>
            <a:prstGeom prst="rect">
              <a:avLst/>
            </a:prstGeom>
          </p:spPr>
          <p:txBody>
            <a:bodyPr wrap="none">
              <a:spAutoFit/>
            </a:bodyPr>
            <a:lstStyle/>
            <a:p>
              <a:r>
                <a:rPr lang="zh-CN" altLang="en-US" sz="2800" b="1" dirty="0">
                  <a:solidFill>
                    <a:schemeClr val="accent1">
                      <a:lumMod val="50000"/>
                    </a:schemeClr>
                  </a:solidFill>
                  <a:latin typeface="+mj-ea"/>
                  <a:ea typeface="+mj-ea"/>
                </a:rPr>
                <a:t>铺无菌盘法</a:t>
              </a:r>
            </a:p>
          </p:txBody>
        </p:sp>
        <p:grpSp>
          <p:nvGrpSpPr>
            <p:cNvPr id="37" name="组合 36">
              <a:extLst>
                <a:ext uri="{FF2B5EF4-FFF2-40B4-BE49-F238E27FC236}">
                  <a16:creationId xmlns:a16="http://schemas.microsoft.com/office/drawing/2014/main" id="{46747F36-113B-44D1-8A7F-F1CF46CC78FC}"/>
                </a:ext>
              </a:extLst>
            </p:cNvPr>
            <p:cNvGrpSpPr/>
            <p:nvPr/>
          </p:nvGrpSpPr>
          <p:grpSpPr>
            <a:xfrm>
              <a:off x="731583" y="1133183"/>
              <a:ext cx="4467859" cy="723666"/>
              <a:chOff x="731583" y="1133183"/>
              <a:chExt cx="4467859" cy="723666"/>
            </a:xfrm>
          </p:grpSpPr>
          <p:sp>
            <p:nvSpPr>
              <p:cNvPr id="38" name="平行四边形 37">
                <a:extLst>
                  <a:ext uri="{FF2B5EF4-FFF2-40B4-BE49-F238E27FC236}">
                    <a16:creationId xmlns:a16="http://schemas.microsoft.com/office/drawing/2014/main" id="{199CCB2B-0E36-492B-B38D-4716FFD53917}"/>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接点 38">
                <a:extLst>
                  <a:ext uri="{FF2B5EF4-FFF2-40B4-BE49-F238E27FC236}">
                    <a16:creationId xmlns:a16="http://schemas.microsoft.com/office/drawing/2014/main" id="{7E6BB3C5-4569-4F53-8D5E-B3BBF53DD0DA}"/>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5</a:t>
                </a:r>
                <a:endParaRPr lang="zh-CN" altLang="en-US" sz="2400" b="1" dirty="0">
                  <a:effectLst>
                    <a:outerShdw blurRad="38100" dist="38100" dir="2700000" algn="tl">
                      <a:srgbClr val="000000">
                        <a:alpha val="43137"/>
                      </a:srgbClr>
                    </a:outerShdw>
                  </a:effectLst>
                  <a:latin typeface="+mj-ea"/>
                  <a:ea typeface="+mj-ea"/>
                </a:endParaRPr>
              </a:p>
            </p:txBody>
          </p:sp>
          <p:cxnSp>
            <p:nvCxnSpPr>
              <p:cNvPr id="40" name="直接连接符 39">
                <a:extLst>
                  <a:ext uri="{FF2B5EF4-FFF2-40B4-BE49-F238E27FC236}">
                    <a16:creationId xmlns:a16="http://schemas.microsoft.com/office/drawing/2014/main" id="{9045BB21-020F-4787-8CBF-4593EBF99A79}"/>
                  </a:ext>
                </a:extLst>
              </p:cNvPr>
              <p:cNvCxnSpPr>
                <a:cxnSpLocks/>
              </p:cNvCxnSpPr>
              <p:nvPr/>
            </p:nvCxnSpPr>
            <p:spPr>
              <a:xfrm>
                <a:off x="1387931" y="1848350"/>
                <a:ext cx="3811511" cy="849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1" name="组合 40">
            <a:extLst>
              <a:ext uri="{FF2B5EF4-FFF2-40B4-BE49-F238E27FC236}">
                <a16:creationId xmlns:a16="http://schemas.microsoft.com/office/drawing/2014/main" id="{5039FB31-0C09-4523-88BA-51064D5CA8AF}"/>
              </a:ext>
            </a:extLst>
          </p:cNvPr>
          <p:cNvGrpSpPr/>
          <p:nvPr/>
        </p:nvGrpSpPr>
        <p:grpSpPr>
          <a:xfrm>
            <a:off x="6443637" y="3479618"/>
            <a:ext cx="4512737" cy="723666"/>
            <a:chOff x="731583" y="1133183"/>
            <a:chExt cx="4512737" cy="723666"/>
          </a:xfrm>
        </p:grpSpPr>
        <p:sp>
          <p:nvSpPr>
            <p:cNvPr id="42" name="矩形 41">
              <a:extLst>
                <a:ext uri="{FF2B5EF4-FFF2-40B4-BE49-F238E27FC236}">
                  <a16:creationId xmlns:a16="http://schemas.microsoft.com/office/drawing/2014/main" id="{E503C562-1FE1-440F-96DF-77EDB32F2DEF}"/>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戴脱无菌手套法</a:t>
              </a:r>
            </a:p>
          </p:txBody>
        </p:sp>
        <p:grpSp>
          <p:nvGrpSpPr>
            <p:cNvPr id="43" name="组合 42">
              <a:extLst>
                <a:ext uri="{FF2B5EF4-FFF2-40B4-BE49-F238E27FC236}">
                  <a16:creationId xmlns:a16="http://schemas.microsoft.com/office/drawing/2014/main" id="{3E1A60CC-5636-409A-949A-8634164FC54F}"/>
                </a:ext>
              </a:extLst>
            </p:cNvPr>
            <p:cNvGrpSpPr/>
            <p:nvPr/>
          </p:nvGrpSpPr>
          <p:grpSpPr>
            <a:xfrm>
              <a:off x="731583" y="1133183"/>
              <a:ext cx="4512737" cy="723666"/>
              <a:chOff x="731583" y="1133183"/>
              <a:chExt cx="4512737" cy="723666"/>
            </a:xfrm>
          </p:grpSpPr>
          <p:sp>
            <p:nvSpPr>
              <p:cNvPr id="44" name="平行四边形 43">
                <a:extLst>
                  <a:ext uri="{FF2B5EF4-FFF2-40B4-BE49-F238E27FC236}">
                    <a16:creationId xmlns:a16="http://schemas.microsoft.com/office/drawing/2014/main" id="{76FD8FFF-A7BD-4E12-9C5E-ED3706A0EA28}"/>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流程图: 接点 44">
                <a:extLst>
                  <a:ext uri="{FF2B5EF4-FFF2-40B4-BE49-F238E27FC236}">
                    <a16:creationId xmlns:a16="http://schemas.microsoft.com/office/drawing/2014/main" id="{714BB960-CDE5-4A72-8F3E-F9F02AE10D9D}"/>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6</a:t>
                </a:r>
                <a:endParaRPr lang="zh-CN" altLang="en-US" sz="2400" b="1" dirty="0">
                  <a:effectLst>
                    <a:outerShdw blurRad="38100" dist="38100" dir="2700000" algn="tl">
                      <a:srgbClr val="000000">
                        <a:alpha val="43137"/>
                      </a:srgbClr>
                    </a:outerShdw>
                  </a:effectLst>
                  <a:latin typeface="+mj-ea"/>
                  <a:ea typeface="+mj-ea"/>
                </a:endParaRPr>
              </a:p>
            </p:txBody>
          </p:sp>
          <p:cxnSp>
            <p:nvCxnSpPr>
              <p:cNvPr id="46" name="直接连接符 45">
                <a:extLst>
                  <a:ext uri="{FF2B5EF4-FFF2-40B4-BE49-F238E27FC236}">
                    <a16:creationId xmlns:a16="http://schemas.microsoft.com/office/drawing/2014/main" id="{16462FB2-B75B-481C-BB5D-C67F0F8C64C6}"/>
                  </a:ext>
                </a:extLst>
              </p:cNvPr>
              <p:cNvCxnSpPr>
                <a:cxnSpLocks/>
              </p:cNvCxnSpPr>
              <p:nvPr/>
            </p:nvCxnSpPr>
            <p:spPr>
              <a:xfrm>
                <a:off x="1387931" y="1848350"/>
                <a:ext cx="3856389" cy="849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56" name="图片 55" descr="卡通画&#10;&#10;描述已自动生成">
            <a:extLst>
              <a:ext uri="{FF2B5EF4-FFF2-40B4-BE49-F238E27FC236}">
                <a16:creationId xmlns:a16="http://schemas.microsoft.com/office/drawing/2014/main" id="{12842A47-BBF8-4EBC-8A59-0770091C57EB}"/>
              </a:ext>
            </a:extLst>
          </p:cNvPr>
          <p:cNvPicPr>
            <a:picLocks noChangeAspect="1"/>
          </p:cNvPicPr>
          <p:nvPr/>
        </p:nvPicPr>
        <p:blipFill>
          <a:blip r:embed="rId2">
            <a:clrChange>
              <a:clrFrom>
                <a:srgbClr val="F3F5F4"/>
              </a:clrFrom>
              <a:clrTo>
                <a:srgbClr val="F3F5F4">
                  <a:alpha val="0"/>
                </a:srgbClr>
              </a:clrTo>
            </a:clrChange>
            <a:extLst>
              <a:ext uri="{28A0092B-C50C-407E-A947-70E740481C1C}">
                <a14:useLocalDpi xmlns:a14="http://schemas.microsoft.com/office/drawing/2010/main" val="0"/>
              </a:ext>
            </a:extLst>
          </a:blip>
          <a:stretch>
            <a:fillRect/>
          </a:stretch>
        </p:blipFill>
        <p:spPr>
          <a:xfrm>
            <a:off x="8517341" y="4257981"/>
            <a:ext cx="2405036" cy="2065031"/>
          </a:xfrm>
          <a:prstGeom prst="rect">
            <a:avLst/>
          </a:prstGeom>
        </p:spPr>
      </p:pic>
      <p:pic>
        <p:nvPicPr>
          <p:cNvPr id="58" name="图片 57" descr="卡通画&#10;&#10;描述已自动生成">
            <a:extLst>
              <a:ext uri="{FF2B5EF4-FFF2-40B4-BE49-F238E27FC236}">
                <a16:creationId xmlns:a16="http://schemas.microsoft.com/office/drawing/2014/main" id="{55315A2A-1F53-457D-A9D7-DD13E3D0065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77345">
            <a:off x="5163596" y="4789747"/>
            <a:ext cx="2962269" cy="1052513"/>
          </a:xfrm>
          <a:prstGeom prst="rect">
            <a:avLst/>
          </a:prstGeom>
        </p:spPr>
      </p:pic>
      <p:pic>
        <p:nvPicPr>
          <p:cNvPr id="60" name="图片 59" descr="图片包含 游戏机&#10;&#10;描述已自动生成">
            <a:extLst>
              <a:ext uri="{FF2B5EF4-FFF2-40B4-BE49-F238E27FC236}">
                <a16:creationId xmlns:a16="http://schemas.microsoft.com/office/drawing/2014/main" id="{40AB925E-7A58-40B4-9651-B57E90AF42D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591037">
            <a:off x="3679238" y="4116167"/>
            <a:ext cx="752475" cy="2532035"/>
          </a:xfrm>
          <a:prstGeom prst="rect">
            <a:avLst/>
          </a:prstGeom>
        </p:spPr>
      </p:pic>
      <p:pic>
        <p:nvPicPr>
          <p:cNvPr id="62" name="图片 61" descr="图片包含 游戏机, 刀, 体育&#10;&#10;描述已自动生成">
            <a:extLst>
              <a:ext uri="{FF2B5EF4-FFF2-40B4-BE49-F238E27FC236}">
                <a16:creationId xmlns:a16="http://schemas.microsoft.com/office/drawing/2014/main" id="{9989029D-D00A-411B-894E-5411E92B549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169689">
            <a:off x="1397157" y="4164579"/>
            <a:ext cx="878962" cy="2265952"/>
          </a:xfrm>
          <a:prstGeom prst="rect">
            <a:avLst/>
          </a:prstGeom>
        </p:spPr>
      </p:pic>
    </p:spTree>
    <p:extLst>
      <p:ext uri="{BB962C8B-B14F-4D97-AF65-F5344CB8AC3E}">
        <p14:creationId xmlns:p14="http://schemas.microsoft.com/office/powerpoint/2010/main" val="1850331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D8E0199-AE3F-44DD-9958-A7FA140AA20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58569">
            <a:off x="-1016165" y="3181473"/>
            <a:ext cx="3299594" cy="2955133"/>
          </a:xfrm>
          <a:prstGeom prst="rect">
            <a:avLst/>
          </a:prstGeom>
        </p:spPr>
      </p:pic>
      <p:pic>
        <p:nvPicPr>
          <p:cNvPr id="28" name="图片 27">
            <a:extLst>
              <a:ext uri="{FF2B5EF4-FFF2-40B4-BE49-F238E27FC236}">
                <a16:creationId xmlns:a16="http://schemas.microsoft.com/office/drawing/2014/main" id="{474D416D-400B-42B9-B61A-27DD225827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2017" y="2919506"/>
            <a:ext cx="3317132" cy="3602530"/>
          </a:xfrm>
          <a:prstGeom prst="rect">
            <a:avLst/>
          </a:prstGeom>
        </p:spPr>
      </p:pic>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无菌持物钳使用法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1</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7" name="文本框 16">
            <a:extLst>
              <a:ext uri="{FF2B5EF4-FFF2-40B4-BE49-F238E27FC236}">
                <a16:creationId xmlns:a16="http://schemas.microsoft.com/office/drawing/2014/main" id="{7F874A9F-78C6-4198-932A-7717B43D07DA}"/>
              </a:ext>
            </a:extLst>
          </p:cNvPr>
          <p:cNvSpPr txBox="1"/>
          <p:nvPr/>
        </p:nvSpPr>
        <p:spPr>
          <a:xfrm>
            <a:off x="2727998" y="1861501"/>
            <a:ext cx="8574041"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取放或传递无菌物品，保持无菌物品的无菌状态。</a:t>
            </a:r>
            <a:endParaRPr lang="en-US" altLang="zh-CN" sz="2400" dirty="0">
              <a:latin typeface="黑体" panose="02010609060101010101" pitchFamily="49" charset="-122"/>
              <a:ea typeface="黑体" panose="02010609060101010101" pitchFamily="49" charset="-122"/>
              <a:sym typeface="+mn-ea"/>
            </a:endParaRPr>
          </a:p>
        </p:txBody>
      </p:sp>
      <p:grpSp>
        <p:nvGrpSpPr>
          <p:cNvPr id="9" name="组合 8">
            <a:extLst>
              <a:ext uri="{FF2B5EF4-FFF2-40B4-BE49-F238E27FC236}">
                <a16:creationId xmlns:a16="http://schemas.microsoft.com/office/drawing/2014/main" id="{8F570803-537B-408E-B10F-C2FCF5DCA23F}"/>
              </a:ext>
            </a:extLst>
          </p:cNvPr>
          <p:cNvGrpSpPr/>
          <p:nvPr/>
        </p:nvGrpSpPr>
        <p:grpSpPr>
          <a:xfrm>
            <a:off x="889961" y="1928677"/>
            <a:ext cx="1874777" cy="545945"/>
            <a:chOff x="889961" y="1928677"/>
            <a:chExt cx="1874777" cy="545945"/>
          </a:xfrm>
        </p:grpSpPr>
        <p:pic>
          <p:nvPicPr>
            <p:cNvPr id="7" name="图片 6" descr="图片包含 游戏机, 画&#10;&#10;描述已自动生成">
              <a:extLst>
                <a:ext uri="{FF2B5EF4-FFF2-40B4-BE49-F238E27FC236}">
                  <a16:creationId xmlns:a16="http://schemas.microsoft.com/office/drawing/2014/main" id="{B0FE62D9-34C1-4A56-AD04-A437B89874F3}"/>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20" name="矩形 19">
              <a:extLst>
                <a:ext uri="{FF2B5EF4-FFF2-40B4-BE49-F238E27FC236}">
                  <a16:creationId xmlns:a16="http://schemas.microsoft.com/office/drawing/2014/main" id="{66FB1424-287E-4037-B032-39EB354DEBB7}"/>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5" name="文本框 24">
            <a:extLst>
              <a:ext uri="{FF2B5EF4-FFF2-40B4-BE49-F238E27FC236}">
                <a16:creationId xmlns:a16="http://schemas.microsoft.com/office/drawing/2014/main" id="{E0DEC80F-7824-49C5-B774-E5C38757AA24}"/>
              </a:ext>
            </a:extLst>
          </p:cNvPr>
          <p:cNvSpPr txBox="1"/>
          <p:nvPr/>
        </p:nvSpPr>
        <p:spPr>
          <a:xfrm>
            <a:off x="1236387" y="3121116"/>
            <a:ext cx="9462843" cy="2565382"/>
          </a:xfrm>
          <a:prstGeom prst="rect">
            <a:avLst/>
          </a:prstGeom>
          <a:noFill/>
        </p:spPr>
        <p:txBody>
          <a:bodyPr wrap="square">
            <a:spAutoFit/>
          </a:bodyPr>
          <a:lstStyle/>
          <a:p>
            <a:pPr>
              <a:lnSpc>
                <a:spcPct val="125000"/>
              </a:lnSpc>
            </a:pPr>
            <a:r>
              <a:rPr lang="zh-CN" altLang="en-US" sz="2800" b="1" dirty="0"/>
              <a:t>卵圆钳：</a:t>
            </a:r>
            <a:r>
              <a:rPr lang="zh-CN" altLang="en-US" sz="2400" dirty="0"/>
              <a:t>下端有两个卵圆形小环，用于夹取刀、剪、镊、治疗碗、弯盘等；</a:t>
            </a:r>
            <a:endParaRPr lang="en-US" altLang="zh-CN" sz="2400" dirty="0"/>
          </a:p>
          <a:p>
            <a:pPr>
              <a:lnSpc>
                <a:spcPct val="125000"/>
              </a:lnSpc>
            </a:pPr>
            <a:r>
              <a:rPr lang="zh-CN" altLang="en-US" sz="2800" b="1" dirty="0"/>
              <a:t>三叉钳：</a:t>
            </a:r>
            <a:r>
              <a:rPr lang="zh-CN" altLang="en-US" sz="2400" dirty="0"/>
              <a:t>下端较粗，呈三叉形并以一定弧度向内弯曲，常用于夹取较大或较重的物品，如瓶、罐、盆、骨科器械等；</a:t>
            </a:r>
            <a:endParaRPr lang="en-US" altLang="zh-CN" sz="2400" dirty="0"/>
          </a:p>
          <a:p>
            <a:pPr>
              <a:lnSpc>
                <a:spcPct val="125000"/>
              </a:lnSpc>
            </a:pPr>
            <a:r>
              <a:rPr lang="zh-CN" altLang="en-US" sz="2800" b="1" dirty="0"/>
              <a:t>镊子：</a:t>
            </a:r>
            <a:r>
              <a:rPr lang="zh-CN" altLang="en-US" sz="2400" dirty="0"/>
              <a:t>有长、短两种，其尖端细小，常用于夹取针、棉球、纱布等。</a:t>
            </a:r>
          </a:p>
        </p:txBody>
      </p:sp>
    </p:spTree>
    <p:extLst>
      <p:ext uri="{BB962C8B-B14F-4D97-AF65-F5344CB8AC3E}">
        <p14:creationId xmlns:p14="http://schemas.microsoft.com/office/powerpoint/2010/main" val="2271125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3057247"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无菌持物钳使用法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1</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矩形 18">
            <a:extLst>
              <a:ext uri="{FF2B5EF4-FFF2-40B4-BE49-F238E27FC236}">
                <a16:creationId xmlns:a16="http://schemas.microsoft.com/office/drawing/2014/main" id="{1F226CA8-7D35-47BA-BCE7-265DAF524E00}"/>
              </a:ext>
            </a:extLst>
          </p:cNvPr>
          <p:cNvSpPr/>
          <p:nvPr/>
        </p:nvSpPr>
        <p:spPr>
          <a:xfrm>
            <a:off x="670453" y="2093032"/>
            <a:ext cx="11100016" cy="3120919"/>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无菌持物钳名称、有效期、灭菌标识。</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取钳   </a:t>
            </a:r>
            <a:r>
              <a:rPr lang="zh-CN" altLang="en-US" sz="2400" dirty="0">
                <a:latin typeface="+mj-ea"/>
                <a:ea typeface="+mj-ea"/>
              </a:rPr>
              <a:t>打开容器盖，手持无菌持物钳上</a:t>
            </a:r>
            <a:r>
              <a:rPr lang="en-US" altLang="zh-CN" sz="2400" dirty="0">
                <a:latin typeface="+mj-ea"/>
                <a:ea typeface="+mj-ea"/>
              </a:rPr>
              <a:t>1/3</a:t>
            </a:r>
            <a:r>
              <a:rPr lang="zh-CN" altLang="en-US" sz="2400" dirty="0">
                <a:latin typeface="+mj-ea"/>
                <a:ea typeface="+mj-ea"/>
              </a:rPr>
              <a:t>处，</a:t>
            </a:r>
            <a:r>
              <a:rPr lang="zh-CN" altLang="en-US" sz="2400" dirty="0">
                <a:solidFill>
                  <a:srgbClr val="C00000"/>
                </a:solidFill>
                <a:latin typeface="+mj-ea"/>
                <a:ea typeface="+mj-ea"/>
              </a:rPr>
              <a:t>闭合钳端</a:t>
            </a:r>
            <a:r>
              <a:rPr lang="zh-CN" altLang="en-US" sz="2400" dirty="0">
                <a:latin typeface="+mj-ea"/>
                <a:ea typeface="+mj-ea"/>
              </a:rPr>
              <a:t>，垂直取出。</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使用   </a:t>
            </a:r>
            <a:r>
              <a:rPr lang="zh-CN" altLang="en-US" sz="2400" dirty="0">
                <a:latin typeface="+mj-ea"/>
                <a:ea typeface="+mj-ea"/>
              </a:rPr>
              <a:t>保持钳端朝下，腰部以上视线范围活动，</a:t>
            </a:r>
            <a:r>
              <a:rPr lang="zh-CN" altLang="en-US" sz="2400" dirty="0">
                <a:solidFill>
                  <a:srgbClr val="C00000"/>
                </a:solidFill>
                <a:latin typeface="+mj-ea"/>
                <a:ea typeface="+mj-ea"/>
              </a:rPr>
              <a:t>不可倒转</a:t>
            </a:r>
            <a:r>
              <a:rPr lang="zh-CN" altLang="en-US" sz="2400" dirty="0">
                <a:latin typeface="+mj-ea"/>
                <a:ea typeface="+mj-ea"/>
              </a:rPr>
              <a:t>。</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放钳   </a:t>
            </a:r>
            <a:r>
              <a:rPr lang="zh-CN" altLang="en-US" sz="2400" dirty="0">
                <a:solidFill>
                  <a:srgbClr val="C00000"/>
                </a:solidFill>
                <a:latin typeface="+mj-ea"/>
                <a:ea typeface="+mj-ea"/>
              </a:rPr>
              <a:t>闭合钳端</a:t>
            </a:r>
            <a:r>
              <a:rPr lang="zh-CN" altLang="en-US" sz="2400" dirty="0">
                <a:latin typeface="+mj-ea"/>
                <a:ea typeface="+mj-ea"/>
              </a:rPr>
              <a:t>，打开容器盖，</a:t>
            </a:r>
            <a:r>
              <a:rPr lang="zh-CN" altLang="en-US" sz="2400" dirty="0">
                <a:solidFill>
                  <a:srgbClr val="C00000"/>
                </a:solidFill>
                <a:latin typeface="+mj-ea"/>
                <a:ea typeface="+mj-ea"/>
              </a:rPr>
              <a:t>快速垂直放回</a:t>
            </a:r>
            <a:r>
              <a:rPr lang="zh-CN" altLang="en-US" sz="2400" dirty="0">
                <a:latin typeface="+mj-ea"/>
                <a:ea typeface="+mj-ea"/>
              </a:rPr>
              <a:t>，盖好容器盖。</a:t>
            </a:r>
            <a:endParaRPr lang="zh-CN" altLang="en-US" sz="2800" dirty="0">
              <a:solidFill>
                <a:srgbClr val="7030A0"/>
              </a:solidFill>
              <a:latin typeface="+mj-ea"/>
              <a:ea typeface="+mj-ea"/>
            </a:endParaRPr>
          </a:p>
        </p:txBody>
      </p:sp>
    </p:spTree>
    <p:extLst>
      <p:ext uri="{BB962C8B-B14F-4D97-AF65-F5344CB8AC3E}">
        <p14:creationId xmlns:p14="http://schemas.microsoft.com/office/powerpoint/2010/main" val="3739074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444665" y="1687284"/>
            <a:ext cx="10305034" cy="112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（1）严格遵守无菌操作原则。</a:t>
            </a:r>
          </a:p>
          <a:p>
            <a:pPr lvl="0">
              <a:lnSpc>
                <a:spcPct val="125000"/>
              </a:lnSpc>
            </a:pPr>
            <a:r>
              <a:rPr lang="zh-CN" altLang="en-US" sz="2800" dirty="0">
                <a:latin typeface="+mn-ea"/>
              </a:rPr>
              <a:t>（</a:t>
            </a:r>
            <a:r>
              <a:rPr lang="en-US" altLang="zh-CN" sz="2800" dirty="0">
                <a:latin typeface="+mn-ea"/>
              </a:rPr>
              <a:t>2</a:t>
            </a:r>
            <a:r>
              <a:rPr lang="zh-CN" altLang="en-US" sz="2800" dirty="0">
                <a:latin typeface="+mn-ea"/>
              </a:rPr>
              <a:t>）取放无菌持物钳时应</a:t>
            </a:r>
            <a:r>
              <a:rPr lang="zh-CN" altLang="en-US" sz="2800" dirty="0">
                <a:solidFill>
                  <a:srgbClr val="C00000"/>
                </a:solidFill>
                <a:latin typeface="+mn-ea"/>
              </a:rPr>
              <a:t>闭合钳端</a:t>
            </a:r>
            <a:r>
              <a:rPr lang="zh-CN" altLang="en-US" sz="2800" dirty="0">
                <a:latin typeface="+mn-ea"/>
              </a:rPr>
              <a:t>，</a:t>
            </a:r>
            <a:r>
              <a:rPr lang="zh-CN" altLang="en-US" sz="2800" dirty="0">
                <a:solidFill>
                  <a:srgbClr val="C00000"/>
                </a:solidFill>
                <a:latin typeface="+mn-ea"/>
              </a:rPr>
              <a:t>不可触及容器缘</a:t>
            </a:r>
            <a:r>
              <a:rPr lang="zh-CN" altLang="en-US" sz="2800" dirty="0">
                <a:latin typeface="+mn-ea"/>
              </a:rPr>
              <a:t>。      </a:t>
            </a:r>
            <a:endParaRPr kumimoji="0" lang="zh-CN" altLang="zh-CN" sz="2800" b="0" i="0" u="none" strike="noStrike" cap="none" normalizeH="0" baseline="0" dirty="0">
              <a:ln>
                <a:noFill/>
              </a:ln>
              <a:effectLst/>
              <a:latin typeface="+mn-ea"/>
            </a:endParaRPr>
          </a:p>
        </p:txBody>
      </p:sp>
      <p:pic>
        <p:nvPicPr>
          <p:cNvPr id="1026" name="Picture 2">
            <a:extLst>
              <a:ext uri="{FF2B5EF4-FFF2-40B4-BE49-F238E27FC236}">
                <a16:creationId xmlns:a16="http://schemas.microsoft.com/office/drawing/2014/main" id="{0D3E1F7D-31EE-42F5-93E7-A60F2ADDF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41" y="2887030"/>
            <a:ext cx="173355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AA95DEF-25C9-409C-9852-C6736E17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182" y="2887030"/>
            <a:ext cx="17335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150792"/>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804588" y="1713439"/>
            <a:ext cx="10305034" cy="378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（3）使用时应始终保持钳端向下，不可触及非无菌区。</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（4）无菌持物钳不可用于夹取油纱布，防止油粘于钳端而影响消毒效果；不可用于换药或消毒皮肤，以防被污染。</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（5）远处取放无菌物品时，应将持物钳和容器一起移至操作处。</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（6）干燥法保存时，应</a:t>
            </a:r>
            <a:r>
              <a:rPr kumimoji="0" lang="zh-CN" altLang="zh-CN" sz="2800" b="0" i="0" u="none" strike="noStrike" cap="none" normalizeH="0" baseline="0" dirty="0">
                <a:ln>
                  <a:noFill/>
                </a:ln>
                <a:solidFill>
                  <a:srgbClr val="C00000"/>
                </a:solidFill>
                <a:effectLst/>
                <a:latin typeface="+mn-ea"/>
              </a:rPr>
              <a:t>4小时更换1次</a:t>
            </a:r>
            <a:r>
              <a:rPr kumimoji="0" lang="zh-CN" altLang="zh-CN" sz="2800" b="0" i="0" u="none" strike="noStrike" cap="none" normalizeH="0" baseline="0" dirty="0">
                <a:ln>
                  <a:noFill/>
                </a:ln>
                <a:effectLst/>
                <a:latin typeface="+mn-ea"/>
              </a:rPr>
              <a:t>。</a:t>
            </a:r>
          </a:p>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（7）无菌持物钳一经污染或可疑污染应重新灭菌。</a:t>
            </a:r>
          </a:p>
        </p:txBody>
      </p:sp>
    </p:spTree>
    <p:extLst>
      <p:ext uri="{BB962C8B-B14F-4D97-AF65-F5344CB8AC3E}">
        <p14:creationId xmlns:p14="http://schemas.microsoft.com/office/powerpoint/2010/main" val="3579702187"/>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736494" y="1791263"/>
            <a:ext cx="10305034" cy="378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（7）无菌持物钳</a:t>
            </a:r>
            <a:r>
              <a:rPr lang="zh-CN" altLang="en-US" sz="2800" dirty="0">
                <a:latin typeface="+mn-ea"/>
              </a:rPr>
              <a:t>湿式保存</a:t>
            </a:r>
            <a:r>
              <a:rPr kumimoji="0" lang="zh-CN" altLang="zh-CN" sz="2800" b="0" i="0" u="none" strike="noStrike" cap="none" normalizeH="0" baseline="0" dirty="0">
                <a:ln>
                  <a:noFill/>
                </a:ln>
                <a:effectLst/>
                <a:latin typeface="+mn-ea"/>
              </a:rPr>
              <a:t>。</a:t>
            </a:r>
            <a:endParaRPr kumimoji="0" lang="en-US" altLang="zh-CN" sz="2800" b="0" i="0" u="none" strike="noStrike" cap="none" normalizeH="0" baseline="0" dirty="0">
              <a:ln>
                <a:noFill/>
              </a:ln>
              <a:effectLst/>
              <a:latin typeface="+mn-ea"/>
            </a:endParaRPr>
          </a:p>
          <a:p>
            <a:pPr marL="457200" marR="0" lvl="0" indent="-457200" algn="l" defTabSz="914400" rtl="0" eaLnBrk="0" fontAlgn="base" latinLnBrk="0" hangingPunct="0">
              <a:lnSpc>
                <a:spcPct val="125000"/>
              </a:lnSpc>
              <a:spcBef>
                <a:spcPct val="0"/>
              </a:spcBef>
              <a:spcAft>
                <a:spcPct val="0"/>
              </a:spcAft>
              <a:buClrTx/>
              <a:buSzTx/>
              <a:buFont typeface="Wingdings" panose="05000000000000000000" pitchFamily="2" charset="2"/>
              <a:buChar char="l"/>
              <a:tabLst/>
            </a:pPr>
            <a:r>
              <a:rPr lang="zh-CN" altLang="en-US" sz="2800" dirty="0">
                <a:latin typeface="+mn-ea"/>
              </a:rPr>
              <a:t>消毒液要</a:t>
            </a:r>
            <a:r>
              <a:rPr lang="zh-CN" altLang="en-US" sz="2800" dirty="0">
                <a:solidFill>
                  <a:srgbClr val="C00000"/>
                </a:solidFill>
                <a:latin typeface="+mn-ea"/>
              </a:rPr>
              <a:t>浸没持物钳轴节以上</a:t>
            </a:r>
            <a:r>
              <a:rPr lang="en-US" altLang="zh-CN" sz="2800" dirty="0">
                <a:solidFill>
                  <a:srgbClr val="C00000"/>
                </a:solidFill>
                <a:latin typeface="+mn-ea"/>
              </a:rPr>
              <a:t>2-3cm</a:t>
            </a:r>
            <a:r>
              <a:rPr lang="zh-CN" altLang="en-US" sz="2800" dirty="0">
                <a:solidFill>
                  <a:srgbClr val="C00000"/>
                </a:solidFill>
                <a:latin typeface="+mn-ea"/>
              </a:rPr>
              <a:t>或镊子长度的</a:t>
            </a:r>
            <a:r>
              <a:rPr lang="en-US" altLang="zh-CN" sz="2800" dirty="0">
                <a:solidFill>
                  <a:srgbClr val="C00000"/>
                </a:solidFill>
                <a:latin typeface="+mn-ea"/>
              </a:rPr>
              <a:t>1/2</a:t>
            </a:r>
            <a:r>
              <a:rPr lang="zh-CN" altLang="en-US" sz="2800" dirty="0">
                <a:latin typeface="+mn-ea"/>
              </a:rPr>
              <a:t>。</a:t>
            </a:r>
            <a:endParaRPr lang="en-US" altLang="zh-CN" sz="2800" dirty="0">
              <a:latin typeface="+mn-ea"/>
            </a:endParaRPr>
          </a:p>
          <a:p>
            <a:pPr marL="457200" marR="0" lvl="0" indent="-457200" algn="l" defTabSz="914400" rtl="0" eaLnBrk="0" fontAlgn="base" latinLnBrk="0" hangingPunct="0">
              <a:lnSpc>
                <a:spcPct val="125000"/>
              </a:lnSpc>
              <a:spcBef>
                <a:spcPct val="0"/>
              </a:spcBef>
              <a:spcAft>
                <a:spcPct val="0"/>
              </a:spcAft>
              <a:buClrTx/>
              <a:buSzTx/>
              <a:buFont typeface="Wingdings" panose="05000000000000000000" pitchFamily="2" charset="2"/>
              <a:buChar char="l"/>
              <a:tabLst/>
            </a:pPr>
            <a:r>
              <a:rPr lang="zh-CN" altLang="en-US" sz="2800" dirty="0">
                <a:latin typeface="+mn-ea"/>
              </a:rPr>
              <a:t>无菌持物钳及容器</a:t>
            </a:r>
            <a:r>
              <a:rPr lang="zh-CN" altLang="en-US" sz="2800" dirty="0">
                <a:solidFill>
                  <a:srgbClr val="C00000"/>
                </a:solidFill>
                <a:latin typeface="+mn-ea"/>
              </a:rPr>
              <a:t>每周清洁、消毒</a:t>
            </a:r>
            <a:r>
              <a:rPr lang="en-US" altLang="zh-CN" sz="2800" dirty="0">
                <a:solidFill>
                  <a:srgbClr val="C00000"/>
                </a:solidFill>
                <a:latin typeface="+mn-ea"/>
              </a:rPr>
              <a:t>2</a:t>
            </a:r>
            <a:r>
              <a:rPr lang="zh-CN" altLang="en-US" sz="2800" dirty="0">
                <a:solidFill>
                  <a:srgbClr val="C00000"/>
                </a:solidFill>
                <a:latin typeface="+mn-ea"/>
              </a:rPr>
              <a:t>次</a:t>
            </a:r>
            <a:r>
              <a:rPr lang="zh-CN" altLang="en-US" sz="2800" dirty="0">
                <a:latin typeface="+mn-ea"/>
              </a:rPr>
              <a:t>，同时更换消毒溶液。</a:t>
            </a:r>
            <a:endParaRPr lang="en-US" altLang="zh-CN" sz="2800" dirty="0">
              <a:latin typeface="+mn-ea"/>
            </a:endParaRPr>
          </a:p>
          <a:p>
            <a:pPr marL="457200" marR="0" lvl="0" indent="-457200" algn="l" defTabSz="914400" rtl="0" eaLnBrk="0" fontAlgn="base" latinLnBrk="0" hangingPunct="0">
              <a:lnSpc>
                <a:spcPct val="125000"/>
              </a:lnSpc>
              <a:spcBef>
                <a:spcPct val="0"/>
              </a:spcBef>
              <a:spcAft>
                <a:spcPct val="0"/>
              </a:spcAft>
              <a:buClrTx/>
              <a:buSzTx/>
              <a:buFont typeface="Wingdings" panose="05000000000000000000" pitchFamily="2" charset="2"/>
              <a:buChar char="l"/>
              <a:tabLst/>
            </a:pPr>
            <a:r>
              <a:rPr kumimoji="0" lang="zh-CN" altLang="en-US" sz="2800" b="0" i="0" u="none" strike="noStrike" cap="none" normalizeH="0" baseline="0" dirty="0">
                <a:ln>
                  <a:noFill/>
                </a:ln>
                <a:effectLst/>
                <a:latin typeface="+mn-ea"/>
              </a:rPr>
              <a:t>使用频率高的部门应</a:t>
            </a:r>
            <a:r>
              <a:rPr kumimoji="0" lang="zh-CN" altLang="en-US" sz="2800" b="0" i="0" u="none" strike="noStrike" cap="none" normalizeH="0" baseline="0" dirty="0">
                <a:ln>
                  <a:noFill/>
                </a:ln>
                <a:solidFill>
                  <a:srgbClr val="C00000"/>
                </a:solidFill>
                <a:effectLst/>
                <a:latin typeface="+mn-ea"/>
              </a:rPr>
              <a:t>每天清洁、灭菌</a:t>
            </a:r>
            <a:r>
              <a:rPr kumimoji="0" lang="zh-CN" altLang="en-US" sz="2800" b="0" i="0" u="none" strike="noStrike" cap="none" normalizeH="0" baseline="0" dirty="0">
                <a:ln>
                  <a:noFill/>
                </a:ln>
                <a:effectLst/>
                <a:latin typeface="+mn-ea"/>
              </a:rPr>
              <a:t>（如门诊换药室、注射室、手术室等）。</a:t>
            </a:r>
            <a:endParaRPr kumimoji="0" lang="en-US" altLang="zh-CN" sz="2800" b="0" i="0" u="none" strike="noStrike" cap="none" normalizeH="0" baseline="0" dirty="0">
              <a:ln>
                <a:noFill/>
              </a:ln>
              <a:effectLst/>
              <a:latin typeface="+mn-ea"/>
            </a:endParaRPr>
          </a:p>
          <a:p>
            <a:pPr marL="457200" marR="0" lvl="0" indent="-457200" algn="l" defTabSz="914400" rtl="0" eaLnBrk="0" fontAlgn="base" latinLnBrk="0" hangingPunct="0">
              <a:lnSpc>
                <a:spcPct val="125000"/>
              </a:lnSpc>
              <a:spcBef>
                <a:spcPct val="0"/>
              </a:spcBef>
              <a:spcAft>
                <a:spcPct val="0"/>
              </a:spcAft>
              <a:buClrTx/>
              <a:buSzTx/>
              <a:buFont typeface="Wingdings" panose="05000000000000000000" pitchFamily="2" charset="2"/>
              <a:buChar char="l"/>
              <a:tabLst/>
            </a:pPr>
            <a:r>
              <a:rPr lang="zh-CN" altLang="en-US" sz="2800" dirty="0">
                <a:latin typeface="+mn-ea"/>
              </a:rPr>
              <a:t>取放无菌持物钳时不可触及液面以上容器内壁。</a:t>
            </a:r>
            <a:endParaRPr lang="en-US" altLang="zh-CN" sz="2800" dirty="0">
              <a:latin typeface="+mn-ea"/>
            </a:endParaRPr>
          </a:p>
          <a:p>
            <a:pPr marL="457200" marR="0" lvl="0" indent="-457200" algn="l" defTabSz="914400" rtl="0" eaLnBrk="0" fontAlgn="base" latinLnBrk="0" hangingPunct="0">
              <a:lnSpc>
                <a:spcPct val="125000"/>
              </a:lnSpc>
              <a:spcBef>
                <a:spcPct val="0"/>
              </a:spcBef>
              <a:spcAft>
                <a:spcPct val="0"/>
              </a:spcAft>
              <a:buClrTx/>
              <a:buSzTx/>
              <a:buFont typeface="Wingdings" panose="05000000000000000000" pitchFamily="2" charset="2"/>
              <a:buChar char="l"/>
              <a:tabLst/>
            </a:pPr>
            <a:r>
              <a:rPr kumimoji="0" lang="zh-CN" altLang="en-US" sz="2800" b="0" i="0" u="none" strike="noStrike" cap="none" normalizeH="0" baseline="0" dirty="0">
                <a:ln>
                  <a:noFill/>
                </a:ln>
                <a:effectLst/>
                <a:latin typeface="+mn-ea"/>
              </a:rPr>
              <a:t>放入时需松开轴节以利于钳与消毒液充分接触。</a:t>
            </a:r>
            <a:endParaRPr kumimoji="0" lang="zh-CN" altLang="zh-CN" sz="2800" b="0" i="0" u="none" strike="noStrike" cap="none" normalizeH="0" baseline="0" dirty="0">
              <a:ln>
                <a:noFill/>
              </a:ln>
              <a:effectLst/>
              <a:latin typeface="+mn-ea"/>
            </a:endParaRPr>
          </a:p>
        </p:txBody>
      </p:sp>
    </p:spTree>
    <p:extLst>
      <p:ext uri="{BB962C8B-B14F-4D97-AF65-F5344CB8AC3E}">
        <p14:creationId xmlns:p14="http://schemas.microsoft.com/office/powerpoint/2010/main" val="2307651019"/>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无菌容器使用法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2</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 name="组合 17">
            <a:extLst>
              <a:ext uri="{FF2B5EF4-FFF2-40B4-BE49-F238E27FC236}">
                <a16:creationId xmlns:a16="http://schemas.microsoft.com/office/drawing/2014/main" id="{F6412AC4-B8BE-4056-BF5C-BC8FEBC8E661}"/>
              </a:ext>
            </a:extLst>
          </p:cNvPr>
          <p:cNvGrpSpPr/>
          <p:nvPr/>
        </p:nvGrpSpPr>
        <p:grpSpPr>
          <a:xfrm>
            <a:off x="889961" y="1928677"/>
            <a:ext cx="1874777" cy="545945"/>
            <a:chOff x="889961" y="1928677"/>
            <a:chExt cx="1874777" cy="545945"/>
          </a:xfrm>
        </p:grpSpPr>
        <p:pic>
          <p:nvPicPr>
            <p:cNvPr id="19" name="图片 18" descr="图片包含 游戏机, 画&#10;&#10;描述已自动生成">
              <a:extLst>
                <a:ext uri="{FF2B5EF4-FFF2-40B4-BE49-F238E27FC236}">
                  <a16:creationId xmlns:a16="http://schemas.microsoft.com/office/drawing/2014/main" id="{AC1C53C4-360E-4E1C-87AC-BAFD0237C40B}"/>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20" name="矩形 19">
              <a:extLst>
                <a:ext uri="{FF2B5EF4-FFF2-40B4-BE49-F238E27FC236}">
                  <a16:creationId xmlns:a16="http://schemas.microsoft.com/office/drawing/2014/main" id="{178C0FF6-B00F-41AB-8413-259F96805177}"/>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1" name="文本框 20">
            <a:extLst>
              <a:ext uri="{FF2B5EF4-FFF2-40B4-BE49-F238E27FC236}">
                <a16:creationId xmlns:a16="http://schemas.microsoft.com/office/drawing/2014/main" id="{7B3F00BF-B115-445E-87D8-3F751C37AC14}"/>
              </a:ext>
            </a:extLst>
          </p:cNvPr>
          <p:cNvSpPr txBox="1"/>
          <p:nvPr/>
        </p:nvSpPr>
        <p:spPr>
          <a:xfrm>
            <a:off x="2659904" y="1821294"/>
            <a:ext cx="8574041"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用于盛放无菌物品并保持其无菌状态。</a:t>
            </a:r>
            <a:endParaRPr lang="en-US" altLang="zh-CN" sz="2400" dirty="0">
              <a:latin typeface="黑体" panose="02010609060101010101" pitchFamily="49" charset="-122"/>
              <a:ea typeface="黑体" panose="02010609060101010101" pitchFamily="49" charset="-122"/>
              <a:sym typeface="+mn-ea"/>
            </a:endParaRPr>
          </a:p>
        </p:txBody>
      </p:sp>
      <p:sp>
        <p:nvSpPr>
          <p:cNvPr id="22" name="矩形 21">
            <a:extLst>
              <a:ext uri="{FF2B5EF4-FFF2-40B4-BE49-F238E27FC236}">
                <a16:creationId xmlns:a16="http://schemas.microsoft.com/office/drawing/2014/main" id="{E7744517-27FB-4BB5-9772-AAE3175E6EDE}"/>
              </a:ext>
            </a:extLst>
          </p:cNvPr>
          <p:cNvSpPr/>
          <p:nvPr/>
        </p:nvSpPr>
        <p:spPr>
          <a:xfrm>
            <a:off x="889961" y="2896280"/>
            <a:ext cx="11100016" cy="3005503"/>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检查并核对无菌容器的名称、灭菌日期、失效期、灭菌标识</a:t>
            </a:r>
            <a:r>
              <a:rPr lang="zh-CN" altLang="en-US" sz="2000" dirty="0">
                <a:latin typeface="+mj-ea"/>
                <a:ea typeface="+mj-ea"/>
              </a:rPr>
              <a:t>。</a:t>
            </a:r>
            <a:endParaRPr lang="en-US" altLang="zh-CN" sz="2400" dirty="0">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开盖   </a:t>
            </a:r>
            <a:r>
              <a:rPr lang="zh-CN" altLang="en-US" sz="2400" dirty="0">
                <a:latin typeface="+mj-ea"/>
                <a:ea typeface="+mj-ea"/>
              </a:rPr>
              <a:t>打开容器盖，盖内面向上置于稳妥处或拿在手中。</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取物   </a:t>
            </a:r>
            <a:r>
              <a:rPr lang="zh-CN" altLang="en-US" sz="2400" dirty="0">
                <a:latin typeface="+mj-ea"/>
                <a:ea typeface="+mj-ea"/>
              </a:rPr>
              <a:t>无菌持物钳从无菌容器中夹取物品，无菌持物钳</a:t>
            </a:r>
            <a:r>
              <a:rPr lang="zh-CN" altLang="en-US" sz="2400" dirty="0">
                <a:solidFill>
                  <a:srgbClr val="C00000"/>
                </a:solidFill>
                <a:latin typeface="+mj-ea"/>
                <a:ea typeface="+mj-ea"/>
              </a:rPr>
              <a:t>不可触及容器边缘</a:t>
            </a:r>
            <a:endParaRPr lang="en-US" altLang="zh-CN" sz="2400" dirty="0">
              <a:solidFill>
                <a:srgbClr val="C0000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关盖   </a:t>
            </a:r>
            <a:r>
              <a:rPr lang="zh-CN" altLang="en-US" sz="2400" dirty="0">
                <a:latin typeface="+mj-ea"/>
                <a:ea typeface="+mj-ea"/>
              </a:rPr>
              <a:t>取物后立即将盖由近及远或一侧向另一侧盖严。</a:t>
            </a:r>
            <a:endParaRPr lang="zh-CN" altLang="en-US" sz="2800" dirty="0">
              <a:solidFill>
                <a:srgbClr val="7030A0"/>
              </a:solidFill>
              <a:latin typeface="+mj-ea"/>
              <a:ea typeface="+mj-ea"/>
            </a:endParaRPr>
          </a:p>
        </p:txBody>
      </p:sp>
    </p:spTree>
    <p:extLst>
      <p:ext uri="{BB962C8B-B14F-4D97-AF65-F5344CB8AC3E}">
        <p14:creationId xmlns:p14="http://schemas.microsoft.com/office/powerpoint/2010/main" val="25570376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1762511" y="1203521"/>
              <a:ext cx="2698175" cy="523220"/>
            </a:xfrm>
            <a:prstGeom prst="rect">
              <a:avLst/>
            </a:prstGeom>
          </p:spPr>
          <p:txBody>
            <a:bodyPr wrap="none">
              <a:spAutoFit/>
            </a:bodyPr>
            <a:lstStyle/>
            <a:p>
              <a:r>
                <a:rPr lang="zh-CN" altLang="en-US" sz="2800" b="1" dirty="0">
                  <a:solidFill>
                    <a:schemeClr val="accent1">
                      <a:lumMod val="50000"/>
                    </a:schemeClr>
                  </a:solidFill>
                  <a:latin typeface="+mj-ea"/>
                  <a:ea typeface="+mj-ea"/>
                </a:rPr>
                <a:t>无菌容器使用法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2</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5" name="图片 4">
            <a:extLst>
              <a:ext uri="{FF2B5EF4-FFF2-40B4-BE49-F238E27FC236}">
                <a16:creationId xmlns:a16="http://schemas.microsoft.com/office/drawing/2014/main" id="{DCA9C917-3541-48B7-9615-E8E0F97A2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66" y="1841736"/>
            <a:ext cx="3840494" cy="2511952"/>
          </a:xfrm>
          <a:prstGeom prst="rect">
            <a:avLst/>
          </a:prstGeom>
        </p:spPr>
      </p:pic>
      <p:pic>
        <p:nvPicPr>
          <p:cNvPr id="7" name="图片 6">
            <a:extLst>
              <a:ext uri="{FF2B5EF4-FFF2-40B4-BE49-F238E27FC236}">
                <a16:creationId xmlns:a16="http://schemas.microsoft.com/office/drawing/2014/main" id="{1F81A402-F237-46A3-8392-FDB3A4DA8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553" y="1841736"/>
            <a:ext cx="3828789" cy="2511952"/>
          </a:xfrm>
          <a:prstGeom prst="rect">
            <a:avLst/>
          </a:prstGeom>
        </p:spPr>
      </p:pic>
      <p:pic>
        <p:nvPicPr>
          <p:cNvPr id="23" name="Picture 2" descr="05-3-16">
            <a:extLst>
              <a:ext uri="{FF2B5EF4-FFF2-40B4-BE49-F238E27FC236}">
                <a16:creationId xmlns:a16="http://schemas.microsoft.com/office/drawing/2014/main" id="{A45392E7-E3B6-485A-93BE-D10D74A77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234" y="1841736"/>
            <a:ext cx="3347301" cy="2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4293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1220D02-29E1-411F-AFB5-FA590DB33450}"/>
              </a:ext>
            </a:extLst>
          </p:cNvPr>
          <p:cNvSpPr>
            <a:spLocks noGrp="1"/>
          </p:cNvSpPr>
          <p:nvPr>
            <p:ph type="sldNum" sz="quarter" idx="10"/>
          </p:nvPr>
        </p:nvSpPr>
        <p:spPr/>
        <p:txBody>
          <a:bodyPr/>
          <a:lstStyle/>
          <a:p>
            <a:pPr>
              <a:defRPr/>
            </a:pPr>
            <a:r>
              <a:rPr lang="zh-CN" altLang="en-US"/>
              <a:t>郑州澍青医学高等专科学校</a:t>
            </a:r>
            <a:endParaRPr lang="zh-CN" altLang="en-US" dirty="0"/>
          </a:p>
        </p:txBody>
      </p:sp>
      <p:sp>
        <p:nvSpPr>
          <p:cNvPr id="4" name="Rectangle 1">
            <a:extLst>
              <a:ext uri="{FF2B5EF4-FFF2-40B4-BE49-F238E27FC236}">
                <a16:creationId xmlns:a16="http://schemas.microsoft.com/office/drawing/2014/main" id="{9A44D617-8D4E-435E-94CB-622B951EDC77}"/>
              </a:ext>
            </a:extLst>
          </p:cNvPr>
          <p:cNvSpPr>
            <a:spLocks noChangeArrowheads="1"/>
          </p:cNvSpPr>
          <p:nvPr/>
        </p:nvSpPr>
        <p:spPr bwMode="auto">
          <a:xfrm>
            <a:off x="838309" y="1522956"/>
            <a:ext cx="10515382" cy="273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3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3200" algn="l" defTabSz="914400" rtl="0" eaLnBrk="0" fontAlgn="base" latinLnBrk="0" hangingPunct="0">
              <a:lnSpc>
                <a:spcPct val="125000"/>
              </a:lnSpc>
              <a:spcBef>
                <a:spcPct val="0"/>
              </a:spcBef>
              <a:spcAft>
                <a:spcPct val="0"/>
              </a:spcAft>
              <a:buClrTx/>
              <a:buSzTx/>
              <a:buFontTx/>
              <a:buNone/>
              <a:tabLst/>
            </a:pPr>
            <a:r>
              <a:rPr kumimoji="0" lang="zh-CN" altLang="zh-CN" sz="2800" b="0" i="0" u="none" strike="noStrike" cap="none" normalizeH="0" baseline="0" dirty="0">
                <a:ln>
                  <a:noFill/>
                </a:ln>
                <a:effectLst/>
                <a:latin typeface="+mn-ea"/>
              </a:rPr>
              <a:t>（1）严格遵守无菌操作原则。</a:t>
            </a:r>
          </a:p>
          <a:p>
            <a:pPr lvl="0">
              <a:lnSpc>
                <a:spcPct val="125000"/>
              </a:lnSpc>
            </a:pPr>
            <a:r>
              <a:rPr lang="zh-CN" altLang="en-US" sz="2800" dirty="0">
                <a:latin typeface="+mn-ea"/>
              </a:rPr>
              <a:t>（</a:t>
            </a:r>
            <a:r>
              <a:rPr lang="en-US" altLang="zh-CN" sz="2800" dirty="0">
                <a:latin typeface="+mn-ea"/>
              </a:rPr>
              <a:t>2</a:t>
            </a:r>
            <a:r>
              <a:rPr lang="zh-CN" altLang="en-US" sz="2800" dirty="0">
                <a:latin typeface="+mn-ea"/>
              </a:rPr>
              <a:t>）持无菌容器时应托住底部，</a:t>
            </a:r>
            <a:r>
              <a:rPr lang="zh-CN" altLang="en-US" sz="2800" dirty="0">
                <a:solidFill>
                  <a:srgbClr val="C00000"/>
                </a:solidFill>
                <a:latin typeface="+mn-ea"/>
              </a:rPr>
              <a:t>手指不可触及无菌容器的内面及边缘。     </a:t>
            </a:r>
            <a:endParaRPr lang="en-US" altLang="zh-CN" sz="2800" dirty="0">
              <a:solidFill>
                <a:srgbClr val="C00000"/>
              </a:solidFill>
              <a:latin typeface="+mn-ea"/>
            </a:endParaRPr>
          </a:p>
          <a:p>
            <a:pPr lvl="0">
              <a:lnSpc>
                <a:spcPct val="125000"/>
              </a:lnSpc>
            </a:pPr>
            <a:r>
              <a:rPr lang="zh-CN" altLang="en-US" sz="2800" dirty="0">
                <a:latin typeface="+mn-ea"/>
              </a:rPr>
              <a:t>（</a:t>
            </a:r>
            <a:r>
              <a:rPr lang="en-US" altLang="zh-CN" sz="2800" dirty="0">
                <a:latin typeface="+mn-ea"/>
              </a:rPr>
              <a:t>3</a:t>
            </a:r>
            <a:r>
              <a:rPr lang="zh-CN" altLang="en-US" sz="2800" dirty="0">
                <a:latin typeface="+mn-ea"/>
              </a:rPr>
              <a:t>）从无菌容器取出的物品，</a:t>
            </a:r>
            <a:r>
              <a:rPr lang="zh-CN" altLang="en-US" sz="2800" dirty="0">
                <a:solidFill>
                  <a:srgbClr val="C00000"/>
                </a:solidFill>
                <a:latin typeface="+mn-ea"/>
              </a:rPr>
              <a:t>虽未使用也不可放回</a:t>
            </a:r>
            <a:r>
              <a:rPr lang="zh-CN" altLang="en-US" sz="2800" dirty="0">
                <a:latin typeface="+mn-ea"/>
              </a:rPr>
              <a:t>无菌容器。</a:t>
            </a:r>
            <a:endParaRPr lang="en-US" altLang="zh-CN" sz="2800" dirty="0">
              <a:latin typeface="+mn-ea"/>
            </a:endParaRPr>
          </a:p>
          <a:p>
            <a:pPr lvl="0">
              <a:lnSpc>
                <a:spcPct val="125000"/>
              </a:lnSpc>
            </a:pPr>
            <a:r>
              <a:rPr lang="zh-CN" altLang="en-US" sz="2800" dirty="0">
                <a:latin typeface="+mn-ea"/>
              </a:rPr>
              <a:t>（</a:t>
            </a:r>
            <a:r>
              <a:rPr lang="en-US" altLang="zh-CN" sz="2800" dirty="0">
                <a:latin typeface="+mn-ea"/>
              </a:rPr>
              <a:t>4</a:t>
            </a:r>
            <a:r>
              <a:rPr lang="zh-CN" altLang="en-US" sz="2800" dirty="0">
                <a:latin typeface="+mn-ea"/>
              </a:rPr>
              <a:t>）定期消毒灭菌；一经打开 ，使用时间不超过</a:t>
            </a:r>
            <a:r>
              <a:rPr lang="en-US" altLang="zh-CN" sz="2800" dirty="0">
                <a:latin typeface="+mn-ea"/>
              </a:rPr>
              <a:t>24H</a:t>
            </a:r>
            <a:r>
              <a:rPr lang="zh-CN" altLang="en-US" sz="2800" dirty="0">
                <a:latin typeface="+mn-ea"/>
              </a:rPr>
              <a:t>。</a:t>
            </a:r>
            <a:endParaRPr kumimoji="0" lang="zh-CN" altLang="zh-CN" sz="2800" b="0" i="0" u="none" strike="noStrike" cap="none" normalizeH="0" baseline="0" dirty="0">
              <a:ln>
                <a:noFill/>
              </a:ln>
              <a:effectLst/>
              <a:latin typeface="+mn-ea"/>
            </a:endParaRPr>
          </a:p>
        </p:txBody>
      </p:sp>
      <p:pic>
        <p:nvPicPr>
          <p:cNvPr id="5" name="图片 4">
            <a:extLst>
              <a:ext uri="{FF2B5EF4-FFF2-40B4-BE49-F238E27FC236}">
                <a16:creationId xmlns:a16="http://schemas.microsoft.com/office/drawing/2014/main" id="{96E94CF4-4E7D-4EC7-9FB6-D71162B9423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95527">
            <a:off x="2609040" y="4032211"/>
            <a:ext cx="2685507" cy="2060115"/>
          </a:xfrm>
          <a:prstGeom prst="rect">
            <a:avLst/>
          </a:prstGeom>
        </p:spPr>
      </p:pic>
      <p:pic>
        <p:nvPicPr>
          <p:cNvPr id="8" name="图片 7">
            <a:extLst>
              <a:ext uri="{FF2B5EF4-FFF2-40B4-BE49-F238E27FC236}">
                <a16:creationId xmlns:a16="http://schemas.microsoft.com/office/drawing/2014/main" id="{C9BAF4F4-DA78-4EE0-B0EF-5E386B88CED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4068" y="3988812"/>
            <a:ext cx="2966936" cy="1992718"/>
          </a:xfrm>
          <a:prstGeom prst="rect">
            <a:avLst/>
          </a:prstGeom>
        </p:spPr>
      </p:pic>
    </p:spTree>
    <p:extLst>
      <p:ext uri="{BB962C8B-B14F-4D97-AF65-F5344CB8AC3E}">
        <p14:creationId xmlns:p14="http://schemas.microsoft.com/office/powerpoint/2010/main" val="94367593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4833A84-82A2-46FF-AFCC-EF75EAF25D9D}"/>
              </a:ext>
            </a:extLst>
          </p:cNvPr>
          <p:cNvSpPr>
            <a:spLocks noGrp="1"/>
          </p:cNvSpPr>
          <p:nvPr>
            <p:ph type="body" sz="quarter" idx="10"/>
          </p:nvPr>
        </p:nvSpPr>
        <p:spPr/>
        <p:txBody>
          <a:bodyPr/>
          <a:lstStyle/>
          <a:p>
            <a:r>
              <a:rPr lang="zh-CN" altLang="en-US" spc="600" dirty="0"/>
              <a:t>无菌技术基本操作法</a:t>
            </a:r>
          </a:p>
        </p:txBody>
      </p:sp>
      <p:sp>
        <p:nvSpPr>
          <p:cNvPr id="2" name="灯片编号占位符 1">
            <a:extLst>
              <a:ext uri="{FF2B5EF4-FFF2-40B4-BE49-F238E27FC236}">
                <a16:creationId xmlns:a16="http://schemas.microsoft.com/office/drawing/2014/main" id="{DA3F5C06-383C-4A52-B893-ADF243A58E87}"/>
              </a:ext>
            </a:extLst>
          </p:cNvPr>
          <p:cNvSpPr>
            <a:spLocks noGrp="1"/>
          </p:cNvSpPr>
          <p:nvPr>
            <p:ph type="sldNum" sz="quarter" idx="11"/>
          </p:nvPr>
        </p:nvSpPr>
        <p:spPr/>
        <p:txBody>
          <a:bodyPr anchor="ctr" anchorCtr="1"/>
          <a:lstStyle/>
          <a:p>
            <a:pPr>
              <a:defRPr/>
            </a:pPr>
            <a:r>
              <a:rPr lang="zh-CN" altLang="en-US" dirty="0"/>
              <a:t>郑州澍青医学高等专科学校</a:t>
            </a:r>
          </a:p>
        </p:txBody>
      </p:sp>
      <p:grpSp>
        <p:nvGrpSpPr>
          <p:cNvPr id="11" name="组合 10">
            <a:extLst>
              <a:ext uri="{FF2B5EF4-FFF2-40B4-BE49-F238E27FC236}">
                <a16:creationId xmlns:a16="http://schemas.microsoft.com/office/drawing/2014/main" id="{ED7F7897-813A-4957-AF66-57DB5F42DB98}"/>
              </a:ext>
            </a:extLst>
          </p:cNvPr>
          <p:cNvGrpSpPr/>
          <p:nvPr/>
        </p:nvGrpSpPr>
        <p:grpSpPr>
          <a:xfrm>
            <a:off x="1062485" y="928881"/>
            <a:ext cx="4496842" cy="723666"/>
            <a:chOff x="731583" y="1133183"/>
            <a:chExt cx="4496842" cy="723666"/>
          </a:xfrm>
        </p:grpSpPr>
        <p:sp>
          <p:nvSpPr>
            <p:cNvPr id="12" name="矩形 11">
              <a:extLst>
                <a:ext uri="{FF2B5EF4-FFF2-40B4-BE49-F238E27FC236}">
                  <a16:creationId xmlns:a16="http://schemas.microsoft.com/office/drawing/2014/main" id="{81A66273-F312-4E3D-9753-62B83FB045C0}"/>
                </a:ext>
              </a:extLst>
            </p:cNvPr>
            <p:cNvSpPr/>
            <p:nvPr/>
          </p:nvSpPr>
          <p:spPr>
            <a:xfrm>
              <a:off x="2138627" y="1258354"/>
              <a:ext cx="2339102" cy="523220"/>
            </a:xfrm>
            <a:prstGeom prst="rect">
              <a:avLst/>
            </a:prstGeom>
          </p:spPr>
          <p:txBody>
            <a:bodyPr wrap="none">
              <a:spAutoFit/>
            </a:bodyPr>
            <a:lstStyle/>
            <a:p>
              <a:r>
                <a:rPr lang="zh-CN" altLang="en-US" sz="2800" b="1" dirty="0">
                  <a:solidFill>
                    <a:schemeClr val="accent1">
                      <a:lumMod val="50000"/>
                    </a:schemeClr>
                  </a:solidFill>
                  <a:latin typeface="+mj-ea"/>
                  <a:ea typeface="+mj-ea"/>
                </a:rPr>
                <a:t>取无菌溶液法</a:t>
              </a:r>
            </a:p>
          </p:txBody>
        </p:sp>
        <p:grpSp>
          <p:nvGrpSpPr>
            <p:cNvPr id="13" name="组合 12">
              <a:extLst>
                <a:ext uri="{FF2B5EF4-FFF2-40B4-BE49-F238E27FC236}">
                  <a16:creationId xmlns:a16="http://schemas.microsoft.com/office/drawing/2014/main" id="{C96E98CB-01F9-4657-9A1E-9B32389F7E99}"/>
                </a:ext>
              </a:extLst>
            </p:cNvPr>
            <p:cNvGrpSpPr/>
            <p:nvPr/>
          </p:nvGrpSpPr>
          <p:grpSpPr>
            <a:xfrm>
              <a:off x="731583" y="1133183"/>
              <a:ext cx="4496842" cy="723666"/>
              <a:chOff x="731583" y="1133183"/>
              <a:chExt cx="4496842" cy="723666"/>
            </a:xfrm>
          </p:grpSpPr>
          <p:sp>
            <p:nvSpPr>
              <p:cNvPr id="14" name="平行四边形 13">
                <a:extLst>
                  <a:ext uri="{FF2B5EF4-FFF2-40B4-BE49-F238E27FC236}">
                    <a16:creationId xmlns:a16="http://schemas.microsoft.com/office/drawing/2014/main" id="{B7399DDB-94F0-4173-8509-5369470D62FB}"/>
                  </a:ext>
                </a:extLst>
              </p:cNvPr>
              <p:cNvSpPr/>
              <p:nvPr/>
            </p:nvSpPr>
            <p:spPr>
              <a:xfrm>
                <a:off x="731583" y="1133183"/>
                <a:ext cx="880741" cy="72366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C68F945F-07B7-4275-9DA0-6936D5894AF7}"/>
                  </a:ext>
                </a:extLst>
              </p:cNvPr>
              <p:cNvSpPr/>
              <p:nvPr/>
            </p:nvSpPr>
            <p:spPr>
              <a:xfrm>
                <a:off x="905486" y="1232353"/>
                <a:ext cx="532933" cy="48244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mj-ea"/>
                    <a:ea typeface="+mj-ea"/>
                  </a:rPr>
                  <a:t>3</a:t>
                </a:r>
                <a:endParaRPr lang="zh-CN" altLang="en-US" sz="2400" b="1" dirty="0">
                  <a:effectLst>
                    <a:outerShdw blurRad="38100" dist="38100" dir="2700000" algn="tl">
                      <a:srgbClr val="000000">
                        <a:alpha val="43137"/>
                      </a:srgbClr>
                    </a:outerShdw>
                  </a:effectLst>
                  <a:latin typeface="+mj-ea"/>
                  <a:ea typeface="+mj-ea"/>
                </a:endParaRPr>
              </a:p>
            </p:txBody>
          </p:sp>
          <p:cxnSp>
            <p:nvCxnSpPr>
              <p:cNvPr id="16" name="直接连接符 15">
                <a:extLst>
                  <a:ext uri="{FF2B5EF4-FFF2-40B4-BE49-F238E27FC236}">
                    <a16:creationId xmlns:a16="http://schemas.microsoft.com/office/drawing/2014/main" id="{36D471C4-9A6A-4651-AFB6-B144992A250F}"/>
                  </a:ext>
                </a:extLst>
              </p:cNvPr>
              <p:cNvCxnSpPr>
                <a:cxnSpLocks/>
              </p:cNvCxnSpPr>
              <p:nvPr/>
            </p:nvCxnSpPr>
            <p:spPr>
              <a:xfrm>
                <a:off x="1387931" y="1848351"/>
                <a:ext cx="3840494" cy="84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a:extLst>
              <a:ext uri="{FF2B5EF4-FFF2-40B4-BE49-F238E27FC236}">
                <a16:creationId xmlns:a16="http://schemas.microsoft.com/office/drawing/2014/main" id="{1A5264EB-0C07-4E3E-8AA2-3B020F35696C}"/>
              </a:ext>
            </a:extLst>
          </p:cNvPr>
          <p:cNvGrpSpPr/>
          <p:nvPr/>
        </p:nvGrpSpPr>
        <p:grpSpPr>
          <a:xfrm>
            <a:off x="850915" y="1928677"/>
            <a:ext cx="1874777" cy="545945"/>
            <a:chOff x="889961" y="1928677"/>
            <a:chExt cx="1874777" cy="545945"/>
          </a:xfrm>
        </p:grpSpPr>
        <p:pic>
          <p:nvPicPr>
            <p:cNvPr id="18" name="图片 17" descr="图片包含 游戏机, 画&#10;&#10;描述已自动生成">
              <a:extLst>
                <a:ext uri="{FF2B5EF4-FFF2-40B4-BE49-F238E27FC236}">
                  <a16:creationId xmlns:a16="http://schemas.microsoft.com/office/drawing/2014/main" id="{5D3F33FC-7AD6-4BD7-A85F-F4E8D70933C9}"/>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89961" y="1928677"/>
              <a:ext cx="692853" cy="492593"/>
            </a:xfrm>
            <a:prstGeom prst="rect">
              <a:avLst/>
            </a:prstGeom>
          </p:spPr>
        </p:pic>
        <p:sp>
          <p:nvSpPr>
            <p:cNvPr id="19" name="矩形 18">
              <a:extLst>
                <a:ext uri="{FF2B5EF4-FFF2-40B4-BE49-F238E27FC236}">
                  <a16:creationId xmlns:a16="http://schemas.microsoft.com/office/drawing/2014/main" id="{D8A44493-52A7-4567-A72A-7793CF844754}"/>
                </a:ext>
              </a:extLst>
            </p:cNvPr>
            <p:cNvSpPr/>
            <p:nvPr/>
          </p:nvSpPr>
          <p:spPr>
            <a:xfrm>
              <a:off x="1502854" y="1951402"/>
              <a:ext cx="1261884" cy="523220"/>
            </a:xfrm>
            <a:prstGeom prst="rect">
              <a:avLst/>
            </a:prstGeom>
          </p:spPr>
          <p:txBody>
            <a:bodyPr wrap="none">
              <a:spAutoFit/>
            </a:bodyPr>
            <a:lstStyle/>
            <a:p>
              <a:r>
                <a:rPr lang="zh-CN" altLang="en-US" sz="2800" b="1" dirty="0">
                  <a:solidFill>
                    <a:schemeClr val="accent1">
                      <a:lumMod val="50000"/>
                    </a:schemeClr>
                  </a:solidFill>
                  <a:latin typeface="+mj-ea"/>
                  <a:ea typeface="+mj-ea"/>
                </a:rPr>
                <a:t>目的：</a:t>
              </a:r>
            </a:p>
          </p:txBody>
        </p:sp>
      </p:grpSp>
      <p:sp>
        <p:nvSpPr>
          <p:cNvPr id="20" name="文本框 19">
            <a:extLst>
              <a:ext uri="{FF2B5EF4-FFF2-40B4-BE49-F238E27FC236}">
                <a16:creationId xmlns:a16="http://schemas.microsoft.com/office/drawing/2014/main" id="{195A07E1-492B-498A-B96B-B9ADFD19B9BD}"/>
              </a:ext>
            </a:extLst>
          </p:cNvPr>
          <p:cNvSpPr txBox="1"/>
          <p:nvPr/>
        </p:nvSpPr>
        <p:spPr>
          <a:xfrm>
            <a:off x="2659904" y="1821294"/>
            <a:ext cx="8574041" cy="637675"/>
          </a:xfrm>
          <a:prstGeom prst="rect">
            <a:avLst/>
          </a:prstGeom>
          <a:noFill/>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sym typeface="+mn-ea"/>
              </a:rPr>
              <a:t>保持无菌溶液的无菌状态，供治疗护理用。</a:t>
            </a:r>
            <a:endParaRPr lang="en-US" altLang="zh-CN" sz="2400" dirty="0">
              <a:latin typeface="黑体" panose="02010609060101010101" pitchFamily="49" charset="-122"/>
              <a:ea typeface="黑体" panose="02010609060101010101" pitchFamily="49" charset="-122"/>
              <a:sym typeface="+mn-ea"/>
            </a:endParaRPr>
          </a:p>
        </p:txBody>
      </p:sp>
      <p:sp>
        <p:nvSpPr>
          <p:cNvPr id="21" name="矩形 20">
            <a:extLst>
              <a:ext uri="{FF2B5EF4-FFF2-40B4-BE49-F238E27FC236}">
                <a16:creationId xmlns:a16="http://schemas.microsoft.com/office/drawing/2014/main" id="{8C67D573-E32D-46D4-AB3D-75FF1042F832}"/>
              </a:ext>
            </a:extLst>
          </p:cNvPr>
          <p:cNvSpPr/>
          <p:nvPr/>
        </p:nvSpPr>
        <p:spPr>
          <a:xfrm>
            <a:off x="850915" y="2773477"/>
            <a:ext cx="8574041" cy="2396938"/>
          </a:xfrm>
          <a:prstGeom prst="rect">
            <a:avLst/>
          </a:prstGeom>
        </p:spPr>
        <p:txBody>
          <a:bodyPr wrap="square">
            <a:spAutoFit/>
          </a:bodyPr>
          <a:lstStyle/>
          <a:p>
            <a:pPr>
              <a:lnSpc>
                <a:spcPct val="125000"/>
              </a:lnSpc>
            </a:pPr>
            <a:r>
              <a:rPr lang="zh-CN" altLang="en-US" sz="2800" b="1" dirty="0">
                <a:solidFill>
                  <a:schemeClr val="accent1">
                    <a:lumMod val="50000"/>
                  </a:schemeClr>
                </a:solidFill>
                <a:latin typeface="+mj-ea"/>
                <a:ea typeface="+mj-ea"/>
              </a:rPr>
              <a:t>操作步骤：</a:t>
            </a:r>
            <a:endParaRPr lang="en-US" altLang="zh-CN" sz="2800" b="1" dirty="0">
              <a:solidFill>
                <a:schemeClr val="accent1">
                  <a:lumMod val="50000"/>
                </a:schemeClr>
              </a:solidFill>
              <a:latin typeface="+mj-ea"/>
              <a:ea typeface="+mj-ea"/>
            </a:endParaRPr>
          </a:p>
          <a:p>
            <a:pPr>
              <a:lnSpc>
                <a:spcPct val="125000"/>
              </a:lnSpc>
            </a:pPr>
            <a:endParaRPr lang="en-US" altLang="zh-CN" sz="1400" b="1" dirty="0">
              <a:solidFill>
                <a:schemeClr val="accent1">
                  <a:lumMod val="50000"/>
                </a:schemeClr>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清洁   </a:t>
            </a:r>
            <a:r>
              <a:rPr lang="zh-CN" altLang="en-US" sz="2400" dirty="0">
                <a:latin typeface="+mj-ea"/>
                <a:ea typeface="+mj-ea"/>
              </a:rPr>
              <a:t>擦净瓶外灰尘</a:t>
            </a:r>
            <a:endParaRPr lang="en-US" altLang="zh-CN" sz="2800" dirty="0">
              <a:solidFill>
                <a:srgbClr val="7030A0"/>
              </a:solidFill>
              <a:latin typeface="+mj-ea"/>
              <a:ea typeface="+mj-ea"/>
            </a:endParaRPr>
          </a:p>
          <a:p>
            <a:pPr marL="457200" indent="-457200">
              <a:lnSpc>
                <a:spcPct val="125000"/>
              </a:lnSpc>
              <a:buFont typeface="Wingdings" panose="05000000000000000000" pitchFamily="2" charset="2"/>
              <a:buChar char="u"/>
            </a:pPr>
            <a:r>
              <a:rPr lang="zh-CN" altLang="en-US" sz="2800" dirty="0">
                <a:solidFill>
                  <a:srgbClr val="7030A0"/>
                </a:solidFill>
                <a:latin typeface="+mj-ea"/>
                <a:ea typeface="+mj-ea"/>
              </a:rPr>
              <a:t>查对   </a:t>
            </a:r>
            <a:r>
              <a:rPr lang="zh-CN" altLang="en-US" sz="2400" dirty="0">
                <a:latin typeface="+mj-ea"/>
                <a:ea typeface="+mj-ea"/>
              </a:rPr>
              <a:t>核对药名、剂量、浓度、有效期，瓶口无松动，瓶</a:t>
            </a:r>
            <a:endParaRPr lang="en-US" altLang="zh-CN" sz="2400" dirty="0">
              <a:latin typeface="+mj-ea"/>
              <a:ea typeface="+mj-ea"/>
            </a:endParaRPr>
          </a:p>
          <a:p>
            <a:pPr>
              <a:lnSpc>
                <a:spcPct val="125000"/>
              </a:lnSpc>
            </a:pPr>
            <a:r>
              <a:rPr lang="en-US" altLang="zh-CN" sz="2400" dirty="0">
                <a:latin typeface="+mj-ea"/>
                <a:ea typeface="+mj-ea"/>
              </a:rPr>
              <a:t>                </a:t>
            </a:r>
            <a:r>
              <a:rPr lang="zh-CN" altLang="en-US" sz="2400" dirty="0">
                <a:latin typeface="+mj-ea"/>
                <a:ea typeface="+mj-ea"/>
              </a:rPr>
              <a:t>身无裂痕，对光检查溶液的澄清度</a:t>
            </a:r>
            <a:r>
              <a:rPr lang="zh-CN" altLang="en-US" sz="2000" dirty="0">
                <a:latin typeface="+mj-ea"/>
                <a:ea typeface="+mj-ea"/>
              </a:rPr>
              <a:t>。</a:t>
            </a:r>
            <a:endParaRPr lang="en-US" altLang="zh-CN" sz="2400" dirty="0">
              <a:latin typeface="+mj-ea"/>
              <a:ea typeface="+mj-ea"/>
            </a:endParaRPr>
          </a:p>
        </p:txBody>
      </p:sp>
      <p:pic>
        <p:nvPicPr>
          <p:cNvPr id="22" name="Picture 4" descr="3">
            <a:extLst>
              <a:ext uri="{FF2B5EF4-FFF2-40B4-BE49-F238E27FC236}">
                <a16:creationId xmlns:a16="http://schemas.microsoft.com/office/drawing/2014/main" id="{8CF87F3A-DB01-43BA-9808-61BA466B9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096" y="1978921"/>
            <a:ext cx="2265428" cy="324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79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0.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101.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102.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103.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104.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10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1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2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12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12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123.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12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2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2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2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2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2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13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3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14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4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15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15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15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153.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15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15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5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5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5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5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16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6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17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7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7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7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7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17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17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17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17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17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8.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10"/>
</p:tagLst>
</file>

<file path=ppt/tags/tag18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8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8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18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8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11"/>
</p:tagLst>
</file>

<file path=ppt/tags/tag19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19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4"/>
</p:tagLst>
</file>

<file path=ppt/tags/tag20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0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5"/>
</p:tagLst>
</file>

<file path=ppt/tags/tag21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1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8"/>
</p:tagLst>
</file>

<file path=ppt/tags/tag22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2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3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3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3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5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56.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5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5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6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6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63.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6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1"/>
</p:tagLst>
</file>

<file path=ppt/tags/tag6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2"/>
</p:tagLst>
</file>

<file path=ppt/tags/tag7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9"/>
</p:tagLst>
</file>

<file path=ppt/tags/tag72.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Other"/>
  <p:tag name="MH_ORDER" val="10"/>
</p:tagLst>
</file>

<file path=ppt/tags/tag7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3.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7.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SubTitle"/>
  <p:tag name="MH_ORDER" val="1"/>
</p:tagLst>
</file>

<file path=ppt/tags/tag88.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219112043"/>
  <p:tag name="MH_LIBRARY" val="GRAPHIC"/>
  <p:tag name="MH_TYPE" val="SubTitle"/>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1.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2.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3.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4.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6.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7.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8.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ags/tag99.xml><?xml version="1.0" encoding="utf-8"?>
<p:tagLst xmlns:a="http://schemas.openxmlformats.org/drawingml/2006/main" xmlns:r="http://schemas.openxmlformats.org/officeDocument/2006/relationships" xmlns:p="http://schemas.openxmlformats.org/presentationml/2006/main">
  <p:tag name="MH" val="20151201095059"/>
  <p:tag name="MH_LIBRARY" val="GRAPHIC"/>
  <p:tag name="MH_TYPE" val="Other"/>
  <p:tag name="MH_ORDER" val="2"/>
</p:tagLst>
</file>

<file path=ppt/theme/theme1.xml><?xml version="1.0" encoding="utf-8"?>
<a:theme xmlns:a="http://schemas.openxmlformats.org/drawingml/2006/main" name="1_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7F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1367</TotalTime>
  <Words>9515</Words>
  <Application>Microsoft Office PowerPoint</Application>
  <PresentationFormat>宽屏</PresentationFormat>
  <Paragraphs>1074</Paragraphs>
  <Slides>113</Slides>
  <Notes>20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113</vt:i4>
      </vt:variant>
    </vt:vector>
  </HeadingPairs>
  <TitlesOfParts>
    <vt:vector size="129" baseType="lpstr">
      <vt:lpstr>STHeiti</vt:lpstr>
      <vt:lpstr>等线</vt:lpstr>
      <vt:lpstr>等线 Light</vt:lpstr>
      <vt:lpstr>仿宋</vt:lpstr>
      <vt:lpstr>黑体</vt:lpstr>
      <vt:lpstr>华文行楷</vt:lpstr>
      <vt:lpstr>微软雅黑</vt:lpstr>
      <vt:lpstr>Arial</vt:lpstr>
      <vt:lpstr>Arial Black</vt:lpstr>
      <vt:lpstr>Calibri</vt:lpstr>
      <vt:lpstr>Impact</vt:lpstr>
      <vt:lpstr>Source Sans Pro ExtraLight</vt:lpstr>
      <vt:lpstr>times new roman</vt:lpstr>
      <vt:lpstr>times new roman</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dc:creator>
  <cp:lastModifiedBy>C YJ</cp:lastModifiedBy>
  <cp:revision>267</cp:revision>
  <dcterms:created xsi:type="dcterms:W3CDTF">2020-04-18T14:50:48Z</dcterms:created>
  <dcterms:modified xsi:type="dcterms:W3CDTF">2022-08-22T13:35:57Z</dcterms:modified>
</cp:coreProperties>
</file>