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</p:sldMasterIdLst>
  <p:notesMasterIdLst>
    <p:notesMasterId r:id="rId64"/>
  </p:notesMasterIdLst>
  <p:sldIdLst>
    <p:sldId id="281" r:id="rId2"/>
    <p:sldId id="1520" r:id="rId3"/>
    <p:sldId id="1519" r:id="rId4"/>
    <p:sldId id="303" r:id="rId5"/>
    <p:sldId id="1544" r:id="rId6"/>
    <p:sldId id="1545" r:id="rId7"/>
    <p:sldId id="1546" r:id="rId8"/>
    <p:sldId id="1547" r:id="rId9"/>
    <p:sldId id="1548" r:id="rId10"/>
    <p:sldId id="1549" r:id="rId11"/>
    <p:sldId id="1550" r:id="rId12"/>
    <p:sldId id="1551" r:id="rId13"/>
    <p:sldId id="1552" r:id="rId14"/>
    <p:sldId id="1553" r:id="rId15"/>
    <p:sldId id="1554" r:id="rId16"/>
    <p:sldId id="1557" r:id="rId17"/>
    <p:sldId id="1555" r:id="rId18"/>
    <p:sldId id="1556" r:id="rId19"/>
    <p:sldId id="1558" r:id="rId20"/>
    <p:sldId id="1559" r:id="rId21"/>
    <p:sldId id="1560" r:id="rId22"/>
    <p:sldId id="1561" r:id="rId23"/>
    <p:sldId id="1562" r:id="rId24"/>
    <p:sldId id="1563" r:id="rId25"/>
    <p:sldId id="1583" r:id="rId26"/>
    <p:sldId id="1564" r:id="rId27"/>
    <p:sldId id="1565" r:id="rId28"/>
    <p:sldId id="1568" r:id="rId29"/>
    <p:sldId id="1569" r:id="rId30"/>
    <p:sldId id="1566" r:id="rId31"/>
    <p:sldId id="1573" r:id="rId32"/>
    <p:sldId id="1574" r:id="rId33"/>
    <p:sldId id="1575" r:id="rId34"/>
    <p:sldId id="560" r:id="rId35"/>
    <p:sldId id="1571" r:id="rId36"/>
    <p:sldId id="1572" r:id="rId37"/>
    <p:sldId id="1570" r:id="rId38"/>
    <p:sldId id="1521" r:id="rId39"/>
    <p:sldId id="1522" r:id="rId40"/>
    <p:sldId id="1410" r:id="rId41"/>
    <p:sldId id="1412" r:id="rId42"/>
    <p:sldId id="1524" r:id="rId43"/>
    <p:sldId id="1523" r:id="rId44"/>
    <p:sldId id="1525" r:id="rId45"/>
    <p:sldId id="1526" r:id="rId46"/>
    <p:sldId id="1533" r:id="rId47"/>
    <p:sldId id="1527" r:id="rId48"/>
    <p:sldId id="1528" r:id="rId49"/>
    <p:sldId id="1534" r:id="rId50"/>
    <p:sldId id="1536" r:id="rId51"/>
    <p:sldId id="1529" r:id="rId52"/>
    <p:sldId id="1530" r:id="rId53"/>
    <p:sldId id="1531" r:id="rId54"/>
    <p:sldId id="1532" r:id="rId55"/>
    <p:sldId id="1537" r:id="rId56"/>
    <p:sldId id="1538" r:id="rId57"/>
    <p:sldId id="1539" r:id="rId58"/>
    <p:sldId id="1580" r:id="rId59"/>
    <p:sldId id="1540" r:id="rId60"/>
    <p:sldId id="1543" r:id="rId61"/>
    <p:sldId id="1230" r:id="rId62"/>
    <p:sldId id="1541" r:id="rId6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B237D"/>
    <a:srgbClr val="663300"/>
    <a:srgbClr val="00CC99"/>
    <a:srgbClr val="0000CC"/>
    <a:srgbClr val="FF7C80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5478" autoAdjust="0"/>
  </p:normalViewPr>
  <p:slideViewPr>
    <p:cSldViewPr>
      <p:cViewPr varScale="1">
        <p:scale>
          <a:sx n="81" d="100"/>
          <a:sy n="81" d="100"/>
        </p:scale>
        <p:origin x="61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1T14:22:53.910" idx="1">
    <p:pos x="7873" y="1570"/>
    <p:text/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40.469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59.71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3:02.24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3:03.29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43.080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44.94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48.93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50.62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52.04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54.84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56.48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09:32:57.693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F9B6196-7437-4809-AD54-80C357C707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6F2F949-8DDE-4963-8328-ADDAA4FDBE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D81E34F-E56D-4540-AC37-4C6030179801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355713D-2B46-4E94-89C9-E4E72A87A5EF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/>
              <a:t>单击此处编辑母版文本样式</a:t>
            </a:r>
          </a:p>
          <a:p>
            <a:pPr lvl="1"/>
            <a:r>
              <a:rPr lang="zh-CN" altLang="zh-CN" noProof="0"/>
              <a:t>第二级</a:t>
            </a:r>
          </a:p>
          <a:p>
            <a:pPr lvl="2"/>
            <a:r>
              <a:rPr lang="zh-CN" altLang="zh-CN" noProof="0"/>
              <a:t>第三级</a:t>
            </a:r>
          </a:p>
          <a:p>
            <a:pPr lvl="3"/>
            <a:r>
              <a:rPr lang="zh-CN" altLang="zh-CN" noProof="0"/>
              <a:t>第四级</a:t>
            </a:r>
          </a:p>
          <a:p>
            <a:pPr lvl="4"/>
            <a:r>
              <a:rPr lang="zh-CN" altLang="zh-CN" noProof="0"/>
              <a:t>第五级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94FCB18-C7A6-4957-96D7-A7D3A1A75F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9D71FD6-70C5-44C8-AB19-0060BA299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E6AC3230-805E-4161-8C2F-DDDDD9E79A6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3CCD8444-66B7-46F4-AE12-40A48D342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7640A791-DAAC-4AE7-805B-44CF3E919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C15DF290-81B2-487B-BC36-829D32D34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DCEAA2-A749-4803-AD46-0F7D2CDA41E9}" type="slidenum">
              <a:rPr lang="zh-CN" altLang="zh-CN" smtClean="0"/>
              <a:pPr/>
              <a:t>2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D1F1E45-323C-4FCE-B192-842A4BD715A1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</p:spTree>
    <p:extLst>
      <p:ext uri="{BB962C8B-B14F-4D97-AF65-F5344CB8AC3E}">
        <p14:creationId xmlns:p14="http://schemas.microsoft.com/office/powerpoint/2010/main" val="377426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0B3B352D-2DF0-4202-B752-4D7E63976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6">
            <a:extLst>
              <a:ext uri="{FF2B5EF4-FFF2-40B4-BE49-F238E27FC236}">
                <a16:creationId xmlns:a16="http://schemas.microsoft.com/office/drawing/2014/main" id="{CF01E02B-D214-4AA0-A845-CFEEA852DC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38716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</p:spTree>
    <p:extLst>
      <p:ext uri="{BB962C8B-B14F-4D97-AF65-F5344CB8AC3E}">
        <p14:creationId xmlns:p14="http://schemas.microsoft.com/office/powerpoint/2010/main" val="13265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559C34B-B5BA-4C32-8494-A98FD592F8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D64F9526-2E0D-4783-B0D4-E35FC9E4F6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:a16="http://schemas.microsoft.com/office/drawing/2014/main" id="{48D739B8-E67F-4B66-BC97-EE6F54F6C1F7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5C4F63-3EC4-4F3A-A57D-E488FD8E8457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:a16="http://schemas.microsoft.com/office/drawing/2014/main" id="{F7F6692E-76D3-41B6-A9D5-41F72F63218F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鸣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818FB56-05F6-4096-9183-84F9268BC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16352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7">
            <a:extLst>
              <a:ext uri="{FF2B5EF4-FFF2-40B4-BE49-F238E27FC236}">
                <a16:creationId xmlns:a16="http://schemas.microsoft.com/office/drawing/2014/main" id="{AF88EBFA-2522-45FA-9937-053DAFDBB2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11550" y="2674938"/>
            <a:ext cx="5168900" cy="9858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zh-CN" altLang="en-US" sz="49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  <a:endParaRPr lang="en-US" altLang="zh-CN" sz="49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102">
            <a:extLst>
              <a:ext uri="{FF2B5EF4-FFF2-40B4-BE49-F238E27FC236}">
                <a16:creationId xmlns:a16="http://schemas.microsoft.com/office/drawing/2014/main" id="{B1101E24-F69E-4633-8BCB-2B14D973714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3FB2137B-14C9-4D53-AA17-3FC9B1A01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AAC540D8-3312-47CB-A178-593585510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id="{418AC6F9-CF9C-448C-9970-EAE259CB7F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51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>
            <a:extLst>
              <a:ext uri="{FF2B5EF4-FFF2-40B4-BE49-F238E27FC236}">
                <a16:creationId xmlns:a16="http://schemas.microsoft.com/office/drawing/2014/main" id="{6163A5DC-8EA8-4EE4-A06C-5F9AFCFD9C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387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5">
            <a:extLst>
              <a:ext uri="{FF2B5EF4-FFF2-40B4-BE49-F238E27FC236}">
                <a16:creationId xmlns:a16="http://schemas.microsoft.com/office/drawing/2014/main" id="{AA341F79-8E6E-4684-BCC9-7DEB11A9ED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45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1788"/>
            <a:ext cx="5384800" cy="452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197600" y="1601788"/>
            <a:ext cx="5384800" cy="4524375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1923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3">
            <a:extLst>
              <a:ext uri="{FF2B5EF4-FFF2-40B4-BE49-F238E27FC236}">
                <a16:creationId xmlns:a16="http://schemas.microsoft.com/office/drawing/2014/main" id="{949CA6E8-E491-49E7-AC68-FE5F146EFE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3" name="图片 7">
              <a:extLst>
                <a:ext uri="{FF2B5EF4-FFF2-40B4-BE49-F238E27FC236}">
                  <a16:creationId xmlns:a16="http://schemas.microsoft.com/office/drawing/2014/main" id="{6C554B7B-C781-4CC5-9C7A-E01233116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8">
              <a:extLst>
                <a:ext uri="{FF2B5EF4-FFF2-40B4-BE49-F238E27FC236}">
                  <a16:creationId xmlns:a16="http://schemas.microsoft.com/office/drawing/2014/main" id="{38B65000-F863-4407-8820-A4EE321F3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195">
            <a:extLst>
              <a:ext uri="{FF2B5EF4-FFF2-40B4-BE49-F238E27FC236}">
                <a16:creationId xmlns:a16="http://schemas.microsoft.com/office/drawing/2014/main" id="{29B07297-EF91-4FE0-8AE8-2F7E513C07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流程图: 离页连接符 193">
              <a:extLst>
                <a:ext uri="{FF2B5EF4-FFF2-40B4-BE49-F238E27FC236}">
                  <a16:creationId xmlns:a16="http://schemas.microsoft.com/office/drawing/2014/main" id="{225709C1-3009-4889-BFC8-19C96E402B77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流程图: 离页连接符 194">
              <a:extLst>
                <a:ext uri="{FF2B5EF4-FFF2-40B4-BE49-F238E27FC236}">
                  <a16:creationId xmlns:a16="http://schemas.microsoft.com/office/drawing/2014/main" id="{9D2F54E3-C652-4EEB-A692-9E84486AD97C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475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0E6658A3-9A88-481E-B650-61D94ACC69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6">
            <a:extLst>
              <a:ext uri="{FF2B5EF4-FFF2-40B4-BE49-F238E27FC236}">
                <a16:creationId xmlns:a16="http://schemas.microsoft.com/office/drawing/2014/main" id="{6AD00767-25C6-4ACF-B48F-09F16BA2A5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</p:spTree>
    <p:extLst>
      <p:ext uri="{BB962C8B-B14F-4D97-AF65-F5344CB8AC3E}">
        <p14:creationId xmlns:p14="http://schemas.microsoft.com/office/powerpoint/2010/main" val="5647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8163F633-DC8C-4C70-825C-DF29DF8B4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7FAC27D2-B5B7-49E5-AF46-0C4C75261C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:a16="http://schemas.microsoft.com/office/drawing/2014/main" id="{DDBCC8DF-F2BE-4537-80AB-72FA142E72BB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9868FA8-7B23-44F2-98AB-EB730269C4FC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:a16="http://schemas.microsoft.com/office/drawing/2014/main" id="{D3A4B5B0-9A34-4359-BC10-775799C4496C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9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34FAB8-C06C-42BB-9EC0-73C35D406BD0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  <p:sp>
        <p:nvSpPr>
          <p:cNvPr id="3" name="文本框 16">
            <a:extLst>
              <a:ext uri="{FF2B5EF4-FFF2-40B4-BE49-F238E27FC236}">
                <a16:creationId xmlns:a16="http://schemas.microsoft.com/office/drawing/2014/main" id="{0394878C-8E1A-4F74-AD77-50A5324FEA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283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F2D052-17E1-4D16-8AEC-1A82AD7E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DC77-287B-4B55-AA8A-B6B97FC0049C}" type="datetimeFigureOut">
              <a:rPr lang="zh-CN" altLang="en-US"/>
              <a:pPr>
                <a:defRPr/>
              </a:pPr>
              <a:t>2022/8/22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841124-F3B6-46EE-ACE3-B5EE97EF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855454-C05C-4257-AEB6-16256B8F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FD61-F5AD-478C-BCE2-6A87EEC403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18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3">
            <a:extLst>
              <a:ext uri="{FF2B5EF4-FFF2-40B4-BE49-F238E27FC236}">
                <a16:creationId xmlns:a16="http://schemas.microsoft.com/office/drawing/2014/main" id="{B81A6396-4C92-43B4-ACA0-D690B6619B5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3" name="图片 7">
              <a:extLst>
                <a:ext uri="{FF2B5EF4-FFF2-40B4-BE49-F238E27FC236}">
                  <a16:creationId xmlns:a16="http://schemas.microsoft.com/office/drawing/2014/main" id="{E4C5805A-FA82-45E1-BF7B-FDBD86774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8">
              <a:extLst>
                <a:ext uri="{FF2B5EF4-FFF2-40B4-BE49-F238E27FC236}">
                  <a16:creationId xmlns:a16="http://schemas.microsoft.com/office/drawing/2014/main" id="{26B0AB84-DE3D-46E4-A263-3D44EE848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195">
            <a:extLst>
              <a:ext uri="{FF2B5EF4-FFF2-40B4-BE49-F238E27FC236}">
                <a16:creationId xmlns:a16="http://schemas.microsoft.com/office/drawing/2014/main" id="{6016FFB0-6ABD-4CA6-9BE2-2B50EC6780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流程图: 离页连接符 193">
              <a:extLst>
                <a:ext uri="{FF2B5EF4-FFF2-40B4-BE49-F238E27FC236}">
                  <a16:creationId xmlns:a16="http://schemas.microsoft.com/office/drawing/2014/main" id="{CBE77684-8449-455E-A4CE-7A997A56EC72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流程图: 离页连接符 194">
              <a:extLst>
                <a:ext uri="{FF2B5EF4-FFF2-40B4-BE49-F238E27FC236}">
                  <a16:creationId xmlns:a16="http://schemas.microsoft.com/office/drawing/2014/main" id="{5F0472B8-E269-4EB7-90E3-F88D052A5BA4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137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AE62806-0E72-4F86-A2E7-870CC575A1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id="{3164ECBA-30FF-4096-99FB-CF0A19F2A11B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id="{B2033839-D32F-490B-B9E9-D5021FE3DE44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id="{3F2102AB-0D2F-4D64-8DE9-014829397177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id="{CF99835E-0AE2-4D57-B0E7-4CC80065CA19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CB7A96-DBCA-4844-AADB-4DCD2F01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D2C174-D4D2-4E64-BE83-A2AF90C12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351B86F-8AC9-4DAD-ADBD-3492D777F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262226-6751-4FBE-B429-BB04F7AD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id="{65A72F77-2C20-483B-B0B3-BBF96D9F1A4D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id="{D420DE43-D99E-4960-BDAE-B8FD87BBEECC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id="{8DD89B8B-5439-43F3-B014-E989FD2B7F8A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F1E40A6-6BC2-4ABA-8A47-4CC093E5DCF2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87ACB17-5E9A-4450-85ED-BC152764356E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8E1EE04-2820-4949-B59F-9EB3A84A2210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BB65E9C-6A72-406E-B470-8DF12762CB6A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D905343-7388-4212-9E9B-FAF5C14267B8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56F4B9E1-5EB8-4CC0-8F2A-209B2F10F8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E04347D7-F86A-4780-AA12-BF1D744CF3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275E725-166D-4F46-91E3-FC69AC34FAA4}"/>
              </a:ext>
            </a:extLst>
          </p:cNvPr>
          <p:cNvSpPr/>
          <p:nvPr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DA2A338-3001-4C38-A89E-606E68B174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0ABD9386-DC9D-4977-9520-16A0A6696E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7184B91-F75A-4527-A83E-A80F6F8F1F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897D58C8-7CBC-4B7E-B64E-B0E1A944B7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7145CA6B-CB68-469A-94D9-73DE4C90E7AE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id="{9D9B8AE4-39E9-4DD2-9BD9-A6294A6C7F25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id="{D823B1E6-3F03-4203-9919-B8FA797F0BFB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id="{934F2ABD-F0C6-4961-8E83-F388DC39CF81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id="{1D2F78D2-368F-44A3-BFB7-79F7143C68B9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文本框 44">
            <a:extLst>
              <a:ext uri="{FF2B5EF4-FFF2-40B4-BE49-F238E27FC236}">
                <a16:creationId xmlns:a16="http://schemas.microsoft.com/office/drawing/2014/main" id="{9867C4AF-B966-409F-A1C2-04A9518AFF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88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5516486-6445-4542-8FF5-0EE7B5C1E6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id="{F135537A-2B43-430D-A2D6-F3E7A1CB9F69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id="{EC739D67-A450-4136-BA35-B405BBC465E5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id="{FEE5637D-1604-49BF-B1E5-26B1C3EF8462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id="{760274EF-AB8F-4223-AED2-5060FB38BE6C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2A8C12-CCD8-48D0-BF98-0C600E487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7EF0FA-642A-40EC-8212-389CA461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C65D278-5A3B-43E3-BA7D-5E9BEEBE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827CF0-B573-4802-B566-E4A7E5AD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id="{F791E23F-845F-4B7E-91A0-D4A6BCC015A9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id="{76433F01-62D5-4F2B-B1B6-8BA15502518D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id="{5044AE5B-BAA2-4998-808A-555B62BF356C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5000C82-5ADC-4542-AF59-BA0510BB7623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FE3F68A-D176-46BF-A2F1-EEF9D0F59A93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BBC8028-B8AA-404F-8D87-98557F712BFD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D858599-6DDC-42C9-92EC-6ACE34545548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E216DD6-AF9C-4DF8-9145-B75FB2BA25C8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BB75C111-AC9D-4B74-A769-95ACE899B5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D9F831B9-E736-4910-8E88-043C1D598B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C38678-48D4-4E83-A8B8-F1B5EC68AC28}"/>
              </a:ext>
            </a:extLst>
          </p:cNvPr>
          <p:cNvSpPr/>
          <p:nvPr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4AAB4ECA-DCB6-4580-925F-54BD81A48E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50F338D2-C90F-42F9-88C0-C1695D9DF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E62EFBE-AFD8-4D3C-9FAE-7DC890A1E1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7707F3F9-18A1-46E1-8655-81FD0CB046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D82D4702-06C3-45AA-8321-7A5B2CEF1173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id="{B203D271-4992-4863-AE12-845B044FDA17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id="{A2EE53AA-B4E5-4BF3-8308-81F0A66637A4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id="{10F72020-FC58-44AB-B4EE-72F330DE580E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id="{69602A1D-C257-4E56-9D82-175D25F5F2D7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文本框 44">
            <a:extLst>
              <a:ext uri="{FF2B5EF4-FFF2-40B4-BE49-F238E27FC236}">
                <a16:creationId xmlns:a16="http://schemas.microsoft.com/office/drawing/2014/main" id="{FA92F505-36EE-457C-B210-A2D18A0E3C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032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9BCF4C99-C2FE-4AE9-B455-D1E0668EB1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id="{9348D1D7-06C0-4AFB-BDDC-57466E679DAF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id="{36452A4A-47CE-442B-B2BA-8C8D099F304C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id="{88B04FA0-7851-4126-B4F6-A44AC512552E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id="{FE6FC9EC-402E-40AE-AE82-4F9C6297C7FB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F6CC34-C4E5-4C58-ACAF-36685FB41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8035FD-59B2-4547-A9CA-490D9398B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78B43B0-AF67-4EAF-A251-0A2C1F8F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F0D77D-8B12-403D-940E-E8878DDF4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id="{11B418D9-0E9F-46DA-A4A2-F0869D604C65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id="{D3BC6C2D-B7E5-490E-9423-17DE08F8CD39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id="{76604ED6-1CE7-4C7A-AA48-357B796D4FDD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DFFD1FF-5FEB-41AA-A74C-15924166BFBA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816366D-24EA-4863-A7F2-4214E4DC9DDF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083F127-4689-4496-8816-98B0B438F389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986E5E8-B3A6-43B6-B805-F88131555055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5E64E0D-BA1E-4FAB-9684-876D0803F7F0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A6758E0-CBB7-4C8C-923C-12A6419B9F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87D0135B-273C-4EC2-BC54-DBAC1F59E7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AAD6312-6926-42B8-848C-076F34BEEE21}"/>
              </a:ext>
            </a:extLst>
          </p:cNvPr>
          <p:cNvSpPr/>
          <p:nvPr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2AADA9DA-7775-48E0-A6DE-89489B744D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C78FBA67-CA5D-4C0B-B28D-8ABB583488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100C4B1-AB25-4122-B154-A82CA8F9D6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510E4F8-0007-4BD6-830A-512F94E9C4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1428D3F4-D446-4D07-B365-ED4F5EB78687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id="{2E367C09-60CA-4D84-8AFA-F01FA5DC86D4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id="{FD7E0E0B-73DF-4815-A455-7D5ED93FBCF3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id="{91C1B792-9184-424F-B00F-0ABA519D4220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id="{E1D84774-8589-4E52-BFDA-539D4209A491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文本框 44">
            <a:extLst>
              <a:ext uri="{FF2B5EF4-FFF2-40B4-BE49-F238E27FC236}">
                <a16:creationId xmlns:a16="http://schemas.microsoft.com/office/drawing/2014/main" id="{8B15AD41-5D29-4557-8C27-AB10F627C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4144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C8D4A6F-A187-4592-8536-4882ACD3270B}"/>
              </a:ext>
            </a:extLst>
          </p:cNvPr>
          <p:cNvSpPr/>
          <p:nvPr userDrawn="1"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3" name="文本框 16">
            <a:extLst>
              <a:ext uri="{FF2B5EF4-FFF2-40B4-BE49-F238E27FC236}">
                <a16:creationId xmlns:a16="http://schemas.microsoft.com/office/drawing/2014/main" id="{10E3C599-03AB-468C-89FC-867B7BA022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61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710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1A3504DD-E516-4C8C-948A-D2F4235B2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6">
            <a:extLst>
              <a:ext uri="{FF2B5EF4-FFF2-40B4-BE49-F238E27FC236}">
                <a16:creationId xmlns:a16="http://schemas.microsoft.com/office/drawing/2014/main" id="{AF16F9D4-39DA-4DF1-9F18-99034957B8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</p:spTree>
    <p:extLst>
      <p:ext uri="{BB962C8B-B14F-4D97-AF65-F5344CB8AC3E}">
        <p14:creationId xmlns:p14="http://schemas.microsoft.com/office/powerpoint/2010/main" val="30254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15FF959-0C24-4730-BF0B-8A94FF16BEE5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4" name="图片 3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6AE7DE78-F994-4EB3-9EA2-C0ECE52261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7">
            <a:extLst>
              <a:ext uri="{FF2B5EF4-FFF2-40B4-BE49-F238E27FC236}">
                <a16:creationId xmlns:a16="http://schemas.microsoft.com/office/drawing/2014/main" id="{31D216EF-DE00-460F-AF96-46C19FBC21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</p:spTree>
    <p:extLst>
      <p:ext uri="{BB962C8B-B14F-4D97-AF65-F5344CB8AC3E}">
        <p14:creationId xmlns:p14="http://schemas.microsoft.com/office/powerpoint/2010/main" val="236522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889841D0-8591-4E24-8710-6AA4FB6164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7DDC71B-8F1D-4DEA-963E-9EA098A7F3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grpSp>
        <p:nvGrpSpPr>
          <p:cNvPr id="4" name="图形 2" descr="书架上的书籍">
            <a:extLst>
              <a:ext uri="{FF2B5EF4-FFF2-40B4-BE49-F238E27FC236}">
                <a16:creationId xmlns:a16="http://schemas.microsoft.com/office/drawing/2014/main" id="{F0E0574E-0FFD-4DAF-998C-AC2BEFDBEA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838" y="20638"/>
            <a:ext cx="11998325" cy="744537"/>
            <a:chOff x="382875" y="263826"/>
            <a:chExt cx="12747857" cy="666749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05CD886-7735-4E6F-BADF-873DD3BB889F}"/>
                </a:ext>
              </a:extLst>
            </p:cNvPr>
            <p:cNvSpPr/>
            <p:nvPr/>
          </p:nvSpPr>
          <p:spPr>
            <a:xfrm>
              <a:off x="382875" y="885083"/>
              <a:ext cx="12747857" cy="45492"/>
            </a:xfrm>
            <a:custGeom>
              <a:avLst/>
              <a:gdLst>
                <a:gd name="connsiteX0" fmla="*/ 0 w 647700"/>
                <a:gd name="connsiteY0" fmla="*/ 0 h 57150"/>
                <a:gd name="connsiteX1" fmla="*/ 647700 w 647700"/>
                <a:gd name="connsiteY1" fmla="*/ 0 h 57150"/>
                <a:gd name="connsiteX2" fmla="*/ 647700 w 647700"/>
                <a:gd name="connsiteY2" fmla="*/ 57150 h 57150"/>
                <a:gd name="connsiteX3" fmla="*/ 0 w 6477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57150">
                  <a:moveTo>
                    <a:pt x="0" y="0"/>
                  </a:moveTo>
                  <a:lnTo>
                    <a:pt x="647700" y="0"/>
                  </a:lnTo>
                  <a:lnTo>
                    <a:pt x="647700" y="5715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675DDD3-51A7-4C3D-8F45-E4F3C29463DB}"/>
                </a:ext>
              </a:extLst>
            </p:cNvPr>
            <p:cNvSpPr/>
            <p:nvPr/>
          </p:nvSpPr>
          <p:spPr>
            <a:xfrm>
              <a:off x="382875" y="263826"/>
              <a:ext cx="75900" cy="553018"/>
            </a:xfrm>
            <a:custGeom>
              <a:avLst/>
              <a:gdLst>
                <a:gd name="connsiteX0" fmla="*/ 0 w 76200"/>
                <a:gd name="connsiteY0" fmla="*/ 0 h 552450"/>
                <a:gd name="connsiteX1" fmla="*/ 76200 w 76200"/>
                <a:gd name="connsiteY1" fmla="*/ 0 h 552450"/>
                <a:gd name="connsiteX2" fmla="*/ 76200 w 76200"/>
                <a:gd name="connsiteY2" fmla="*/ 552450 h 552450"/>
                <a:gd name="connsiteX3" fmla="*/ 0 w 76200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52450">
                  <a:moveTo>
                    <a:pt x="0" y="0"/>
                  </a:moveTo>
                  <a:lnTo>
                    <a:pt x="76200" y="0"/>
                  </a:lnTo>
                  <a:lnTo>
                    <a:pt x="76200" y="552450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0088303-C58B-4B92-868C-E61DD527A365}"/>
                </a:ext>
              </a:extLst>
            </p:cNvPr>
            <p:cNvSpPr/>
            <p:nvPr/>
          </p:nvSpPr>
          <p:spPr>
            <a:xfrm>
              <a:off x="858516" y="740075"/>
              <a:ext cx="172040" cy="76769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BCA8DB1E-E336-488C-94D2-B18C26AFDF1E}"/>
                </a:ext>
              </a:extLst>
            </p:cNvPr>
            <p:cNvSpPr/>
            <p:nvPr/>
          </p:nvSpPr>
          <p:spPr>
            <a:xfrm>
              <a:off x="858516" y="415941"/>
              <a:ext cx="172040" cy="285750"/>
            </a:xfrm>
            <a:custGeom>
              <a:avLst/>
              <a:gdLst>
                <a:gd name="connsiteX0" fmla="*/ 0 w 171450"/>
                <a:gd name="connsiteY0" fmla="*/ 0 h 285750"/>
                <a:gd name="connsiteX1" fmla="*/ 171450 w 171450"/>
                <a:gd name="connsiteY1" fmla="*/ 0 h 285750"/>
                <a:gd name="connsiteX2" fmla="*/ 171450 w 171450"/>
                <a:gd name="connsiteY2" fmla="*/ 285750 h 285750"/>
                <a:gd name="connsiteX3" fmla="*/ 0 w 1714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0">
                  <a:moveTo>
                    <a:pt x="0" y="0"/>
                  </a:moveTo>
                  <a:lnTo>
                    <a:pt x="171450" y="0"/>
                  </a:lnTo>
                  <a:lnTo>
                    <a:pt x="17145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528B655-9081-4D35-9DFF-B41FB2FA8500}"/>
                </a:ext>
              </a:extLst>
            </p:cNvPr>
            <p:cNvSpPr/>
            <p:nvPr/>
          </p:nvSpPr>
          <p:spPr>
            <a:xfrm>
              <a:off x="858516" y="302210"/>
              <a:ext cx="172040" cy="75347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9968886B-A303-40D9-99EB-F7CED0A7618B}"/>
                </a:ext>
              </a:extLst>
            </p:cNvPr>
            <p:cNvSpPr/>
            <p:nvPr/>
          </p:nvSpPr>
          <p:spPr>
            <a:xfrm>
              <a:off x="667922" y="397460"/>
              <a:ext cx="153488" cy="419384"/>
            </a:xfrm>
            <a:custGeom>
              <a:avLst/>
              <a:gdLst>
                <a:gd name="connsiteX0" fmla="*/ 76200 w 152400"/>
                <a:gd name="connsiteY0" fmla="*/ 76200 h 419100"/>
                <a:gd name="connsiteX1" fmla="*/ 57150 w 152400"/>
                <a:gd name="connsiteY1" fmla="*/ 57150 h 419100"/>
                <a:gd name="connsiteX2" fmla="*/ 76200 w 152400"/>
                <a:gd name="connsiteY2" fmla="*/ 38100 h 419100"/>
                <a:gd name="connsiteX3" fmla="*/ 95250 w 152400"/>
                <a:gd name="connsiteY3" fmla="*/ 57150 h 419100"/>
                <a:gd name="connsiteX4" fmla="*/ 76200 w 152400"/>
                <a:gd name="connsiteY4" fmla="*/ 76200 h 419100"/>
                <a:gd name="connsiteX5" fmla="*/ 76200 w 152400"/>
                <a:gd name="connsiteY5" fmla="*/ 381000 h 419100"/>
                <a:gd name="connsiteX6" fmla="*/ 57150 w 152400"/>
                <a:gd name="connsiteY6" fmla="*/ 361950 h 419100"/>
                <a:gd name="connsiteX7" fmla="*/ 76200 w 152400"/>
                <a:gd name="connsiteY7" fmla="*/ 342900 h 419100"/>
                <a:gd name="connsiteX8" fmla="*/ 95250 w 152400"/>
                <a:gd name="connsiteY8" fmla="*/ 361950 h 419100"/>
                <a:gd name="connsiteX9" fmla="*/ 76200 w 152400"/>
                <a:gd name="connsiteY9" fmla="*/ 381000 h 419100"/>
                <a:gd name="connsiteX10" fmla="*/ 152400 w 152400"/>
                <a:gd name="connsiteY10" fmla="*/ 0 h 419100"/>
                <a:gd name="connsiteX11" fmla="*/ 0 w 152400"/>
                <a:gd name="connsiteY11" fmla="*/ 0 h 419100"/>
                <a:gd name="connsiteX12" fmla="*/ 0 w 152400"/>
                <a:gd name="connsiteY12" fmla="*/ 419100 h 419100"/>
                <a:gd name="connsiteX13" fmla="*/ 152400 w 152400"/>
                <a:gd name="connsiteY13" fmla="*/ 419100 h 419100"/>
                <a:gd name="connsiteX14" fmla="*/ 152400 w 152400"/>
                <a:gd name="connsiteY14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419100">
                  <a:moveTo>
                    <a:pt x="76200" y="76200"/>
                  </a:moveTo>
                  <a:cubicBezTo>
                    <a:pt x="65723" y="76200"/>
                    <a:pt x="57150" y="67627"/>
                    <a:pt x="57150" y="57150"/>
                  </a:cubicBezTo>
                  <a:cubicBezTo>
                    <a:pt x="57150" y="46673"/>
                    <a:pt x="65723" y="38100"/>
                    <a:pt x="76200" y="38100"/>
                  </a:cubicBezTo>
                  <a:cubicBezTo>
                    <a:pt x="86677" y="38100"/>
                    <a:pt x="95250" y="46673"/>
                    <a:pt x="95250" y="57150"/>
                  </a:cubicBezTo>
                  <a:cubicBezTo>
                    <a:pt x="95250" y="67627"/>
                    <a:pt x="86677" y="76200"/>
                    <a:pt x="76200" y="76200"/>
                  </a:cubicBezTo>
                  <a:close/>
                  <a:moveTo>
                    <a:pt x="76200" y="381000"/>
                  </a:moveTo>
                  <a:cubicBezTo>
                    <a:pt x="65723" y="381000"/>
                    <a:pt x="57150" y="372428"/>
                    <a:pt x="57150" y="361950"/>
                  </a:cubicBezTo>
                  <a:cubicBezTo>
                    <a:pt x="57150" y="351473"/>
                    <a:pt x="65723" y="342900"/>
                    <a:pt x="76200" y="342900"/>
                  </a:cubicBezTo>
                  <a:cubicBezTo>
                    <a:pt x="86677" y="342900"/>
                    <a:pt x="95250" y="351473"/>
                    <a:pt x="95250" y="361950"/>
                  </a:cubicBezTo>
                  <a:cubicBezTo>
                    <a:pt x="95250" y="372428"/>
                    <a:pt x="86677" y="381000"/>
                    <a:pt x="76200" y="381000"/>
                  </a:cubicBezTo>
                  <a:close/>
                  <a:moveTo>
                    <a:pt x="15240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52400" y="4191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E81DEA9E-742A-49A6-BAC8-FC8EC7F8C1F5}"/>
                </a:ext>
              </a:extLst>
            </p:cNvPr>
            <p:cNvSpPr/>
            <p:nvPr/>
          </p:nvSpPr>
          <p:spPr>
            <a:xfrm>
              <a:off x="497569" y="320692"/>
              <a:ext cx="133246" cy="496152"/>
            </a:xfrm>
            <a:custGeom>
              <a:avLst/>
              <a:gdLst>
                <a:gd name="connsiteX0" fmla="*/ 95250 w 133350"/>
                <a:gd name="connsiteY0" fmla="*/ 95250 h 495300"/>
                <a:gd name="connsiteX1" fmla="*/ 38100 w 133350"/>
                <a:gd name="connsiteY1" fmla="*/ 95250 h 495300"/>
                <a:gd name="connsiteX2" fmla="*/ 38100 w 133350"/>
                <a:gd name="connsiteY2" fmla="*/ 38100 h 495300"/>
                <a:gd name="connsiteX3" fmla="*/ 95250 w 133350"/>
                <a:gd name="connsiteY3" fmla="*/ 38100 h 495300"/>
                <a:gd name="connsiteX4" fmla="*/ 95250 w 133350"/>
                <a:gd name="connsiteY4" fmla="*/ 95250 h 495300"/>
                <a:gd name="connsiteX5" fmla="*/ 133350 w 133350"/>
                <a:gd name="connsiteY5" fmla="*/ 0 h 495300"/>
                <a:gd name="connsiteX6" fmla="*/ 0 w 133350"/>
                <a:gd name="connsiteY6" fmla="*/ 0 h 495300"/>
                <a:gd name="connsiteX7" fmla="*/ 0 w 133350"/>
                <a:gd name="connsiteY7" fmla="*/ 495300 h 495300"/>
                <a:gd name="connsiteX8" fmla="*/ 133350 w 133350"/>
                <a:gd name="connsiteY8" fmla="*/ 495300 h 495300"/>
                <a:gd name="connsiteX9" fmla="*/ 133350 w 133350"/>
                <a:gd name="connsiteY9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495300">
                  <a:moveTo>
                    <a:pt x="95250" y="95250"/>
                  </a:moveTo>
                  <a:lnTo>
                    <a:pt x="38100" y="95250"/>
                  </a:lnTo>
                  <a:lnTo>
                    <a:pt x="38100" y="38100"/>
                  </a:lnTo>
                  <a:lnTo>
                    <a:pt x="95250" y="38100"/>
                  </a:lnTo>
                  <a:lnTo>
                    <a:pt x="95250" y="95250"/>
                  </a:lnTo>
                  <a:close/>
                  <a:moveTo>
                    <a:pt x="13335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33350" y="49530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2" name="图片 11" descr="图片包含 游戏机, 标志, 房间, 食物&#10;&#10;描述已自动生成">
            <a:extLst>
              <a:ext uri="{FF2B5EF4-FFF2-40B4-BE49-F238E27FC236}">
                <a16:creationId xmlns:a16="http://schemas.microsoft.com/office/drawing/2014/main" id="{7715427E-3F9D-4698-938D-8F27F77209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06A36D7-B6C7-4C64-B2F6-85D004D62EDA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031" name="文本框 14">
            <a:extLst>
              <a:ext uri="{FF2B5EF4-FFF2-40B4-BE49-F238E27FC236}">
                <a16:creationId xmlns:a16="http://schemas.microsoft.com/office/drawing/2014/main" id="{37DA070F-9E0B-4F97-8DFA-2BBC8867FB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25" y="6415088"/>
            <a:ext cx="319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郑州澍青医学高等专科学校</a:t>
            </a:r>
            <a:endParaRPr lang="zh-CN" altLang="zh-CN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2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84" r:id="rId13"/>
    <p:sldLayoutId id="2147484485" r:id="rId14"/>
    <p:sldLayoutId id="2147484486" r:id="rId15"/>
    <p:sldLayoutId id="2147484487" r:id="rId16"/>
    <p:sldLayoutId id="2147484488" r:id="rId17"/>
    <p:sldLayoutId id="2147484489" r:id="rId18"/>
    <p:sldLayoutId id="2147484490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等线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ea"/>
          <a:ea typeface="+mj-ea"/>
          <a:cs typeface="等线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等线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等线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等线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3" Type="http://schemas.openxmlformats.org/officeDocument/2006/relationships/image" Target="../media/image69.jpeg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image" Target="../media/image68.gif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image" Target="../media/image69.png"/><Relationship Id="rId15" Type="http://schemas.openxmlformats.org/officeDocument/2006/relationships/customXml" Target="../ink/ink11.xml"/><Relationship Id="rId10" Type="http://schemas.openxmlformats.org/officeDocument/2006/relationships/customXml" Target="../ink/ink6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 hidden="1">
            <a:extLst>
              <a:ext uri="{FF2B5EF4-FFF2-40B4-BE49-F238E27FC236}">
                <a16:creationId xmlns:a16="http://schemas.microsoft.com/office/drawing/2014/main" id="{E109B07F-4ACA-4E15-B3DF-8D660B778ED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635125" y="3873500"/>
            <a:ext cx="2014538" cy="2236788"/>
            <a:chOff x="6025662" y="-1"/>
            <a:chExt cx="6166338" cy="6846945"/>
          </a:xfrm>
        </p:grpSpPr>
        <p:sp>
          <p:nvSpPr>
            <p:cNvPr id="125" name="Freeform 215">
              <a:extLst>
                <a:ext uri="{FF2B5EF4-FFF2-40B4-BE49-F238E27FC236}">
                  <a16:creationId xmlns:a16="http://schemas.microsoft.com/office/drawing/2014/main" id="{EDBACAC3-8178-4EC3-9DBB-DA7FB73E7C09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216">
              <a:extLst>
                <a:ext uri="{FF2B5EF4-FFF2-40B4-BE49-F238E27FC236}">
                  <a16:creationId xmlns:a16="http://schemas.microsoft.com/office/drawing/2014/main" id="{FB208398-EB5A-4BF7-A425-21041DC04B8F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217">
              <a:extLst>
                <a:ext uri="{FF2B5EF4-FFF2-40B4-BE49-F238E27FC236}">
                  <a16:creationId xmlns:a16="http://schemas.microsoft.com/office/drawing/2014/main" id="{F7F1FA6F-BBED-4F69-8FF3-38A9456304E0}"/>
                </a:ext>
              </a:extLst>
            </p:cNvPr>
            <p:cNvSpPr/>
            <p:nvPr/>
          </p:nvSpPr>
          <p:spPr bwMode="auto">
            <a:xfrm>
              <a:off x="8071392" y="2283932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18">
              <a:extLst>
                <a:ext uri="{FF2B5EF4-FFF2-40B4-BE49-F238E27FC236}">
                  <a16:creationId xmlns:a16="http://schemas.microsoft.com/office/drawing/2014/main" id="{480218F7-1D05-4586-8E7B-992DE25550C4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219">
              <a:extLst>
                <a:ext uri="{FF2B5EF4-FFF2-40B4-BE49-F238E27FC236}">
                  <a16:creationId xmlns:a16="http://schemas.microsoft.com/office/drawing/2014/main" id="{10DE5667-E0F3-416A-9425-DDF05699134D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220">
              <a:extLst>
                <a:ext uri="{FF2B5EF4-FFF2-40B4-BE49-F238E27FC236}">
                  <a16:creationId xmlns:a16="http://schemas.microsoft.com/office/drawing/2014/main" id="{7F08B067-68D9-4DA6-A578-6267F5EAEA79}"/>
                </a:ext>
              </a:extLst>
            </p:cNvPr>
            <p:cNvSpPr/>
            <p:nvPr/>
          </p:nvSpPr>
          <p:spPr bwMode="auto">
            <a:xfrm>
              <a:off x="8494140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221">
              <a:extLst>
                <a:ext uri="{FF2B5EF4-FFF2-40B4-BE49-F238E27FC236}">
                  <a16:creationId xmlns:a16="http://schemas.microsoft.com/office/drawing/2014/main" id="{BE1E8304-DF48-46FD-BEC2-AADC7F79530E}"/>
                </a:ext>
              </a:extLst>
            </p:cNvPr>
            <p:cNvSpPr/>
            <p:nvPr/>
          </p:nvSpPr>
          <p:spPr bwMode="auto">
            <a:xfrm>
              <a:off x="8494140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222">
              <a:extLst>
                <a:ext uri="{FF2B5EF4-FFF2-40B4-BE49-F238E27FC236}">
                  <a16:creationId xmlns:a16="http://schemas.microsoft.com/office/drawing/2014/main" id="{263BA3B1-8A2D-47E7-B66E-7BB6C0DE49C6}"/>
                </a:ext>
              </a:extLst>
            </p:cNvPr>
            <p:cNvSpPr/>
            <p:nvPr/>
          </p:nvSpPr>
          <p:spPr bwMode="auto">
            <a:xfrm>
              <a:off x="8829427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223">
              <a:extLst>
                <a:ext uri="{FF2B5EF4-FFF2-40B4-BE49-F238E27FC236}">
                  <a16:creationId xmlns:a16="http://schemas.microsoft.com/office/drawing/2014/main" id="{2089B9A4-4D8D-4149-B8ED-588C61C5FC2A}"/>
                </a:ext>
              </a:extLst>
            </p:cNvPr>
            <p:cNvSpPr/>
            <p:nvPr/>
          </p:nvSpPr>
          <p:spPr bwMode="auto">
            <a:xfrm>
              <a:off x="8829427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224">
              <a:extLst>
                <a:ext uri="{FF2B5EF4-FFF2-40B4-BE49-F238E27FC236}">
                  <a16:creationId xmlns:a16="http://schemas.microsoft.com/office/drawing/2014/main" id="{29836D7F-C6B2-4A17-AB28-1843D65416C0}"/>
                </a:ext>
              </a:extLst>
            </p:cNvPr>
            <p:cNvSpPr/>
            <p:nvPr/>
          </p:nvSpPr>
          <p:spPr bwMode="auto">
            <a:xfrm>
              <a:off x="11273609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225">
              <a:extLst>
                <a:ext uri="{FF2B5EF4-FFF2-40B4-BE49-F238E27FC236}">
                  <a16:creationId xmlns:a16="http://schemas.microsoft.com/office/drawing/2014/main" id="{6B846B9B-00E4-4533-8E8F-515480756E76}"/>
                </a:ext>
              </a:extLst>
            </p:cNvPr>
            <p:cNvSpPr/>
            <p:nvPr/>
          </p:nvSpPr>
          <p:spPr bwMode="auto">
            <a:xfrm>
              <a:off x="11273609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226">
              <a:extLst>
                <a:ext uri="{FF2B5EF4-FFF2-40B4-BE49-F238E27FC236}">
                  <a16:creationId xmlns:a16="http://schemas.microsoft.com/office/drawing/2014/main" id="{DFB11FC0-4B8F-492A-BABA-43534C4095D9}"/>
                </a:ext>
              </a:extLst>
            </p:cNvPr>
            <p:cNvSpPr/>
            <p:nvPr/>
          </p:nvSpPr>
          <p:spPr bwMode="auto">
            <a:xfrm>
              <a:off x="10904310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227">
              <a:extLst>
                <a:ext uri="{FF2B5EF4-FFF2-40B4-BE49-F238E27FC236}">
                  <a16:creationId xmlns:a16="http://schemas.microsoft.com/office/drawing/2014/main" id="{EEEDBC5E-734F-44E3-866E-CA643FB9743F}"/>
                </a:ext>
              </a:extLst>
            </p:cNvPr>
            <p:cNvSpPr/>
            <p:nvPr/>
          </p:nvSpPr>
          <p:spPr bwMode="auto">
            <a:xfrm>
              <a:off x="10904310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228">
              <a:extLst>
                <a:ext uri="{FF2B5EF4-FFF2-40B4-BE49-F238E27FC236}">
                  <a16:creationId xmlns:a16="http://schemas.microsoft.com/office/drawing/2014/main" id="{8F3C31AC-E576-441E-8D19-EC42AA137C5F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229">
              <a:extLst>
                <a:ext uri="{FF2B5EF4-FFF2-40B4-BE49-F238E27FC236}">
                  <a16:creationId xmlns:a16="http://schemas.microsoft.com/office/drawing/2014/main" id="{B3EB7FE6-2AFA-45CE-A233-13A3A578614E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230">
              <a:extLst>
                <a:ext uri="{FF2B5EF4-FFF2-40B4-BE49-F238E27FC236}">
                  <a16:creationId xmlns:a16="http://schemas.microsoft.com/office/drawing/2014/main" id="{04FA2A02-EBFE-433D-9A77-B85F0758C5E0}"/>
                </a:ext>
              </a:extLst>
            </p:cNvPr>
            <p:cNvSpPr/>
            <p:nvPr/>
          </p:nvSpPr>
          <p:spPr bwMode="auto">
            <a:xfrm>
              <a:off x="6088835" y="2293651"/>
              <a:ext cx="1326563" cy="1151688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231">
              <a:extLst>
                <a:ext uri="{FF2B5EF4-FFF2-40B4-BE49-F238E27FC236}">
                  <a16:creationId xmlns:a16="http://schemas.microsoft.com/office/drawing/2014/main" id="{4B8CADA0-51B7-4ECD-9E2D-B9CDC8F36DDD}"/>
                </a:ext>
              </a:extLst>
            </p:cNvPr>
            <p:cNvSpPr/>
            <p:nvPr/>
          </p:nvSpPr>
          <p:spPr bwMode="auto">
            <a:xfrm>
              <a:off x="9120980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232">
              <a:extLst>
                <a:ext uri="{FF2B5EF4-FFF2-40B4-BE49-F238E27FC236}">
                  <a16:creationId xmlns:a16="http://schemas.microsoft.com/office/drawing/2014/main" id="{535C3F50-40C6-4285-B0B4-43B647DA139E}"/>
                </a:ext>
              </a:extLst>
            </p:cNvPr>
            <p:cNvSpPr/>
            <p:nvPr/>
          </p:nvSpPr>
          <p:spPr bwMode="auto">
            <a:xfrm>
              <a:off x="9120980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233">
              <a:extLst>
                <a:ext uri="{FF2B5EF4-FFF2-40B4-BE49-F238E27FC236}">
                  <a16:creationId xmlns:a16="http://schemas.microsoft.com/office/drawing/2014/main" id="{9B7088FF-A093-4635-8B29-3BC753129B4A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234">
              <a:extLst>
                <a:ext uri="{FF2B5EF4-FFF2-40B4-BE49-F238E27FC236}">
                  <a16:creationId xmlns:a16="http://schemas.microsoft.com/office/drawing/2014/main" id="{F6B4C309-AF25-41CD-B8BA-6E533C85BCF2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235">
              <a:extLst>
                <a:ext uri="{FF2B5EF4-FFF2-40B4-BE49-F238E27FC236}">
                  <a16:creationId xmlns:a16="http://schemas.microsoft.com/office/drawing/2014/main" id="{550BEDE4-7567-419D-AB36-151C1DA559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0569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236">
              <a:extLst>
                <a:ext uri="{FF2B5EF4-FFF2-40B4-BE49-F238E27FC236}">
                  <a16:creationId xmlns:a16="http://schemas.microsoft.com/office/drawing/2014/main" id="{BEEE9859-8CB8-4939-9585-CECF0467A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0569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237">
              <a:extLst>
                <a:ext uri="{FF2B5EF4-FFF2-40B4-BE49-F238E27FC236}">
                  <a16:creationId xmlns:a16="http://schemas.microsoft.com/office/drawing/2014/main" id="{81D3C0C4-356E-496A-821B-B68D3B24E786}"/>
                </a:ext>
              </a:extLst>
            </p:cNvPr>
            <p:cNvSpPr/>
            <p:nvPr/>
          </p:nvSpPr>
          <p:spPr bwMode="auto">
            <a:xfrm>
              <a:off x="10165708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238">
              <a:extLst>
                <a:ext uri="{FF2B5EF4-FFF2-40B4-BE49-F238E27FC236}">
                  <a16:creationId xmlns:a16="http://schemas.microsoft.com/office/drawing/2014/main" id="{2048376D-BBC7-4F3D-80D5-5779ABC8F486}"/>
                </a:ext>
              </a:extLst>
            </p:cNvPr>
            <p:cNvSpPr/>
            <p:nvPr/>
          </p:nvSpPr>
          <p:spPr bwMode="auto">
            <a:xfrm>
              <a:off x="10165708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239">
              <a:extLst>
                <a:ext uri="{FF2B5EF4-FFF2-40B4-BE49-F238E27FC236}">
                  <a16:creationId xmlns:a16="http://schemas.microsoft.com/office/drawing/2014/main" id="{3374BB10-4C6D-42BB-86B9-B934CB489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240">
              <a:extLst>
                <a:ext uri="{FF2B5EF4-FFF2-40B4-BE49-F238E27FC236}">
                  <a16:creationId xmlns:a16="http://schemas.microsoft.com/office/drawing/2014/main" id="{7914F2B7-6190-42D1-8BD5-DC9526824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241">
              <a:extLst>
                <a:ext uri="{FF2B5EF4-FFF2-40B4-BE49-F238E27FC236}">
                  <a16:creationId xmlns:a16="http://schemas.microsoft.com/office/drawing/2014/main" id="{22D49FC9-CF95-4D85-B7FC-A08778474CB1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242">
              <a:extLst>
                <a:ext uri="{FF2B5EF4-FFF2-40B4-BE49-F238E27FC236}">
                  <a16:creationId xmlns:a16="http://schemas.microsoft.com/office/drawing/2014/main" id="{B141378B-B775-4F02-B870-BA8991683AAB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243">
              <a:extLst>
                <a:ext uri="{FF2B5EF4-FFF2-40B4-BE49-F238E27FC236}">
                  <a16:creationId xmlns:a16="http://schemas.microsoft.com/office/drawing/2014/main" id="{91CE29F4-092D-45EB-AC0C-0419409DF01B}"/>
                </a:ext>
              </a:extLst>
            </p:cNvPr>
            <p:cNvSpPr/>
            <p:nvPr/>
          </p:nvSpPr>
          <p:spPr bwMode="auto">
            <a:xfrm>
              <a:off x="7084968" y="2862209"/>
              <a:ext cx="1326566" cy="115168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244">
              <a:extLst>
                <a:ext uri="{FF2B5EF4-FFF2-40B4-BE49-F238E27FC236}">
                  <a16:creationId xmlns:a16="http://schemas.microsoft.com/office/drawing/2014/main" id="{F52B5A9D-A143-4681-B04C-41D7CD885CB2}"/>
                </a:ext>
              </a:extLst>
            </p:cNvPr>
            <p:cNvSpPr/>
            <p:nvPr/>
          </p:nvSpPr>
          <p:spPr bwMode="auto">
            <a:xfrm>
              <a:off x="7366802" y="3114900"/>
              <a:ext cx="646276" cy="651164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245">
              <a:extLst>
                <a:ext uri="{FF2B5EF4-FFF2-40B4-BE49-F238E27FC236}">
                  <a16:creationId xmlns:a16="http://schemas.microsoft.com/office/drawing/2014/main" id="{FCAC64D1-CD77-43B0-A3C1-F895028CE2FE}"/>
                </a:ext>
              </a:extLst>
            </p:cNvPr>
            <p:cNvSpPr/>
            <p:nvPr/>
          </p:nvSpPr>
          <p:spPr bwMode="auto">
            <a:xfrm>
              <a:off x="8003360" y="3425904"/>
              <a:ext cx="1355718" cy="117112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Oval 246">
              <a:extLst>
                <a:ext uri="{FF2B5EF4-FFF2-40B4-BE49-F238E27FC236}">
                  <a16:creationId xmlns:a16="http://schemas.microsoft.com/office/drawing/2014/main" id="{160B6B74-8AC1-4CD5-8183-0E8695A97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Oval 247">
              <a:extLst>
                <a:ext uri="{FF2B5EF4-FFF2-40B4-BE49-F238E27FC236}">
                  <a16:creationId xmlns:a16="http://schemas.microsoft.com/office/drawing/2014/main" id="{774D641E-925E-4921-97AC-4B8DE5DF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Oval 248">
              <a:extLst>
                <a:ext uri="{FF2B5EF4-FFF2-40B4-BE49-F238E27FC236}">
                  <a16:creationId xmlns:a16="http://schemas.microsoft.com/office/drawing/2014/main" id="{8D505FA9-EFC2-477D-B087-614678204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830" y="3367589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Oval 249">
              <a:extLst>
                <a:ext uri="{FF2B5EF4-FFF2-40B4-BE49-F238E27FC236}">
                  <a16:creationId xmlns:a16="http://schemas.microsoft.com/office/drawing/2014/main" id="{1C35327A-A9F5-4321-A185-9BB9B5805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830" y="4509554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Oval 250">
              <a:extLst>
                <a:ext uri="{FF2B5EF4-FFF2-40B4-BE49-F238E27FC236}">
                  <a16:creationId xmlns:a16="http://schemas.microsoft.com/office/drawing/2014/main" id="{9CBF0848-CF98-4117-A9DA-66E966D4A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6" y="3367590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Oval 251">
              <a:extLst>
                <a:ext uri="{FF2B5EF4-FFF2-40B4-BE49-F238E27FC236}">
                  <a16:creationId xmlns:a16="http://schemas.microsoft.com/office/drawing/2014/main" id="{75D51966-AB21-4A85-BC9D-E1C2F4E5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0904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252">
              <a:extLst>
                <a:ext uri="{FF2B5EF4-FFF2-40B4-BE49-F238E27FC236}">
                  <a16:creationId xmlns:a16="http://schemas.microsoft.com/office/drawing/2014/main" id="{DDB16110-82AE-4443-9017-65767753A9C9}"/>
                </a:ext>
              </a:extLst>
            </p:cNvPr>
            <p:cNvSpPr/>
            <p:nvPr/>
          </p:nvSpPr>
          <p:spPr bwMode="auto">
            <a:xfrm>
              <a:off x="9062669" y="1700801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Oval 253">
              <a:extLst>
                <a:ext uri="{FF2B5EF4-FFF2-40B4-BE49-F238E27FC236}">
                  <a16:creationId xmlns:a16="http://schemas.microsoft.com/office/drawing/2014/main" id="{56B734ED-E3B9-47A1-A050-52EA6A74F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8" y="2215901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Oval 254">
              <a:extLst>
                <a:ext uri="{FF2B5EF4-FFF2-40B4-BE49-F238E27FC236}">
                  <a16:creationId xmlns:a16="http://schemas.microsoft.com/office/drawing/2014/main" id="{657ACED2-BB2A-4EDA-B398-C89251E88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8107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Oval 255">
              <a:extLst>
                <a:ext uri="{FF2B5EF4-FFF2-40B4-BE49-F238E27FC236}">
                  <a16:creationId xmlns:a16="http://schemas.microsoft.com/office/drawing/2014/main" id="{20E95738-4256-4117-88C4-D110FB865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Oval 256">
              <a:extLst>
                <a:ext uri="{FF2B5EF4-FFF2-40B4-BE49-F238E27FC236}">
                  <a16:creationId xmlns:a16="http://schemas.microsoft.com/office/drawing/2014/main" id="{9871CD6B-7EB3-48F8-8BDF-79CDD8D0C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Oval 257">
              <a:extLst>
                <a:ext uri="{FF2B5EF4-FFF2-40B4-BE49-F238E27FC236}">
                  <a16:creationId xmlns:a16="http://schemas.microsoft.com/office/drawing/2014/main" id="{0018F45A-2FF1-4B66-945B-519475635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258">
              <a:extLst>
                <a:ext uri="{FF2B5EF4-FFF2-40B4-BE49-F238E27FC236}">
                  <a16:creationId xmlns:a16="http://schemas.microsoft.com/office/drawing/2014/main" id="{44107E81-7804-46E0-92D0-6F7CEBDBF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Freeform 259">
              <a:extLst>
                <a:ext uri="{FF2B5EF4-FFF2-40B4-BE49-F238E27FC236}">
                  <a16:creationId xmlns:a16="http://schemas.microsoft.com/office/drawing/2014/main" id="{8A704E1C-9C07-4EDC-8E6A-72EADB77671D}"/>
                </a:ext>
              </a:extLst>
            </p:cNvPr>
            <p:cNvSpPr/>
            <p:nvPr/>
          </p:nvSpPr>
          <p:spPr bwMode="auto">
            <a:xfrm>
              <a:off x="10160851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Oval 260">
              <a:extLst>
                <a:ext uri="{FF2B5EF4-FFF2-40B4-BE49-F238E27FC236}">
                  <a16:creationId xmlns:a16="http://schemas.microsoft.com/office/drawing/2014/main" id="{B647CDFA-A4F4-46F2-A81F-03D19ACDA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8107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261">
              <a:extLst>
                <a:ext uri="{FF2B5EF4-FFF2-40B4-BE49-F238E27FC236}">
                  <a16:creationId xmlns:a16="http://schemas.microsoft.com/office/drawing/2014/main" id="{9F6B8F19-7D41-4A9D-997B-ACC1CA3D1345}"/>
                </a:ext>
              </a:extLst>
            </p:cNvPr>
            <p:cNvSpPr/>
            <p:nvPr/>
          </p:nvSpPr>
          <p:spPr bwMode="auto">
            <a:xfrm>
              <a:off x="6025660" y="3435622"/>
              <a:ext cx="354724" cy="58799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Oval 262">
              <a:extLst>
                <a:ext uri="{FF2B5EF4-FFF2-40B4-BE49-F238E27FC236}">
                  <a16:creationId xmlns:a16="http://schemas.microsoft.com/office/drawing/2014/main" id="{EBB00333-CC8C-411B-A833-153C16C72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536" y="3945860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Oval 263">
              <a:extLst>
                <a:ext uri="{FF2B5EF4-FFF2-40B4-BE49-F238E27FC236}">
                  <a16:creationId xmlns:a16="http://schemas.microsoft.com/office/drawing/2014/main" id="{8E8A529B-697F-4FB7-9AB9-692775F91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8132" y="3372448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264">
              <a:extLst>
                <a:ext uri="{FF2B5EF4-FFF2-40B4-BE49-F238E27FC236}">
                  <a16:creationId xmlns:a16="http://schemas.microsoft.com/office/drawing/2014/main" id="{5BDFB415-C545-4A2B-BCC6-A25EEC6643EE}"/>
                </a:ext>
              </a:extLst>
            </p:cNvPr>
            <p:cNvSpPr/>
            <p:nvPr/>
          </p:nvSpPr>
          <p:spPr bwMode="auto">
            <a:xfrm>
              <a:off x="10991774" y="2847628"/>
              <a:ext cx="354724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Oval 265">
              <a:extLst>
                <a:ext uri="{FF2B5EF4-FFF2-40B4-BE49-F238E27FC236}">
                  <a16:creationId xmlns:a16="http://schemas.microsoft.com/office/drawing/2014/main" id="{8AD43279-E3DF-44A5-B755-18D00AAAA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Oval 266">
              <a:extLst>
                <a:ext uri="{FF2B5EF4-FFF2-40B4-BE49-F238E27FC236}">
                  <a16:creationId xmlns:a16="http://schemas.microsoft.com/office/drawing/2014/main" id="{563E86A2-6E18-4E76-83CE-8F0A47990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90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267">
              <a:extLst>
                <a:ext uri="{FF2B5EF4-FFF2-40B4-BE49-F238E27FC236}">
                  <a16:creationId xmlns:a16="http://schemas.microsoft.com/office/drawing/2014/main" id="{DF90E275-B513-481A-BC1D-BA9DE8B4F4A3}"/>
                </a:ext>
              </a:extLst>
            </p:cNvPr>
            <p:cNvSpPr/>
            <p:nvPr/>
          </p:nvSpPr>
          <p:spPr bwMode="auto">
            <a:xfrm>
              <a:off x="8168575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Oval 268">
              <a:extLst>
                <a:ext uri="{FF2B5EF4-FFF2-40B4-BE49-F238E27FC236}">
                  <a16:creationId xmlns:a16="http://schemas.microsoft.com/office/drawing/2014/main" id="{E7089ECB-7571-47FB-AF17-928765646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9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Oval 269">
              <a:extLst>
                <a:ext uri="{FF2B5EF4-FFF2-40B4-BE49-F238E27FC236}">
                  <a16:creationId xmlns:a16="http://schemas.microsoft.com/office/drawing/2014/main" id="{38CE4C30-55C5-4E28-B9B6-840B3B12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382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270">
              <a:extLst>
                <a:ext uri="{FF2B5EF4-FFF2-40B4-BE49-F238E27FC236}">
                  <a16:creationId xmlns:a16="http://schemas.microsoft.com/office/drawing/2014/main" id="{A5EEB7BA-338D-4F62-972D-F1DB99A5AD1D}"/>
                </a:ext>
              </a:extLst>
            </p:cNvPr>
            <p:cNvSpPr/>
            <p:nvPr/>
          </p:nvSpPr>
          <p:spPr bwMode="auto">
            <a:xfrm>
              <a:off x="8168575" y="553975"/>
              <a:ext cx="349863" cy="587993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Oval 271">
              <a:extLst>
                <a:ext uri="{FF2B5EF4-FFF2-40B4-BE49-F238E27FC236}">
                  <a16:creationId xmlns:a16="http://schemas.microsoft.com/office/drawing/2014/main" id="{437A3FE0-5019-45CD-81E0-7B3C7D539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490805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Freeform 272">
              <a:extLst>
                <a:ext uri="{FF2B5EF4-FFF2-40B4-BE49-F238E27FC236}">
                  <a16:creationId xmlns:a16="http://schemas.microsoft.com/office/drawing/2014/main" id="{A4F59F71-3CD7-4700-B314-4800128CD482}"/>
                </a:ext>
              </a:extLst>
            </p:cNvPr>
            <p:cNvSpPr/>
            <p:nvPr/>
          </p:nvSpPr>
          <p:spPr bwMode="auto">
            <a:xfrm>
              <a:off x="6025662" y="1710520"/>
              <a:ext cx="354724" cy="583132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Oval 273">
              <a:extLst>
                <a:ext uri="{FF2B5EF4-FFF2-40B4-BE49-F238E27FC236}">
                  <a16:creationId xmlns:a16="http://schemas.microsoft.com/office/drawing/2014/main" id="{E020FD0C-19FB-4CA0-B94C-7C5F48E0F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8132" y="2220764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Oval 274">
              <a:extLst>
                <a:ext uri="{FF2B5EF4-FFF2-40B4-BE49-F238E27FC236}">
                  <a16:creationId xmlns:a16="http://schemas.microsoft.com/office/drawing/2014/main" id="{50CED74A-43AA-4089-BEE1-446240968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536" y="1647349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Freeform 275">
              <a:extLst>
                <a:ext uri="{FF2B5EF4-FFF2-40B4-BE49-F238E27FC236}">
                  <a16:creationId xmlns:a16="http://schemas.microsoft.com/office/drawing/2014/main" id="{F8E483BA-2F9C-433A-811F-AF4A67582FF1}"/>
                </a:ext>
              </a:extLst>
            </p:cNvPr>
            <p:cNvSpPr/>
            <p:nvPr/>
          </p:nvSpPr>
          <p:spPr bwMode="auto">
            <a:xfrm>
              <a:off x="7070394" y="2857347"/>
              <a:ext cx="1005855" cy="1171125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Oval 276">
              <a:extLst>
                <a:ext uri="{FF2B5EF4-FFF2-40B4-BE49-F238E27FC236}">
                  <a16:creationId xmlns:a16="http://schemas.microsoft.com/office/drawing/2014/main" id="{88FC9198-78BF-4BD8-9DA0-B7BB21976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814" y="3372447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Oval 277">
              <a:extLst>
                <a:ext uri="{FF2B5EF4-FFF2-40B4-BE49-F238E27FC236}">
                  <a16:creationId xmlns:a16="http://schemas.microsoft.com/office/drawing/2014/main" id="{BB1144B8-8BEA-46A4-AD26-82D232B04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101" y="2789315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Oval 278">
              <a:extLst>
                <a:ext uri="{FF2B5EF4-FFF2-40B4-BE49-F238E27FC236}">
                  <a16:creationId xmlns:a16="http://schemas.microsoft.com/office/drawing/2014/main" id="{0D0A60E2-CB31-4E9D-A60F-D27BEFD57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101" y="394100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Oval 279">
              <a:extLst>
                <a:ext uri="{FF2B5EF4-FFF2-40B4-BE49-F238E27FC236}">
                  <a16:creationId xmlns:a16="http://schemas.microsoft.com/office/drawing/2014/main" id="{039ADC12-A20E-4151-BA24-001958F82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278931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Freeform 280">
              <a:extLst>
                <a:ext uri="{FF2B5EF4-FFF2-40B4-BE49-F238E27FC236}">
                  <a16:creationId xmlns:a16="http://schemas.microsoft.com/office/drawing/2014/main" id="{DF36DBDB-CDCF-4FD7-A8C0-E5A08ED2B9D3}"/>
                </a:ext>
              </a:extLst>
            </p:cNvPr>
            <p:cNvSpPr/>
            <p:nvPr/>
          </p:nvSpPr>
          <p:spPr bwMode="auto">
            <a:xfrm>
              <a:off x="8003362" y="2274214"/>
              <a:ext cx="1355718" cy="1166264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Oval 281">
              <a:extLst>
                <a:ext uri="{FF2B5EF4-FFF2-40B4-BE49-F238E27FC236}">
                  <a16:creationId xmlns:a16="http://schemas.microsoft.com/office/drawing/2014/main" id="{4C4F3179-829A-4CB0-AE1D-6B646AF6A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831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Freeform 282">
              <a:extLst>
                <a:ext uri="{FF2B5EF4-FFF2-40B4-BE49-F238E27FC236}">
                  <a16:creationId xmlns:a16="http://schemas.microsoft.com/office/drawing/2014/main" id="{F090C248-33C7-4533-8312-ED09582E081B}"/>
                </a:ext>
              </a:extLst>
            </p:cNvPr>
            <p:cNvSpPr/>
            <p:nvPr/>
          </p:nvSpPr>
          <p:spPr bwMode="auto">
            <a:xfrm>
              <a:off x="7118987" y="1695942"/>
              <a:ext cx="1000997" cy="597709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Oval 283">
              <a:extLst>
                <a:ext uri="{FF2B5EF4-FFF2-40B4-BE49-F238E27FC236}">
                  <a16:creationId xmlns:a16="http://schemas.microsoft.com/office/drawing/2014/main" id="{3FFD3EA1-0D5C-40BF-BC1B-29486CB8B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103" y="1642486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Freeform 284">
              <a:extLst>
                <a:ext uri="{FF2B5EF4-FFF2-40B4-BE49-F238E27FC236}">
                  <a16:creationId xmlns:a16="http://schemas.microsoft.com/office/drawing/2014/main" id="{D3780F8D-33B8-4AC0-805A-5FEEE663396C}"/>
                </a:ext>
              </a:extLst>
            </p:cNvPr>
            <p:cNvSpPr/>
            <p:nvPr/>
          </p:nvSpPr>
          <p:spPr bwMode="auto">
            <a:xfrm>
              <a:off x="10097679" y="3425902"/>
              <a:ext cx="1350860" cy="117112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Oval 285">
              <a:extLst>
                <a:ext uri="{FF2B5EF4-FFF2-40B4-BE49-F238E27FC236}">
                  <a16:creationId xmlns:a16="http://schemas.microsoft.com/office/drawing/2014/main" id="{6778AF81-0CB4-437F-9CF6-94F6E333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Oval 286">
              <a:extLst>
                <a:ext uri="{FF2B5EF4-FFF2-40B4-BE49-F238E27FC236}">
                  <a16:creationId xmlns:a16="http://schemas.microsoft.com/office/drawing/2014/main" id="{647D48B6-FA33-4C05-BE08-C4B0B35C1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88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Oval 287">
              <a:extLst>
                <a:ext uri="{FF2B5EF4-FFF2-40B4-BE49-F238E27FC236}">
                  <a16:creationId xmlns:a16="http://schemas.microsoft.com/office/drawing/2014/main" id="{3EFA17AE-2E99-4013-A94B-94086A1E8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Oval 288">
              <a:extLst>
                <a:ext uri="{FF2B5EF4-FFF2-40B4-BE49-F238E27FC236}">
                  <a16:creationId xmlns:a16="http://schemas.microsoft.com/office/drawing/2014/main" id="{32FAC837-DF81-49A9-AA51-491370AB7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Oval 289">
              <a:extLst>
                <a:ext uri="{FF2B5EF4-FFF2-40B4-BE49-F238E27FC236}">
                  <a16:creationId xmlns:a16="http://schemas.microsoft.com/office/drawing/2014/main" id="{D45BAAA1-B9F5-43D7-81F9-F9B228031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Freeform 290">
              <a:extLst>
                <a:ext uri="{FF2B5EF4-FFF2-40B4-BE49-F238E27FC236}">
                  <a16:creationId xmlns:a16="http://schemas.microsoft.com/office/drawing/2014/main" id="{E124C6F0-70B5-46B4-94C2-596A373D81B3}"/>
                </a:ext>
              </a:extLst>
            </p:cNvPr>
            <p:cNvSpPr/>
            <p:nvPr/>
          </p:nvSpPr>
          <p:spPr bwMode="auto">
            <a:xfrm>
              <a:off x="6025660" y="2279077"/>
              <a:ext cx="1346002" cy="592851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Rectangle 291">
              <a:extLst>
                <a:ext uri="{FF2B5EF4-FFF2-40B4-BE49-F238E27FC236}">
                  <a16:creationId xmlns:a16="http://schemas.microsoft.com/office/drawing/2014/main" id="{C1484724-2D4F-40CC-BD46-63FD156C2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666" y="3430761"/>
              <a:ext cx="655992" cy="2915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Oval 292">
              <a:extLst>
                <a:ext uri="{FF2B5EF4-FFF2-40B4-BE49-F238E27FC236}">
                  <a16:creationId xmlns:a16="http://schemas.microsoft.com/office/drawing/2014/main" id="{D09BD1FE-AB59-4C81-BF40-126E861F7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536" y="2794175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Oval 293">
              <a:extLst>
                <a:ext uri="{FF2B5EF4-FFF2-40B4-BE49-F238E27FC236}">
                  <a16:creationId xmlns:a16="http://schemas.microsoft.com/office/drawing/2014/main" id="{CA2B2293-4CAA-4EB8-9765-46FF95FDF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814" y="222076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Freeform 294">
              <a:extLst>
                <a:ext uri="{FF2B5EF4-FFF2-40B4-BE49-F238E27FC236}">
                  <a16:creationId xmlns:a16="http://schemas.microsoft.com/office/drawing/2014/main" id="{369F6EEE-A932-40E1-B42B-02D65B1E81DB}"/>
                </a:ext>
              </a:extLst>
            </p:cNvPr>
            <p:cNvSpPr/>
            <p:nvPr/>
          </p:nvSpPr>
          <p:spPr bwMode="auto">
            <a:xfrm>
              <a:off x="9062669" y="2842770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Freeform 295">
              <a:extLst>
                <a:ext uri="{FF2B5EF4-FFF2-40B4-BE49-F238E27FC236}">
                  <a16:creationId xmlns:a16="http://schemas.microsoft.com/office/drawing/2014/main" id="{2AE94520-0894-473C-8DAA-32A543C04206}"/>
                </a:ext>
              </a:extLst>
            </p:cNvPr>
            <p:cNvSpPr/>
            <p:nvPr/>
          </p:nvSpPr>
          <p:spPr bwMode="auto">
            <a:xfrm>
              <a:off x="9159855" y="5146140"/>
              <a:ext cx="1350860" cy="1166264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Oval 296">
              <a:extLst>
                <a:ext uri="{FF2B5EF4-FFF2-40B4-BE49-F238E27FC236}">
                  <a16:creationId xmlns:a16="http://schemas.microsoft.com/office/drawing/2014/main" id="{3AC2DE1D-A113-4DA1-9045-633A630FE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090" y="566124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7" name="Oval 297">
              <a:extLst>
                <a:ext uri="{FF2B5EF4-FFF2-40B4-BE49-F238E27FC236}">
                  <a16:creationId xmlns:a16="http://schemas.microsoft.com/office/drawing/2014/main" id="{914CC89E-F6D3-4DD2-90AC-6ADD6DA05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5661243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Oval 298">
              <a:extLst>
                <a:ext uri="{FF2B5EF4-FFF2-40B4-BE49-F238E27FC236}">
                  <a16:creationId xmlns:a16="http://schemas.microsoft.com/office/drawing/2014/main" id="{F056B371-D246-4E31-92EC-547CC8083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Oval 299">
              <a:extLst>
                <a:ext uri="{FF2B5EF4-FFF2-40B4-BE49-F238E27FC236}">
                  <a16:creationId xmlns:a16="http://schemas.microsoft.com/office/drawing/2014/main" id="{351D8952-A0AC-4C5F-BBE8-97F3C7F46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622979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Oval 300">
              <a:extLst>
                <a:ext uri="{FF2B5EF4-FFF2-40B4-BE49-F238E27FC236}">
                  <a16:creationId xmlns:a16="http://schemas.microsoft.com/office/drawing/2014/main" id="{0DE80B28-18A7-451D-89BB-CBD3B59A7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Freeform 301">
              <a:extLst>
                <a:ext uri="{FF2B5EF4-FFF2-40B4-BE49-F238E27FC236}">
                  <a16:creationId xmlns:a16="http://schemas.microsoft.com/office/drawing/2014/main" id="{38981578-C478-413D-9DA8-77270909563F}"/>
                </a:ext>
              </a:extLst>
            </p:cNvPr>
            <p:cNvSpPr/>
            <p:nvPr/>
          </p:nvSpPr>
          <p:spPr bwMode="auto">
            <a:xfrm>
              <a:off x="10000495" y="4582447"/>
              <a:ext cx="354724" cy="583132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Freeform 302">
              <a:extLst>
                <a:ext uri="{FF2B5EF4-FFF2-40B4-BE49-F238E27FC236}">
                  <a16:creationId xmlns:a16="http://schemas.microsoft.com/office/drawing/2014/main" id="{F3CBF176-9DFA-40DF-BB2A-C8230D0631A9}"/>
                </a:ext>
              </a:extLst>
            </p:cNvPr>
            <p:cNvSpPr/>
            <p:nvPr/>
          </p:nvSpPr>
          <p:spPr bwMode="auto">
            <a:xfrm>
              <a:off x="9004359" y="3999315"/>
              <a:ext cx="1005855" cy="1166264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Freeform 304">
              <a:extLst>
                <a:ext uri="{FF2B5EF4-FFF2-40B4-BE49-F238E27FC236}">
                  <a16:creationId xmlns:a16="http://schemas.microsoft.com/office/drawing/2014/main" id="{47F2FB7F-4C26-464A-A865-5B9B7582B2D1}"/>
                </a:ext>
              </a:extLst>
            </p:cNvPr>
            <p:cNvSpPr/>
            <p:nvPr/>
          </p:nvSpPr>
          <p:spPr bwMode="auto">
            <a:xfrm>
              <a:off x="10000497" y="4626179"/>
              <a:ext cx="2191505" cy="2220763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507" name="矩形 102">
            <a:extLst>
              <a:ext uri="{FF2B5EF4-FFF2-40B4-BE49-F238E27FC236}">
                <a16:creationId xmlns:a16="http://schemas.microsoft.com/office/drawing/2014/main" id="{82F14351-A156-419D-9DB3-75968C132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2619375"/>
            <a:ext cx="150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</a:rPr>
              <a:t>第六章</a:t>
            </a:r>
            <a:r>
              <a:rPr lang="en-US" altLang="zh-CN" sz="2800" b="1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4583" name="文本框 107">
            <a:extLst>
              <a:ext uri="{FF2B5EF4-FFF2-40B4-BE49-F238E27FC236}">
                <a16:creationId xmlns:a16="http://schemas.microsoft.com/office/drawing/2014/main" id="{80724652-F2D5-491F-B9EB-85D890C1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3443288"/>
            <a:ext cx="6381750" cy="903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b="1" dirty="0">
                <a:solidFill>
                  <a:srgbClr val="2B2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生命体征的观察与护理</a:t>
            </a:r>
            <a:endParaRPr lang="en-US" altLang="zh-CN" sz="4800" b="1" dirty="0">
              <a:solidFill>
                <a:srgbClr val="2B2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09" name="组合 1">
            <a:extLst>
              <a:ext uri="{FF2B5EF4-FFF2-40B4-BE49-F238E27FC236}">
                <a16:creationId xmlns:a16="http://schemas.microsoft.com/office/drawing/2014/main" id="{05725580-E38F-4594-880D-E13A3D72951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913313"/>
            <a:ext cx="2576513" cy="384175"/>
            <a:chOff x="2757488" y="4540250"/>
            <a:chExt cx="2576171" cy="384175"/>
          </a:xfrm>
        </p:grpSpPr>
        <p:sp>
          <p:nvSpPr>
            <p:cNvPr id="21513" name="文本框 39">
              <a:extLst>
                <a:ext uri="{FF2B5EF4-FFF2-40B4-BE49-F238E27FC236}">
                  <a16:creationId xmlns:a16="http://schemas.microsoft.com/office/drawing/2014/main" id="{2C4FBA36-009B-4E77-B15B-FBC1AFAFF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684" y="4569410"/>
              <a:ext cx="22129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B3838"/>
                  </a:solidFill>
                </a:rPr>
                <a:t>主讲人：陈亚静</a:t>
              </a:r>
            </a:p>
          </p:txBody>
        </p:sp>
        <p:pic>
          <p:nvPicPr>
            <p:cNvPr id="21514" name="图形 2" descr="女学生">
              <a:extLst>
                <a:ext uri="{FF2B5EF4-FFF2-40B4-BE49-F238E27FC236}">
                  <a16:creationId xmlns:a16="http://schemas.microsoft.com/office/drawing/2014/main" id="{E038816F-5E1A-4BB6-BC9F-39732856E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488" y="4540250"/>
              <a:ext cx="385762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组合 96">
            <a:extLst>
              <a:ext uri="{FF2B5EF4-FFF2-40B4-BE49-F238E27FC236}">
                <a16:creationId xmlns:a16="http://schemas.microsoft.com/office/drawing/2014/main" id="{430C2945-28FF-429C-AE6F-A99B7902418A}"/>
              </a:ext>
            </a:extLst>
          </p:cNvPr>
          <p:cNvGrpSpPr>
            <a:grpSpLocks/>
          </p:cNvGrpSpPr>
          <p:nvPr/>
        </p:nvGrpSpPr>
        <p:grpSpPr bwMode="auto">
          <a:xfrm>
            <a:off x="7724775" y="4913313"/>
            <a:ext cx="3265488" cy="323850"/>
            <a:chOff x="7583488" y="4678363"/>
            <a:chExt cx="3265487" cy="323850"/>
          </a:xfrm>
        </p:grpSpPr>
        <p:sp>
          <p:nvSpPr>
            <p:cNvPr id="98" name="任意多边形 22">
              <a:extLst>
                <a:ext uri="{FF2B5EF4-FFF2-40B4-BE49-F238E27FC236}">
                  <a16:creationId xmlns:a16="http://schemas.microsoft.com/office/drawing/2014/main" id="{373216DE-2C5B-4AEB-9956-8CE8602A74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83488" y="4678363"/>
              <a:ext cx="277813" cy="258762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069"/>
            </a:p>
          </p:txBody>
        </p:sp>
        <p:sp>
          <p:nvSpPr>
            <p:cNvPr id="21512" name="文本框 37">
              <a:extLst>
                <a:ext uri="{FF2B5EF4-FFF2-40B4-BE49-F238E27FC236}">
                  <a16:creationId xmlns:a16="http://schemas.microsoft.com/office/drawing/2014/main" id="{22403346-FC5A-4B74-9E92-21AD8790A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0188" y="4694238"/>
              <a:ext cx="29987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3B3838"/>
                  </a:solidFill>
                </a:rPr>
                <a:t>单位：郑州澍青医学高等专科学校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F4E92D8-24E0-4202-A662-1A5862B727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一、正常血压及其生理性变化</a:t>
            </a:r>
            <a:r>
              <a:rPr lang="en-US" altLang="zh-CN" sz="3200" dirty="0"/>
              <a:t>——</a:t>
            </a:r>
            <a:r>
              <a:rPr lang="zh-CN" altLang="en-US" sz="3200" dirty="0"/>
              <a:t>影响因素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C04F055-47B9-4BEF-AD94-B9E5606B2D26}"/>
              </a:ext>
            </a:extLst>
          </p:cNvPr>
          <p:cNvSpPr/>
          <p:nvPr/>
        </p:nvSpPr>
        <p:spPr>
          <a:xfrm>
            <a:off x="911225" y="1125538"/>
            <a:ext cx="3744913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心  率</a:t>
            </a: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343C38A1-23C1-4716-B549-52A89CDF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132013"/>
            <a:ext cx="7488237" cy="1689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B2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每搏输出量和外周阻力不变</a:t>
            </a:r>
            <a:endParaRPr lang="en-US" altLang="zh-CN" sz="2400" b="1" dirty="0">
              <a:solidFill>
                <a:srgbClr val="0B2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心率加快舒张期缩短心舒期流向外周的血量减少主动脉内存留的血量增多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舒张压升高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3" name="图片 3" descr="图片包含 室内, 桌子, 小, 黑色&#10;&#10;描述已自动生成">
            <a:extLst>
              <a:ext uri="{FF2B5EF4-FFF2-40B4-BE49-F238E27FC236}">
                <a16:creationId xmlns:a16="http://schemas.microsoft.com/office/drawing/2014/main" id="{937E141E-49AC-410C-A1D3-B1666162E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933825"/>
            <a:ext cx="41846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4AEC849-E147-4245-89D2-83A252613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一、正常血压及其生理性变化</a:t>
            </a:r>
            <a:r>
              <a:rPr lang="en-US" altLang="zh-CN" sz="3200" dirty="0"/>
              <a:t>——</a:t>
            </a:r>
            <a:r>
              <a:rPr lang="zh-CN" altLang="en-US" sz="3200" dirty="0"/>
              <a:t>影响因素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63F8B08-BA92-4A72-80A4-805A16F153AA}"/>
              </a:ext>
            </a:extLst>
          </p:cNvPr>
          <p:cNvSpPr/>
          <p:nvPr/>
        </p:nvSpPr>
        <p:spPr>
          <a:xfrm>
            <a:off x="911225" y="1125538"/>
            <a:ext cx="3744913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外周阻力</a:t>
            </a: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229CFFA0-AB24-4731-ACC0-EFF8C6888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830388"/>
            <a:ext cx="7488237" cy="1689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B2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心排血量不变</a:t>
            </a:r>
            <a:endParaRPr lang="en-US" altLang="zh-CN" sz="2400" b="1" dirty="0">
              <a:solidFill>
                <a:srgbClr val="0B2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外周阻力增加血液向外周流动减慢舒张期主动脉内存留的血量增多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舒张压升高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pic>
        <p:nvPicPr>
          <p:cNvPr id="33797" name="图片 3" descr="卡通画&#10;&#10;描述已自动生成">
            <a:extLst>
              <a:ext uri="{FF2B5EF4-FFF2-40B4-BE49-F238E27FC236}">
                <a16:creationId xmlns:a16="http://schemas.microsoft.com/office/drawing/2014/main" id="{3570B67F-EB81-4D40-8CB3-D14D7833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724275"/>
            <a:ext cx="3787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矩形 4">
            <a:extLst>
              <a:ext uri="{FF2B5EF4-FFF2-40B4-BE49-F238E27FC236}">
                <a16:creationId xmlns:a16="http://schemas.microsoft.com/office/drawing/2014/main" id="{3C63AF45-35B1-4524-96F1-24393BE04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5637213"/>
            <a:ext cx="7921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外周阻力的大小受到血管口径和血液粘稠度的影响。</a:t>
            </a:r>
            <a:endParaRPr lang="en-US" altLang="zh-CN" sz="2400">
              <a:solidFill>
                <a:srgbClr val="2A4F1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pic>
        <p:nvPicPr>
          <p:cNvPr id="33799" name="图片 6" descr="卡通人物&#10;&#10;描述已自动生成">
            <a:extLst>
              <a:ext uri="{FF2B5EF4-FFF2-40B4-BE49-F238E27FC236}">
                <a16:creationId xmlns:a16="http://schemas.microsoft.com/office/drawing/2014/main" id="{5693318F-E0F2-4A1D-8571-37DA9983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038600"/>
            <a:ext cx="318928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D2582AD-B71A-40B8-BCF4-BB983973D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一、正常血压及其生理性变化</a:t>
            </a:r>
            <a:r>
              <a:rPr lang="en-US" altLang="zh-CN" sz="3200" dirty="0"/>
              <a:t>——</a:t>
            </a:r>
            <a:r>
              <a:rPr lang="zh-CN" altLang="en-US" sz="3200" dirty="0"/>
              <a:t>影响因素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805BD2B-411D-4808-9051-7D09CD5C3A7B}"/>
              </a:ext>
            </a:extLst>
          </p:cNvPr>
          <p:cNvSpPr/>
          <p:nvPr/>
        </p:nvSpPr>
        <p:spPr>
          <a:xfrm>
            <a:off x="911225" y="1125538"/>
            <a:ext cx="3744913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血管壁弹性</a:t>
            </a: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2822A204-9A4B-4344-B5C4-CCC3254C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865313"/>
            <a:ext cx="7488237" cy="1687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B2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大动脉管壁的弹性扩张可缓冲血压</a:t>
            </a:r>
            <a:endParaRPr lang="en-US" altLang="zh-CN" sz="2400" b="1" dirty="0">
              <a:solidFill>
                <a:srgbClr val="0B2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血管壁弹性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下降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弹性贮器作用减弱对血压的缓冲作用减弱收缩压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增高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、舒张压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降低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脉压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增大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BB98D18-F6C8-451F-B95B-E8194B585062}"/>
              </a:ext>
            </a:extLst>
          </p:cNvPr>
          <p:cNvSpPr/>
          <p:nvPr/>
        </p:nvSpPr>
        <p:spPr>
          <a:xfrm>
            <a:off x="938213" y="4149725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循环血量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937C8F1-EF5F-4A48-9518-37D608EB93A7}"/>
              </a:ext>
            </a:extLst>
          </p:cNvPr>
          <p:cNvSpPr/>
          <p:nvPr/>
        </p:nvSpPr>
        <p:spPr>
          <a:xfrm>
            <a:off x="942975" y="4979988"/>
            <a:ext cx="3744913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血管容量</a:t>
            </a:r>
          </a:p>
        </p:txBody>
      </p:sp>
      <p:sp>
        <p:nvSpPr>
          <p:cNvPr id="3" name="右大括号 2">
            <a:extLst>
              <a:ext uri="{FF2B5EF4-FFF2-40B4-BE49-F238E27FC236}">
                <a16:creationId xmlns:a16="http://schemas.microsoft.com/office/drawing/2014/main" id="{64B5AC65-689B-4EDA-B687-5509A1811A65}"/>
              </a:ext>
            </a:extLst>
          </p:cNvPr>
          <p:cNvSpPr/>
          <p:nvPr/>
        </p:nvSpPr>
        <p:spPr>
          <a:xfrm>
            <a:off x="4872038" y="4292600"/>
            <a:ext cx="792162" cy="93662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B416E1C-AEFA-4993-BD3E-12CCBF7E8686}"/>
              </a:ext>
            </a:extLst>
          </p:cNvPr>
          <p:cNvSpPr/>
          <p:nvPr/>
        </p:nvSpPr>
        <p:spPr>
          <a:xfrm>
            <a:off x="6096000" y="4435475"/>
            <a:ext cx="5761038" cy="72072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循环血量下降或血管容积增大，血压下降</a:t>
            </a:r>
          </a:p>
        </p:txBody>
      </p:sp>
      <p:pic>
        <p:nvPicPr>
          <p:cNvPr id="34825" name="图片 12" descr="地图上有字&#10;&#10;描述已自动生成">
            <a:extLst>
              <a:ext uri="{FF2B5EF4-FFF2-40B4-BE49-F238E27FC236}">
                <a16:creationId xmlns:a16="http://schemas.microsoft.com/office/drawing/2014/main" id="{7B4C442D-04E8-42F2-983E-ABCBB815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1055688"/>
            <a:ext cx="3270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22375F-B792-4249-AA72-A8B31164F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一、正常血压及其生理性变化</a:t>
            </a:r>
            <a:r>
              <a:rPr lang="en-US" altLang="zh-CN" sz="3200" dirty="0"/>
              <a:t>——</a:t>
            </a:r>
            <a:r>
              <a:rPr lang="zh-CN" altLang="en-US" sz="3200" dirty="0"/>
              <a:t>影响因素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81E3148E-72F7-4166-B8DB-0F7A228AF8A2}"/>
              </a:ext>
            </a:extLst>
          </p:cNvPr>
          <p:cNvSpPr/>
          <p:nvPr/>
        </p:nvSpPr>
        <p:spPr>
          <a:xfrm>
            <a:off x="3432175" y="1089025"/>
            <a:ext cx="4824413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血压稳定的意义</a:t>
            </a:r>
          </a:p>
        </p:txBody>
      </p:sp>
      <p:sp>
        <p:nvSpPr>
          <p:cNvPr id="35844" name="矩形 4">
            <a:extLst>
              <a:ext uri="{FF2B5EF4-FFF2-40B4-BE49-F238E27FC236}">
                <a16:creationId xmlns:a16="http://schemas.microsoft.com/office/drawing/2014/main" id="{5E1B256D-8666-4936-A9D5-830BE9D94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060575"/>
            <a:ext cx="111601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动脉血压</a:t>
            </a:r>
            <a:r>
              <a:rPr lang="zh-CN" altLang="en-US" sz="2400" b="1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稳定</a:t>
            </a:r>
            <a:r>
              <a:rPr lang="zh-CN" altLang="en-US" sz="2400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：各器官的代谢和功能活动正常进行。</a:t>
            </a:r>
            <a:endParaRPr lang="en-US" altLang="zh-CN" sz="2400">
              <a:solidFill>
                <a:srgbClr val="2A4F1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动脉血压</a:t>
            </a:r>
            <a:r>
              <a:rPr lang="zh-CN" altLang="en-US" sz="2400" b="1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过高</a:t>
            </a:r>
            <a:r>
              <a:rPr lang="zh-CN" altLang="en-US" sz="2400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：心室射血阻力大，心肌后负荷过重，长期持续可导致组织器官一系   </a:t>
            </a:r>
            <a:endParaRPr lang="en-US" altLang="zh-CN" sz="2400">
              <a:solidFill>
                <a:srgbClr val="2A4F1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                       </a:t>
            </a:r>
            <a:r>
              <a:rPr lang="zh-CN" altLang="en-US" sz="2400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列病理生理改变，易出现脑卒中、冠心病等。</a:t>
            </a:r>
            <a:endParaRPr lang="en-US" altLang="zh-CN" sz="2400">
              <a:solidFill>
                <a:srgbClr val="2A4F1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动脉血压</a:t>
            </a:r>
            <a:r>
              <a:rPr lang="zh-CN" altLang="en-US" sz="2400" b="1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过低</a:t>
            </a:r>
            <a:r>
              <a:rPr lang="zh-CN" altLang="en-US" sz="2400">
                <a:solidFill>
                  <a:srgbClr val="2A4F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：机体组织代谢异常，导致组织缺血、缺氧，造成严重后果。</a:t>
            </a:r>
            <a:endParaRPr lang="en-US" altLang="zh-CN" sz="2400">
              <a:solidFill>
                <a:srgbClr val="2A4F1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F5643F-F228-4C3F-988B-6A4294003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</a:t>
            </a:r>
            <a:r>
              <a:rPr lang="zh-CN" altLang="en-US" sz="4400" dirty="0"/>
              <a:t>正常血压</a:t>
            </a:r>
            <a:r>
              <a:rPr lang="zh-CN" altLang="en-US" sz="3200" dirty="0"/>
              <a:t>及其生理性变化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D2E648B-8F6F-4A45-878C-E684A3934824}"/>
              </a:ext>
            </a:extLst>
          </p:cNvPr>
          <p:cNvSpPr/>
          <p:nvPr/>
        </p:nvSpPr>
        <p:spPr>
          <a:xfrm>
            <a:off x="911225" y="1125538"/>
            <a:ext cx="3744913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正常血压</a:t>
            </a: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860454FB-382E-4FEC-BB18-D4B3AB9EF911}"/>
              </a:ext>
            </a:extLst>
          </p:cNvPr>
          <p:cNvGraphicFramePr>
            <a:graphicFrameLocks noGrp="1"/>
          </p:cNvGraphicFramePr>
          <p:nvPr/>
        </p:nvGraphicFramePr>
        <p:xfrm>
          <a:off x="3792538" y="2146300"/>
          <a:ext cx="755173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7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sz="2400" dirty="0"/>
                        <a:t>以肱动脉血压为标准（成人安静状态）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血压范围</a:t>
                      </a:r>
                    </a:p>
                  </a:txBody>
                  <a:tcPr marL="91438" marR="91438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收缩压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90~139mmHg</a:t>
                      </a:r>
                      <a:endParaRPr lang="zh-CN" altLang="en-US" sz="2400" dirty="0"/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舒张压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60~89mmHg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脉    压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30~40mmHg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884" name="图片 13" descr="卡通人物&#10;&#10;描述已自动生成">
            <a:extLst>
              <a:ext uri="{FF2B5EF4-FFF2-40B4-BE49-F238E27FC236}">
                <a16:creationId xmlns:a16="http://schemas.microsoft.com/office/drawing/2014/main" id="{A789F268-B396-4E44-B20B-AEBDCE23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074863"/>
            <a:ext cx="3070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12C12CF-24F8-4813-B5DB-A957CF842EF9}"/>
              </a:ext>
            </a:extLst>
          </p:cNvPr>
          <p:cNvSpPr/>
          <p:nvPr/>
        </p:nvSpPr>
        <p:spPr>
          <a:xfrm>
            <a:off x="695325" y="4437063"/>
            <a:ext cx="10514013" cy="124777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血压的计量单位有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kPa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和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mmHg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两种，换算公式如下：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1 kPa=7.5 mmHg</a:t>
            </a:r>
          </a:p>
          <a:p>
            <a:pPr algn="ctr">
              <a:defRPr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1 mmHg=0.133 kPa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E93439F-1661-4D88-AB6F-3AF4DD262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</a:t>
            </a:r>
            <a:r>
              <a:rPr lang="zh-CN" altLang="en-US" sz="4400" dirty="0"/>
              <a:t>生理性变化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B8C9E53-D82B-4DB1-830D-EBA654555131}"/>
              </a:ext>
            </a:extLst>
          </p:cNvPr>
          <p:cNvSpPr/>
          <p:nvPr/>
        </p:nvSpPr>
        <p:spPr>
          <a:xfrm>
            <a:off x="911225" y="1125538"/>
            <a:ext cx="3744913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年    龄</a:t>
            </a: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5A31B9C0-9E57-4AA1-B3B9-1B0559145C6C}"/>
              </a:ext>
            </a:extLst>
          </p:cNvPr>
          <p:cNvGraphicFramePr>
            <a:graphicFrameLocks noGrp="1"/>
          </p:cNvGraphicFramePr>
          <p:nvPr/>
        </p:nvGraphicFramePr>
        <p:xfrm>
          <a:off x="1631950" y="2149475"/>
          <a:ext cx="9288462" cy="302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1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62">
                <a:tc gridSpan="4">
                  <a:txBody>
                    <a:bodyPr/>
                    <a:lstStyle/>
                    <a:p>
                      <a:r>
                        <a:rPr lang="zh-CN" altLang="en-US" sz="2800" dirty="0"/>
                        <a:t>随年龄增长而增高，收缩压升高的比舒张压更显著</a:t>
                      </a:r>
                    </a:p>
                  </a:txBody>
                  <a:tcPr marL="91436" marR="91436" marT="45729" marB="45729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年龄组</a:t>
                      </a:r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/>
                        <a:t>血压（</a:t>
                      </a:r>
                      <a:r>
                        <a:rPr lang="en-US" altLang="zh-CN" sz="2400" dirty="0"/>
                        <a:t>mmHg</a:t>
                      </a:r>
                      <a:r>
                        <a:rPr lang="zh-CN" altLang="en-US" sz="2400" dirty="0"/>
                        <a:t>）</a:t>
                      </a:r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年龄组</a:t>
                      </a:r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/>
                        <a:t>血压（</a:t>
                      </a:r>
                      <a:r>
                        <a:rPr lang="en-US" altLang="zh-CN" sz="2400" dirty="0"/>
                        <a:t>mmHg</a:t>
                      </a:r>
                      <a:r>
                        <a:rPr lang="zh-CN" altLang="en-US" sz="2400" dirty="0"/>
                        <a:t>）</a:t>
                      </a:r>
                    </a:p>
                  </a:txBody>
                  <a:tcPr marL="91436" marR="91436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9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r>
                        <a:rPr lang="zh-CN" altLang="en-US" sz="2400" dirty="0"/>
                        <a:t>个月</a:t>
                      </a:r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84/54</a:t>
                      </a:r>
                      <a:endParaRPr lang="zh-CN" altLang="en-US" sz="24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14~17</a:t>
                      </a:r>
                      <a:r>
                        <a:rPr lang="zh-CN" altLang="en-US" sz="2400" dirty="0"/>
                        <a:t>岁</a:t>
                      </a:r>
                      <a:endParaRPr lang="en-US" altLang="zh-CN" sz="24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120/70</a:t>
                      </a:r>
                    </a:p>
                  </a:txBody>
                  <a:tcPr marL="91436" marR="91436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9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r>
                        <a:rPr lang="zh-CN" altLang="en-US" sz="2400" dirty="0"/>
                        <a:t>岁</a:t>
                      </a:r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95/65</a:t>
                      </a:r>
                      <a:endParaRPr lang="zh-CN" altLang="en-US" sz="24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/>
                        <a:t>成年人</a:t>
                      </a:r>
                      <a:endParaRPr lang="en-US" altLang="zh-CN" sz="24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120/80</a:t>
                      </a:r>
                    </a:p>
                  </a:txBody>
                  <a:tcPr marL="91436" marR="91436"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6</a:t>
                      </a:r>
                      <a:r>
                        <a:rPr lang="zh-CN" altLang="en-US" sz="2400" dirty="0"/>
                        <a:t>岁</a:t>
                      </a:r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105/65</a:t>
                      </a:r>
                      <a:endParaRPr lang="zh-CN" altLang="en-US" sz="24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/>
                        <a:t>老年人</a:t>
                      </a:r>
                      <a:endParaRPr lang="en-US" altLang="zh-CN" sz="24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140~160/80~90</a:t>
                      </a:r>
                    </a:p>
                  </a:txBody>
                  <a:tcPr marL="91436" marR="91436"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10~3</a:t>
                      </a:r>
                      <a:r>
                        <a:rPr lang="zh-CN" altLang="en-US" sz="2400" dirty="0"/>
                        <a:t>岁</a:t>
                      </a:r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110/65</a:t>
                      </a:r>
                      <a:endParaRPr lang="zh-CN" altLang="en-US" sz="24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dirty="0"/>
                    </a:p>
                  </a:txBody>
                  <a:tcPr marL="91436" marR="91436"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" descr="图片包含 游戏机, 文字&#10;&#10;描述已自动生成">
            <a:extLst>
              <a:ext uri="{FF2B5EF4-FFF2-40B4-BE49-F238E27FC236}">
                <a16:creationId xmlns:a16="http://schemas.microsoft.com/office/drawing/2014/main" id="{53AD2272-E251-422F-B119-0CC41F1D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098675"/>
            <a:ext cx="871220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A0CDF85-F43F-4A24-85E8-999C9158E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</a:t>
            </a:r>
            <a:r>
              <a:rPr lang="zh-CN" altLang="en-US" sz="4400" dirty="0"/>
              <a:t>生理性变化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E90B4D2-14A5-47C3-A309-1A953787C3FD}"/>
              </a:ext>
            </a:extLst>
          </p:cNvPr>
          <p:cNvSpPr/>
          <p:nvPr/>
        </p:nvSpPr>
        <p:spPr>
          <a:xfrm>
            <a:off x="3216275" y="1125538"/>
            <a:ext cx="4464050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昼夜和睡眠</a:t>
            </a:r>
          </a:p>
        </p:txBody>
      </p:sp>
      <p:sp>
        <p:nvSpPr>
          <p:cNvPr id="5" name="标注: 下箭头 4">
            <a:extLst>
              <a:ext uri="{FF2B5EF4-FFF2-40B4-BE49-F238E27FC236}">
                <a16:creationId xmlns:a16="http://schemas.microsoft.com/office/drawing/2014/main" id="{1652E3C1-46DC-46C7-8796-C8D7CF1006EA}"/>
              </a:ext>
            </a:extLst>
          </p:cNvPr>
          <p:cNvSpPr/>
          <p:nvPr/>
        </p:nvSpPr>
        <p:spPr>
          <a:xfrm>
            <a:off x="3935413" y="2997200"/>
            <a:ext cx="1728787" cy="792163"/>
          </a:xfrm>
          <a:prstGeom prst="down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PM4~8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时高峰</a:t>
            </a:r>
          </a:p>
        </p:txBody>
      </p:sp>
      <p:sp>
        <p:nvSpPr>
          <p:cNvPr id="9" name="标注: 下箭头 8">
            <a:extLst>
              <a:ext uri="{FF2B5EF4-FFF2-40B4-BE49-F238E27FC236}">
                <a16:creationId xmlns:a16="http://schemas.microsoft.com/office/drawing/2014/main" id="{27911CE4-A1EE-4490-8504-996FB8BDE20A}"/>
              </a:ext>
            </a:extLst>
          </p:cNvPr>
          <p:cNvSpPr/>
          <p:nvPr/>
        </p:nvSpPr>
        <p:spPr>
          <a:xfrm>
            <a:off x="8904288" y="2924175"/>
            <a:ext cx="1944687" cy="83026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AM6~10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时高峰</a:t>
            </a:r>
          </a:p>
        </p:txBody>
      </p:sp>
      <p:sp>
        <p:nvSpPr>
          <p:cNvPr id="7" name="标注: 上箭头 6">
            <a:extLst>
              <a:ext uri="{FF2B5EF4-FFF2-40B4-BE49-F238E27FC236}">
                <a16:creationId xmlns:a16="http://schemas.microsoft.com/office/drawing/2014/main" id="{8928C2C3-9240-4BCA-9A62-30111D0E9E8C}"/>
              </a:ext>
            </a:extLst>
          </p:cNvPr>
          <p:cNvSpPr/>
          <p:nvPr/>
        </p:nvSpPr>
        <p:spPr>
          <a:xfrm>
            <a:off x="7175500" y="5589588"/>
            <a:ext cx="1657350" cy="792162"/>
          </a:xfrm>
          <a:prstGeom prst="up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AM2~3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时低谷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2AE1634-EBD6-4863-BB9E-7F2BAAC40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</a:t>
            </a:r>
            <a:r>
              <a:rPr lang="zh-CN" altLang="en-US" sz="4400" dirty="0"/>
              <a:t>生理性变化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E0CE7CB-E553-4AE4-93AA-E361B8693B37}"/>
              </a:ext>
            </a:extLst>
          </p:cNvPr>
          <p:cNvSpPr/>
          <p:nvPr/>
        </p:nvSpPr>
        <p:spPr>
          <a:xfrm>
            <a:off x="911225" y="1125538"/>
            <a:ext cx="3240088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性    别</a:t>
            </a: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FC0D347-783A-4D18-B5C6-9350394093CD}"/>
              </a:ext>
            </a:extLst>
          </p:cNvPr>
          <p:cNvSpPr/>
          <p:nvPr/>
        </p:nvSpPr>
        <p:spPr>
          <a:xfrm>
            <a:off x="6240463" y="1125538"/>
            <a:ext cx="3240087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体   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ECBCB1-7CF7-44C2-99F0-890B19EB5002}"/>
              </a:ext>
            </a:extLst>
          </p:cNvPr>
          <p:cNvSpPr txBox="1"/>
          <p:nvPr/>
        </p:nvSpPr>
        <p:spPr>
          <a:xfrm>
            <a:off x="695325" y="4797425"/>
            <a:ext cx="47529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更年期前，女性低于男性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更年期后，两性差别不大</a:t>
            </a:r>
          </a:p>
        </p:txBody>
      </p:sp>
      <p:pic>
        <p:nvPicPr>
          <p:cNvPr id="39942" name="图片 9" descr="卡通人物&#10;&#10;描述已自动生成">
            <a:extLst>
              <a:ext uri="{FF2B5EF4-FFF2-40B4-BE49-F238E27FC236}">
                <a16:creationId xmlns:a16="http://schemas.microsoft.com/office/drawing/2014/main" id="{1EC475FC-E5E2-4858-8AC5-C963B3FA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954213"/>
            <a:ext cx="31686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图片 11" descr="卡通人物&#10;&#10;描述已自动生成">
            <a:extLst>
              <a:ext uri="{FF2B5EF4-FFF2-40B4-BE49-F238E27FC236}">
                <a16:creationId xmlns:a16="http://schemas.microsoft.com/office/drawing/2014/main" id="{4A95E07A-DAFA-4813-AAD7-CA3FDC44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824038"/>
            <a:ext cx="3048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2214E0F-D26E-4698-8688-B67EAE5A132F}"/>
              </a:ext>
            </a:extLst>
          </p:cNvPr>
          <p:cNvSpPr txBox="1"/>
          <p:nvPr/>
        </p:nvSpPr>
        <p:spPr>
          <a:xfrm>
            <a:off x="6067425" y="4797425"/>
            <a:ext cx="47529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通常高大、肥胖者血压偏高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CBD8D02-583F-45D7-A825-EE998766D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</a:t>
            </a:r>
            <a:r>
              <a:rPr lang="zh-CN" altLang="en-US" sz="4400" dirty="0"/>
              <a:t>生理性变化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2D72922-4A74-4460-949B-432BF72E59CA}"/>
              </a:ext>
            </a:extLst>
          </p:cNvPr>
          <p:cNvSpPr/>
          <p:nvPr/>
        </p:nvSpPr>
        <p:spPr>
          <a:xfrm>
            <a:off x="911225" y="1125538"/>
            <a:ext cx="3240088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环    境</a:t>
            </a: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E6F67CC-0905-4D4E-9B4D-2F6C6F9AA84C}"/>
              </a:ext>
            </a:extLst>
          </p:cNvPr>
          <p:cNvSpPr/>
          <p:nvPr/>
        </p:nvSpPr>
        <p:spPr>
          <a:xfrm>
            <a:off x="6637338" y="1125538"/>
            <a:ext cx="3240087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体   位</a:t>
            </a:r>
          </a:p>
        </p:txBody>
      </p:sp>
      <p:pic>
        <p:nvPicPr>
          <p:cNvPr id="40965" name="图片 3" descr="图片包含 游戏机, 桌子, 体育&#10;&#10;描述已自动生成">
            <a:extLst>
              <a:ext uri="{FF2B5EF4-FFF2-40B4-BE49-F238E27FC236}">
                <a16:creationId xmlns:a16="http://schemas.microsoft.com/office/drawing/2014/main" id="{7C7E77D3-34F3-4F52-A838-6B878024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2060575"/>
            <a:ext cx="116363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图片 6">
            <a:extLst>
              <a:ext uri="{FF2B5EF4-FFF2-40B4-BE49-F238E27FC236}">
                <a16:creationId xmlns:a16="http://schemas.microsoft.com/office/drawing/2014/main" id="{2FDB60EF-35DA-43F1-9902-F39413EDF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2290763"/>
            <a:ext cx="84931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图片 9">
            <a:extLst>
              <a:ext uri="{FF2B5EF4-FFF2-40B4-BE49-F238E27FC236}">
                <a16:creationId xmlns:a16="http://schemas.microsoft.com/office/drawing/2014/main" id="{BEFE1E2E-A4C5-42B1-A079-E23F63E0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997200"/>
            <a:ext cx="15954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7AE4B81-C528-4A40-9DC1-B5DB00130C1D}"/>
              </a:ext>
            </a:extLst>
          </p:cNvPr>
          <p:cNvSpPr txBox="1"/>
          <p:nvPr/>
        </p:nvSpPr>
        <p:spPr>
          <a:xfrm>
            <a:off x="6672263" y="4968875"/>
            <a:ext cx="47513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血压逐步降低的趋势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A7B38B6-E2F8-4BF6-9EED-C9ED17D0BD8C}"/>
              </a:ext>
            </a:extLst>
          </p:cNvPr>
          <p:cNvSpPr/>
          <p:nvPr/>
        </p:nvSpPr>
        <p:spPr>
          <a:xfrm>
            <a:off x="623888" y="4746625"/>
            <a:ext cx="52927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400" b="1" dirty="0">
                <a:solidFill>
                  <a:schemeClr val="accent1">
                    <a:lumMod val="50000"/>
                  </a:schemeClr>
                </a:solidFill>
              </a:rPr>
              <a:t>寒冷，末梢血管收缩，血压可略升高；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zh-CN" altLang="zh-CN" sz="2400" b="1" dirty="0">
                <a:solidFill>
                  <a:schemeClr val="accent1">
                    <a:lumMod val="50000"/>
                  </a:schemeClr>
                </a:solidFill>
              </a:rPr>
              <a:t>高温，皮肤血管扩张，血压可略下降。</a:t>
            </a:r>
          </a:p>
        </p:txBody>
      </p:sp>
      <p:pic>
        <p:nvPicPr>
          <p:cNvPr id="40970" name="Picture 13" descr="10%20slide0002_image002">
            <a:extLst>
              <a:ext uri="{FF2B5EF4-FFF2-40B4-BE49-F238E27FC236}">
                <a16:creationId xmlns:a16="http://schemas.microsoft.com/office/drawing/2014/main" id="{DE1B771D-D452-4BE5-8103-4D2F5F5E8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260600"/>
            <a:ext cx="2601913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FEAEAD3-3430-4599-A8CB-FCF3DF170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</a:t>
            </a:r>
            <a:r>
              <a:rPr lang="zh-CN" altLang="en-US" sz="4400" dirty="0"/>
              <a:t>生理性变化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373FF190-E971-4C54-A02F-30721A3F4EA9}"/>
              </a:ext>
            </a:extLst>
          </p:cNvPr>
          <p:cNvSpPr/>
          <p:nvPr/>
        </p:nvSpPr>
        <p:spPr>
          <a:xfrm>
            <a:off x="911225" y="1125538"/>
            <a:ext cx="3240088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身体部位</a:t>
            </a: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E6C21AF-17B6-40FB-9871-4CE137AD2AE3}"/>
              </a:ext>
            </a:extLst>
          </p:cNvPr>
          <p:cNvSpPr/>
          <p:nvPr/>
        </p:nvSpPr>
        <p:spPr>
          <a:xfrm>
            <a:off x="7175500" y="1125538"/>
            <a:ext cx="3240088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其他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FB13AA-7A3E-45A1-97D2-42E3D1539E01}"/>
              </a:ext>
            </a:extLst>
          </p:cNvPr>
          <p:cNvSpPr txBox="1"/>
          <p:nvPr/>
        </p:nvSpPr>
        <p:spPr>
          <a:xfrm>
            <a:off x="6672263" y="4968875"/>
            <a:ext cx="4751387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激动的情绪、吸烟、饮酒、疼痛等也对血压有影响。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9595EA8-CB2A-4185-A44E-16B119E2F04E}"/>
              </a:ext>
            </a:extLst>
          </p:cNvPr>
          <p:cNvSpPr/>
          <p:nvPr/>
        </p:nvSpPr>
        <p:spPr>
          <a:xfrm>
            <a:off x="623888" y="4746625"/>
            <a:ext cx="52927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右上肢＞左上肢</a:t>
            </a:r>
            <a:r>
              <a:rPr lang="zh-CN" altLang="zh-CN" sz="24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10~20mmHg</a:t>
            </a:r>
            <a:r>
              <a:rPr lang="zh-CN" altLang="zh-CN" sz="2400" b="1" dirty="0">
                <a:solidFill>
                  <a:schemeClr val="accent1">
                    <a:lumMod val="50000"/>
                  </a:schemeClr>
                </a:solidFill>
              </a:rPr>
              <a:t>；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下肢＞上肢</a:t>
            </a:r>
            <a:r>
              <a:rPr lang="zh-CN" altLang="zh-CN" sz="24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20~40mmHg</a:t>
            </a:r>
            <a:r>
              <a:rPr lang="zh-CN" altLang="zh-CN" sz="2400" b="1" dirty="0">
                <a:solidFill>
                  <a:schemeClr val="accent1">
                    <a:lumMod val="50000"/>
                  </a:schemeClr>
                </a:solidFill>
              </a:rPr>
              <a:t>。</a:t>
            </a:r>
          </a:p>
        </p:txBody>
      </p:sp>
      <p:pic>
        <p:nvPicPr>
          <p:cNvPr id="41991" name="图片 3" descr="图片包含 游戏机, 画&#10;&#10;描述已自动生成">
            <a:extLst>
              <a:ext uri="{FF2B5EF4-FFF2-40B4-BE49-F238E27FC236}">
                <a16:creationId xmlns:a16="http://schemas.microsoft.com/office/drawing/2014/main" id="{37EE4A1F-D892-4A91-A543-30C2E7A2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989138"/>
            <a:ext cx="44799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图片 6" descr="手机屏幕截图&#10;&#10;描述已自动生成">
            <a:extLst>
              <a:ext uri="{FF2B5EF4-FFF2-40B4-BE49-F238E27FC236}">
                <a16:creationId xmlns:a16="http://schemas.microsoft.com/office/drawing/2014/main" id="{CED5CEFA-C832-4A4E-A726-63873974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249363"/>
            <a:ext cx="3595687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49FB78-FDA9-4CD0-AB46-9AB5F2901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591050"/>
            <a:ext cx="9469438" cy="1584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663300"/>
                </a:solidFill>
                <a:latin typeface="宋体" panose="02010600030101010101" pitchFamily="2" charset="-122"/>
              </a:rPr>
              <a:t>是机体内在活动的客观反映，是衡量机体状况正常与否的可靠指标。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293E8C-15C4-42B8-ABA6-D7DA03AF937B}"/>
              </a:ext>
            </a:extLst>
          </p:cNvPr>
          <p:cNvSpPr/>
          <p:nvPr/>
        </p:nvSpPr>
        <p:spPr>
          <a:xfrm>
            <a:off x="1271588" y="577850"/>
            <a:ext cx="346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生命体征</a:t>
            </a:r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3F087CA-201F-41F9-8EA4-6E2A37431AE9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2463800"/>
            <a:ext cx="2652713" cy="571500"/>
            <a:chOff x="6361560" y="1799141"/>
            <a:chExt cx="2969239" cy="570994"/>
          </a:xfrm>
        </p:grpSpPr>
        <p:pic>
          <p:nvPicPr>
            <p:cNvPr id="22543" name="图形 27" descr="指向右边的反手食指">
              <a:extLst>
                <a:ext uri="{FF2B5EF4-FFF2-40B4-BE49-F238E27FC236}">
                  <a16:creationId xmlns:a16="http://schemas.microsoft.com/office/drawing/2014/main" id="{6C16A119-6614-4AFF-A58C-3D9D67FB9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560" y="1799141"/>
              <a:ext cx="571618" cy="570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8A67A5D-08FB-4E4A-846B-0BB83CB22CD2}"/>
                </a:ext>
              </a:extLst>
            </p:cNvPr>
            <p:cNvSpPr txBox="1"/>
            <p:nvPr/>
          </p:nvSpPr>
          <p:spPr>
            <a:xfrm>
              <a:off x="7020799" y="1853068"/>
              <a:ext cx="2310000" cy="463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体温（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6412C92-F058-4188-81A1-FD4ABE1D1408}"/>
              </a:ext>
            </a:extLst>
          </p:cNvPr>
          <p:cNvGrpSpPr>
            <a:grpSpLocks/>
          </p:cNvGrpSpPr>
          <p:nvPr/>
        </p:nvGrpSpPr>
        <p:grpSpPr bwMode="auto">
          <a:xfrm>
            <a:off x="7966075" y="2409825"/>
            <a:ext cx="2713038" cy="571500"/>
            <a:chOff x="6361560" y="1799141"/>
            <a:chExt cx="3035595" cy="570994"/>
          </a:xfrm>
        </p:grpSpPr>
        <p:pic>
          <p:nvPicPr>
            <p:cNvPr id="22541" name="图形 27" descr="指向右边的反手食指">
              <a:extLst>
                <a:ext uri="{FF2B5EF4-FFF2-40B4-BE49-F238E27FC236}">
                  <a16:creationId xmlns:a16="http://schemas.microsoft.com/office/drawing/2014/main" id="{7BC4ED80-0142-4DFE-81E1-936143249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560" y="1799141"/>
              <a:ext cx="571618" cy="570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2F835B9-0356-4B0E-A6CF-891838C09E99}"/>
                </a:ext>
              </a:extLst>
            </p:cNvPr>
            <p:cNvSpPr txBox="1"/>
            <p:nvPr/>
          </p:nvSpPr>
          <p:spPr>
            <a:xfrm>
              <a:off x="7086266" y="1868929"/>
              <a:ext cx="2310889" cy="463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脉搏（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1BF6F9A-0533-45F7-AA98-93E4D581F46D}"/>
              </a:ext>
            </a:extLst>
          </p:cNvPr>
          <p:cNvGrpSpPr>
            <a:grpSpLocks/>
          </p:cNvGrpSpPr>
          <p:nvPr/>
        </p:nvGrpSpPr>
        <p:grpSpPr bwMode="auto">
          <a:xfrm>
            <a:off x="8026400" y="3462338"/>
            <a:ext cx="2652713" cy="571500"/>
            <a:chOff x="6361560" y="1799141"/>
            <a:chExt cx="2969239" cy="570994"/>
          </a:xfrm>
        </p:grpSpPr>
        <p:pic>
          <p:nvPicPr>
            <p:cNvPr id="22539" name="图形 27" descr="指向右边的反手食指">
              <a:extLst>
                <a:ext uri="{FF2B5EF4-FFF2-40B4-BE49-F238E27FC236}">
                  <a16:creationId xmlns:a16="http://schemas.microsoft.com/office/drawing/2014/main" id="{4A0F8B06-DCF8-44B5-BA45-75040BFB5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560" y="1799141"/>
              <a:ext cx="571618" cy="570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0F017AD-446A-4CA3-BFDA-513691526A53}"/>
                </a:ext>
              </a:extLst>
            </p:cNvPr>
            <p:cNvSpPr txBox="1"/>
            <p:nvPr/>
          </p:nvSpPr>
          <p:spPr>
            <a:xfrm>
              <a:off x="7020799" y="1853068"/>
              <a:ext cx="2310000" cy="463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血压（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BP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1C5C8F6-0528-45FE-88F4-7A844905181E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3478213"/>
            <a:ext cx="2652713" cy="571500"/>
            <a:chOff x="6361560" y="1799141"/>
            <a:chExt cx="2969239" cy="570994"/>
          </a:xfrm>
        </p:grpSpPr>
        <p:pic>
          <p:nvPicPr>
            <p:cNvPr id="22537" name="图形 27" descr="指向右边的反手食指">
              <a:extLst>
                <a:ext uri="{FF2B5EF4-FFF2-40B4-BE49-F238E27FC236}">
                  <a16:creationId xmlns:a16="http://schemas.microsoft.com/office/drawing/2014/main" id="{F72E2465-A5D7-4C9D-82F0-CA45D09E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560" y="1799141"/>
              <a:ext cx="571618" cy="570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9192698-7A47-42B3-9BDF-1892295A8085}"/>
                </a:ext>
              </a:extLst>
            </p:cNvPr>
            <p:cNvSpPr txBox="1"/>
            <p:nvPr/>
          </p:nvSpPr>
          <p:spPr>
            <a:xfrm>
              <a:off x="7020799" y="1853068"/>
              <a:ext cx="2310000" cy="463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呼吸（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pic>
        <p:nvPicPr>
          <p:cNvPr id="22536" name="图片 17" descr="穿着白色衣服的人&#10;&#10;描述已自动生成">
            <a:extLst>
              <a:ext uri="{FF2B5EF4-FFF2-40B4-BE49-F238E27FC236}">
                <a16:creationId xmlns:a16="http://schemas.microsoft.com/office/drawing/2014/main" id="{C928CD87-FF7B-43B1-B4B8-12AE9220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517775"/>
            <a:ext cx="24828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95CEF3-FFAC-4A41-B2B4-5C60399B7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二、</a:t>
            </a:r>
            <a:r>
              <a:rPr lang="zh-CN" altLang="en-US" sz="4400" dirty="0"/>
              <a:t>异常</a:t>
            </a:r>
            <a:r>
              <a:rPr lang="zh-CN" altLang="en-US" sz="3200" dirty="0"/>
              <a:t>血压的观察与护理</a:t>
            </a:r>
            <a:endParaRPr lang="zh-CN" altLang="en-US" sz="4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F19FB77-09FC-4784-BCA3-5767B441A20E}"/>
              </a:ext>
            </a:extLst>
          </p:cNvPr>
          <p:cNvSpPr/>
          <p:nvPr/>
        </p:nvSpPr>
        <p:spPr>
          <a:xfrm>
            <a:off x="6902133" y="1196752"/>
            <a:ext cx="26757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 血 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29D50CC-3B36-433A-B69B-9DD0EE9FA2CC}"/>
              </a:ext>
            </a:extLst>
          </p:cNvPr>
          <p:cNvSpPr/>
          <p:nvPr/>
        </p:nvSpPr>
        <p:spPr>
          <a:xfrm>
            <a:off x="6935303" y="2871020"/>
            <a:ext cx="26757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/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 血 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C268AD-94DF-4819-AB11-9872B023ED8C}"/>
              </a:ext>
            </a:extLst>
          </p:cNvPr>
          <p:cNvSpPr/>
          <p:nvPr/>
        </p:nvSpPr>
        <p:spPr>
          <a:xfrm>
            <a:off x="6878339" y="4707482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脉压异常</a:t>
            </a:r>
          </a:p>
        </p:txBody>
      </p:sp>
      <p:pic>
        <p:nvPicPr>
          <p:cNvPr id="43014" name="图片 3" descr="卡通人物&#10;&#10;描述已自动生成">
            <a:extLst>
              <a:ext uri="{FF2B5EF4-FFF2-40B4-BE49-F238E27FC236}">
                <a16:creationId xmlns:a16="http://schemas.microsoft.com/office/drawing/2014/main" id="{A9A69481-3569-4E65-BAA6-12929D57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26834"/>
              </a:clrFrom>
              <a:clrTo>
                <a:srgbClr val="C2683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765175"/>
            <a:ext cx="4911725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1A9230-BCB7-4697-840B-19809E31F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二、</a:t>
            </a:r>
            <a:r>
              <a:rPr lang="zh-CN" altLang="en-US" sz="4400" dirty="0"/>
              <a:t>异常</a:t>
            </a:r>
            <a:r>
              <a:rPr lang="zh-CN" altLang="en-US" sz="3200" dirty="0"/>
              <a:t>血压的观察与护理</a:t>
            </a:r>
            <a:endParaRPr lang="zh-CN" altLang="en-US" sz="4400" dirty="0"/>
          </a:p>
        </p:txBody>
      </p:sp>
      <p:pic>
        <p:nvPicPr>
          <p:cNvPr id="44035" name="图片 3" descr="卡通人物&#10;&#10;描述已自动生成">
            <a:extLst>
              <a:ext uri="{FF2B5EF4-FFF2-40B4-BE49-F238E27FC236}">
                <a16:creationId xmlns:a16="http://schemas.microsoft.com/office/drawing/2014/main" id="{3BCF9FB9-6619-4CA0-82E0-2B7CE2E0D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08050"/>
            <a:ext cx="45370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FF4982-DBCE-44E4-A85F-A442B8D1CC5D}"/>
              </a:ext>
            </a:extLst>
          </p:cNvPr>
          <p:cNvSpPr/>
          <p:nvPr/>
        </p:nvSpPr>
        <p:spPr>
          <a:xfrm>
            <a:off x="7104112" y="1196752"/>
            <a:ext cx="22717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高血压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EA360D-76C1-4CAC-A246-16029A33F262}"/>
              </a:ext>
            </a:extLst>
          </p:cNvPr>
          <p:cNvSpPr txBox="1"/>
          <p:nvPr/>
        </p:nvSpPr>
        <p:spPr>
          <a:xfrm>
            <a:off x="4619625" y="2420938"/>
            <a:ext cx="73802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+mj-ea"/>
                <a:ea typeface="+mj-ea"/>
              </a:rPr>
              <a:t>在未使用降压药的情况下</a:t>
            </a:r>
            <a:endParaRPr lang="en-US" altLang="zh-CN" sz="2400" b="1" dirty="0">
              <a:solidFill>
                <a:srgbClr val="FFC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+mj-ea"/>
                <a:ea typeface="+mj-ea"/>
              </a:rPr>
              <a:t>成人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收缩压≥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</a:rPr>
              <a:t>140mmHg</a:t>
            </a:r>
            <a:r>
              <a:rPr lang="zh-CN" altLang="en-US" sz="2400" b="1" dirty="0">
                <a:solidFill>
                  <a:srgbClr val="FFC000"/>
                </a:solidFill>
                <a:latin typeface="+mj-ea"/>
                <a:ea typeface="+mj-ea"/>
              </a:rPr>
              <a:t>和（或）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舒张压≥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</a:rPr>
              <a:t>90mmHg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A1DE6C-66A3-4284-A2E6-9B894C287DFC}"/>
              </a:ext>
            </a:extLst>
          </p:cNvPr>
          <p:cNvSpPr txBox="1"/>
          <p:nvPr/>
        </p:nvSpPr>
        <p:spPr>
          <a:xfrm>
            <a:off x="4656138" y="3794125"/>
            <a:ext cx="72659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据发病原因</a:t>
            </a: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原发性高血压</a:t>
            </a: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（</a:t>
            </a:r>
            <a:r>
              <a:rPr lang="en-US" altLang="zh-CN" sz="2400" b="1" dirty="0">
                <a:solidFill>
                  <a:srgbClr val="0B237D"/>
                </a:solidFill>
                <a:latin typeface="+mj-ea"/>
                <a:ea typeface="+mj-ea"/>
              </a:rPr>
              <a:t>95%</a:t>
            </a: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）；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继发性高血压</a:t>
            </a: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（</a:t>
            </a:r>
            <a:r>
              <a:rPr lang="en-US" altLang="zh-CN" sz="2400" b="1" dirty="0">
                <a:solidFill>
                  <a:srgbClr val="0B237D"/>
                </a:solidFill>
                <a:latin typeface="+mj-ea"/>
                <a:ea typeface="+mj-ea"/>
              </a:rPr>
              <a:t>5%</a:t>
            </a: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70E3F38-1E4B-49A6-A9B2-3B2383922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二、</a:t>
            </a:r>
            <a:r>
              <a:rPr lang="zh-CN" altLang="en-US" sz="4400" dirty="0"/>
              <a:t>异常</a:t>
            </a:r>
            <a:r>
              <a:rPr lang="zh-CN" altLang="en-US" sz="3200" dirty="0"/>
              <a:t>血压的观察与护理</a:t>
            </a:r>
            <a:endParaRPr lang="zh-CN" altLang="en-US" sz="4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DA1AC4-29D6-42EA-AD65-02470396FEFC}"/>
              </a:ext>
            </a:extLst>
          </p:cNvPr>
          <p:cNvSpPr/>
          <p:nvPr/>
        </p:nvSpPr>
        <p:spPr>
          <a:xfrm>
            <a:off x="821201" y="1484784"/>
            <a:ext cx="22717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高血压</a:t>
            </a:r>
          </a:p>
        </p:txBody>
      </p:sp>
      <p:pic>
        <p:nvPicPr>
          <p:cNvPr id="45060" name="图片 6" descr="手机屏幕截图&#10;&#10;描述已自动生成">
            <a:extLst>
              <a:ext uri="{FF2B5EF4-FFF2-40B4-BE49-F238E27FC236}">
                <a16:creationId xmlns:a16="http://schemas.microsoft.com/office/drawing/2014/main" id="{16719D18-5D21-4018-9774-D8849823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763588"/>
            <a:ext cx="82280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图片 9" descr="卡通人物&#10;&#10;描述已自动生成">
            <a:extLst>
              <a:ext uri="{FF2B5EF4-FFF2-40B4-BE49-F238E27FC236}">
                <a16:creationId xmlns:a16="http://schemas.microsoft.com/office/drawing/2014/main" id="{15852729-32E8-45B4-A1EB-C2138BED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513"/>
            <a:ext cx="391477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7180F8C-82ED-44AC-B941-1508EDBE8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二、</a:t>
            </a:r>
            <a:r>
              <a:rPr lang="zh-CN" altLang="en-US" sz="4400" dirty="0"/>
              <a:t>异常</a:t>
            </a:r>
            <a:r>
              <a:rPr lang="zh-CN" altLang="en-US" sz="3200" dirty="0"/>
              <a:t>血压的观察与护理</a:t>
            </a:r>
            <a:endParaRPr lang="zh-CN" altLang="en-US" sz="4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253021D-478A-4E72-849F-6349CAD73BB8}"/>
              </a:ext>
            </a:extLst>
          </p:cNvPr>
          <p:cNvSpPr/>
          <p:nvPr/>
        </p:nvSpPr>
        <p:spPr>
          <a:xfrm>
            <a:off x="839788" y="1309985"/>
            <a:ext cx="22621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/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低血压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9AC11B-FA7A-4EBD-A9A2-F1266D2C6BA0}"/>
              </a:ext>
            </a:extLst>
          </p:cNvPr>
          <p:cNvSpPr txBox="1"/>
          <p:nvPr/>
        </p:nvSpPr>
        <p:spPr>
          <a:xfrm>
            <a:off x="911225" y="2924175"/>
            <a:ext cx="72659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血压低于</a:t>
            </a: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（</a:t>
            </a:r>
            <a:r>
              <a:rPr lang="en-US" altLang="zh-CN" sz="2400" b="1" dirty="0">
                <a:solidFill>
                  <a:srgbClr val="0B237D"/>
                </a:solidFill>
                <a:latin typeface="+mj-ea"/>
                <a:ea typeface="+mj-ea"/>
              </a:rPr>
              <a:t>90/60mmHg</a:t>
            </a: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）</a:t>
            </a: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常见于：大量失血、休克、急性心衰等疾病。</a:t>
            </a: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sz="2400" b="1" dirty="0">
              <a:solidFill>
                <a:srgbClr val="0B237D"/>
              </a:solidFill>
              <a:latin typeface="+mj-ea"/>
              <a:ea typeface="+mj-ea"/>
            </a:endParaRPr>
          </a:p>
        </p:txBody>
      </p:sp>
      <p:pic>
        <p:nvPicPr>
          <p:cNvPr id="46085" name="图片 5" descr="卡通人物&#10;&#10;描述已自动生成">
            <a:extLst>
              <a:ext uri="{FF2B5EF4-FFF2-40B4-BE49-F238E27FC236}">
                <a16:creationId xmlns:a16="http://schemas.microsoft.com/office/drawing/2014/main" id="{F7457D12-56D6-4FC5-86B0-87C45753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6250"/>
            <a:ext cx="424973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49D23A3-C540-4AC7-88C7-37DC402B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二、</a:t>
            </a:r>
            <a:r>
              <a:rPr lang="zh-CN" altLang="en-US" sz="4400" dirty="0"/>
              <a:t>异常</a:t>
            </a:r>
            <a:r>
              <a:rPr lang="zh-CN" altLang="en-US" sz="3200" dirty="0"/>
              <a:t>血压的观察与护理</a:t>
            </a:r>
            <a:endParaRPr lang="zh-CN" altLang="en-US" sz="4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0E85894-0BDD-4D30-B0F6-91076A3EEFAE}"/>
              </a:ext>
            </a:extLst>
          </p:cNvPr>
          <p:cNvSpPr/>
          <p:nvPr/>
        </p:nvSpPr>
        <p:spPr>
          <a:xfrm>
            <a:off x="479376" y="1057572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脉压异常</a:t>
            </a:r>
          </a:p>
        </p:txBody>
      </p:sp>
      <p:pic>
        <p:nvPicPr>
          <p:cNvPr id="47108" name="图片 5" descr="图片包含 游戏机, 体育&#10;&#10;描述已自动生成">
            <a:extLst>
              <a:ext uri="{FF2B5EF4-FFF2-40B4-BE49-F238E27FC236}">
                <a16:creationId xmlns:a16="http://schemas.microsoft.com/office/drawing/2014/main" id="{A4C1D6D4-42C9-4459-A63F-0307B0A8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96975"/>
            <a:ext cx="51768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7E07AF3-D188-40EE-9D7E-3B4625DBD115}"/>
              </a:ext>
            </a:extLst>
          </p:cNvPr>
          <p:cNvSpPr txBox="1"/>
          <p:nvPr/>
        </p:nvSpPr>
        <p:spPr>
          <a:xfrm>
            <a:off x="407988" y="2276475"/>
            <a:ext cx="72659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脉压增大：脉压＞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40mmHg</a:t>
            </a:r>
          </a:p>
          <a:p>
            <a:pPr>
              <a:defRPr/>
            </a:pP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常  见  于：主动脉硬化、主动脉瓣关闭不全、甲状腺</a:t>
            </a: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B237D"/>
                </a:solidFill>
                <a:latin typeface="+mj-ea"/>
                <a:ea typeface="+mj-ea"/>
              </a:rPr>
              <a:t>                 </a:t>
            </a: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功能亢进等疾病。</a:t>
            </a: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sz="2400" b="1" dirty="0">
              <a:solidFill>
                <a:srgbClr val="0B237D"/>
              </a:solidFill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6ADA78C-F3A6-44E3-8FBA-F97C5F9CE475}"/>
              </a:ext>
            </a:extLst>
          </p:cNvPr>
          <p:cNvSpPr txBox="1"/>
          <p:nvPr/>
        </p:nvSpPr>
        <p:spPr>
          <a:xfrm>
            <a:off x="400050" y="4076700"/>
            <a:ext cx="72675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脉压减小：脉压＜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30mmHg</a:t>
            </a:r>
          </a:p>
          <a:p>
            <a:pPr>
              <a:defRPr/>
            </a:pP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常  见  于：心包积液、缩窄性心包炎、末梢循环衰竭</a:t>
            </a: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B237D"/>
                </a:solidFill>
                <a:latin typeface="+mj-ea"/>
                <a:ea typeface="+mj-ea"/>
              </a:rPr>
              <a:t>                  </a:t>
            </a:r>
            <a:r>
              <a:rPr lang="zh-CN" altLang="en-US" sz="2400" b="1" dirty="0">
                <a:solidFill>
                  <a:srgbClr val="0B237D"/>
                </a:solidFill>
                <a:latin typeface="+mj-ea"/>
                <a:ea typeface="+mj-ea"/>
              </a:rPr>
              <a:t>、主动脉瓣狭窄等疾病。</a:t>
            </a:r>
            <a:endParaRPr lang="en-US" altLang="zh-CN" sz="2400" b="1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sz="2400" b="1" dirty="0">
              <a:solidFill>
                <a:srgbClr val="0B237D"/>
              </a:soli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2A2C5FA-6326-42A1-B3AF-9AB2A53773E8}"/>
              </a:ext>
            </a:extLst>
          </p:cNvPr>
          <p:cNvSpPr txBox="1"/>
          <p:nvPr/>
        </p:nvSpPr>
        <p:spPr>
          <a:xfrm>
            <a:off x="8832850" y="2768600"/>
            <a:ext cx="2087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145-55=90</a:t>
            </a:r>
          </a:p>
          <a:p>
            <a:pPr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为什么差这么多？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49D23A3-C540-4AC7-88C7-37DC402B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二、</a:t>
            </a:r>
            <a:r>
              <a:rPr lang="zh-CN" altLang="en-US" sz="4400" dirty="0"/>
              <a:t>异常</a:t>
            </a:r>
            <a:r>
              <a:rPr lang="zh-CN" altLang="en-US" sz="3200" dirty="0"/>
              <a:t>血压的观察与护理</a:t>
            </a:r>
            <a:endParaRPr lang="zh-CN" altLang="en-US" sz="4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438E38-331C-C7F4-E95C-68ABA4B23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40768"/>
            <a:ext cx="115247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35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6D5C038-E1B8-4DA3-BFB1-FC8EE9D96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二、异常血压的观察与</a:t>
            </a:r>
            <a:r>
              <a:rPr lang="zh-CN" altLang="en-US" sz="4400" dirty="0"/>
              <a:t>护理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8B03EC-C494-4416-9FAF-84F326B25D36}"/>
              </a:ext>
            </a:extLst>
          </p:cNvPr>
          <p:cNvSpPr/>
          <p:nvPr/>
        </p:nvSpPr>
        <p:spPr>
          <a:xfrm>
            <a:off x="1991545" y="1484784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6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加强观察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856DB7-AA43-468B-B758-8DDED1EA8C5D}"/>
              </a:ext>
            </a:extLst>
          </p:cNvPr>
          <p:cNvSpPr/>
          <p:nvPr/>
        </p:nvSpPr>
        <p:spPr>
          <a:xfrm>
            <a:off x="6528046" y="1488761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6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合理饮食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9AEE11-704F-4178-B59C-471D0F8447EA}"/>
              </a:ext>
            </a:extLst>
          </p:cNvPr>
          <p:cNvSpPr/>
          <p:nvPr/>
        </p:nvSpPr>
        <p:spPr>
          <a:xfrm>
            <a:off x="6579703" y="2818920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6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坚持运动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7E74BC6-4318-4A21-B05F-C402A18490CD}"/>
              </a:ext>
            </a:extLst>
          </p:cNvPr>
          <p:cNvSpPr/>
          <p:nvPr/>
        </p:nvSpPr>
        <p:spPr>
          <a:xfrm>
            <a:off x="1991545" y="2878809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6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生活规律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3312418-6EFD-4149-9F5B-3A5BB7BDAB57}"/>
              </a:ext>
            </a:extLst>
          </p:cNvPr>
          <p:cNvSpPr/>
          <p:nvPr/>
        </p:nvSpPr>
        <p:spPr>
          <a:xfrm>
            <a:off x="6600057" y="4149080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6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健康教育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5F67412-91B1-4D61-854D-6C891ACA47D9}"/>
              </a:ext>
            </a:extLst>
          </p:cNvPr>
          <p:cNvSpPr/>
          <p:nvPr/>
        </p:nvSpPr>
        <p:spPr>
          <a:xfrm>
            <a:off x="1991544" y="4272834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6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控制情绪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D83253-E633-435F-A9F8-FCC964AB8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三、血压的测量</a:t>
            </a:r>
            <a:r>
              <a:rPr lang="en-US" altLang="zh-CN" sz="3200" dirty="0"/>
              <a:t>——</a:t>
            </a:r>
            <a:r>
              <a:rPr lang="zh-CN" altLang="en-US" sz="3200" dirty="0"/>
              <a:t>血压计的种类与构造</a:t>
            </a:r>
            <a:endParaRPr lang="zh-CN" altLang="en-US" sz="4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2E52CA9-7886-4ADF-A536-7E3981A39B1B}"/>
              </a:ext>
            </a:extLst>
          </p:cNvPr>
          <p:cNvSpPr/>
          <p:nvPr/>
        </p:nvSpPr>
        <p:spPr>
          <a:xfrm>
            <a:off x="1149607" y="940718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6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血压计的种类</a:t>
            </a:r>
          </a:p>
        </p:txBody>
      </p:sp>
      <p:pic>
        <p:nvPicPr>
          <p:cNvPr id="49156" name="图片 3" descr="图片包含 室内, 黑色, 猫, 桌子&#10;&#10;描述已自动生成">
            <a:extLst>
              <a:ext uri="{FF2B5EF4-FFF2-40B4-BE49-F238E27FC236}">
                <a16:creationId xmlns:a16="http://schemas.microsoft.com/office/drawing/2014/main" id="{0724E748-2301-4CDD-BAE5-90DEC844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125538"/>
            <a:ext cx="35877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图片 5" descr="图片包含 室内, 电脑, 桌子, 监控&#10;&#10;描述已自动生成">
            <a:extLst>
              <a:ext uri="{FF2B5EF4-FFF2-40B4-BE49-F238E27FC236}">
                <a16:creationId xmlns:a16="http://schemas.microsoft.com/office/drawing/2014/main" id="{6F296CEB-DB6F-45F8-9763-1F5C1513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860550"/>
            <a:ext cx="32067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图片 9" descr="图片包含 游戏机, 物体, 钟表&#10;&#10;描述已自动生成">
            <a:extLst>
              <a:ext uri="{FF2B5EF4-FFF2-40B4-BE49-F238E27FC236}">
                <a16:creationId xmlns:a16="http://schemas.microsoft.com/office/drawing/2014/main" id="{05930CBF-E540-4710-937B-35326714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817563"/>
            <a:ext cx="3411538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0664B37-3F34-4E19-9E0C-8DED914F18EC}"/>
              </a:ext>
            </a:extLst>
          </p:cNvPr>
          <p:cNvSpPr/>
          <p:nvPr/>
        </p:nvSpPr>
        <p:spPr>
          <a:xfrm>
            <a:off x="735363" y="2276872"/>
            <a:ext cx="7246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水银血压计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937AA38-D07E-4AFD-8930-A2AE6C725BC6}"/>
              </a:ext>
            </a:extLst>
          </p:cNvPr>
          <p:cNvSpPr/>
          <p:nvPr/>
        </p:nvSpPr>
        <p:spPr>
          <a:xfrm>
            <a:off x="5900793" y="3151068"/>
            <a:ext cx="229299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无液血压计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FB4FE44-C062-4B66-8D8D-2F22471645CD}"/>
              </a:ext>
            </a:extLst>
          </p:cNvPr>
          <p:cNvSpPr/>
          <p:nvPr/>
        </p:nvSpPr>
        <p:spPr>
          <a:xfrm>
            <a:off x="10015505" y="3050030"/>
            <a:ext cx="223224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电子血压计</a:t>
            </a:r>
          </a:p>
        </p:txBody>
      </p:sp>
      <p:pic>
        <p:nvPicPr>
          <p:cNvPr id="49162" name="图片 19" descr="图片包含 游戏机, 白色, 仪表&#10;&#10;描述已自动生成">
            <a:extLst>
              <a:ext uri="{FF2B5EF4-FFF2-40B4-BE49-F238E27FC236}">
                <a16:creationId xmlns:a16="http://schemas.microsoft.com/office/drawing/2014/main" id="{81C67206-708D-4540-93EA-DEA3D05D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75113"/>
            <a:ext cx="266858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CD74FB0-202C-4E4C-AA06-B0EF9F2676B0}"/>
              </a:ext>
            </a:extLst>
          </p:cNvPr>
          <p:cNvSpPr/>
          <p:nvPr/>
        </p:nvSpPr>
        <p:spPr>
          <a:xfrm>
            <a:off x="9170812" y="5473390"/>
            <a:ext cx="223224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臂式血压计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5" descr="图片包含 室内, 电脑, 桌子, 监控&#10;&#10;描述已自动生成">
            <a:extLst>
              <a:ext uri="{FF2B5EF4-FFF2-40B4-BE49-F238E27FC236}">
                <a16:creationId xmlns:a16="http://schemas.microsoft.com/office/drawing/2014/main" id="{2D29428F-B3FC-4E94-8A10-30C4DEC7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787525"/>
            <a:ext cx="32067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01F67FE-CA02-408F-BA5B-B2CC29E425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三、血压的测量</a:t>
            </a:r>
            <a:r>
              <a:rPr lang="en-US" altLang="zh-CN" sz="3200" dirty="0"/>
              <a:t>——</a:t>
            </a:r>
            <a:r>
              <a:rPr lang="zh-CN" altLang="en-US" sz="3200" dirty="0"/>
              <a:t>血压计的种类与构造</a:t>
            </a:r>
            <a:endParaRPr lang="zh-CN" altLang="en-US" sz="4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AF34665-11B8-46BE-9B45-86BCE1EDDD80}"/>
              </a:ext>
            </a:extLst>
          </p:cNvPr>
          <p:cNvSpPr/>
          <p:nvPr/>
        </p:nvSpPr>
        <p:spPr>
          <a:xfrm>
            <a:off x="1149607" y="940718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6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血压计的构造</a:t>
            </a:r>
          </a:p>
        </p:txBody>
      </p:sp>
      <p:pic>
        <p:nvPicPr>
          <p:cNvPr id="50181" name="图片 3" descr="图片包含 室内, 黑色, 猫, 桌子&#10;&#10;描述已自动生成">
            <a:extLst>
              <a:ext uri="{FF2B5EF4-FFF2-40B4-BE49-F238E27FC236}">
                <a16:creationId xmlns:a16="http://schemas.microsoft.com/office/drawing/2014/main" id="{9684EF6C-1E5D-4D9B-BC5E-3ABB66D3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987425"/>
            <a:ext cx="358775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图片 9" descr="图片包含 游戏机, 物体, 钟表&#10;&#10;描述已自动生成">
            <a:extLst>
              <a:ext uri="{FF2B5EF4-FFF2-40B4-BE49-F238E27FC236}">
                <a16:creationId xmlns:a16="http://schemas.microsoft.com/office/drawing/2014/main" id="{E4810EEA-1A15-4FF4-8765-D2D8B019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1738"/>
            <a:ext cx="3411538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B5BCCC6-28D5-4574-B8EC-46C812AB2630}"/>
              </a:ext>
            </a:extLst>
          </p:cNvPr>
          <p:cNvSpPr/>
          <p:nvPr/>
        </p:nvSpPr>
        <p:spPr>
          <a:xfrm>
            <a:off x="0" y="4581128"/>
            <a:ext cx="230425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sz="2400" b="1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输气球、</a:t>
            </a:r>
            <a:endParaRPr lang="en-US" altLang="zh-CN" sz="2400" b="1" dirty="0">
              <a:ln/>
              <a:solidFill>
                <a:srgbClr val="CC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调节压力活门              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7DE5C0-1607-4379-A3A6-B7C219F3FB40}"/>
              </a:ext>
            </a:extLst>
          </p:cNvPr>
          <p:cNvSpPr/>
          <p:nvPr/>
        </p:nvSpPr>
        <p:spPr>
          <a:xfrm>
            <a:off x="8549359" y="3081878"/>
            <a:ext cx="229299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无液血压计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FC3A1B-EB4B-495E-A36F-4406D2F94AD9}"/>
              </a:ext>
            </a:extLst>
          </p:cNvPr>
          <p:cNvSpPr/>
          <p:nvPr/>
        </p:nvSpPr>
        <p:spPr>
          <a:xfrm>
            <a:off x="8579732" y="5577539"/>
            <a:ext cx="223224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电子血压计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3FB355F-9D89-4831-9003-245A71531F7E}"/>
              </a:ext>
            </a:extLst>
          </p:cNvPr>
          <p:cNvSpPr/>
          <p:nvPr/>
        </p:nvSpPr>
        <p:spPr>
          <a:xfrm>
            <a:off x="1483640" y="4110473"/>
            <a:ext cx="84414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袖带</a:t>
            </a:r>
            <a:r>
              <a:rPr lang="zh-CN" altLang="en-US" sz="2400" b="1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7EE357F-7368-40A5-8D63-1A43D2674E4D}"/>
              </a:ext>
            </a:extLst>
          </p:cNvPr>
          <p:cNvSpPr/>
          <p:nvPr/>
        </p:nvSpPr>
        <p:spPr>
          <a:xfrm>
            <a:off x="5793149" y="854900"/>
            <a:ext cx="990894" cy="4622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袖带</a:t>
            </a:r>
            <a:r>
              <a:rPr lang="zh-CN" altLang="en-US" sz="2400" b="1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C6B07C7-FC81-4FE9-BFE3-F5F716FDA920}"/>
              </a:ext>
            </a:extLst>
          </p:cNvPr>
          <p:cNvSpPr/>
          <p:nvPr/>
        </p:nvSpPr>
        <p:spPr>
          <a:xfrm>
            <a:off x="9408368" y="4395530"/>
            <a:ext cx="990894" cy="4622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袖带</a:t>
            </a:r>
            <a:r>
              <a:rPr lang="zh-CN" altLang="en-US" sz="2400" b="1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13606AE-E010-4EDC-B011-41C0752D047B}"/>
              </a:ext>
            </a:extLst>
          </p:cNvPr>
          <p:cNvSpPr/>
          <p:nvPr/>
        </p:nvSpPr>
        <p:spPr>
          <a:xfrm>
            <a:off x="9443055" y="1272664"/>
            <a:ext cx="230425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sz="2400" b="1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输气球、</a:t>
            </a:r>
            <a:endParaRPr lang="en-US" altLang="zh-CN" sz="2400" b="1" dirty="0">
              <a:ln/>
              <a:solidFill>
                <a:srgbClr val="CC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调节压力活门               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65C8784-8C92-42CB-B39D-7C0C9770A2C9}"/>
              </a:ext>
            </a:extLst>
          </p:cNvPr>
          <p:cNvSpPr/>
          <p:nvPr/>
        </p:nvSpPr>
        <p:spPr>
          <a:xfrm>
            <a:off x="3215679" y="2163393"/>
            <a:ext cx="1296145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玻璃管</a:t>
            </a:r>
            <a:r>
              <a:rPr lang="zh-CN" altLang="en-US" sz="2400" b="1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55FDF52-70A5-41EC-B10A-43B4383C1576}"/>
              </a:ext>
            </a:extLst>
          </p:cNvPr>
          <p:cNvSpPr/>
          <p:nvPr/>
        </p:nvSpPr>
        <p:spPr>
          <a:xfrm>
            <a:off x="3194007" y="2967335"/>
            <a:ext cx="1296145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标尺</a:t>
            </a:r>
            <a:r>
              <a:rPr lang="zh-CN" altLang="en-US" sz="2400" b="1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8816AA9-6F17-42E8-99CB-E085ECD2B5E3}"/>
              </a:ext>
            </a:extLst>
          </p:cNvPr>
          <p:cNvSpPr/>
          <p:nvPr/>
        </p:nvSpPr>
        <p:spPr>
          <a:xfrm>
            <a:off x="3194006" y="3851264"/>
            <a:ext cx="1296145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水银槽</a:t>
            </a:r>
            <a:r>
              <a:rPr lang="zh-CN" altLang="en-US" sz="2400" b="1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u="sng" dirty="0">
                <a:ln/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室内, 电脑, 桌子, 监控&#10;&#10;描述已自动生成">
            <a:extLst>
              <a:ext uri="{FF2B5EF4-FFF2-40B4-BE49-F238E27FC236}">
                <a16:creationId xmlns:a16="http://schemas.microsoft.com/office/drawing/2014/main" id="{59052506-9655-4895-A235-B3292EE6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1649970"/>
            <a:ext cx="3319758" cy="4534576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CCB2948-7511-4A0E-B38D-E38039E3C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三、血压的测量</a:t>
            </a:r>
            <a:r>
              <a:rPr lang="en-US" altLang="zh-CN" sz="3200" dirty="0"/>
              <a:t>——</a:t>
            </a:r>
            <a:r>
              <a:rPr lang="zh-CN" altLang="en-US" sz="3200" dirty="0"/>
              <a:t>血压计的种类与构造</a:t>
            </a:r>
            <a:endParaRPr lang="zh-CN" altLang="en-US" sz="4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580E13-446E-44D2-9506-CC4CFB03FF7F}"/>
              </a:ext>
            </a:extLst>
          </p:cNvPr>
          <p:cNvSpPr/>
          <p:nvPr/>
        </p:nvSpPr>
        <p:spPr>
          <a:xfrm>
            <a:off x="191344" y="803507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600" b="1" dirty="0">
                <a:ln/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血压计的构造</a:t>
            </a:r>
          </a:p>
        </p:txBody>
      </p:sp>
      <p:pic>
        <p:nvPicPr>
          <p:cNvPr id="4" name="图片 3" descr="图片包含 室内, 黑色, 猫, 桌子&#10;&#10;描述已自动生成">
            <a:extLst>
              <a:ext uri="{FF2B5EF4-FFF2-40B4-BE49-F238E27FC236}">
                <a16:creationId xmlns:a16="http://schemas.microsoft.com/office/drawing/2014/main" id="{1CC0564F-E53E-420E-90CE-6E9AADF1DF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7958" y="1340736"/>
            <a:ext cx="2299816" cy="1674343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图片 9" descr="图片包含 游戏机, 物体, 钟表&#10;&#10;描述已自动生成">
            <a:extLst>
              <a:ext uri="{FF2B5EF4-FFF2-40B4-BE49-F238E27FC236}">
                <a16:creationId xmlns:a16="http://schemas.microsoft.com/office/drawing/2014/main" id="{45B05A83-8CC0-4329-A8E9-A0CDE8B308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1116" y="4005064"/>
            <a:ext cx="2334508" cy="1786880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 descr="图片包含 建筑, 黑色, 白色, 不同&#10;&#10;描述已自动生成">
            <a:extLst>
              <a:ext uri="{FF2B5EF4-FFF2-40B4-BE49-F238E27FC236}">
                <a16:creationId xmlns:a16="http://schemas.microsoft.com/office/drawing/2014/main" id="{C7CFA317-AD1D-415A-8EC0-4011ADBB0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4" y="1340736"/>
            <a:ext cx="1171575" cy="227647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D546635-5E30-49E7-8545-E01C46299715}"/>
              </a:ext>
            </a:extLst>
          </p:cNvPr>
          <p:cNvSpPr txBox="1"/>
          <p:nvPr/>
        </p:nvSpPr>
        <p:spPr>
          <a:xfrm>
            <a:off x="3503613" y="4065588"/>
            <a:ext cx="3556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测量准确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体积较大、玻璃管易碎、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携带不便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定期校验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CC4E44A-114E-4E3D-981E-39646A89A6A0}"/>
              </a:ext>
            </a:extLst>
          </p:cNvPr>
          <p:cNvSpPr txBox="1"/>
          <p:nvPr/>
        </p:nvSpPr>
        <p:spPr>
          <a:xfrm>
            <a:off x="9409113" y="1373188"/>
            <a:ext cx="19700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携带方便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欠准确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FE2B45D-A5DE-4166-846B-40B93C57B2C1}"/>
              </a:ext>
            </a:extLst>
          </p:cNvPr>
          <p:cNvSpPr txBox="1"/>
          <p:nvPr/>
        </p:nvSpPr>
        <p:spPr>
          <a:xfrm>
            <a:off x="9551988" y="4381500"/>
            <a:ext cx="1971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操作方便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清晰直观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准确性差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48">
            <a:extLst>
              <a:ext uri="{FF2B5EF4-FFF2-40B4-BE49-F238E27FC236}">
                <a16:creationId xmlns:a16="http://schemas.microsoft.com/office/drawing/2014/main" id="{7ACB1B4A-B660-4777-9DA7-37F6592F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184150"/>
            <a:ext cx="10972800" cy="693738"/>
          </a:xfrm>
        </p:spPr>
        <p:txBody>
          <a:bodyPr/>
          <a:lstStyle/>
          <a:p>
            <a:pPr>
              <a:defRPr/>
            </a:pPr>
            <a:br>
              <a:rPr lang="en-US" altLang="zh-CN" dirty="0"/>
            </a:b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</a:rPr>
              <a:t>本章节框架</a:t>
            </a:r>
          </a:p>
        </p:txBody>
      </p:sp>
      <p:grpSp>
        <p:nvGrpSpPr>
          <p:cNvPr id="24579" name="组合 2">
            <a:extLst>
              <a:ext uri="{FF2B5EF4-FFF2-40B4-BE49-F238E27FC236}">
                <a16:creationId xmlns:a16="http://schemas.microsoft.com/office/drawing/2014/main" id="{EF691F60-1682-4F49-BCB0-7F0DF1C70173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896938"/>
            <a:ext cx="2832100" cy="5276850"/>
            <a:chOff x="1281311" y="756285"/>
            <a:chExt cx="3044944" cy="5276850"/>
          </a:xfrm>
        </p:grpSpPr>
        <p:sp>
          <p:nvSpPr>
            <p:cNvPr id="4" name="圆角矩形 66">
              <a:extLst>
                <a:ext uri="{FF2B5EF4-FFF2-40B4-BE49-F238E27FC236}">
                  <a16:creationId xmlns:a16="http://schemas.microsoft.com/office/drawing/2014/main" id="{D4B840F3-3619-48B7-9E77-BD6DBB7E71DC}"/>
                </a:ext>
              </a:extLst>
            </p:cNvPr>
            <p:cNvSpPr/>
            <p:nvPr/>
          </p:nvSpPr>
          <p:spPr>
            <a:xfrm>
              <a:off x="1281311" y="2716847"/>
              <a:ext cx="1018964" cy="12096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生命体征的观察与护理</a:t>
              </a:r>
            </a:p>
          </p:txBody>
        </p:sp>
        <p:sp>
          <p:nvSpPr>
            <p:cNvPr id="5" name="左大括号 4">
              <a:extLst>
                <a:ext uri="{FF2B5EF4-FFF2-40B4-BE49-F238E27FC236}">
                  <a16:creationId xmlns:a16="http://schemas.microsoft.com/office/drawing/2014/main" id="{948040B4-570A-47A3-8FD5-05F0DC138425}"/>
                </a:ext>
              </a:extLst>
            </p:cNvPr>
            <p:cNvSpPr/>
            <p:nvPr/>
          </p:nvSpPr>
          <p:spPr>
            <a:xfrm>
              <a:off x="2366840" y="1042035"/>
              <a:ext cx="355016" cy="4662487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400">
                <a:ln w="19050"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68">
              <a:extLst>
                <a:ext uri="{FF2B5EF4-FFF2-40B4-BE49-F238E27FC236}">
                  <a16:creationId xmlns:a16="http://schemas.microsoft.com/office/drawing/2014/main" id="{9FBC5176-C92E-41A6-82F5-6868E6BB6C1C}"/>
                </a:ext>
              </a:extLst>
            </p:cNvPr>
            <p:cNvSpPr/>
            <p:nvPr/>
          </p:nvSpPr>
          <p:spPr>
            <a:xfrm>
              <a:off x="3133197" y="756285"/>
              <a:ext cx="1070168" cy="7175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150000"/>
                </a:lnSpc>
                <a:buClr>
                  <a:srgbClr val="616CB2"/>
                </a:buClr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体温的观察与护理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538CF3E-AD5A-4511-941A-6149641AB2F5}"/>
                </a:ext>
              </a:extLst>
            </p:cNvPr>
            <p:cNvCxnSpPr>
              <a:stCxn id="5" idx="0"/>
            </p:cNvCxnSpPr>
            <p:nvPr/>
          </p:nvCxnSpPr>
          <p:spPr>
            <a:xfrm>
              <a:off x="2732097" y="1042035"/>
              <a:ext cx="39427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9A890E7-C614-42C6-AC96-80AD6225F946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2511920" y="2762885"/>
              <a:ext cx="721979" cy="635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76CD82E-B157-4AF8-9164-01635E161907}"/>
                </a:ext>
              </a:extLst>
            </p:cNvPr>
            <p:cNvCxnSpPr/>
            <p:nvPr/>
          </p:nvCxnSpPr>
          <p:spPr>
            <a:xfrm>
              <a:off x="2534107" y="4129722"/>
              <a:ext cx="720273" cy="476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75">
              <a:extLst>
                <a:ext uri="{FF2B5EF4-FFF2-40B4-BE49-F238E27FC236}">
                  <a16:creationId xmlns:a16="http://schemas.microsoft.com/office/drawing/2014/main" id="{F8FAEEB1-6EB9-485B-8B86-78CF1B29C7AB}"/>
                </a:ext>
              </a:extLst>
            </p:cNvPr>
            <p:cNvSpPr/>
            <p:nvPr/>
          </p:nvSpPr>
          <p:spPr>
            <a:xfrm>
              <a:off x="3233898" y="2413635"/>
              <a:ext cx="1092357" cy="711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150000"/>
                </a:lnSpc>
                <a:buClr>
                  <a:srgbClr val="616CB2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脉搏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的观察与护理</a:t>
              </a:r>
            </a:p>
          </p:txBody>
        </p:sp>
        <p:sp>
          <p:nvSpPr>
            <p:cNvPr id="11" name="圆角矩形 76">
              <a:extLst>
                <a:ext uri="{FF2B5EF4-FFF2-40B4-BE49-F238E27FC236}">
                  <a16:creationId xmlns:a16="http://schemas.microsoft.com/office/drawing/2014/main" id="{3D5112FE-AADE-4EB7-AB93-008A59EEF8A5}"/>
                </a:ext>
              </a:extLst>
            </p:cNvPr>
            <p:cNvSpPr/>
            <p:nvPr/>
          </p:nvSpPr>
          <p:spPr>
            <a:xfrm>
              <a:off x="3239019" y="3763010"/>
              <a:ext cx="1087236" cy="68103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150000"/>
                </a:lnSpc>
                <a:buClr>
                  <a:srgbClr val="616CB2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呼吸</a:t>
              </a:r>
              <a:r>
                <a:rPr lang="zh-CN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的观察与护理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35BBC06-642A-49FC-9809-95E7CC907D7A}"/>
                </a:ext>
              </a:extLst>
            </p:cNvPr>
            <p:cNvCxnSpPr/>
            <p:nvPr/>
          </p:nvCxnSpPr>
          <p:spPr>
            <a:xfrm>
              <a:off x="2576778" y="5696585"/>
              <a:ext cx="6571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圆角矩形 102">
              <a:extLst>
                <a:ext uri="{FF2B5EF4-FFF2-40B4-BE49-F238E27FC236}">
                  <a16:creationId xmlns:a16="http://schemas.microsoft.com/office/drawing/2014/main" id="{633724D8-CC5F-4E33-8D1F-CE26F836A27C}"/>
                </a:ext>
              </a:extLst>
            </p:cNvPr>
            <p:cNvSpPr/>
            <p:nvPr/>
          </p:nvSpPr>
          <p:spPr>
            <a:xfrm>
              <a:off x="3252674" y="5342572"/>
              <a:ext cx="1073581" cy="69056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150000"/>
                </a:lnSpc>
                <a:buClr>
                  <a:srgbClr val="616CB2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血压</a:t>
              </a:r>
              <a:r>
                <a:rPr lang="zh-CN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的观察与护理</a:t>
              </a:r>
            </a:p>
          </p:txBody>
        </p:sp>
      </p:grpSp>
      <p:grpSp>
        <p:nvGrpSpPr>
          <p:cNvPr id="24580" name="组合 35">
            <a:extLst>
              <a:ext uri="{FF2B5EF4-FFF2-40B4-BE49-F238E27FC236}">
                <a16:creationId xmlns:a16="http://schemas.microsoft.com/office/drawing/2014/main" id="{2891E833-741F-47B3-84E5-C6DD217E0230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777875"/>
            <a:ext cx="5073650" cy="1285875"/>
            <a:chOff x="4272554" y="585752"/>
            <a:chExt cx="5072199" cy="1285992"/>
          </a:xfrm>
        </p:grpSpPr>
        <p:sp>
          <p:nvSpPr>
            <p:cNvPr id="37" name="圆角矩形 106">
              <a:extLst>
                <a:ext uri="{FF2B5EF4-FFF2-40B4-BE49-F238E27FC236}">
                  <a16:creationId xmlns:a16="http://schemas.microsoft.com/office/drawing/2014/main" id="{B3F2F491-5EDF-4DCD-BBDD-AFC7C645E836}"/>
                </a:ext>
              </a:extLst>
            </p:cNvPr>
            <p:cNvSpPr/>
            <p:nvPr/>
          </p:nvSpPr>
          <p:spPr>
            <a:xfrm>
              <a:off x="5045446" y="882642"/>
              <a:ext cx="2182188" cy="2333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正常体温及其生理性变化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CB6399A-4EEC-4C58-A976-9558D1B03E94}"/>
                </a:ext>
              </a:extLst>
            </p:cNvPr>
            <p:cNvCxnSpPr/>
            <p:nvPr/>
          </p:nvCxnSpPr>
          <p:spPr>
            <a:xfrm>
              <a:off x="7426015" y="1303367"/>
              <a:ext cx="15870" cy="27307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70" name="组合 38">
              <a:extLst>
                <a:ext uri="{FF2B5EF4-FFF2-40B4-BE49-F238E27FC236}">
                  <a16:creationId xmlns:a16="http://schemas.microsoft.com/office/drawing/2014/main" id="{2580565B-D8E9-4DF5-882E-97F688386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554" y="585752"/>
              <a:ext cx="5072199" cy="1285992"/>
              <a:chOff x="4272554" y="585752"/>
              <a:chExt cx="5072199" cy="1285992"/>
            </a:xfrm>
          </p:grpSpPr>
          <p:sp>
            <p:nvSpPr>
              <p:cNvPr id="40" name="圆角矩形 136">
                <a:extLst>
                  <a:ext uri="{FF2B5EF4-FFF2-40B4-BE49-F238E27FC236}">
                    <a16:creationId xmlns:a16="http://schemas.microsoft.com/office/drawing/2014/main" id="{5B0B3CA7-74D6-4D0B-AAC9-5ACA9B6DF527}"/>
                  </a:ext>
                </a:extLst>
              </p:cNvPr>
              <p:cNvSpPr/>
              <p:nvPr/>
            </p:nvSpPr>
            <p:spPr>
              <a:xfrm>
                <a:off x="8002112" y="660372"/>
                <a:ext cx="1283921" cy="2587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正常体温值</a:t>
                </a: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BD9F7D01-CB3C-44D3-8877-FA0B8405EA62}"/>
                  </a:ext>
                </a:extLst>
              </p:cNvPr>
              <p:cNvCxnSpPr/>
              <p:nvPr/>
            </p:nvCxnSpPr>
            <p:spPr>
              <a:xfrm>
                <a:off x="4521721" y="1360522"/>
                <a:ext cx="53166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圆角矩形 105">
                <a:extLst>
                  <a:ext uri="{FF2B5EF4-FFF2-40B4-BE49-F238E27FC236}">
                    <a16:creationId xmlns:a16="http://schemas.microsoft.com/office/drawing/2014/main" id="{263D49BA-157B-4E1B-8046-5FC1C5E699AF}"/>
                  </a:ext>
                </a:extLst>
              </p:cNvPr>
              <p:cNvSpPr/>
              <p:nvPr/>
            </p:nvSpPr>
            <p:spPr>
              <a:xfrm>
                <a:off x="5053381" y="585752"/>
                <a:ext cx="2177427" cy="22385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体温的产生与调节</a:t>
                </a: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98ACC12B-8065-4F50-B5C8-EA72BF1B8E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6959" y="620680"/>
                <a:ext cx="7936" cy="112405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265F6C1D-6DEB-441C-8D02-14E7CD9BE843}"/>
                  </a:ext>
                </a:extLst>
              </p:cNvPr>
              <p:cNvCxnSpPr/>
              <p:nvPr/>
            </p:nvCxnSpPr>
            <p:spPr>
              <a:xfrm>
                <a:off x="4524895" y="963611"/>
                <a:ext cx="53166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9D6BCB17-E08E-4C6D-B8CE-2BAC923F1DD3}"/>
                  </a:ext>
                </a:extLst>
              </p:cNvPr>
              <p:cNvCxnSpPr/>
              <p:nvPr/>
            </p:nvCxnSpPr>
            <p:spPr>
              <a:xfrm>
                <a:off x="4513785" y="631794"/>
                <a:ext cx="531661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F24898B3-C404-469E-AF9D-AC94C57F9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2554" y="1104912"/>
                <a:ext cx="249167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D1A40F98-E8AE-4AE7-AE21-92DA3422B8D4}"/>
                  </a:ext>
                </a:extLst>
              </p:cNvPr>
              <p:cNvCxnSpPr/>
              <p:nvPr/>
            </p:nvCxnSpPr>
            <p:spPr>
              <a:xfrm>
                <a:off x="7645027" y="854064"/>
                <a:ext cx="14283" cy="27148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F7504188-3C96-4F18-B64A-A7D6E2AA4B27}"/>
                  </a:ext>
                </a:extLst>
              </p:cNvPr>
              <p:cNvCxnSpPr/>
              <p:nvPr/>
            </p:nvCxnSpPr>
            <p:spPr>
              <a:xfrm>
                <a:off x="7641853" y="854064"/>
                <a:ext cx="33962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859CD05C-FF93-4200-9DBC-D146567E81AB}"/>
                  </a:ext>
                </a:extLst>
              </p:cNvPr>
              <p:cNvCxnSpPr/>
              <p:nvPr/>
            </p:nvCxnSpPr>
            <p:spPr>
              <a:xfrm>
                <a:off x="7229221" y="963611"/>
                <a:ext cx="430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ABC0025F-07DE-4CB3-8E44-9B8C396A5967}"/>
                  </a:ext>
                </a:extLst>
              </p:cNvPr>
              <p:cNvCxnSpPr/>
              <p:nvPr/>
            </p:nvCxnSpPr>
            <p:spPr>
              <a:xfrm>
                <a:off x="4513785" y="1751083"/>
                <a:ext cx="53166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圆角矩形 160">
                <a:extLst>
                  <a:ext uri="{FF2B5EF4-FFF2-40B4-BE49-F238E27FC236}">
                    <a16:creationId xmlns:a16="http://schemas.microsoft.com/office/drawing/2014/main" id="{44B9EA72-FE0A-4434-94B7-5E6E234B05CD}"/>
                  </a:ext>
                </a:extLst>
              </p:cNvPr>
              <p:cNvSpPr/>
              <p:nvPr/>
            </p:nvSpPr>
            <p:spPr>
              <a:xfrm>
                <a:off x="5051794" y="1627247"/>
                <a:ext cx="2182188" cy="24449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体温的测量</a:t>
                </a:r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63BDFD34-A77B-4B77-B072-CD4650BEEBC6}"/>
                  </a:ext>
                </a:extLst>
              </p:cNvPr>
              <p:cNvCxnSpPr/>
              <p:nvPr/>
            </p:nvCxnSpPr>
            <p:spPr>
              <a:xfrm flipV="1">
                <a:off x="7045124" y="1403389"/>
                <a:ext cx="369781" cy="31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37DCFEE7-C7EB-44FA-A003-E0A6D0378434}"/>
                  </a:ext>
                </a:extLst>
              </p:cNvPr>
              <p:cNvCxnSpPr/>
              <p:nvPr/>
            </p:nvCxnSpPr>
            <p:spPr>
              <a:xfrm flipV="1">
                <a:off x="7662484" y="1103324"/>
                <a:ext cx="369782" cy="31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圆角矩形 177">
                <a:extLst>
                  <a:ext uri="{FF2B5EF4-FFF2-40B4-BE49-F238E27FC236}">
                    <a16:creationId xmlns:a16="http://schemas.microsoft.com/office/drawing/2014/main" id="{1BD81014-A46A-4B73-AE9D-2A5DA3CA3C32}"/>
                  </a:ext>
                </a:extLst>
              </p:cNvPr>
              <p:cNvSpPr/>
              <p:nvPr/>
            </p:nvSpPr>
            <p:spPr>
              <a:xfrm>
                <a:off x="7765643" y="1263677"/>
                <a:ext cx="822090" cy="20004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体温过高</a:t>
                </a:r>
              </a:p>
            </p:txBody>
          </p: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D173EF76-0683-46C2-909C-C4ADD95E431D}"/>
                  </a:ext>
                </a:extLst>
              </p:cNvPr>
              <p:cNvCxnSpPr/>
              <p:nvPr/>
            </p:nvCxnSpPr>
            <p:spPr>
              <a:xfrm>
                <a:off x="7426015" y="1311306"/>
                <a:ext cx="34121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238C81A9-A1A3-4808-9401-782DE5F53D2D}"/>
                  </a:ext>
                </a:extLst>
              </p:cNvPr>
              <p:cNvCxnSpPr/>
              <p:nvPr/>
            </p:nvCxnSpPr>
            <p:spPr>
              <a:xfrm flipV="1">
                <a:off x="7433950" y="1563741"/>
                <a:ext cx="369782" cy="476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圆角矩形 181">
                <a:extLst>
                  <a:ext uri="{FF2B5EF4-FFF2-40B4-BE49-F238E27FC236}">
                    <a16:creationId xmlns:a16="http://schemas.microsoft.com/office/drawing/2014/main" id="{CF05864B-54C6-4B0E-89ED-3AFCF819120E}"/>
                  </a:ext>
                </a:extLst>
              </p:cNvPr>
              <p:cNvSpPr/>
              <p:nvPr/>
            </p:nvSpPr>
            <p:spPr>
              <a:xfrm>
                <a:off x="7767229" y="1544689"/>
                <a:ext cx="863353" cy="2095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体温过低</a:t>
                </a:r>
              </a:p>
            </p:txBody>
          </p:sp>
          <p:sp>
            <p:nvSpPr>
              <p:cNvPr id="58" name="圆角矩形 111">
                <a:extLst>
                  <a:ext uri="{FF2B5EF4-FFF2-40B4-BE49-F238E27FC236}">
                    <a16:creationId xmlns:a16="http://schemas.microsoft.com/office/drawing/2014/main" id="{7942802E-594D-4DFE-9AEC-532FB23AA614}"/>
                  </a:ext>
                </a:extLst>
              </p:cNvPr>
              <p:cNvSpPr/>
              <p:nvPr/>
            </p:nvSpPr>
            <p:spPr>
              <a:xfrm>
                <a:off x="5053381" y="1241450"/>
                <a:ext cx="2175841" cy="2333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异常体温的观察及护理</a:t>
                </a:r>
              </a:p>
            </p:txBody>
          </p:sp>
          <p:sp>
            <p:nvSpPr>
              <p:cNvPr id="59" name="圆角矩形 161">
                <a:extLst>
                  <a:ext uri="{FF2B5EF4-FFF2-40B4-BE49-F238E27FC236}">
                    <a16:creationId xmlns:a16="http://schemas.microsoft.com/office/drawing/2014/main" id="{438C5942-F239-4727-BF76-6A43B1CCF7B4}"/>
                  </a:ext>
                </a:extLst>
              </p:cNvPr>
              <p:cNvSpPr/>
              <p:nvPr/>
            </p:nvSpPr>
            <p:spPr>
              <a:xfrm>
                <a:off x="8002112" y="965200"/>
                <a:ext cx="1342641" cy="24608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生理性变化</a:t>
                </a:r>
              </a:p>
            </p:txBody>
          </p:sp>
        </p:grpSp>
      </p:grpSp>
      <p:grpSp>
        <p:nvGrpSpPr>
          <p:cNvPr id="24581" name="组合 59">
            <a:extLst>
              <a:ext uri="{FF2B5EF4-FFF2-40B4-BE49-F238E27FC236}">
                <a16:creationId xmlns:a16="http://schemas.microsoft.com/office/drawing/2014/main" id="{3A9A9D22-C2F0-4F29-8BB3-DBB7329C542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200275"/>
            <a:ext cx="6018213" cy="1333500"/>
            <a:chOff x="4324238" y="2065655"/>
            <a:chExt cx="6454887" cy="1464945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9E9D0F04-6ECC-474F-A891-32D80F1398E6}"/>
                </a:ext>
              </a:extLst>
            </p:cNvPr>
            <p:cNvCxnSpPr/>
            <p:nvPr/>
          </p:nvCxnSpPr>
          <p:spPr>
            <a:xfrm>
              <a:off x="4663073" y="2991710"/>
              <a:ext cx="532940" cy="1220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D794D2DF-BEEA-44BF-8EDF-11F9F919CE8A}"/>
                </a:ext>
              </a:extLst>
            </p:cNvPr>
            <p:cNvCxnSpPr/>
            <p:nvPr/>
          </p:nvCxnSpPr>
          <p:spPr>
            <a:xfrm>
              <a:off x="7637667" y="2623729"/>
              <a:ext cx="0" cy="64527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E77F12B5-58B6-496E-B40E-54582B937A7C}"/>
                </a:ext>
              </a:extLst>
            </p:cNvPr>
            <p:cNvCxnSpPr/>
            <p:nvPr/>
          </p:nvCxnSpPr>
          <p:spPr>
            <a:xfrm>
              <a:off x="7646181" y="2634193"/>
              <a:ext cx="320105" cy="52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9233E80-F949-4BE9-B212-601A493390E8}"/>
                </a:ext>
              </a:extLst>
            </p:cNvPr>
            <p:cNvCxnSpPr/>
            <p:nvPr/>
          </p:nvCxnSpPr>
          <p:spPr>
            <a:xfrm flipH="1">
              <a:off x="4663073" y="2165063"/>
              <a:ext cx="11918" cy="126264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1CF8E9BA-B982-48E6-A287-1B6CEB177CF9}"/>
                </a:ext>
              </a:extLst>
            </p:cNvPr>
            <p:cNvCxnSpPr/>
            <p:nvPr/>
          </p:nvCxnSpPr>
          <p:spPr>
            <a:xfrm>
              <a:off x="4663073" y="2543506"/>
              <a:ext cx="53294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19B86BE1-CC13-4A92-B76D-87FF09B32044}"/>
                </a:ext>
              </a:extLst>
            </p:cNvPr>
            <p:cNvCxnSpPr/>
            <p:nvPr/>
          </p:nvCxnSpPr>
          <p:spPr>
            <a:xfrm>
              <a:off x="4324238" y="2747553"/>
              <a:ext cx="35075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F7865167-643F-4CF3-9536-DB219E0AA9A6}"/>
                </a:ext>
              </a:extLst>
            </p:cNvPr>
            <p:cNvCxnSpPr/>
            <p:nvPr/>
          </p:nvCxnSpPr>
          <p:spPr>
            <a:xfrm>
              <a:off x="4663073" y="2165063"/>
              <a:ext cx="5329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197EE88F-4BDD-4DFA-8C7D-1E16B0CB5E71}"/>
                </a:ext>
              </a:extLst>
            </p:cNvPr>
            <p:cNvCxnSpPr/>
            <p:nvPr/>
          </p:nvCxnSpPr>
          <p:spPr>
            <a:xfrm>
              <a:off x="4664775" y="3412009"/>
              <a:ext cx="551671" cy="156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F2C76D18-DC97-4A4B-945D-75809BCBE174}"/>
                </a:ext>
              </a:extLst>
            </p:cNvPr>
            <p:cNvCxnSpPr/>
            <p:nvPr/>
          </p:nvCxnSpPr>
          <p:spPr>
            <a:xfrm flipV="1">
              <a:off x="7246049" y="3017869"/>
              <a:ext cx="369484" cy="34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4F8366B-6004-49A4-AD63-330900735780}"/>
                </a:ext>
              </a:extLst>
            </p:cNvPr>
            <p:cNvCxnSpPr/>
            <p:nvPr/>
          </p:nvCxnSpPr>
          <p:spPr>
            <a:xfrm>
              <a:off x="9212653" y="2161575"/>
              <a:ext cx="5312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FAB9B1EA-3AAC-418F-BE51-ABDA04B00E5A}"/>
                </a:ext>
              </a:extLst>
            </p:cNvPr>
            <p:cNvCxnSpPr/>
            <p:nvPr/>
          </p:nvCxnSpPr>
          <p:spPr>
            <a:xfrm>
              <a:off x="8865305" y="2632450"/>
              <a:ext cx="347348" cy="34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88091FB-4443-4049-905C-DA7BE3A5AB43}"/>
                </a:ext>
              </a:extLst>
            </p:cNvPr>
            <p:cNvCxnSpPr/>
            <p:nvPr/>
          </p:nvCxnSpPr>
          <p:spPr>
            <a:xfrm>
              <a:off x="7624045" y="3269003"/>
              <a:ext cx="3950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ACE3CBD1-D851-442A-836D-9702AC0B3877}"/>
                </a:ext>
              </a:extLst>
            </p:cNvPr>
            <p:cNvCxnSpPr/>
            <p:nvPr/>
          </p:nvCxnSpPr>
          <p:spPr>
            <a:xfrm>
              <a:off x="9224571" y="2168550"/>
              <a:ext cx="3405" cy="73944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圆角矩形 194">
              <a:extLst>
                <a:ext uri="{FF2B5EF4-FFF2-40B4-BE49-F238E27FC236}">
                  <a16:creationId xmlns:a16="http://schemas.microsoft.com/office/drawing/2014/main" id="{3695B121-6D23-4795-A966-422029A9B5E9}"/>
                </a:ext>
              </a:extLst>
            </p:cNvPr>
            <p:cNvSpPr/>
            <p:nvPr/>
          </p:nvSpPr>
          <p:spPr>
            <a:xfrm>
              <a:off x="7935638" y="2527811"/>
              <a:ext cx="926262" cy="2302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观察</a:t>
              </a:r>
            </a:p>
          </p:txBody>
        </p:sp>
        <p:sp>
          <p:nvSpPr>
            <p:cNvPr id="75" name="圆角矩形 196">
              <a:extLst>
                <a:ext uri="{FF2B5EF4-FFF2-40B4-BE49-F238E27FC236}">
                  <a16:creationId xmlns:a16="http://schemas.microsoft.com/office/drawing/2014/main" id="{A3BC82CC-3F48-449B-BC2A-9AFC83131464}"/>
                </a:ext>
              </a:extLst>
            </p:cNvPr>
            <p:cNvSpPr/>
            <p:nvPr/>
          </p:nvSpPr>
          <p:spPr>
            <a:xfrm>
              <a:off x="9742188" y="2076119"/>
              <a:ext cx="1036937" cy="2005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脉率异常</a:t>
              </a: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1D85726B-3E4A-4B2A-A9CB-49F543C7624F}"/>
                </a:ext>
              </a:extLst>
            </p:cNvPr>
            <p:cNvCxnSpPr/>
            <p:nvPr/>
          </p:nvCxnSpPr>
          <p:spPr>
            <a:xfrm>
              <a:off x="9234787" y="2677793"/>
              <a:ext cx="53294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58371C5-0799-452F-8542-7FF7BE7A6538}"/>
                </a:ext>
              </a:extLst>
            </p:cNvPr>
            <p:cNvCxnSpPr/>
            <p:nvPr/>
          </p:nvCxnSpPr>
          <p:spPr>
            <a:xfrm>
              <a:off x="9234787" y="2440612"/>
              <a:ext cx="53294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0284E2A4-EBDE-458D-BA2E-93F40B73782A}"/>
                </a:ext>
              </a:extLst>
            </p:cNvPr>
            <p:cNvCxnSpPr/>
            <p:nvPr/>
          </p:nvCxnSpPr>
          <p:spPr>
            <a:xfrm>
              <a:off x="9210950" y="2907999"/>
              <a:ext cx="5312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圆角矩形 208">
              <a:extLst>
                <a:ext uri="{FF2B5EF4-FFF2-40B4-BE49-F238E27FC236}">
                  <a16:creationId xmlns:a16="http://schemas.microsoft.com/office/drawing/2014/main" id="{34D1E52C-6FCA-4CFF-9A98-66D889CB8B13}"/>
                </a:ext>
              </a:extLst>
            </p:cNvPr>
            <p:cNvSpPr/>
            <p:nvPr/>
          </p:nvSpPr>
          <p:spPr>
            <a:xfrm>
              <a:off x="9742188" y="2820800"/>
              <a:ext cx="1036937" cy="19706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动脉壁异常</a:t>
              </a:r>
            </a:p>
          </p:txBody>
        </p:sp>
        <p:sp>
          <p:nvSpPr>
            <p:cNvPr id="80" name="圆角矩形 209">
              <a:extLst>
                <a:ext uri="{FF2B5EF4-FFF2-40B4-BE49-F238E27FC236}">
                  <a16:creationId xmlns:a16="http://schemas.microsoft.com/office/drawing/2014/main" id="{8433229A-9FD3-479B-A0BC-46F6424408C1}"/>
                </a:ext>
              </a:extLst>
            </p:cNvPr>
            <p:cNvSpPr/>
            <p:nvPr/>
          </p:nvSpPr>
          <p:spPr>
            <a:xfrm>
              <a:off x="9743891" y="2349925"/>
              <a:ext cx="1035234" cy="1900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节律异常</a:t>
              </a:r>
            </a:p>
          </p:txBody>
        </p:sp>
        <p:sp>
          <p:nvSpPr>
            <p:cNvPr id="81" name="圆角矩形 210">
              <a:extLst>
                <a:ext uri="{FF2B5EF4-FFF2-40B4-BE49-F238E27FC236}">
                  <a16:creationId xmlns:a16="http://schemas.microsoft.com/office/drawing/2014/main" id="{6BEA8DD4-BFAD-4AA1-ADBF-209E61F68634}"/>
                </a:ext>
              </a:extLst>
            </p:cNvPr>
            <p:cNvSpPr/>
            <p:nvPr/>
          </p:nvSpPr>
          <p:spPr>
            <a:xfrm>
              <a:off x="9743891" y="2585362"/>
              <a:ext cx="1035234" cy="19532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强弱异常</a:t>
              </a:r>
            </a:p>
          </p:txBody>
        </p:sp>
        <p:sp>
          <p:nvSpPr>
            <p:cNvPr id="82" name="圆角矩形 114">
              <a:extLst>
                <a:ext uri="{FF2B5EF4-FFF2-40B4-BE49-F238E27FC236}">
                  <a16:creationId xmlns:a16="http://schemas.microsoft.com/office/drawing/2014/main" id="{042165D3-EC8C-4A29-9343-22E3BA922A48}"/>
                </a:ext>
              </a:extLst>
            </p:cNvPr>
            <p:cNvSpPr/>
            <p:nvPr/>
          </p:nvSpPr>
          <p:spPr>
            <a:xfrm>
              <a:off x="5042772" y="2065655"/>
              <a:ext cx="2186250" cy="217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脉搏的产生</a:t>
              </a:r>
            </a:p>
          </p:txBody>
        </p:sp>
        <p:sp>
          <p:nvSpPr>
            <p:cNvPr id="83" name="圆角矩形 115">
              <a:extLst>
                <a:ext uri="{FF2B5EF4-FFF2-40B4-BE49-F238E27FC236}">
                  <a16:creationId xmlns:a16="http://schemas.microsoft.com/office/drawing/2014/main" id="{49D242AD-E84E-4A97-BD92-13E4723CB084}"/>
                </a:ext>
              </a:extLst>
            </p:cNvPr>
            <p:cNvSpPr/>
            <p:nvPr/>
          </p:nvSpPr>
          <p:spPr>
            <a:xfrm>
              <a:off x="5047881" y="2410963"/>
              <a:ext cx="2186250" cy="2772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正常脉搏及其生理性变化</a:t>
              </a:r>
            </a:p>
          </p:txBody>
        </p:sp>
        <p:sp>
          <p:nvSpPr>
            <p:cNvPr id="84" name="圆角矩形 101">
              <a:extLst>
                <a:ext uri="{FF2B5EF4-FFF2-40B4-BE49-F238E27FC236}">
                  <a16:creationId xmlns:a16="http://schemas.microsoft.com/office/drawing/2014/main" id="{A5853D99-B076-4325-B55C-BBC24C2CA0ED}"/>
                </a:ext>
              </a:extLst>
            </p:cNvPr>
            <p:cNvSpPr/>
            <p:nvPr/>
          </p:nvSpPr>
          <p:spPr>
            <a:xfrm>
              <a:off x="5047881" y="2860911"/>
              <a:ext cx="2186250" cy="263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异常脉搏的观察及护理</a:t>
              </a:r>
            </a:p>
          </p:txBody>
        </p:sp>
        <p:sp>
          <p:nvSpPr>
            <p:cNvPr id="85" name="圆角矩形 103">
              <a:extLst>
                <a:ext uri="{FF2B5EF4-FFF2-40B4-BE49-F238E27FC236}">
                  <a16:creationId xmlns:a16="http://schemas.microsoft.com/office/drawing/2014/main" id="{C67688DC-1DDE-4E2B-870E-3D3D7560CAF8}"/>
                </a:ext>
              </a:extLst>
            </p:cNvPr>
            <p:cNvSpPr/>
            <p:nvPr/>
          </p:nvSpPr>
          <p:spPr>
            <a:xfrm>
              <a:off x="5042772" y="3310858"/>
              <a:ext cx="2186250" cy="2197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脉搏的测量</a:t>
              </a:r>
            </a:p>
          </p:txBody>
        </p:sp>
        <p:sp>
          <p:nvSpPr>
            <p:cNvPr id="86" name="圆角矩形 195">
              <a:extLst>
                <a:ext uri="{FF2B5EF4-FFF2-40B4-BE49-F238E27FC236}">
                  <a16:creationId xmlns:a16="http://schemas.microsoft.com/office/drawing/2014/main" id="{7B0A734F-501C-4C35-B8C6-F9D2EC2E0888}"/>
                </a:ext>
              </a:extLst>
            </p:cNvPr>
            <p:cNvSpPr/>
            <p:nvPr/>
          </p:nvSpPr>
          <p:spPr>
            <a:xfrm>
              <a:off x="7937340" y="3157388"/>
              <a:ext cx="914343" cy="2302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护理</a:t>
              </a:r>
            </a:p>
          </p:txBody>
        </p:sp>
      </p:grpSp>
      <p:grpSp>
        <p:nvGrpSpPr>
          <p:cNvPr id="24582" name="组合 86">
            <a:extLst>
              <a:ext uri="{FF2B5EF4-FFF2-40B4-BE49-F238E27FC236}">
                <a16:creationId xmlns:a16="http://schemas.microsoft.com/office/drawing/2014/main" id="{7B6B8B16-6985-4150-B32D-2CC199EDE6C0}"/>
              </a:ext>
            </a:extLst>
          </p:cNvPr>
          <p:cNvGrpSpPr>
            <a:grpSpLocks/>
          </p:cNvGrpSpPr>
          <p:nvPr/>
        </p:nvGrpSpPr>
        <p:grpSpPr bwMode="auto">
          <a:xfrm>
            <a:off x="4341813" y="3189288"/>
            <a:ext cx="5740400" cy="2638425"/>
            <a:chOff x="4335145" y="3140583"/>
            <a:chExt cx="6026272" cy="2789682"/>
          </a:xfrm>
        </p:grpSpPr>
        <p:sp>
          <p:nvSpPr>
            <p:cNvPr id="88" name="圆角矩形 108">
              <a:extLst>
                <a:ext uri="{FF2B5EF4-FFF2-40B4-BE49-F238E27FC236}">
                  <a16:creationId xmlns:a16="http://schemas.microsoft.com/office/drawing/2014/main" id="{7A4808CA-8253-4C27-A14D-7724C174F9BB}"/>
                </a:ext>
              </a:extLst>
            </p:cNvPr>
            <p:cNvSpPr/>
            <p:nvPr/>
          </p:nvSpPr>
          <p:spPr>
            <a:xfrm>
              <a:off x="9653130" y="4589136"/>
              <a:ext cx="698288" cy="2668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</a:t>
              </a:r>
            </a:p>
          </p:txBody>
        </p: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4D2D756B-C0D5-47EA-BFD5-9325623FB633}"/>
                </a:ext>
              </a:extLst>
            </p:cNvPr>
            <p:cNvCxnSpPr/>
            <p:nvPr/>
          </p:nvCxnSpPr>
          <p:spPr>
            <a:xfrm>
              <a:off x="4335145" y="4125867"/>
              <a:ext cx="311646" cy="33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64284894-AE3F-4C45-9D6B-172463A40993}"/>
                </a:ext>
              </a:extLst>
            </p:cNvPr>
            <p:cNvCxnSpPr/>
            <p:nvPr/>
          </p:nvCxnSpPr>
          <p:spPr>
            <a:xfrm>
              <a:off x="4628459" y="3684420"/>
              <a:ext cx="8332" cy="150226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3FEC0B43-A6C0-444F-AA6D-948CE43C43B8}"/>
                </a:ext>
              </a:extLst>
            </p:cNvPr>
            <p:cNvCxnSpPr/>
            <p:nvPr/>
          </p:nvCxnSpPr>
          <p:spPr>
            <a:xfrm>
              <a:off x="4621793" y="3684420"/>
              <a:ext cx="509967" cy="503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4075D334-169B-4A2B-8DB6-7BDAB4654809}"/>
                </a:ext>
              </a:extLst>
            </p:cNvPr>
            <p:cNvCxnSpPr/>
            <p:nvPr/>
          </p:nvCxnSpPr>
          <p:spPr>
            <a:xfrm>
              <a:off x="4631792" y="4416250"/>
              <a:ext cx="53163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660805CA-D32A-4D2A-86EB-048BB93E4B49}"/>
                </a:ext>
              </a:extLst>
            </p:cNvPr>
            <p:cNvCxnSpPr/>
            <p:nvPr/>
          </p:nvCxnSpPr>
          <p:spPr>
            <a:xfrm>
              <a:off x="4628459" y="4708310"/>
              <a:ext cx="57496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圆角矩形 91">
              <a:extLst>
                <a:ext uri="{FF2B5EF4-FFF2-40B4-BE49-F238E27FC236}">
                  <a16:creationId xmlns:a16="http://schemas.microsoft.com/office/drawing/2014/main" id="{C76E5BFB-716A-47B9-8136-62ED68BB2CEB}"/>
                </a:ext>
              </a:extLst>
            </p:cNvPr>
            <p:cNvSpPr/>
            <p:nvPr/>
          </p:nvSpPr>
          <p:spPr>
            <a:xfrm>
              <a:off x="5041765" y="4310503"/>
              <a:ext cx="2188190" cy="2534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呼吸的测量</a:t>
              </a:r>
            </a:p>
          </p:txBody>
        </p: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BE777299-6F90-4670-A7C3-75271CECAA9E}"/>
                </a:ext>
              </a:extLst>
            </p:cNvPr>
            <p:cNvCxnSpPr/>
            <p:nvPr/>
          </p:nvCxnSpPr>
          <p:spPr>
            <a:xfrm flipV="1">
              <a:off x="9299819" y="5787591"/>
              <a:ext cx="423306" cy="16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97C4F9C7-76F5-4487-91FA-5353D8C296F4}"/>
                </a:ext>
              </a:extLst>
            </p:cNvPr>
            <p:cNvCxnSpPr/>
            <p:nvPr/>
          </p:nvCxnSpPr>
          <p:spPr>
            <a:xfrm>
              <a:off x="4636791" y="4127546"/>
              <a:ext cx="53163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圆角矩形 122">
              <a:extLst>
                <a:ext uri="{FF2B5EF4-FFF2-40B4-BE49-F238E27FC236}">
                  <a16:creationId xmlns:a16="http://schemas.microsoft.com/office/drawing/2014/main" id="{E10956E3-2FD4-433A-B3DB-75DE210D0444}"/>
                </a:ext>
              </a:extLst>
            </p:cNvPr>
            <p:cNvSpPr/>
            <p:nvPr/>
          </p:nvSpPr>
          <p:spPr>
            <a:xfrm>
              <a:off x="5051765" y="4612635"/>
              <a:ext cx="1524900" cy="2668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吸痰法</a:t>
              </a:r>
            </a:p>
          </p:txBody>
        </p: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ADB5B563-F45A-4D4A-9F40-E7C3966621D1}"/>
                </a:ext>
              </a:extLst>
            </p:cNvPr>
            <p:cNvCxnSpPr/>
            <p:nvPr/>
          </p:nvCxnSpPr>
          <p:spPr>
            <a:xfrm>
              <a:off x="4636791" y="5154794"/>
              <a:ext cx="53163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圆角矩形 129">
              <a:extLst>
                <a:ext uri="{FF2B5EF4-FFF2-40B4-BE49-F238E27FC236}">
                  <a16:creationId xmlns:a16="http://schemas.microsoft.com/office/drawing/2014/main" id="{C4F85B36-608B-4436-8B4E-B9A1399965D8}"/>
                </a:ext>
              </a:extLst>
            </p:cNvPr>
            <p:cNvSpPr/>
            <p:nvPr/>
          </p:nvSpPr>
          <p:spPr>
            <a:xfrm>
              <a:off x="5053431" y="5028905"/>
              <a:ext cx="1523234" cy="2500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氧气吸入法</a:t>
              </a:r>
            </a:p>
          </p:txBody>
        </p: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7AA89878-37B5-4836-8BE8-8BD93B4275C4}"/>
                </a:ext>
              </a:extLst>
            </p:cNvPr>
            <p:cNvCxnSpPr/>
            <p:nvPr/>
          </p:nvCxnSpPr>
          <p:spPr>
            <a:xfrm>
              <a:off x="7238288" y="4795593"/>
              <a:ext cx="53163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456C10D1-04EA-46FD-9F2D-AF407F8B3912}"/>
                </a:ext>
              </a:extLst>
            </p:cNvPr>
            <p:cNvCxnSpPr/>
            <p:nvPr/>
          </p:nvCxnSpPr>
          <p:spPr>
            <a:xfrm>
              <a:off x="9258156" y="4726774"/>
              <a:ext cx="21665" cy="110613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03CABA1E-6E14-49A5-BCFB-EF2009289DCE}"/>
                </a:ext>
              </a:extLst>
            </p:cNvPr>
            <p:cNvCxnSpPr/>
            <p:nvPr/>
          </p:nvCxnSpPr>
          <p:spPr>
            <a:xfrm>
              <a:off x="9036503" y="3224508"/>
              <a:ext cx="18333" cy="112292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11DD2673-6F73-441F-9121-9E186CA55EF7}"/>
                </a:ext>
              </a:extLst>
            </p:cNvPr>
            <p:cNvCxnSpPr/>
            <p:nvPr/>
          </p:nvCxnSpPr>
          <p:spPr>
            <a:xfrm>
              <a:off x="7229955" y="4778808"/>
              <a:ext cx="0" cy="82918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圆角矩形 197">
              <a:extLst>
                <a:ext uri="{FF2B5EF4-FFF2-40B4-BE49-F238E27FC236}">
                  <a16:creationId xmlns:a16="http://schemas.microsoft.com/office/drawing/2014/main" id="{FAC1685A-FE21-42AC-B6E7-6DDA8D770529}"/>
                </a:ext>
              </a:extLst>
            </p:cNvPr>
            <p:cNvSpPr/>
            <p:nvPr/>
          </p:nvSpPr>
          <p:spPr>
            <a:xfrm>
              <a:off x="9298153" y="3140583"/>
              <a:ext cx="924939" cy="1695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频率异常</a:t>
              </a:r>
            </a:p>
          </p:txBody>
        </p: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C83BFC25-DCF2-430F-911D-A2234957BAB9}"/>
                </a:ext>
              </a:extLst>
            </p:cNvPr>
            <p:cNvCxnSpPr/>
            <p:nvPr/>
          </p:nvCxnSpPr>
          <p:spPr>
            <a:xfrm>
              <a:off x="7568267" y="3728061"/>
              <a:ext cx="0" cy="83757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90251BD8-730B-4BAF-AB16-C96D71E7BA4E}"/>
                </a:ext>
              </a:extLst>
            </p:cNvPr>
            <p:cNvCxnSpPr/>
            <p:nvPr/>
          </p:nvCxnSpPr>
          <p:spPr>
            <a:xfrm flipV="1">
              <a:off x="7569933" y="4562280"/>
              <a:ext cx="36664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B0A685ED-8D2E-43B2-AB19-DD418150CCC6}"/>
                </a:ext>
              </a:extLst>
            </p:cNvPr>
            <p:cNvCxnSpPr/>
            <p:nvPr/>
          </p:nvCxnSpPr>
          <p:spPr>
            <a:xfrm>
              <a:off x="8458208" y="3734775"/>
              <a:ext cx="566630" cy="100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7C94F5B9-BABE-42BE-B79D-8862A3123F49}"/>
                </a:ext>
              </a:extLst>
            </p:cNvPr>
            <p:cNvCxnSpPr>
              <a:stCxn id="127" idx="3"/>
            </p:cNvCxnSpPr>
            <p:nvPr/>
          </p:nvCxnSpPr>
          <p:spPr>
            <a:xfrm flipV="1">
              <a:off x="7233288" y="4129224"/>
              <a:ext cx="351644" cy="33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0F463F58-1534-4BF9-B0C5-83F36604F335}"/>
                </a:ext>
              </a:extLst>
            </p:cNvPr>
            <p:cNvCxnSpPr/>
            <p:nvPr/>
          </p:nvCxnSpPr>
          <p:spPr>
            <a:xfrm>
              <a:off x="7561600" y="3712954"/>
              <a:ext cx="26498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929AF08E-82D5-4C7A-BDC4-361A2C4DF53D}"/>
                </a:ext>
              </a:extLst>
            </p:cNvPr>
            <p:cNvCxnSpPr/>
            <p:nvPr/>
          </p:nvCxnSpPr>
          <p:spPr>
            <a:xfrm flipV="1">
              <a:off x="9018172" y="3214437"/>
              <a:ext cx="276649" cy="33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圆角矩形 230">
              <a:extLst>
                <a:ext uri="{FF2B5EF4-FFF2-40B4-BE49-F238E27FC236}">
                  <a16:creationId xmlns:a16="http://schemas.microsoft.com/office/drawing/2014/main" id="{A59C6B4D-6F1E-4964-9FC3-2CDF3B6457F9}"/>
                </a:ext>
              </a:extLst>
            </p:cNvPr>
            <p:cNvSpPr/>
            <p:nvPr/>
          </p:nvSpPr>
          <p:spPr>
            <a:xfrm>
              <a:off x="7831583" y="3634065"/>
              <a:ext cx="636625" cy="179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观察</a:t>
              </a:r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95E3FE00-509F-4B85-A627-B5ED81B4DCB2}"/>
                </a:ext>
              </a:extLst>
            </p:cNvPr>
            <p:cNvCxnSpPr/>
            <p:nvPr/>
          </p:nvCxnSpPr>
          <p:spPr>
            <a:xfrm flipV="1">
              <a:off x="9048170" y="3442715"/>
              <a:ext cx="276649" cy="50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26FCA423-3BF4-4C3F-8848-32F533D166A4}"/>
                </a:ext>
              </a:extLst>
            </p:cNvPr>
            <p:cNvCxnSpPr/>
            <p:nvPr/>
          </p:nvCxnSpPr>
          <p:spPr>
            <a:xfrm flipV="1">
              <a:off x="9053169" y="3650850"/>
              <a:ext cx="276649" cy="33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120895A9-FBB3-4758-8482-114C85A48BCE}"/>
                </a:ext>
              </a:extLst>
            </p:cNvPr>
            <p:cNvCxnSpPr/>
            <p:nvPr/>
          </p:nvCxnSpPr>
          <p:spPr>
            <a:xfrm flipV="1">
              <a:off x="9039836" y="3874091"/>
              <a:ext cx="274983" cy="5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79A2B1DC-B955-415F-A802-68465C7F1486}"/>
                </a:ext>
              </a:extLst>
            </p:cNvPr>
            <p:cNvCxnSpPr/>
            <p:nvPr/>
          </p:nvCxnSpPr>
          <p:spPr>
            <a:xfrm flipV="1">
              <a:off x="9063168" y="4100690"/>
              <a:ext cx="276649" cy="33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037337B6-9295-4DF1-B310-A1623F7F5525}"/>
                </a:ext>
              </a:extLst>
            </p:cNvPr>
            <p:cNvCxnSpPr/>
            <p:nvPr/>
          </p:nvCxnSpPr>
          <p:spPr>
            <a:xfrm flipV="1">
              <a:off x="8976507" y="5154794"/>
              <a:ext cx="274983" cy="33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圆角矩形 246">
              <a:extLst>
                <a:ext uri="{FF2B5EF4-FFF2-40B4-BE49-F238E27FC236}">
                  <a16:creationId xmlns:a16="http://schemas.microsoft.com/office/drawing/2014/main" id="{EDD84DCF-EA81-450F-B9BC-60DFC8BD6A08}"/>
                </a:ext>
              </a:extLst>
            </p:cNvPr>
            <p:cNvSpPr/>
            <p:nvPr/>
          </p:nvSpPr>
          <p:spPr>
            <a:xfrm>
              <a:off x="7946575" y="4444784"/>
              <a:ext cx="598295" cy="1846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护理</a:t>
              </a:r>
            </a:p>
          </p:txBody>
        </p:sp>
        <p:sp>
          <p:nvSpPr>
            <p:cNvPr id="118" name="圆角矩形 247">
              <a:extLst>
                <a:ext uri="{FF2B5EF4-FFF2-40B4-BE49-F238E27FC236}">
                  <a16:creationId xmlns:a16="http://schemas.microsoft.com/office/drawing/2014/main" id="{34553358-A564-47D7-8D40-2CFB14DF1009}"/>
                </a:ext>
              </a:extLst>
            </p:cNvPr>
            <p:cNvSpPr/>
            <p:nvPr/>
          </p:nvSpPr>
          <p:spPr>
            <a:xfrm>
              <a:off x="7721590" y="4693203"/>
              <a:ext cx="1113260" cy="2652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目的</a:t>
              </a:r>
            </a:p>
          </p:txBody>
        </p:sp>
        <p:sp>
          <p:nvSpPr>
            <p:cNvPr id="119" name="圆角矩形 249">
              <a:extLst>
                <a:ext uri="{FF2B5EF4-FFF2-40B4-BE49-F238E27FC236}">
                  <a16:creationId xmlns:a16="http://schemas.microsoft.com/office/drawing/2014/main" id="{5DDE8B3A-AAF8-4665-A649-728C44BECAA1}"/>
                </a:ext>
              </a:extLst>
            </p:cNvPr>
            <p:cNvSpPr/>
            <p:nvPr/>
          </p:nvSpPr>
          <p:spPr>
            <a:xfrm>
              <a:off x="9303152" y="4020122"/>
              <a:ext cx="914941" cy="1829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形态异常</a:t>
              </a:r>
            </a:p>
          </p:txBody>
        </p: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07D8625B-88F5-46C0-90E4-B2C41002449F}"/>
                </a:ext>
              </a:extLst>
            </p:cNvPr>
            <p:cNvCxnSpPr/>
            <p:nvPr/>
          </p:nvCxnSpPr>
          <p:spPr>
            <a:xfrm flipV="1">
              <a:off x="9046503" y="4347430"/>
              <a:ext cx="276649" cy="5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EF9A9919-6AAF-4E55-9A2F-A150A000975B}"/>
                </a:ext>
              </a:extLst>
            </p:cNvPr>
            <p:cNvCxnSpPr/>
            <p:nvPr/>
          </p:nvCxnSpPr>
          <p:spPr>
            <a:xfrm>
              <a:off x="7206623" y="5143044"/>
              <a:ext cx="5316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ADB06C3D-23D2-4EC4-92DF-5F1938ED06FA}"/>
                </a:ext>
              </a:extLst>
            </p:cNvPr>
            <p:cNvCxnSpPr/>
            <p:nvPr/>
          </p:nvCxnSpPr>
          <p:spPr>
            <a:xfrm>
              <a:off x="9273154" y="4718381"/>
              <a:ext cx="299980" cy="50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2084E185-5A9D-4163-BD28-AD691EACC5A1}"/>
                </a:ext>
              </a:extLst>
            </p:cNvPr>
            <p:cNvCxnSpPr/>
            <p:nvPr/>
          </p:nvCxnSpPr>
          <p:spPr>
            <a:xfrm>
              <a:off x="7221623" y="5607991"/>
              <a:ext cx="53163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圆角矩形 268">
              <a:extLst>
                <a:ext uri="{FF2B5EF4-FFF2-40B4-BE49-F238E27FC236}">
                  <a16:creationId xmlns:a16="http://schemas.microsoft.com/office/drawing/2014/main" id="{7B4FAC4A-B0CD-489E-BAE3-77820124C7E5}"/>
                </a:ext>
              </a:extLst>
            </p:cNvPr>
            <p:cNvSpPr/>
            <p:nvPr/>
          </p:nvSpPr>
          <p:spPr>
            <a:xfrm>
              <a:off x="7713257" y="5030584"/>
              <a:ext cx="1211588" cy="2752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操作程序</a:t>
              </a:r>
            </a:p>
          </p:txBody>
        </p: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86120566-7AAB-4AB9-A4B0-9B5B4561DCCC}"/>
                </a:ext>
              </a:extLst>
            </p:cNvPr>
            <p:cNvCxnSpPr/>
            <p:nvPr/>
          </p:nvCxnSpPr>
          <p:spPr>
            <a:xfrm>
              <a:off x="9268155" y="5069189"/>
              <a:ext cx="299980" cy="5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FCDF9AA1-D3E8-4D03-A5AD-1BB936E09C6C}"/>
                </a:ext>
              </a:extLst>
            </p:cNvPr>
            <p:cNvCxnSpPr/>
            <p:nvPr/>
          </p:nvCxnSpPr>
          <p:spPr>
            <a:xfrm>
              <a:off x="9268155" y="5411605"/>
              <a:ext cx="299980" cy="5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圆角矩形 86">
              <a:extLst>
                <a:ext uri="{FF2B5EF4-FFF2-40B4-BE49-F238E27FC236}">
                  <a16:creationId xmlns:a16="http://schemas.microsoft.com/office/drawing/2014/main" id="{BC3DDB53-5827-4D01-9A40-D1ABAC405173}"/>
                </a:ext>
              </a:extLst>
            </p:cNvPr>
            <p:cNvSpPr/>
            <p:nvPr/>
          </p:nvSpPr>
          <p:spPr>
            <a:xfrm>
              <a:off x="5041765" y="3996623"/>
              <a:ext cx="2191523" cy="27023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异常呼吸的观察及护理</a:t>
              </a:r>
            </a:p>
          </p:txBody>
        </p:sp>
        <p:sp>
          <p:nvSpPr>
            <p:cNvPr id="128" name="圆角矩形 85">
              <a:extLst>
                <a:ext uri="{FF2B5EF4-FFF2-40B4-BE49-F238E27FC236}">
                  <a16:creationId xmlns:a16="http://schemas.microsoft.com/office/drawing/2014/main" id="{1BE1C045-B27E-486E-B203-9FE87F77BF0A}"/>
                </a:ext>
              </a:extLst>
            </p:cNvPr>
            <p:cNvSpPr/>
            <p:nvPr/>
          </p:nvSpPr>
          <p:spPr>
            <a:xfrm>
              <a:off x="5041765" y="3566924"/>
              <a:ext cx="2181523" cy="2719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正常呼吸及其生理性变化</a:t>
              </a:r>
            </a:p>
          </p:txBody>
        </p:sp>
        <p:sp>
          <p:nvSpPr>
            <p:cNvPr id="129" name="圆角矩形 104">
              <a:extLst>
                <a:ext uri="{FF2B5EF4-FFF2-40B4-BE49-F238E27FC236}">
                  <a16:creationId xmlns:a16="http://schemas.microsoft.com/office/drawing/2014/main" id="{44B83E0E-25A8-4807-9C1C-7E6F4F461A3B}"/>
                </a:ext>
              </a:extLst>
            </p:cNvPr>
            <p:cNvSpPr/>
            <p:nvPr/>
          </p:nvSpPr>
          <p:spPr>
            <a:xfrm>
              <a:off x="7721590" y="5401534"/>
              <a:ext cx="1211587" cy="2970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注意事项</a:t>
              </a:r>
            </a:p>
          </p:txBody>
        </p:sp>
        <p:sp>
          <p:nvSpPr>
            <p:cNvPr id="130" name="圆角矩形 211">
              <a:extLst>
                <a:ext uri="{FF2B5EF4-FFF2-40B4-BE49-F238E27FC236}">
                  <a16:creationId xmlns:a16="http://schemas.microsoft.com/office/drawing/2014/main" id="{1F4FAEBE-A72D-46BC-BD1F-ACDA9449DC41}"/>
                </a:ext>
              </a:extLst>
            </p:cNvPr>
            <p:cNvSpPr/>
            <p:nvPr/>
          </p:nvSpPr>
          <p:spPr>
            <a:xfrm>
              <a:off x="9294820" y="3360467"/>
              <a:ext cx="926606" cy="1695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节律异常</a:t>
              </a:r>
            </a:p>
          </p:txBody>
        </p:sp>
        <p:sp>
          <p:nvSpPr>
            <p:cNvPr id="131" name="圆角矩形 216">
              <a:extLst>
                <a:ext uri="{FF2B5EF4-FFF2-40B4-BE49-F238E27FC236}">
                  <a16:creationId xmlns:a16="http://schemas.microsoft.com/office/drawing/2014/main" id="{BF244A55-9B63-43F3-93FF-FCB343BF4BD8}"/>
                </a:ext>
              </a:extLst>
            </p:cNvPr>
            <p:cNvSpPr/>
            <p:nvPr/>
          </p:nvSpPr>
          <p:spPr>
            <a:xfrm>
              <a:off x="9294820" y="3585387"/>
              <a:ext cx="926606" cy="1695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深度异常</a:t>
              </a:r>
            </a:p>
          </p:txBody>
        </p:sp>
        <p:sp>
          <p:nvSpPr>
            <p:cNvPr id="132" name="圆角矩形 217">
              <a:extLst>
                <a:ext uri="{FF2B5EF4-FFF2-40B4-BE49-F238E27FC236}">
                  <a16:creationId xmlns:a16="http://schemas.microsoft.com/office/drawing/2014/main" id="{128B86A0-A587-44F8-8933-23ABA56853FE}"/>
                </a:ext>
              </a:extLst>
            </p:cNvPr>
            <p:cNvSpPr/>
            <p:nvPr/>
          </p:nvSpPr>
          <p:spPr>
            <a:xfrm>
              <a:off x="9291487" y="3801916"/>
              <a:ext cx="926606" cy="1695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声音异常</a:t>
              </a:r>
            </a:p>
          </p:txBody>
        </p:sp>
        <p:sp>
          <p:nvSpPr>
            <p:cNvPr id="133" name="圆角矩形 248">
              <a:extLst>
                <a:ext uri="{FF2B5EF4-FFF2-40B4-BE49-F238E27FC236}">
                  <a16:creationId xmlns:a16="http://schemas.microsoft.com/office/drawing/2014/main" id="{8B824EA0-FB3C-4965-81DF-A29E3B7A621D}"/>
                </a:ext>
              </a:extLst>
            </p:cNvPr>
            <p:cNvSpPr/>
            <p:nvPr/>
          </p:nvSpPr>
          <p:spPr>
            <a:xfrm>
              <a:off x="9294820" y="4270219"/>
              <a:ext cx="924939" cy="17456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呼吸困难</a:t>
              </a:r>
            </a:p>
          </p:txBody>
        </p:sp>
        <p:sp>
          <p:nvSpPr>
            <p:cNvPr id="134" name="圆角矩形 109">
              <a:extLst>
                <a:ext uri="{FF2B5EF4-FFF2-40B4-BE49-F238E27FC236}">
                  <a16:creationId xmlns:a16="http://schemas.microsoft.com/office/drawing/2014/main" id="{D98B9725-C1D7-405B-9F87-A2B59FA53E4C}"/>
                </a:ext>
              </a:extLst>
            </p:cNvPr>
            <p:cNvSpPr/>
            <p:nvPr/>
          </p:nvSpPr>
          <p:spPr>
            <a:xfrm>
              <a:off x="9653130" y="4955051"/>
              <a:ext cx="676622" cy="25177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</a:t>
              </a:r>
            </a:p>
          </p:txBody>
        </p:sp>
        <p:sp>
          <p:nvSpPr>
            <p:cNvPr id="135" name="圆角矩形 282">
              <a:extLst>
                <a:ext uri="{FF2B5EF4-FFF2-40B4-BE49-F238E27FC236}">
                  <a16:creationId xmlns:a16="http://schemas.microsoft.com/office/drawing/2014/main" id="{4229CA52-1209-4CAF-B516-1AA3FBBA4294}"/>
                </a:ext>
              </a:extLst>
            </p:cNvPr>
            <p:cNvSpPr/>
            <p:nvPr/>
          </p:nvSpPr>
          <p:spPr>
            <a:xfrm>
              <a:off x="9658130" y="5279003"/>
              <a:ext cx="671622" cy="2635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实施 </a:t>
              </a:r>
            </a:p>
          </p:txBody>
        </p:sp>
        <p:sp>
          <p:nvSpPr>
            <p:cNvPr id="136" name="圆角矩形 283">
              <a:extLst>
                <a:ext uri="{FF2B5EF4-FFF2-40B4-BE49-F238E27FC236}">
                  <a16:creationId xmlns:a16="http://schemas.microsoft.com/office/drawing/2014/main" id="{6685DD1A-DE3B-4AE8-A244-C6B0910EA3F2}"/>
                </a:ext>
              </a:extLst>
            </p:cNvPr>
            <p:cNvSpPr/>
            <p:nvPr/>
          </p:nvSpPr>
          <p:spPr>
            <a:xfrm>
              <a:off x="9659796" y="5688560"/>
              <a:ext cx="701621" cy="2417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</a:t>
              </a:r>
            </a:p>
          </p:txBody>
        </p:sp>
      </p:grpSp>
      <p:grpSp>
        <p:nvGrpSpPr>
          <p:cNvPr id="24583" name="组合 136">
            <a:extLst>
              <a:ext uri="{FF2B5EF4-FFF2-40B4-BE49-F238E27FC236}">
                <a16:creationId xmlns:a16="http://schemas.microsoft.com/office/drawing/2014/main" id="{36B31490-B700-4121-8D27-382B4A3965CD}"/>
              </a:ext>
            </a:extLst>
          </p:cNvPr>
          <p:cNvGrpSpPr>
            <a:grpSpLocks/>
          </p:cNvGrpSpPr>
          <p:nvPr/>
        </p:nvGrpSpPr>
        <p:grpSpPr bwMode="auto">
          <a:xfrm>
            <a:off x="4322763" y="5373688"/>
            <a:ext cx="2735262" cy="923925"/>
            <a:chOff x="4334913" y="5311140"/>
            <a:chExt cx="2835507" cy="919461"/>
          </a:xfrm>
        </p:grpSpPr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7F417A15-FB26-4238-A487-81168BFBFDAC}"/>
                </a:ext>
              </a:extLst>
            </p:cNvPr>
            <p:cNvCxnSpPr/>
            <p:nvPr/>
          </p:nvCxnSpPr>
          <p:spPr>
            <a:xfrm flipH="1">
              <a:off x="4874696" y="5401190"/>
              <a:ext cx="13165" cy="74252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379D13D2-33C1-4BC4-9B0C-062928CC9B3B}"/>
                </a:ext>
              </a:extLst>
            </p:cNvPr>
            <p:cNvCxnSpPr/>
            <p:nvPr/>
          </p:nvCxnSpPr>
          <p:spPr>
            <a:xfrm flipV="1">
              <a:off x="4871405" y="5398030"/>
              <a:ext cx="24191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70F547FC-5D65-4214-A2C3-BB2B2898C85D}"/>
                </a:ext>
              </a:extLst>
            </p:cNvPr>
            <p:cNvCxnSpPr/>
            <p:nvPr/>
          </p:nvCxnSpPr>
          <p:spPr>
            <a:xfrm>
              <a:off x="4871405" y="6151610"/>
              <a:ext cx="53155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DE807DF4-741B-462E-B2DF-AED89BA7A68E}"/>
                </a:ext>
              </a:extLst>
            </p:cNvPr>
            <p:cNvCxnSpPr/>
            <p:nvPr/>
          </p:nvCxnSpPr>
          <p:spPr>
            <a:xfrm flipV="1">
              <a:off x="4334913" y="5780349"/>
              <a:ext cx="531554" cy="474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7CCBDEBA-EE70-42BF-BFA4-D8945D4CC569}"/>
                </a:ext>
              </a:extLst>
            </p:cNvPr>
            <p:cNvCxnSpPr/>
            <p:nvPr/>
          </p:nvCxnSpPr>
          <p:spPr>
            <a:xfrm flipV="1">
              <a:off x="4859885" y="5777189"/>
              <a:ext cx="315971" cy="47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圆角矩形 123">
              <a:extLst>
                <a:ext uri="{FF2B5EF4-FFF2-40B4-BE49-F238E27FC236}">
                  <a16:creationId xmlns:a16="http://schemas.microsoft.com/office/drawing/2014/main" id="{2088864E-649A-40BB-8A1E-98DFE269E50D}"/>
                </a:ext>
              </a:extLst>
            </p:cNvPr>
            <p:cNvSpPr/>
            <p:nvPr/>
          </p:nvSpPr>
          <p:spPr>
            <a:xfrm>
              <a:off x="5052430" y="5311140"/>
              <a:ext cx="2117990" cy="271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正常血压及其生理性变化</a:t>
              </a:r>
            </a:p>
          </p:txBody>
        </p:sp>
        <p:sp>
          <p:nvSpPr>
            <p:cNvPr id="144" name="圆角矩形 127">
              <a:extLst>
                <a:ext uri="{FF2B5EF4-FFF2-40B4-BE49-F238E27FC236}">
                  <a16:creationId xmlns:a16="http://schemas.microsoft.com/office/drawing/2014/main" id="{6416E1D7-B553-40E2-A445-E175567F7900}"/>
                </a:ext>
              </a:extLst>
            </p:cNvPr>
            <p:cNvSpPr/>
            <p:nvPr/>
          </p:nvSpPr>
          <p:spPr>
            <a:xfrm>
              <a:off x="5057366" y="5652383"/>
              <a:ext cx="2113054" cy="2480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异常血压的观察及护理</a:t>
              </a:r>
            </a:p>
          </p:txBody>
        </p:sp>
        <p:sp>
          <p:nvSpPr>
            <p:cNvPr id="145" name="圆角矩形 124">
              <a:extLst>
                <a:ext uri="{FF2B5EF4-FFF2-40B4-BE49-F238E27FC236}">
                  <a16:creationId xmlns:a16="http://schemas.microsoft.com/office/drawing/2014/main" id="{BCAD502C-91AE-48BD-AED9-4D1C18D58A87}"/>
                </a:ext>
              </a:extLst>
            </p:cNvPr>
            <p:cNvSpPr/>
            <p:nvPr/>
          </p:nvSpPr>
          <p:spPr>
            <a:xfrm>
              <a:off x="5042556" y="6025223"/>
              <a:ext cx="2091659" cy="2053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血压的测量</a:t>
              </a:r>
            </a:p>
          </p:txBody>
        </p:sp>
      </p:grp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76F8D5BE-68D2-479C-9A1B-0CF289D9D225}"/>
              </a:ext>
            </a:extLst>
          </p:cNvPr>
          <p:cNvCxnSpPr/>
          <p:nvPr/>
        </p:nvCxnSpPr>
        <p:spPr>
          <a:xfrm>
            <a:off x="6538913" y="5135563"/>
            <a:ext cx="646112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2E5F518-5512-407F-AEBE-37B632E85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三、血压的测量</a:t>
            </a:r>
            <a:r>
              <a:rPr lang="en-US" altLang="zh-CN" sz="3200" dirty="0"/>
              <a:t>——</a:t>
            </a:r>
            <a:r>
              <a:rPr lang="zh-CN" altLang="en-US" sz="3200" dirty="0"/>
              <a:t>血压测量的方法</a:t>
            </a:r>
            <a:endParaRPr lang="zh-CN" altLang="en-US" sz="4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261E596-4D0B-4EA6-904C-9EE84531F30B}"/>
              </a:ext>
            </a:extLst>
          </p:cNvPr>
          <p:cNvSpPr/>
          <p:nvPr/>
        </p:nvSpPr>
        <p:spPr>
          <a:xfrm>
            <a:off x="1415480" y="73234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上肢血压测量步骤</a:t>
            </a:r>
          </a:p>
        </p:txBody>
      </p:sp>
      <p:grpSp>
        <p:nvGrpSpPr>
          <p:cNvPr id="52228" name="组合 2">
            <a:extLst>
              <a:ext uri="{FF2B5EF4-FFF2-40B4-BE49-F238E27FC236}">
                <a16:creationId xmlns:a16="http://schemas.microsoft.com/office/drawing/2014/main" id="{699A356A-EEC6-4F63-B122-481702B80E4F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1419225"/>
            <a:ext cx="6823075" cy="4746625"/>
            <a:chOff x="1062038" y="1419225"/>
            <a:chExt cx="6823075" cy="4746625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D2D3320B-47E6-4FDD-9515-E08E3C3F1357}"/>
                </a:ext>
              </a:extLst>
            </p:cNvPr>
            <p:cNvCxnSpPr>
              <a:cxnSpLocks/>
            </p:cNvCxnSpPr>
            <p:nvPr/>
          </p:nvCxnSpPr>
          <p:spPr>
            <a:xfrm>
              <a:off x="1271588" y="1419225"/>
              <a:ext cx="0" cy="4746625"/>
            </a:xfrm>
            <a:prstGeom prst="straightConnector1">
              <a:avLst/>
            </a:prstGeom>
            <a:ln w="28575"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231" name="图形 6" descr="无填充的天使表情">
              <a:extLst>
                <a:ext uri="{FF2B5EF4-FFF2-40B4-BE49-F238E27FC236}">
                  <a16:creationId xmlns:a16="http://schemas.microsoft.com/office/drawing/2014/main" id="{D64B6FF4-9289-4DE7-B925-A619DD0CF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913" y="2051050"/>
              <a:ext cx="385762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9118503-B247-4E2E-BBFD-7D8AC18BF4A2}"/>
                </a:ext>
              </a:extLst>
            </p:cNvPr>
            <p:cNvSpPr txBox="1"/>
            <p:nvPr/>
          </p:nvSpPr>
          <p:spPr>
            <a:xfrm>
              <a:off x="1514475" y="1935163"/>
              <a:ext cx="180975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核对，解释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EC957AD-5D73-4D15-951B-387AAA6D70E5}"/>
                </a:ext>
              </a:extLst>
            </p:cNvPr>
            <p:cNvCxnSpPr>
              <a:cxnSpLocks/>
            </p:cNvCxnSpPr>
            <p:nvPr/>
          </p:nvCxnSpPr>
          <p:spPr>
            <a:xfrm>
              <a:off x="1463675" y="2781300"/>
              <a:ext cx="2239963" cy="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234" name="图形 20" descr="肌肉发达的手臂">
              <a:extLst>
                <a:ext uri="{FF2B5EF4-FFF2-40B4-BE49-F238E27FC236}">
                  <a16:creationId xmlns:a16="http://schemas.microsoft.com/office/drawing/2014/main" id="{A7D3EB29-01DE-4812-B486-71B12BC51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38" y="4805363"/>
              <a:ext cx="452437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图形 22" descr="男性形象">
              <a:extLst>
                <a:ext uri="{FF2B5EF4-FFF2-40B4-BE49-F238E27FC236}">
                  <a16:creationId xmlns:a16="http://schemas.microsoft.com/office/drawing/2014/main" id="{FC95F746-0FC5-4FDD-87F9-AC9397E69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38" y="3390900"/>
              <a:ext cx="452437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2CAE1E7-4933-41B6-91F2-2D80BEB01834}"/>
                </a:ext>
              </a:extLst>
            </p:cNvPr>
            <p:cNvSpPr txBox="1"/>
            <p:nvPr/>
          </p:nvSpPr>
          <p:spPr>
            <a:xfrm>
              <a:off x="1544638" y="3097213"/>
              <a:ext cx="3690937" cy="830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坐位：肱动脉平第四肋骨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仰卧：平腋中线</a:t>
              </a:r>
              <a:endPara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B4F4C48-3F23-4615-BA0B-7C7B7B5E6D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3675" y="4365625"/>
              <a:ext cx="2206625" cy="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FBF3D1B-176F-49DB-BBC9-397E0B7CEB78}"/>
                </a:ext>
              </a:extLst>
            </p:cNvPr>
            <p:cNvSpPr txBox="1"/>
            <p:nvPr/>
          </p:nvSpPr>
          <p:spPr>
            <a:xfrm>
              <a:off x="1568450" y="4778375"/>
              <a:ext cx="6316663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右上臂，卷脱袖露上臂，肘部伸直，掌心向上</a:t>
              </a:r>
              <a:endPara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2229" name="图片 14" descr="图片包含 游戏机, 桌子, 画&#10;&#10;描述已自动生成">
            <a:extLst>
              <a:ext uri="{FF2B5EF4-FFF2-40B4-BE49-F238E27FC236}">
                <a16:creationId xmlns:a16="http://schemas.microsoft.com/office/drawing/2014/main" id="{20A8C122-CB11-456F-A8B2-88DA9795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DEE"/>
              </a:clrFrom>
              <a:clrTo>
                <a:srgbClr val="EFED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765175"/>
            <a:ext cx="55753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8AE7C7C-4D39-4266-8BAB-971B00E40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三、血压的测量</a:t>
            </a:r>
            <a:r>
              <a:rPr lang="en-US" altLang="zh-CN" sz="3200" dirty="0"/>
              <a:t>——</a:t>
            </a:r>
            <a:r>
              <a:rPr lang="zh-CN" altLang="en-US" sz="3200" dirty="0"/>
              <a:t>血压测量的方法</a:t>
            </a:r>
            <a:endParaRPr lang="zh-CN" altLang="en-US" sz="4400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A677BBDB-10FE-4CE5-9B54-BC30BBA6984B}"/>
              </a:ext>
            </a:extLst>
          </p:cNvPr>
          <p:cNvCxnSpPr>
            <a:cxnSpLocks/>
          </p:cNvCxnSpPr>
          <p:nvPr/>
        </p:nvCxnSpPr>
        <p:spPr>
          <a:xfrm>
            <a:off x="1271588" y="1419225"/>
            <a:ext cx="0" cy="4746625"/>
          </a:xfrm>
          <a:prstGeom prst="straightConnector1">
            <a:avLst/>
          </a:prstGeom>
          <a:ln w="28575"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1F3FDE0-D883-49B4-BDEA-446D493064DE}"/>
              </a:ext>
            </a:extLst>
          </p:cNvPr>
          <p:cNvSpPr txBox="1"/>
          <p:nvPr/>
        </p:nvSpPr>
        <p:spPr>
          <a:xfrm>
            <a:off x="1514475" y="1935163"/>
            <a:ext cx="3860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放妥血压计，开启水银槽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0F96CCF-D7F8-4844-A515-9D6983556DF0}"/>
              </a:ext>
            </a:extLst>
          </p:cNvPr>
          <p:cNvCxnSpPr>
            <a:cxnSpLocks/>
          </p:cNvCxnSpPr>
          <p:nvPr/>
        </p:nvCxnSpPr>
        <p:spPr>
          <a:xfrm>
            <a:off x="1463675" y="2781300"/>
            <a:ext cx="2239963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E0E08D4C-E643-4126-8862-861C3A24215D}"/>
              </a:ext>
            </a:extLst>
          </p:cNvPr>
          <p:cNvSpPr/>
          <p:nvPr/>
        </p:nvSpPr>
        <p:spPr>
          <a:xfrm>
            <a:off x="1415480" y="73234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上肢血压测量步骤</a:t>
            </a:r>
          </a:p>
        </p:txBody>
      </p:sp>
      <p:pic>
        <p:nvPicPr>
          <p:cNvPr id="53255" name="图形 22" descr="男性形象">
            <a:extLst>
              <a:ext uri="{FF2B5EF4-FFF2-40B4-BE49-F238E27FC236}">
                <a16:creationId xmlns:a16="http://schemas.microsoft.com/office/drawing/2014/main" id="{C9A3E039-14B6-4629-9723-970B1DE1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390900"/>
            <a:ext cx="4524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AB1ED336-2F38-4D28-B1B1-FF749BA0DCD2}"/>
              </a:ext>
            </a:extLst>
          </p:cNvPr>
          <p:cNvSpPr txBox="1"/>
          <p:nvPr/>
        </p:nvSpPr>
        <p:spPr>
          <a:xfrm>
            <a:off x="1495425" y="3006725"/>
            <a:ext cx="45291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驱尽空气，平整缠于上臂中部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下缘距肘窝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2~3cm</a:t>
            </a: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松紧以能塞入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一指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为宜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8380075-FD9D-4FC6-A207-87069353D31D}"/>
              </a:ext>
            </a:extLst>
          </p:cNvPr>
          <p:cNvCxnSpPr>
            <a:cxnSpLocks/>
          </p:cNvCxnSpPr>
          <p:nvPr/>
        </p:nvCxnSpPr>
        <p:spPr>
          <a:xfrm flipH="1">
            <a:off x="1463675" y="4365625"/>
            <a:ext cx="2206625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F16CF98-A990-4ED3-8B83-F1B41FDC2D1F}"/>
              </a:ext>
            </a:extLst>
          </p:cNvPr>
          <p:cNvSpPr txBox="1"/>
          <p:nvPr/>
        </p:nvSpPr>
        <p:spPr>
          <a:xfrm>
            <a:off x="1568450" y="4778375"/>
            <a:ext cx="53197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听诊器胸件放于肱动脉搏动最强处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握输气球，关闭压力活动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59" name="图形 4" descr="扫描仪">
            <a:extLst>
              <a:ext uri="{FF2B5EF4-FFF2-40B4-BE49-F238E27FC236}">
                <a16:creationId xmlns:a16="http://schemas.microsoft.com/office/drawing/2014/main" id="{2AE7322C-A1CC-4977-9AEC-32A606C7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839913"/>
            <a:ext cx="5159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图形 8" descr="听诊器">
            <a:extLst>
              <a:ext uri="{FF2B5EF4-FFF2-40B4-BE49-F238E27FC236}">
                <a16:creationId xmlns:a16="http://schemas.microsoft.com/office/drawing/2014/main" id="{899D45FE-BB8E-4BFB-9B63-51FD1BD4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013325"/>
            <a:ext cx="427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图片包含 人, 室内, 桌子, 男人&#10;&#10;描述已自动生成">
            <a:extLst>
              <a:ext uri="{FF2B5EF4-FFF2-40B4-BE49-F238E27FC236}">
                <a16:creationId xmlns:a16="http://schemas.microsoft.com/office/drawing/2014/main" id="{D767A683-E467-4C48-A2F4-F6CD1B7327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7202" y="1516121"/>
            <a:ext cx="5319211" cy="403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8D65DFF-7F28-4D4A-BB3B-FB0B8A3B4B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三、血压的测量</a:t>
            </a:r>
            <a:r>
              <a:rPr lang="en-US" altLang="zh-CN" sz="3200" dirty="0"/>
              <a:t>——</a:t>
            </a:r>
            <a:r>
              <a:rPr lang="zh-CN" altLang="en-US" sz="3200" dirty="0"/>
              <a:t>血压测量的方法</a:t>
            </a:r>
            <a:endParaRPr lang="zh-CN" altLang="en-US" sz="4400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EC92C35B-F469-42E5-9930-263C2DA9EE33}"/>
              </a:ext>
            </a:extLst>
          </p:cNvPr>
          <p:cNvCxnSpPr>
            <a:cxnSpLocks/>
          </p:cNvCxnSpPr>
          <p:nvPr/>
        </p:nvCxnSpPr>
        <p:spPr>
          <a:xfrm>
            <a:off x="1271588" y="1419225"/>
            <a:ext cx="0" cy="4746625"/>
          </a:xfrm>
          <a:prstGeom prst="straightConnector1">
            <a:avLst/>
          </a:prstGeom>
          <a:ln w="28575"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9C0FD50-5F03-4E06-AEFF-EC769F0B3CB1}"/>
              </a:ext>
            </a:extLst>
          </p:cNvPr>
          <p:cNvSpPr txBox="1"/>
          <p:nvPr/>
        </p:nvSpPr>
        <p:spPr>
          <a:xfrm>
            <a:off x="1493838" y="1687513"/>
            <a:ext cx="3860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充气至动脉搏动音消失后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再升高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20~30mmHg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9B5315D-2F3C-41B5-966E-4624C1780023}"/>
              </a:ext>
            </a:extLst>
          </p:cNvPr>
          <p:cNvCxnSpPr>
            <a:cxnSpLocks/>
          </p:cNvCxnSpPr>
          <p:nvPr/>
        </p:nvCxnSpPr>
        <p:spPr>
          <a:xfrm>
            <a:off x="1463675" y="2781300"/>
            <a:ext cx="2239963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A6C7865A-C70F-4503-8609-1C5B3DDF135D}"/>
              </a:ext>
            </a:extLst>
          </p:cNvPr>
          <p:cNvSpPr/>
          <p:nvPr/>
        </p:nvSpPr>
        <p:spPr>
          <a:xfrm>
            <a:off x="1415480" y="73234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上肢血压测量步骤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99DED2D-E5DA-4200-9194-ED2EA9E49C11}"/>
              </a:ext>
            </a:extLst>
          </p:cNvPr>
          <p:cNvCxnSpPr>
            <a:cxnSpLocks/>
          </p:cNvCxnSpPr>
          <p:nvPr/>
        </p:nvCxnSpPr>
        <p:spPr>
          <a:xfrm flipH="1">
            <a:off x="1463675" y="4365625"/>
            <a:ext cx="2206625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3E80C759-D3A9-458D-850E-7D759CFBEC99}"/>
              </a:ext>
            </a:extLst>
          </p:cNvPr>
          <p:cNvSpPr txBox="1"/>
          <p:nvPr/>
        </p:nvSpPr>
        <p:spPr>
          <a:xfrm>
            <a:off x="1568450" y="4778375"/>
            <a:ext cx="61118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驱气、整理袖带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血压计右倾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45°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，关闭水银槽开关，盖盒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281" name="图形 6" descr="耳朵">
            <a:extLst>
              <a:ext uri="{FF2B5EF4-FFF2-40B4-BE49-F238E27FC236}">
                <a16:creationId xmlns:a16="http://schemas.microsoft.com/office/drawing/2014/main" id="{0EEF01C7-C75D-4E25-A35B-8E4504C1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944688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图形 8" descr="听诊器">
            <a:extLst>
              <a:ext uri="{FF2B5EF4-FFF2-40B4-BE49-F238E27FC236}">
                <a16:creationId xmlns:a16="http://schemas.microsoft.com/office/drawing/2014/main" id="{A90F9571-9929-4529-A5C9-7F8D1F42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013325"/>
            <a:ext cx="427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图形 5" descr="眼睛">
            <a:extLst>
              <a:ext uri="{FF2B5EF4-FFF2-40B4-BE49-F238E27FC236}">
                <a16:creationId xmlns:a16="http://schemas.microsoft.com/office/drawing/2014/main" id="{7E7DDF6D-49BF-4D3E-9F32-4264DD79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282950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FF4A164-6D56-4E47-93BA-5E560820FFAC}"/>
              </a:ext>
            </a:extLst>
          </p:cNvPr>
          <p:cNvSpPr txBox="1"/>
          <p:nvPr/>
        </p:nvSpPr>
        <p:spPr>
          <a:xfrm>
            <a:off x="1493838" y="3163888"/>
            <a:ext cx="7770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每秒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4mmHg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的速度放气，平视汞柱所指水银刻度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第一声搏动音即为收缩压，搏动音消失时即为舒张压</a:t>
            </a:r>
          </a:p>
        </p:txBody>
      </p:sp>
      <p:pic>
        <p:nvPicPr>
          <p:cNvPr id="54285" name="图片 10" descr="图片包含 游戏机, 文字&#10;&#10;描述已自动生成">
            <a:extLst>
              <a:ext uri="{FF2B5EF4-FFF2-40B4-BE49-F238E27FC236}">
                <a16:creationId xmlns:a16="http://schemas.microsoft.com/office/drawing/2014/main" id="{D9923B23-6ADA-4358-82CF-84F151D6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7E6DF"/>
              </a:clrFrom>
              <a:clrTo>
                <a:srgbClr val="D7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863600"/>
            <a:ext cx="357505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924D6DC-760B-4FE3-B50C-A7DF23AC5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三、血压的测量</a:t>
            </a:r>
            <a:r>
              <a:rPr lang="en-US" altLang="zh-CN" sz="3200" dirty="0"/>
              <a:t>——</a:t>
            </a:r>
            <a:r>
              <a:rPr lang="zh-CN" altLang="en-US" sz="3200" dirty="0"/>
              <a:t>血压测量的方法</a:t>
            </a:r>
            <a:endParaRPr lang="zh-CN" altLang="en-US" sz="4400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6C1E34E8-3ED1-45D6-939F-E248B6BAC4E7}"/>
              </a:ext>
            </a:extLst>
          </p:cNvPr>
          <p:cNvCxnSpPr>
            <a:cxnSpLocks/>
          </p:cNvCxnSpPr>
          <p:nvPr/>
        </p:nvCxnSpPr>
        <p:spPr>
          <a:xfrm>
            <a:off x="1271588" y="1419225"/>
            <a:ext cx="0" cy="4746625"/>
          </a:xfrm>
          <a:prstGeom prst="straightConnector1">
            <a:avLst/>
          </a:prstGeom>
          <a:ln w="28575"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5E35F81-3F80-4A3C-AD6B-E84B7E759791}"/>
              </a:ext>
            </a:extLst>
          </p:cNvPr>
          <p:cNvSpPr txBox="1"/>
          <p:nvPr/>
        </p:nvSpPr>
        <p:spPr>
          <a:xfrm>
            <a:off x="1508125" y="1927225"/>
            <a:ext cx="1563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安置病人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C69A01F-BBA4-4ED6-BC09-CEB271F6E09B}"/>
              </a:ext>
            </a:extLst>
          </p:cNvPr>
          <p:cNvCxnSpPr>
            <a:cxnSpLocks/>
          </p:cNvCxnSpPr>
          <p:nvPr/>
        </p:nvCxnSpPr>
        <p:spPr>
          <a:xfrm>
            <a:off x="1463675" y="2781300"/>
            <a:ext cx="2239963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80158301-3E90-4A12-A7C3-F7C5D4D0B25E}"/>
              </a:ext>
            </a:extLst>
          </p:cNvPr>
          <p:cNvSpPr/>
          <p:nvPr/>
        </p:nvSpPr>
        <p:spPr>
          <a:xfrm>
            <a:off x="1415480" y="73234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上肢血压测量步骤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8A64A41-588C-4DF1-86F2-DFF62987E919}"/>
              </a:ext>
            </a:extLst>
          </p:cNvPr>
          <p:cNvCxnSpPr>
            <a:cxnSpLocks/>
          </p:cNvCxnSpPr>
          <p:nvPr/>
        </p:nvCxnSpPr>
        <p:spPr>
          <a:xfrm flipH="1">
            <a:off x="1463675" y="4365625"/>
            <a:ext cx="2206625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676B6634-07AA-455D-9A22-020305F43226}"/>
              </a:ext>
            </a:extLst>
          </p:cNvPr>
          <p:cNvSpPr txBox="1"/>
          <p:nvPr/>
        </p:nvSpPr>
        <p:spPr>
          <a:xfrm>
            <a:off x="1511300" y="4900613"/>
            <a:ext cx="29432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洗手，记录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305" name="图形 6" descr="耳朵">
            <a:extLst>
              <a:ext uri="{FF2B5EF4-FFF2-40B4-BE49-F238E27FC236}">
                <a16:creationId xmlns:a16="http://schemas.microsoft.com/office/drawing/2014/main" id="{519197B2-98D2-4D37-8B9D-D63E03D6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944688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图形 8" descr="听诊器">
            <a:extLst>
              <a:ext uri="{FF2B5EF4-FFF2-40B4-BE49-F238E27FC236}">
                <a16:creationId xmlns:a16="http://schemas.microsoft.com/office/drawing/2014/main" id="{E324B205-2F96-48AE-A162-521DE5E6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013325"/>
            <a:ext cx="427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图形 5" descr="眼睛">
            <a:extLst>
              <a:ext uri="{FF2B5EF4-FFF2-40B4-BE49-F238E27FC236}">
                <a16:creationId xmlns:a16="http://schemas.microsoft.com/office/drawing/2014/main" id="{F437D7FD-1D51-4002-BB1B-724970B9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282950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107078F-8EF8-439B-85B1-946314D31C42}"/>
              </a:ext>
            </a:extLst>
          </p:cNvPr>
          <p:cNvSpPr txBox="1"/>
          <p:nvPr/>
        </p:nvSpPr>
        <p:spPr>
          <a:xfrm>
            <a:off x="1482725" y="3282950"/>
            <a:ext cx="77708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准确记录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收缩压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舒张压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mmHg</a:t>
            </a:r>
          </a:p>
        </p:txBody>
      </p:sp>
      <p:pic>
        <p:nvPicPr>
          <p:cNvPr id="55309" name="图片 4" descr="图片包含 人, 女人, 食物&#10;&#10;描述已自动生成">
            <a:extLst>
              <a:ext uri="{FF2B5EF4-FFF2-40B4-BE49-F238E27FC236}">
                <a16:creationId xmlns:a16="http://schemas.microsoft.com/office/drawing/2014/main" id="{9D812AC6-49A1-4953-86E3-AA2E7EAA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758825"/>
            <a:ext cx="4154488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6" name="Picture 10" descr="0530809505">
            <a:extLst>
              <a:ext uri="{FF2B5EF4-FFF2-40B4-BE49-F238E27FC236}">
                <a16:creationId xmlns:a16="http://schemas.microsoft.com/office/drawing/2014/main" id="{76179C8E-D559-49E7-9BF0-2AAF44199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454150"/>
            <a:ext cx="5113337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92AAFA3-278C-4A01-89C7-58BEA00C0D6C}"/>
              </a:ext>
            </a:extLst>
          </p:cNvPr>
          <p:cNvSpPr/>
          <p:nvPr/>
        </p:nvSpPr>
        <p:spPr>
          <a:xfrm>
            <a:off x="1334401" y="548680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3200" b="1" dirty="0">
                <a:ln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下肢血压测量方法</a:t>
            </a:r>
          </a:p>
        </p:txBody>
      </p:sp>
      <p:pic>
        <p:nvPicPr>
          <p:cNvPr id="56324" name="图片 2" descr="手机屏幕的截图&#10;&#10;描述已自动生成">
            <a:extLst>
              <a:ext uri="{FF2B5EF4-FFF2-40B4-BE49-F238E27FC236}">
                <a16:creationId xmlns:a16="http://schemas.microsoft.com/office/drawing/2014/main" id="{A200DC83-5EA5-46E6-8C12-6D601059C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557338"/>
            <a:ext cx="45862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箭头: 右弧形 3">
            <a:extLst>
              <a:ext uri="{FF2B5EF4-FFF2-40B4-BE49-F238E27FC236}">
                <a16:creationId xmlns:a16="http://schemas.microsoft.com/office/drawing/2014/main" id="{3A0EFE8A-8E00-4559-AD49-12D8DFD69788}"/>
              </a:ext>
            </a:extLst>
          </p:cNvPr>
          <p:cNvSpPr/>
          <p:nvPr/>
        </p:nvSpPr>
        <p:spPr>
          <a:xfrm>
            <a:off x="2589213" y="3313113"/>
            <a:ext cx="576262" cy="719137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9CC9209-3D2D-4C58-8B85-0849E5932D9B}"/>
              </a:ext>
            </a:extLst>
          </p:cNvPr>
          <p:cNvCxnSpPr>
            <a:cxnSpLocks/>
          </p:cNvCxnSpPr>
          <p:nvPr/>
        </p:nvCxnSpPr>
        <p:spPr>
          <a:xfrm>
            <a:off x="1211263" y="4221163"/>
            <a:ext cx="4884737" cy="0"/>
          </a:xfrm>
          <a:prstGeom prst="line">
            <a:avLst/>
          </a:prstGeom>
          <a:ln w="1905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75670C1-C766-4D0D-8340-30E9DFE4A8F1}"/>
              </a:ext>
            </a:extLst>
          </p:cNvPr>
          <p:cNvSpPr txBox="1"/>
          <p:nvPr/>
        </p:nvSpPr>
        <p:spPr>
          <a:xfrm>
            <a:off x="1127125" y="4471988"/>
            <a:ext cx="56165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将袖带缠于大腿下部，其下缘距腘窝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3~5cm</a:t>
            </a: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松紧以能塞入一指为宜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听诊器胸件放于腘动脉搏动最明显处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C6D8BB9-17B0-4FE8-9B9F-5B6B7395DBD1}"/>
              </a:ext>
            </a:extLst>
          </p:cNvPr>
          <p:cNvCxnSpPr>
            <a:cxnSpLocks/>
          </p:cNvCxnSpPr>
          <p:nvPr/>
        </p:nvCxnSpPr>
        <p:spPr>
          <a:xfrm>
            <a:off x="1284288" y="6308725"/>
            <a:ext cx="5532437" cy="0"/>
          </a:xfrm>
          <a:prstGeom prst="line">
            <a:avLst/>
          </a:prstGeom>
          <a:ln w="1905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1937D2C-E04C-4395-A363-5D8CF4E6925C}"/>
              </a:ext>
            </a:extLst>
          </p:cNvPr>
          <p:cNvSpPr txBox="1"/>
          <p:nvPr/>
        </p:nvSpPr>
        <p:spPr>
          <a:xfrm>
            <a:off x="682625" y="282575"/>
            <a:ext cx="59055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如何提高血压测量的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准确性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pic>
        <p:nvPicPr>
          <p:cNvPr id="57347" name="图片 7" descr="图片包含 室内, 桌子, 电脑, 白色&#10;&#10;描述已自动生成">
            <a:extLst>
              <a:ext uri="{FF2B5EF4-FFF2-40B4-BE49-F238E27FC236}">
                <a16:creationId xmlns:a16="http://schemas.microsoft.com/office/drawing/2014/main" id="{7889BE99-FE75-4BC2-BFDE-4A1FCE38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375"/>
            <a:ext cx="60960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1504B1F-6905-4328-91DA-719EE1DD56E7}"/>
              </a:ext>
            </a:extLst>
          </p:cNvPr>
          <p:cNvSpPr txBox="1"/>
          <p:nvPr/>
        </p:nvSpPr>
        <p:spPr>
          <a:xfrm>
            <a:off x="700088" y="1700213"/>
            <a:ext cx="8491537" cy="1135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袖带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过宽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：大段血流受阻，测得血压值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偏低</a:t>
            </a:r>
            <a:endParaRPr lang="en-US" altLang="zh-CN" sz="2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袖带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过窄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：须加大力量才能阻断动脉血流，测得血压值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偏高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6EB059-C0AE-4123-84DF-4BEDA950B142}"/>
              </a:ext>
            </a:extLst>
          </p:cNvPr>
          <p:cNvSpPr txBox="1"/>
          <p:nvPr/>
        </p:nvSpPr>
        <p:spPr>
          <a:xfrm>
            <a:off x="766763" y="3754438"/>
            <a:ext cx="3960812" cy="1689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橡胶管过长、水银量不足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也可使测得血压值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偏低</a:t>
            </a:r>
            <a:endParaRPr lang="en-US" altLang="zh-CN" sz="2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0F3">
            <a:alpha val="1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2" descr="图片包含 人, 室内, 男人, 女人&#10;&#10;描述已自动生成">
            <a:extLst>
              <a:ext uri="{FF2B5EF4-FFF2-40B4-BE49-F238E27FC236}">
                <a16:creationId xmlns:a16="http://schemas.microsoft.com/office/drawing/2014/main" id="{00CB8963-F220-438F-89A1-FFD8C99B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FE7EA"/>
              </a:clrFrom>
              <a:clrTo>
                <a:srgbClr val="DFE7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14313"/>
            <a:ext cx="6153150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58A35F1-3A49-47AF-9D30-6E3B39C0A24B}"/>
              </a:ext>
            </a:extLst>
          </p:cNvPr>
          <p:cNvSpPr txBox="1"/>
          <p:nvPr/>
        </p:nvSpPr>
        <p:spPr>
          <a:xfrm>
            <a:off x="911225" y="404813"/>
            <a:ext cx="59055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如何提高血压测量的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准确性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D1F4D0-C028-44A3-8D42-F544A336B086}"/>
              </a:ext>
            </a:extLst>
          </p:cNvPr>
          <p:cNvSpPr txBox="1"/>
          <p:nvPr/>
        </p:nvSpPr>
        <p:spPr>
          <a:xfrm>
            <a:off x="355600" y="1565275"/>
            <a:ext cx="9340850" cy="3905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病人体位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肱动脉高于心脏，重力原因致使血压值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偏低，反之偏高。</a:t>
            </a:r>
            <a:endParaRPr lang="en-US" altLang="zh-CN" sz="2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袖带过紧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未充气前血管已受压，从而导致血压值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偏低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。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袖带过松：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呈气球状，有效面积变窄，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导致血压值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偏高。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视线水平：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测量者的视线高于水银柱弯月面，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           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导致血压值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偏低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，反之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偏高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放气速度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</a:rPr>
              <a:t>: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速度太慢，静脉充血时间长，舒张压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偏高</a:t>
            </a:r>
            <a:endParaRPr lang="en-US" altLang="zh-CN" sz="2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          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速度太快，不易看清数字，读数不准。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786E11-B90C-4A76-A587-828ED3F67E3A}"/>
              </a:ext>
            </a:extLst>
          </p:cNvPr>
          <p:cNvSpPr txBox="1"/>
          <p:nvPr/>
        </p:nvSpPr>
        <p:spPr>
          <a:xfrm>
            <a:off x="982663" y="1916113"/>
            <a:ext cx="9937750" cy="2797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“四定”：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定时间、定部位、定体位、定血压计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如测量前有剧烈情绪波动、运动，吸烟或进食等，需安静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30min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再测。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偏瘫、肢体有损伤的病人应选择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健侧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；避免选静脉输液的一侧肢体。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血压听不清楚或异常需重测时，放尽袖带余气，水银降至“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”，再测量，可测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2~3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次，取其最低值。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矩形 15">
            <a:extLst>
              <a:ext uri="{FF2B5EF4-FFF2-40B4-BE49-F238E27FC236}">
                <a16:creationId xmlns:a16="http://schemas.microsoft.com/office/drawing/2014/main" id="{21C29725-05CE-465E-A4AD-E5E453D2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235325"/>
            <a:ext cx="5341937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呼吸的观察与护理</a:t>
            </a:r>
            <a:endParaRPr lang="en-US" altLang="zh-CN" sz="48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文本框 6">
            <a:extLst>
              <a:ext uri="{FF2B5EF4-FFF2-40B4-BE49-F238E27FC236}">
                <a16:creationId xmlns:a16="http://schemas.microsoft.com/office/drawing/2014/main" id="{E47B843D-F59A-4473-8A0C-2A4D4F9BA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773238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第四节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5" descr="卡通人物&#10;&#10;描述已自动生成">
            <a:extLst>
              <a:ext uri="{FF2B5EF4-FFF2-40B4-BE49-F238E27FC236}">
                <a16:creationId xmlns:a16="http://schemas.microsoft.com/office/drawing/2014/main" id="{8338C39A-8968-44C7-9499-B76E9E91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04813"/>
            <a:ext cx="56451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6C154AB-2F3E-4612-8B8A-D05C3E73A905}"/>
              </a:ext>
            </a:extLst>
          </p:cNvPr>
          <p:cNvSpPr txBox="1"/>
          <p:nvPr/>
        </p:nvSpPr>
        <p:spPr>
          <a:xfrm>
            <a:off x="4729163" y="1341438"/>
            <a:ext cx="7416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呼吸：机体与外界环境进行气体交换的过程。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319DB8-8283-484D-96BD-FDB8C59F729B}"/>
              </a:ext>
            </a:extLst>
          </p:cNvPr>
          <p:cNvSpPr txBox="1"/>
          <p:nvPr/>
        </p:nvSpPr>
        <p:spPr>
          <a:xfrm>
            <a:off x="5808663" y="2349500"/>
            <a:ext cx="50403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吸入：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</a:t>
            </a:r>
            <a:r>
              <a:rPr lang="en-US" altLang="zh-CN" sz="2800" baseline="-25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；呼出：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</a:t>
            </a:r>
            <a:r>
              <a:rPr lang="en-US" altLang="zh-CN" sz="2800" baseline="-25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8FB92EC-7511-4CC1-B5A7-905C722E8567}"/>
              </a:ext>
            </a:extLst>
          </p:cNvPr>
          <p:cNvSpPr txBox="1"/>
          <p:nvPr/>
        </p:nvSpPr>
        <p:spPr>
          <a:xfrm>
            <a:off x="5880100" y="3462338"/>
            <a:ext cx="5040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呼吸系统：呼吸道和肺</a:t>
            </a:r>
          </a:p>
        </p:txBody>
      </p:sp>
      <p:pic>
        <p:nvPicPr>
          <p:cNvPr id="61446" name="图片 2" descr="图片包含 游戏机, 文字, 地图&#10;&#10;描述已自动生成">
            <a:extLst>
              <a:ext uri="{FF2B5EF4-FFF2-40B4-BE49-F238E27FC236}">
                <a16:creationId xmlns:a16="http://schemas.microsoft.com/office/drawing/2014/main" id="{B8463009-2CC3-49BF-B683-EF2C7786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3544888"/>
            <a:ext cx="23304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5">
            <a:extLst>
              <a:ext uri="{FF2B5EF4-FFF2-40B4-BE49-F238E27FC236}">
                <a16:creationId xmlns:a16="http://schemas.microsoft.com/office/drawing/2014/main" id="{FBEC3A30-4E17-4C39-A738-C0F848831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235325"/>
            <a:ext cx="5341937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血压的观察与护理</a:t>
            </a:r>
            <a:endParaRPr lang="en-US" altLang="zh-CN" sz="44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文本框 6">
            <a:extLst>
              <a:ext uri="{FF2B5EF4-FFF2-40B4-BE49-F238E27FC236}">
                <a16:creationId xmlns:a16="http://schemas.microsoft.com/office/drawing/2014/main" id="{2B064AFC-1FFB-4133-ACCC-A438F390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773238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第三节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15C68774-F832-4177-8910-B11FA9DC9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</a:rPr>
              <a:t>一、正常呼吸及生理变化</a:t>
            </a:r>
            <a:r>
              <a:rPr lang="en-US" altLang="zh-CN" sz="3200" b="1" dirty="0">
                <a:solidFill>
                  <a:schemeClr val="tx2"/>
                </a:solidFill>
                <a:latin typeface="+mj-ea"/>
                <a:ea typeface="+mj-ea"/>
              </a:rPr>
              <a:t>——</a:t>
            </a: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</a:rPr>
              <a:t>呼吸过程</a:t>
            </a:r>
          </a:p>
        </p:txBody>
      </p:sp>
      <p:pic>
        <p:nvPicPr>
          <p:cNvPr id="62467" name="图片 5" descr="地图上有字&#10;&#10;描述已自动生成">
            <a:extLst>
              <a:ext uri="{FF2B5EF4-FFF2-40B4-BE49-F238E27FC236}">
                <a16:creationId xmlns:a16="http://schemas.microsoft.com/office/drawing/2014/main" id="{E6497835-9EB7-4F7C-9549-5C69266F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836613"/>
            <a:ext cx="3887787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大括号 6">
            <a:extLst>
              <a:ext uri="{FF2B5EF4-FFF2-40B4-BE49-F238E27FC236}">
                <a16:creationId xmlns:a16="http://schemas.microsoft.com/office/drawing/2014/main" id="{B7BCCED7-3743-4EE1-840E-1E1711929ED6}"/>
              </a:ext>
            </a:extLst>
          </p:cNvPr>
          <p:cNvSpPr/>
          <p:nvPr/>
        </p:nvSpPr>
        <p:spPr>
          <a:xfrm>
            <a:off x="4079875" y="1412875"/>
            <a:ext cx="287338" cy="93662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C28F6E6-B41C-4EF3-BF18-B344FBA0A961}"/>
              </a:ext>
            </a:extLst>
          </p:cNvPr>
          <p:cNvSpPr txBox="1"/>
          <p:nvPr/>
        </p:nvSpPr>
        <p:spPr>
          <a:xfrm>
            <a:off x="4695825" y="1649413"/>
            <a:ext cx="74882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外 呼 吸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：外界环境与血液之间在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肺部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进行气体交换。</a:t>
            </a:r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3C978D78-6E0D-4C98-85BE-5C4A4E88404C}"/>
              </a:ext>
            </a:extLst>
          </p:cNvPr>
          <p:cNvSpPr/>
          <p:nvPr/>
        </p:nvSpPr>
        <p:spPr>
          <a:xfrm>
            <a:off x="4183063" y="3284538"/>
            <a:ext cx="287337" cy="93662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143ACE-52A4-4B0D-A3A3-617084B1E9B6}"/>
              </a:ext>
            </a:extLst>
          </p:cNvPr>
          <p:cNvSpPr txBox="1"/>
          <p:nvPr/>
        </p:nvSpPr>
        <p:spPr>
          <a:xfrm>
            <a:off x="4695825" y="3429000"/>
            <a:ext cx="74882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气体运输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：肺内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400" baseline="-25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通过血液循环运送至组织细胞，同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时将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en-US" altLang="zh-CN" sz="2400" baseline="-25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aseline="-25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由组织细胞运送至肺。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A3D9214-F15A-405E-BF37-81CB941E05DE}"/>
              </a:ext>
            </a:extLst>
          </p:cNvPr>
          <p:cNvSpPr txBox="1"/>
          <p:nvPr/>
        </p:nvSpPr>
        <p:spPr>
          <a:xfrm>
            <a:off x="4713288" y="5089525"/>
            <a:ext cx="66246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 呼 吸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：血液与组织之间进行气体交换。</a:t>
            </a:r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EB146998-8298-4001-9F09-5ABD428C0353}"/>
              </a:ext>
            </a:extLst>
          </p:cNvPr>
          <p:cNvSpPr/>
          <p:nvPr/>
        </p:nvSpPr>
        <p:spPr>
          <a:xfrm>
            <a:off x="4167188" y="4852988"/>
            <a:ext cx="287337" cy="9350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E0A66A1-F37D-41DB-BF4A-88109A5CB351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73113" y="2349500"/>
            <a:ext cx="3527425" cy="3509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CC"/>
                </a:solidFill>
                <a:cs typeface="等线" panose="02010600030101010101" pitchFamily="2" charset="-122"/>
              </a:rPr>
              <a:t>         呼吸中枢</a:t>
            </a:r>
            <a:endParaRPr lang="en-US" altLang="zh-CN" sz="2800" b="1">
              <a:solidFill>
                <a:srgbClr val="0000CC"/>
              </a:solidFill>
              <a:cs typeface="等线" panose="02010600030101010101" pitchFamily="2" charset="-122"/>
            </a:endParaRPr>
          </a:p>
          <a:p>
            <a:pPr>
              <a:lnSpc>
                <a:spcPts val="3200"/>
              </a:lnSpc>
              <a:buFontTx/>
              <a:buNone/>
            </a:pPr>
            <a:r>
              <a:rPr lang="zh-CN" altLang="en-US" sz="2400">
                <a:cs typeface="等线" panose="02010600030101010101" pitchFamily="2" charset="-122"/>
              </a:rPr>
              <a:t>         中枢神经系统内产生和调节呼吸运动的神经细胞群。</a:t>
            </a:r>
            <a:endParaRPr lang="en-US" altLang="zh-CN" sz="2400">
              <a:cs typeface="等线" panose="02010600030101010101" pitchFamily="2" charset="-122"/>
            </a:endParaRP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sz="2400">
                <a:cs typeface="等线" panose="02010600030101010101" pitchFamily="2" charset="-122"/>
              </a:rPr>
              <a:t>        </a:t>
            </a:r>
            <a:r>
              <a:rPr lang="zh-CN" altLang="en-US" sz="2400">
                <a:cs typeface="等线" panose="02010600030101010101" pitchFamily="2" charset="-122"/>
              </a:rPr>
              <a:t>分布在脊髓、延髓、脑桥、间脑、大脑皮质等部位。主要分布于脑干。</a:t>
            </a:r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085F0B80-47C4-470C-8E54-5E4E196A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</a:rPr>
              <a:t>一、正常呼吸及生理变化</a:t>
            </a:r>
            <a:r>
              <a:rPr lang="en-US" altLang="zh-CN" sz="3200" b="1" dirty="0">
                <a:solidFill>
                  <a:schemeClr val="tx2"/>
                </a:solidFill>
                <a:latin typeface="+mj-ea"/>
                <a:ea typeface="+mj-ea"/>
              </a:rPr>
              <a:t>——</a:t>
            </a: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</a:rPr>
              <a:t>呼吸调节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146D96-884F-4C01-BA25-38F335D045EF}"/>
              </a:ext>
            </a:extLst>
          </p:cNvPr>
          <p:cNvSpPr txBox="1"/>
          <p:nvPr/>
        </p:nvSpPr>
        <p:spPr>
          <a:xfrm>
            <a:off x="766763" y="981075"/>
            <a:ext cx="105854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呼吸时一种节律性运动，受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呼吸中枢的调节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，由呼吸器官和呼吸肌协同完成，具有随意性和自主性。</a:t>
            </a:r>
          </a:p>
        </p:txBody>
      </p:sp>
      <p:pic>
        <p:nvPicPr>
          <p:cNvPr id="63493" name="图片 4" descr="卡通人物&#10;&#10;描述已自动生成">
            <a:extLst>
              <a:ext uri="{FF2B5EF4-FFF2-40B4-BE49-F238E27FC236}">
                <a16:creationId xmlns:a16="http://schemas.microsoft.com/office/drawing/2014/main" id="{716B4BE9-756D-42D8-A28D-E04BD815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662238"/>
            <a:ext cx="36639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41CACF1-CF38-4DEC-A1BD-9D7E5CD4973A}"/>
              </a:ext>
            </a:extLst>
          </p:cNvPr>
          <p:cNvSpPr txBox="1"/>
          <p:nvPr/>
        </p:nvSpPr>
        <p:spPr>
          <a:xfrm>
            <a:off x="8245475" y="2949575"/>
            <a:ext cx="3917950" cy="2452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100"/>
              </a:lnSpc>
              <a:defRPr/>
            </a:pPr>
            <a:r>
              <a:rPr lang="zh-CN" altLang="en-US" sz="2400" dirty="0">
                <a:solidFill>
                  <a:srgbClr val="0B237D"/>
                </a:solidFill>
                <a:latin typeface="+mj-ea"/>
                <a:ea typeface="+mj-ea"/>
              </a:rPr>
              <a:t>基本节律中枢</a:t>
            </a:r>
            <a:r>
              <a:rPr lang="en-US" altLang="zh-CN" sz="2400" dirty="0">
                <a:solidFill>
                  <a:srgbClr val="0B237D"/>
                </a:solidFill>
                <a:latin typeface="+mj-ea"/>
                <a:ea typeface="+mj-ea"/>
              </a:rPr>
              <a:t>——    </a:t>
            </a:r>
          </a:p>
          <a:p>
            <a:pPr>
              <a:lnSpc>
                <a:spcPts val="3100"/>
              </a:lnSpc>
              <a:defRPr/>
            </a:pPr>
            <a:r>
              <a:rPr lang="en-US" altLang="zh-CN" sz="2400" dirty="0">
                <a:solidFill>
                  <a:srgbClr val="0B237D"/>
                </a:solidFill>
                <a:latin typeface="+mj-ea"/>
                <a:ea typeface="+mj-ea"/>
              </a:rPr>
              <a:t>                          </a:t>
            </a:r>
            <a:r>
              <a:rPr lang="zh-CN" altLang="en-US" sz="2400" dirty="0">
                <a:solidFill>
                  <a:srgbClr val="0B237D"/>
                </a:solidFill>
                <a:latin typeface="+mj-ea"/>
                <a:ea typeface="+mj-ea"/>
              </a:rPr>
              <a:t>延髓</a:t>
            </a:r>
            <a:endParaRPr lang="en-US" altLang="zh-CN" sz="2400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lnSpc>
                <a:spcPts val="3100"/>
              </a:lnSpc>
              <a:defRPr/>
            </a:pPr>
            <a:r>
              <a:rPr lang="zh-CN" altLang="en-US" sz="2400" dirty="0">
                <a:solidFill>
                  <a:srgbClr val="0B237D"/>
                </a:solidFill>
                <a:latin typeface="+mj-ea"/>
                <a:ea typeface="+mj-ea"/>
              </a:rPr>
              <a:t>呼吸调整中枢</a:t>
            </a:r>
            <a:r>
              <a:rPr lang="en-US" altLang="zh-CN" sz="2400" dirty="0">
                <a:solidFill>
                  <a:srgbClr val="0B237D"/>
                </a:solidFill>
                <a:latin typeface="+mj-ea"/>
                <a:ea typeface="+mj-ea"/>
              </a:rPr>
              <a:t>——</a:t>
            </a:r>
          </a:p>
          <a:p>
            <a:pPr>
              <a:lnSpc>
                <a:spcPts val="3100"/>
              </a:lnSpc>
              <a:defRPr/>
            </a:pPr>
            <a:r>
              <a:rPr lang="en-US" altLang="zh-CN" sz="2400" dirty="0">
                <a:solidFill>
                  <a:srgbClr val="0B237D"/>
                </a:solidFill>
                <a:latin typeface="+mj-ea"/>
                <a:ea typeface="+mj-ea"/>
              </a:rPr>
              <a:t>                          </a:t>
            </a:r>
            <a:r>
              <a:rPr lang="zh-CN" altLang="en-US" sz="2400" dirty="0">
                <a:solidFill>
                  <a:srgbClr val="0B237D"/>
                </a:solidFill>
                <a:latin typeface="+mj-ea"/>
                <a:ea typeface="+mj-ea"/>
              </a:rPr>
              <a:t>脑桥上部</a:t>
            </a:r>
            <a:endParaRPr lang="en-US" altLang="zh-CN" sz="2400" dirty="0">
              <a:solidFill>
                <a:srgbClr val="0B237D"/>
              </a:solidFill>
              <a:latin typeface="+mj-ea"/>
              <a:ea typeface="+mj-ea"/>
            </a:endParaRPr>
          </a:p>
          <a:p>
            <a:pPr>
              <a:lnSpc>
                <a:spcPts val="3100"/>
              </a:lnSpc>
              <a:defRPr/>
            </a:pPr>
            <a:r>
              <a:rPr lang="zh-CN" altLang="en-US" sz="2400" dirty="0">
                <a:solidFill>
                  <a:srgbClr val="0B237D"/>
                </a:solidFill>
                <a:latin typeface="+mj-ea"/>
                <a:ea typeface="+mj-ea"/>
              </a:rPr>
              <a:t>呼吸随意控制</a:t>
            </a:r>
            <a:r>
              <a:rPr lang="en-US" altLang="zh-CN" sz="2400" dirty="0">
                <a:solidFill>
                  <a:srgbClr val="0B237D"/>
                </a:solidFill>
                <a:latin typeface="+mj-ea"/>
                <a:ea typeface="+mj-ea"/>
              </a:rPr>
              <a:t>——</a:t>
            </a:r>
          </a:p>
          <a:p>
            <a:pPr>
              <a:lnSpc>
                <a:spcPts val="3100"/>
              </a:lnSpc>
              <a:defRPr/>
            </a:pPr>
            <a:r>
              <a:rPr lang="en-US" altLang="zh-CN" sz="2400" dirty="0">
                <a:solidFill>
                  <a:srgbClr val="0B237D"/>
                </a:solidFill>
                <a:latin typeface="+mj-ea"/>
                <a:ea typeface="+mj-ea"/>
              </a:rPr>
              <a:t>                          </a:t>
            </a:r>
            <a:r>
              <a:rPr lang="zh-CN" altLang="en-US" sz="2400" dirty="0">
                <a:solidFill>
                  <a:srgbClr val="0B237D"/>
                </a:solidFill>
                <a:latin typeface="+mj-ea"/>
                <a:ea typeface="+mj-ea"/>
              </a:rPr>
              <a:t>高位脑</a:t>
            </a:r>
          </a:p>
        </p:txBody>
      </p:sp>
    </p:spTree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>
            <a:extLst>
              <a:ext uri="{FF2B5EF4-FFF2-40B4-BE49-F238E27FC236}">
                <a16:creationId xmlns:a16="http://schemas.microsoft.com/office/drawing/2014/main" id="{453F415C-4E99-4B5B-9C33-BC0FCC474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</a:rPr>
              <a:t>一、正常呼吸及生理变化</a:t>
            </a:r>
            <a:r>
              <a:rPr lang="en-US" altLang="zh-CN" sz="3200" b="1" dirty="0">
                <a:solidFill>
                  <a:schemeClr val="tx2"/>
                </a:solidFill>
                <a:latin typeface="+mj-ea"/>
                <a:ea typeface="+mj-ea"/>
              </a:rPr>
              <a:t>——</a:t>
            </a: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</a:rPr>
              <a:t>呼吸调节</a:t>
            </a:r>
          </a:p>
        </p:txBody>
      </p:sp>
      <p:pic>
        <p:nvPicPr>
          <p:cNvPr id="64515" name="图片 2" descr="卡通人物&#10;&#10;描述已自动生成">
            <a:extLst>
              <a:ext uri="{FF2B5EF4-FFF2-40B4-BE49-F238E27FC236}">
                <a16:creationId xmlns:a16="http://schemas.microsoft.com/office/drawing/2014/main" id="{14D12F90-3A17-418F-A648-B4F8246A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374775"/>
            <a:ext cx="58689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29A4423-8832-4F84-92BE-73E2AD09E731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化学性调节</a:t>
            </a:r>
          </a:p>
        </p:txBody>
      </p:sp>
      <p:sp>
        <p:nvSpPr>
          <p:cNvPr id="64517" name="文本框 1">
            <a:extLst>
              <a:ext uri="{FF2B5EF4-FFF2-40B4-BE49-F238E27FC236}">
                <a16:creationId xmlns:a16="http://schemas.microsoft.com/office/drawing/2014/main" id="{87BAE07D-1AD6-40E7-B056-7CD017209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060575"/>
            <a:ext cx="410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</a:rPr>
              <a:t>PaCO</a:t>
            </a:r>
            <a:r>
              <a:rPr lang="en-US" altLang="zh-CN" sz="2800" b="1" baseline="-25000">
                <a:solidFill>
                  <a:srgbClr val="C00000"/>
                </a:solidFill>
              </a:rPr>
              <a:t>2</a:t>
            </a:r>
            <a:r>
              <a:rPr lang="en-US" altLang="zh-CN" sz="2800" b="1">
                <a:solidFill>
                  <a:srgbClr val="C00000"/>
                </a:solidFill>
              </a:rPr>
              <a:t>      PaO</a:t>
            </a:r>
            <a:r>
              <a:rPr lang="en-US" altLang="zh-CN" sz="2800" b="1" baseline="-25000">
                <a:solidFill>
                  <a:srgbClr val="C00000"/>
                </a:solidFill>
              </a:rPr>
              <a:t>2            </a:t>
            </a:r>
            <a:r>
              <a:rPr lang="en-US" altLang="zh-CN" sz="2800" b="1">
                <a:solidFill>
                  <a:srgbClr val="C00000"/>
                </a:solidFill>
              </a:rPr>
              <a:t>H</a:t>
            </a:r>
            <a:r>
              <a:rPr lang="en-US" altLang="zh-CN" sz="2800" b="1" baseline="30000">
                <a:solidFill>
                  <a:srgbClr val="C00000"/>
                </a:solidFill>
              </a:rPr>
              <a:t>+</a:t>
            </a:r>
            <a:endParaRPr lang="zh-CN" altLang="en-US" sz="2800" b="1" baseline="30000">
              <a:solidFill>
                <a:srgbClr val="C00000"/>
              </a:solidFill>
            </a:endParaRPr>
          </a:p>
        </p:txBody>
      </p:sp>
      <p:sp>
        <p:nvSpPr>
          <p:cNvPr id="64518" name="矩形 3">
            <a:extLst>
              <a:ext uri="{FF2B5EF4-FFF2-40B4-BE49-F238E27FC236}">
                <a16:creationId xmlns:a16="http://schemas.microsoft.com/office/drawing/2014/main" id="{8342D64C-DDAC-406E-8ACB-D5E558192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3005138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</a:rPr>
              <a:t>PaCO</a:t>
            </a:r>
            <a:r>
              <a:rPr lang="en-US" altLang="zh-CN" sz="2800" b="1" baseline="-25000">
                <a:solidFill>
                  <a:srgbClr val="C00000"/>
                </a:solidFill>
              </a:rPr>
              <a:t>2</a:t>
            </a:r>
            <a:endParaRPr lang="zh-CN" altLang="en-US"/>
          </a:p>
        </p:txBody>
      </p:sp>
      <p:sp>
        <p:nvSpPr>
          <p:cNvPr id="64519" name="矩形 4">
            <a:extLst>
              <a:ext uri="{FF2B5EF4-FFF2-40B4-BE49-F238E27FC236}">
                <a16:creationId xmlns:a16="http://schemas.microsoft.com/office/drawing/2014/main" id="{49DFC5E6-0AE9-4938-B5CA-27D00AC08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4149725"/>
            <a:ext cx="1101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</a:rPr>
              <a:t>PaO</a:t>
            </a:r>
            <a:r>
              <a:rPr lang="en-US" altLang="zh-CN" sz="2800" b="1" baseline="-25000">
                <a:solidFill>
                  <a:srgbClr val="C00000"/>
                </a:solidFill>
              </a:rPr>
              <a:t>2 </a:t>
            </a:r>
            <a:endParaRPr lang="zh-CN" altLang="en-US"/>
          </a:p>
        </p:txBody>
      </p:sp>
      <p:sp>
        <p:nvSpPr>
          <p:cNvPr id="64520" name="矩形 8">
            <a:extLst>
              <a:ext uri="{FF2B5EF4-FFF2-40B4-BE49-F238E27FC236}">
                <a16:creationId xmlns:a16="http://schemas.microsoft.com/office/drawing/2014/main" id="{7EF64AA4-CAFC-4033-9C20-D783D97D3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5300663"/>
            <a:ext cx="58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</a:rPr>
              <a:t>H</a:t>
            </a:r>
            <a:r>
              <a:rPr lang="en-US" altLang="zh-CN" sz="2800" b="1" baseline="30000">
                <a:solidFill>
                  <a:srgbClr val="C00000"/>
                </a:solidFill>
              </a:rPr>
              <a:t>+</a:t>
            </a:r>
            <a:endParaRPr lang="zh-CN" altLang="en-US"/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5C7A00B0-9DDB-4B5F-B7E5-328385FD0712}"/>
              </a:ext>
            </a:extLst>
          </p:cNvPr>
          <p:cNvSpPr/>
          <p:nvPr/>
        </p:nvSpPr>
        <p:spPr>
          <a:xfrm>
            <a:off x="2532063" y="3086100"/>
            <a:ext cx="215900" cy="360363"/>
          </a:xfrm>
          <a:prstGeom prst="upArrow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箭头: 上 12">
            <a:extLst>
              <a:ext uri="{FF2B5EF4-FFF2-40B4-BE49-F238E27FC236}">
                <a16:creationId xmlns:a16="http://schemas.microsoft.com/office/drawing/2014/main" id="{7E2E74B7-5E75-4AE7-884B-68355C6342CF}"/>
              </a:ext>
            </a:extLst>
          </p:cNvPr>
          <p:cNvSpPr/>
          <p:nvPr/>
        </p:nvSpPr>
        <p:spPr>
          <a:xfrm>
            <a:off x="2554288" y="5464175"/>
            <a:ext cx="215900" cy="360363"/>
          </a:xfrm>
          <a:prstGeom prst="upArrow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箭头: 上 13">
            <a:extLst>
              <a:ext uri="{FF2B5EF4-FFF2-40B4-BE49-F238E27FC236}">
                <a16:creationId xmlns:a16="http://schemas.microsoft.com/office/drawing/2014/main" id="{A01BF6CC-24CA-430E-8B04-C80113565BCD}"/>
              </a:ext>
            </a:extLst>
          </p:cNvPr>
          <p:cNvSpPr/>
          <p:nvPr/>
        </p:nvSpPr>
        <p:spPr>
          <a:xfrm rot="10800000">
            <a:off x="2551113" y="4219575"/>
            <a:ext cx="215900" cy="360363"/>
          </a:xfrm>
          <a:prstGeom prst="upArrow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5C2A9987-B6FE-4F56-960F-EE7801B2C750}"/>
              </a:ext>
            </a:extLst>
          </p:cNvPr>
          <p:cNvSpPr/>
          <p:nvPr/>
        </p:nvSpPr>
        <p:spPr>
          <a:xfrm>
            <a:off x="3071664" y="3266796"/>
            <a:ext cx="519311" cy="2197592"/>
          </a:xfrm>
          <a:prstGeom prst="rightBrace">
            <a:avLst/>
          </a:prstGeom>
          <a:ln w="3810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8E362A6-EAA1-4F9E-803E-671C57638EF6}"/>
              </a:ext>
            </a:extLst>
          </p:cNvPr>
          <p:cNvSpPr/>
          <p:nvPr/>
        </p:nvSpPr>
        <p:spPr>
          <a:xfrm>
            <a:off x="479425" y="1989138"/>
            <a:ext cx="4679950" cy="71913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62F6C2D-82CD-4DB2-88E4-B67345B931FD}"/>
              </a:ext>
            </a:extLst>
          </p:cNvPr>
          <p:cNvSpPr/>
          <p:nvPr/>
        </p:nvSpPr>
        <p:spPr>
          <a:xfrm>
            <a:off x="3919538" y="4065588"/>
            <a:ext cx="20510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化学感受器</a:t>
            </a:r>
            <a:r>
              <a:rPr lang="en-US" altLang="zh-CN" sz="2800" b="1" baseline="-25000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18" name="箭头: 上 17">
            <a:extLst>
              <a:ext uri="{FF2B5EF4-FFF2-40B4-BE49-F238E27FC236}">
                <a16:creationId xmlns:a16="http://schemas.microsoft.com/office/drawing/2014/main" id="{CC7AC556-AE3D-46D1-AF82-AED4DDB631E4}"/>
              </a:ext>
            </a:extLst>
          </p:cNvPr>
          <p:cNvSpPr/>
          <p:nvPr/>
        </p:nvSpPr>
        <p:spPr>
          <a:xfrm rot="10800000">
            <a:off x="4727575" y="4724400"/>
            <a:ext cx="215900" cy="360363"/>
          </a:xfrm>
          <a:prstGeom prst="upArrow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EB36B46-FBBC-48AF-BF9D-2018AF55F954}"/>
              </a:ext>
            </a:extLst>
          </p:cNvPr>
          <p:cNvSpPr/>
          <p:nvPr/>
        </p:nvSpPr>
        <p:spPr>
          <a:xfrm>
            <a:off x="4024313" y="5165725"/>
            <a:ext cx="16922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呼吸中枢</a:t>
            </a:r>
            <a:r>
              <a:rPr lang="en-US" altLang="zh-CN" sz="2800" b="1" baseline="-25000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>
            <a:extLst>
              <a:ext uri="{FF2B5EF4-FFF2-40B4-BE49-F238E27FC236}">
                <a16:creationId xmlns:a16="http://schemas.microsoft.com/office/drawing/2014/main" id="{1B5D67ED-6FF6-4446-9B74-F41B40CE9123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79425" y="2105025"/>
            <a:ext cx="11377613" cy="3773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sz="2800" b="1" dirty="0">
                <a:solidFill>
                  <a:srgbClr val="CC6600"/>
                </a:solidFill>
                <a:cs typeface="等线" panose="02010600030101010101" pitchFamily="2" charset="-122"/>
              </a:rPr>
              <a:t>肺牵张反射</a:t>
            </a:r>
            <a:endParaRPr lang="en-US" altLang="zh-CN" sz="2800" b="1" dirty="0">
              <a:solidFill>
                <a:srgbClr val="CC6600"/>
              </a:solidFill>
              <a:cs typeface="等线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等线" panose="02010600030101010101" pitchFamily="2" charset="-122"/>
              </a:rPr>
              <a:t>是一种负馈调节机制，使吸气不致过长过深，促使吸气转为呼气，维持正常的呼吸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等线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等线" panose="02010600030101010101" pitchFamily="2" charset="-122"/>
              </a:rPr>
              <a:t>节律。</a:t>
            </a:r>
          </a:p>
          <a:p>
            <a:pPr>
              <a:buFontTx/>
              <a:buNone/>
              <a:defRPr/>
            </a:pPr>
            <a:r>
              <a:rPr lang="zh-CN" altLang="en-US" sz="2800" b="1" dirty="0">
                <a:solidFill>
                  <a:srgbClr val="CC6600"/>
                </a:solidFill>
                <a:cs typeface="等线" panose="02010600030101010101" pitchFamily="2" charset="-122"/>
              </a:rPr>
              <a:t>本体感受性反射</a:t>
            </a:r>
            <a:endParaRPr lang="en-US" altLang="zh-CN" sz="2800" b="1" dirty="0">
              <a:solidFill>
                <a:srgbClr val="CC6600"/>
              </a:solidFill>
              <a:cs typeface="等线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等线" panose="02010600030101010101" pitchFamily="2" charset="-122"/>
              </a:rPr>
              <a:t>指呼吸肌本体感受器传入冲动引起的反射性呼吸变化。</a:t>
            </a:r>
          </a:p>
          <a:p>
            <a:pPr>
              <a:buFontTx/>
              <a:buNone/>
              <a:defRPr/>
            </a:pPr>
            <a:r>
              <a:rPr lang="zh-CN" altLang="en-US" sz="2800" b="1" dirty="0">
                <a:solidFill>
                  <a:srgbClr val="CC6600"/>
                </a:solidFill>
                <a:cs typeface="等线" panose="02010600030101010101" pitchFamily="2" charset="-122"/>
              </a:rPr>
              <a:t>防御性呼吸反射</a:t>
            </a:r>
            <a:endParaRPr lang="en-US" altLang="zh-CN" sz="2800" b="1" dirty="0">
              <a:solidFill>
                <a:srgbClr val="CC6600"/>
              </a:solidFill>
              <a:cs typeface="等线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等线" panose="02010600030101010101" pitchFamily="2" charset="-122"/>
              </a:rPr>
              <a:t>包括咳嗽反射和喷嚏反射。能排出异物和有害物质。此反射对机体有保护作用。</a:t>
            </a:r>
          </a:p>
        </p:txBody>
      </p:sp>
      <p:sp>
        <p:nvSpPr>
          <p:cNvPr id="63491" name="Rectangle 4">
            <a:extLst>
              <a:ext uri="{FF2B5EF4-FFF2-40B4-BE49-F238E27FC236}">
                <a16:creationId xmlns:a16="http://schemas.microsoft.com/office/drawing/2014/main" id="{7D101267-07C4-4A69-9E2F-385C0FB0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一、正常呼吸及生理变化</a:t>
            </a:r>
            <a:r>
              <a:rPr lang="en-US" altLang="zh-CN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呼吸调节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325BBA4-A65C-4170-99E2-BE3DE16EC6E4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反射性调节</a:t>
            </a:r>
          </a:p>
        </p:txBody>
      </p:sp>
    </p:spTree>
  </p:cSld>
  <p:clrMapOvr>
    <a:masterClrMapping/>
  </p:clrMapOvr>
  <p:transition spd="slow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>
            <a:extLst>
              <a:ext uri="{FF2B5EF4-FFF2-40B4-BE49-F238E27FC236}">
                <a16:creationId xmlns:a16="http://schemas.microsoft.com/office/drawing/2014/main" id="{4D6B493A-CADF-4C58-AF16-49E186B8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一、正常呼吸及生理变化</a:t>
            </a:r>
            <a:r>
              <a:rPr lang="en-US" altLang="zh-CN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正常呼吸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1078B7-F982-4613-B8C3-564625D7F858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正常呼吸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62C7E8-D49F-46F0-A092-A9C907F40686}"/>
              </a:ext>
            </a:extLst>
          </p:cNvPr>
          <p:cNvSpPr/>
          <p:nvPr/>
        </p:nvSpPr>
        <p:spPr>
          <a:xfrm>
            <a:off x="1127125" y="2060575"/>
            <a:ext cx="11150600" cy="2441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r>
              <a:rPr lang="zh-CN" altLang="en-US" sz="28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特点：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安静状态下呼吸节律规则，频率和深度平稳，无声且不费力。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r>
              <a:rPr lang="zh-CN" altLang="en-US" sz="28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频率：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16~20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次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/min     R:P   1:4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r>
              <a:rPr lang="zh-CN" altLang="en-US" sz="28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方式：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男性、儿童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腹式呼吸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         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女性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胸式呼吸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endParaRPr lang="en-US" altLang="zh-CN" sz="2800" b="1" dirty="0">
              <a:solidFill>
                <a:srgbClr val="CC66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pic>
        <p:nvPicPr>
          <p:cNvPr id="66565" name="图片 3" descr="卡通人物&#10;&#10;描述已自动生成">
            <a:extLst>
              <a:ext uri="{FF2B5EF4-FFF2-40B4-BE49-F238E27FC236}">
                <a16:creationId xmlns:a16="http://schemas.microsoft.com/office/drawing/2014/main" id="{9D85DBAA-A3CA-459B-A6D6-80A37C94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213100"/>
            <a:ext cx="50958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67538426-44B9-4109-AD05-893ED865F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一、正常呼吸及生理变化</a:t>
            </a:r>
            <a:r>
              <a:rPr lang="en-US" altLang="zh-CN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正常呼吸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5076FF1-EF23-47E3-BA73-BC55195D61B4}"/>
              </a:ext>
            </a:extLst>
          </p:cNvPr>
          <p:cNvSpPr/>
          <p:nvPr/>
        </p:nvSpPr>
        <p:spPr>
          <a:xfrm>
            <a:off x="1279525" y="1096963"/>
            <a:ext cx="3744913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生理变化</a:t>
            </a:r>
          </a:p>
        </p:txBody>
      </p:sp>
      <p:pic>
        <p:nvPicPr>
          <p:cNvPr id="67588" name="图片 9" descr="图片包含 游戏机, 食物&#10;&#10;描述已自动生成">
            <a:extLst>
              <a:ext uri="{FF2B5EF4-FFF2-40B4-BE49-F238E27FC236}">
                <a16:creationId xmlns:a16="http://schemas.microsoft.com/office/drawing/2014/main" id="{2FDBE9DD-AA54-4087-8107-D095CE91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062163"/>
            <a:ext cx="30416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3C35C49-C275-4F06-97E4-18EB7814B839}"/>
              </a:ext>
            </a:extLst>
          </p:cNvPr>
          <p:cNvSpPr/>
          <p:nvPr/>
        </p:nvSpPr>
        <p:spPr>
          <a:xfrm>
            <a:off x="7065963" y="5157788"/>
            <a:ext cx="2955925" cy="482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同龄女性比男性稍快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879CB9-5EF4-4D81-93DF-6DA2E04440B6}"/>
              </a:ext>
            </a:extLst>
          </p:cNvPr>
          <p:cNvSpPr/>
          <p:nvPr/>
        </p:nvSpPr>
        <p:spPr>
          <a:xfrm>
            <a:off x="479425" y="5157788"/>
            <a:ext cx="5854700" cy="482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年龄越小呼吸频率越快，新生儿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44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次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/min</a:t>
            </a:r>
          </a:p>
        </p:txBody>
      </p:sp>
      <p:pic>
        <p:nvPicPr>
          <p:cNvPr id="67591" name="图片 2" descr="卡通人物&#10;&#10;描述已自动生成">
            <a:extLst>
              <a:ext uri="{FF2B5EF4-FFF2-40B4-BE49-F238E27FC236}">
                <a16:creationId xmlns:a16="http://schemas.microsoft.com/office/drawing/2014/main" id="{F3D5BB27-6146-477F-BE98-C5ADD6F5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870075"/>
            <a:ext cx="40513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>
            <a:extLst>
              <a:ext uri="{FF2B5EF4-FFF2-40B4-BE49-F238E27FC236}">
                <a16:creationId xmlns:a16="http://schemas.microsoft.com/office/drawing/2014/main" id="{1B970DFD-322A-4855-8051-376C6D5E2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一、正常呼吸及生理变化</a:t>
            </a:r>
            <a:r>
              <a:rPr lang="en-US" altLang="zh-CN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正常呼吸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C4BA5F8-9354-492C-AC29-EB72D22F0D46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生理变化</a:t>
            </a:r>
          </a:p>
        </p:txBody>
      </p:sp>
      <p:pic>
        <p:nvPicPr>
          <p:cNvPr id="68612" name="图片 4" descr="图片包含 游戏机, 画&#10;&#10;描述已自动生成">
            <a:extLst>
              <a:ext uri="{FF2B5EF4-FFF2-40B4-BE49-F238E27FC236}">
                <a16:creationId xmlns:a16="http://schemas.microsoft.com/office/drawing/2014/main" id="{ED78BE6E-C278-4C8C-A6E3-7CEDF7F7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519363"/>
            <a:ext cx="21558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 descr="图片包含 游戏机, 钟表, 鸟, 白色&#10;&#10;描述已自动生成">
            <a:extLst>
              <a:ext uri="{FF2B5EF4-FFF2-40B4-BE49-F238E27FC236}">
                <a16:creationId xmlns:a16="http://schemas.microsoft.com/office/drawing/2014/main" id="{D533F50C-88BF-4F46-9223-4A608FD3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ACF42"/>
              </a:clrFrom>
              <a:clrTo>
                <a:srgbClr val="BACF4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664" y="2747912"/>
            <a:ext cx="2047875" cy="192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97E7411-72E2-4DCA-B5DE-0131F6EE570C}"/>
              </a:ext>
            </a:extLst>
          </p:cNvPr>
          <p:cNvSpPr/>
          <p:nvPr/>
        </p:nvSpPr>
        <p:spPr>
          <a:xfrm>
            <a:off x="695325" y="5127625"/>
            <a:ext cx="4253665" cy="906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运动、情绪激动等使呼吸加快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休息、睡眠时稍慢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86F2FE3-0731-4A4F-938D-418EF16F636A}"/>
              </a:ext>
            </a:extLst>
          </p:cNvPr>
          <p:cNvSpPr/>
          <p:nvPr/>
        </p:nvSpPr>
        <p:spPr>
          <a:xfrm>
            <a:off x="7175500" y="5141913"/>
            <a:ext cx="4561442" cy="906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海拔较高、高温环境使呼吸加快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疼痛也使呼吸加快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8616" name="图片 2" descr="图片包含 游戏机, 房间, 画&#10;&#10;描述已自动生成">
            <a:extLst>
              <a:ext uri="{FF2B5EF4-FFF2-40B4-BE49-F238E27FC236}">
                <a16:creationId xmlns:a16="http://schemas.microsoft.com/office/drawing/2014/main" id="{7D1DD1EB-13BC-462E-893D-AB721DF8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279525"/>
            <a:ext cx="31591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235A88C3-4032-4A0C-81AF-C05275DAF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D7DE1BD-6D4C-44F5-988B-0DF6D4EE2B0F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频率异常</a:t>
            </a:r>
          </a:p>
        </p:txBody>
      </p:sp>
      <p:grpSp>
        <p:nvGrpSpPr>
          <p:cNvPr id="69636" name="组合 5">
            <a:extLst>
              <a:ext uri="{FF2B5EF4-FFF2-40B4-BE49-F238E27FC236}">
                <a16:creationId xmlns:a16="http://schemas.microsoft.com/office/drawing/2014/main" id="{A247CE38-1116-471F-84DE-9F8932BA29B0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1878013"/>
            <a:ext cx="3384550" cy="4259262"/>
            <a:chOff x="378458" y="1131888"/>
            <a:chExt cx="3394380" cy="5058815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8E1EDE5C-0098-40AA-9346-30284B98F51E}"/>
                </a:ext>
              </a:extLst>
            </p:cNvPr>
            <p:cNvSpPr/>
            <p:nvPr/>
          </p:nvSpPr>
          <p:spPr>
            <a:xfrm>
              <a:off x="744643" y="1131888"/>
              <a:ext cx="2663601" cy="576965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</a:rPr>
                <a:t>呼吸过速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</a:rPr>
                <a:t>气促）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C042717-EE0F-4581-A853-39F2AC9E8767}"/>
                </a:ext>
              </a:extLst>
            </p:cNvPr>
            <p:cNvSpPr/>
            <p:nvPr/>
          </p:nvSpPr>
          <p:spPr>
            <a:xfrm>
              <a:off x="378458" y="2157604"/>
              <a:ext cx="3394380" cy="403309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：成人安静状态下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＞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/min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1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常见于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：发热、疼痛、甲亢等。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1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上升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℃，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R+3~4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/min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grpSp>
        <p:nvGrpSpPr>
          <p:cNvPr id="69637" name="组合 5">
            <a:extLst>
              <a:ext uri="{FF2B5EF4-FFF2-40B4-BE49-F238E27FC236}">
                <a16:creationId xmlns:a16="http://schemas.microsoft.com/office/drawing/2014/main" id="{AE39DB96-EECD-4922-A1EB-B62C75CA9788}"/>
              </a:ext>
            </a:extLst>
          </p:cNvPr>
          <p:cNvGrpSpPr>
            <a:grpSpLocks/>
          </p:cNvGrpSpPr>
          <p:nvPr/>
        </p:nvGrpSpPr>
        <p:grpSpPr bwMode="auto">
          <a:xfrm>
            <a:off x="7896225" y="1989138"/>
            <a:ext cx="3384550" cy="4246562"/>
            <a:chOff x="479425" y="1131888"/>
            <a:chExt cx="3527425" cy="496093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124ECE03-3C60-4182-AF0E-CE8DA01F2171}"/>
                </a:ext>
              </a:extLst>
            </p:cNvPr>
            <p:cNvSpPr/>
            <p:nvPr/>
          </p:nvSpPr>
          <p:spPr>
            <a:xfrm>
              <a:off x="745802" y="1131888"/>
              <a:ext cx="2662113" cy="576766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</a:rPr>
                <a:t>呼吸过缓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A2EAB0E-2E25-4587-8DA9-FDE21803AD28}"/>
                </a:ext>
              </a:extLst>
            </p:cNvPr>
            <p:cNvSpPr/>
            <p:nvPr/>
          </p:nvSpPr>
          <p:spPr>
            <a:xfrm>
              <a:off x="479425" y="2061020"/>
              <a:ext cx="3527425" cy="403180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：成人安静状态下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＜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/min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1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常见于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：颅内压增高、麻醉剂或镇静剂过量等。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9638" name="Picture 4" descr="hxgs">
            <a:extLst>
              <a:ext uri="{FF2B5EF4-FFF2-40B4-BE49-F238E27FC236}">
                <a16:creationId xmlns:a16="http://schemas.microsoft.com/office/drawing/2014/main" id="{AFA1F3F7-BA18-484C-A5DD-560E752A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020888"/>
            <a:ext cx="2809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4" descr="hxgh1">
            <a:extLst>
              <a:ext uri="{FF2B5EF4-FFF2-40B4-BE49-F238E27FC236}">
                <a16:creationId xmlns:a16="http://schemas.microsoft.com/office/drawing/2014/main" id="{22563592-A553-4990-B0C3-61925FFC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965575"/>
            <a:ext cx="27209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>
            <a:extLst>
              <a:ext uri="{FF2B5EF4-FFF2-40B4-BE49-F238E27FC236}">
                <a16:creationId xmlns:a16="http://schemas.microsoft.com/office/drawing/2014/main" id="{89CC1760-6293-4F01-B57E-A98D468F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0712A85-261A-44BC-9D3D-CFAD8D7F888F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节律异常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DEA541E-DED8-47F5-AB42-F69856283F79}"/>
              </a:ext>
            </a:extLst>
          </p:cNvPr>
          <p:cNvSpPr/>
          <p:nvPr/>
        </p:nvSpPr>
        <p:spPr bwMode="auto">
          <a:xfrm>
            <a:off x="1200150" y="1800225"/>
            <a:ext cx="2654300" cy="485775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潮式呼吸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2C2FEC0-B1F8-482F-8752-6287AD7107FC}"/>
              </a:ext>
            </a:extLst>
          </p:cNvPr>
          <p:cNvSpPr/>
          <p:nvPr/>
        </p:nvSpPr>
        <p:spPr bwMode="auto">
          <a:xfrm>
            <a:off x="766763" y="2463800"/>
            <a:ext cx="10582275" cy="183832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又称：陈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施呼吸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呼吸由浅慢逐渐变为深快，再由深快逐渐变为浅慢，经过一段呼吸暂停（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5~20s)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后，又重复如上变化的周期性呼吸，其形态就像潮水起伏。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周期：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30s~2min</a:t>
            </a:r>
          </a:p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常见于：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中枢神经性疾病，如：颅内压增高、脑膜炎及巴比妥类药物中毒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662" name="Picture 4" descr="csshx">
            <a:extLst>
              <a:ext uri="{FF2B5EF4-FFF2-40B4-BE49-F238E27FC236}">
                <a16:creationId xmlns:a16="http://schemas.microsoft.com/office/drawing/2014/main" id="{38FC8689-28E3-4EA4-8AC0-CD1B9A1F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365625"/>
            <a:ext cx="4114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x1">
            <a:extLst>
              <a:ext uri="{FF2B5EF4-FFF2-40B4-BE49-F238E27FC236}">
                <a16:creationId xmlns:a16="http://schemas.microsoft.com/office/drawing/2014/main" id="{E2579661-9635-437E-B433-AFA86A45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421188"/>
            <a:ext cx="59213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53D8EB1-7485-40CF-8BCA-7F325F960A41}"/>
                  </a:ext>
                </a:extLst>
              </p14:cNvPr>
              <p14:cNvContentPartPr/>
              <p14:nvPr/>
            </p14:nvContentPartPr>
            <p14:xfrm>
              <a:off x="5923683" y="4891298"/>
              <a:ext cx="360" cy="36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53D8EB1-7485-40CF-8BCA-7F325F960A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3683" y="471129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03D5F022-5831-46B1-8DA8-EF2C22BD419E}"/>
                  </a:ext>
                </a:extLst>
              </p14:cNvPr>
              <p14:cNvContentPartPr/>
              <p14:nvPr/>
            </p14:nvContentPartPr>
            <p14:xfrm>
              <a:off x="5923683" y="5239058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03D5F022-5831-46B1-8DA8-EF2C22BD41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3683" y="505905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48473416-1301-4BAE-80AE-5B8D9C1D8CC7}"/>
                  </a:ext>
                </a:extLst>
              </p14:cNvPr>
              <p14:cNvContentPartPr/>
              <p14:nvPr/>
            </p14:nvContentPartPr>
            <p14:xfrm>
              <a:off x="5923683" y="5587178"/>
              <a:ext cx="360" cy="36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48473416-1301-4BAE-80AE-5B8D9C1D8C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3683" y="540717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9EBF928E-C057-42A0-A9FD-297035F9D15F}"/>
                  </a:ext>
                </a:extLst>
              </p14:cNvPr>
              <p14:cNvContentPartPr/>
              <p14:nvPr/>
            </p14:nvContentPartPr>
            <p14:xfrm>
              <a:off x="7022763" y="4900929"/>
              <a:ext cx="360" cy="3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9EBF928E-C057-42A0-A9FD-297035F9D1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2763" y="47209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C6FA0F09-C232-4123-8E6B-3CD8480D387A}"/>
                  </a:ext>
                </a:extLst>
              </p14:cNvPr>
              <p14:cNvContentPartPr/>
              <p14:nvPr/>
            </p14:nvContentPartPr>
            <p14:xfrm>
              <a:off x="7023123" y="5244818"/>
              <a:ext cx="360" cy="3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C6FA0F09-C232-4123-8E6B-3CD8480D38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123" y="506481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EC14DBAE-17F5-42A3-9C69-7837245DF23A}"/>
                  </a:ext>
                </a:extLst>
              </p14:cNvPr>
              <p14:cNvContentPartPr/>
              <p14:nvPr/>
            </p14:nvContentPartPr>
            <p14:xfrm>
              <a:off x="7023123" y="5603738"/>
              <a:ext cx="360" cy="36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EC14DBAE-17F5-42A3-9C69-7837245DF2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123" y="542373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870D3F8F-6570-4A96-8926-A474C09C734A}"/>
                  </a:ext>
                </a:extLst>
              </p14:cNvPr>
              <p14:cNvContentPartPr/>
              <p14:nvPr/>
            </p14:nvContentPartPr>
            <p14:xfrm>
              <a:off x="7920963" y="4944115"/>
              <a:ext cx="360" cy="36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870D3F8F-6570-4A96-8926-A474C09C73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0963" y="476411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88EF11FF-BD25-4F0A-950F-11C9B1BB9672}"/>
                  </a:ext>
                </a:extLst>
              </p14:cNvPr>
              <p14:cNvContentPartPr/>
              <p14:nvPr/>
            </p14:nvContentPartPr>
            <p14:xfrm>
              <a:off x="7920963" y="5267498"/>
              <a:ext cx="360" cy="36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88EF11FF-BD25-4F0A-950F-11C9B1BB96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0963" y="508749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BD1FBB9D-4705-4488-95DB-10B17B243E81}"/>
                  </a:ext>
                </a:extLst>
              </p14:cNvPr>
              <p14:cNvContentPartPr/>
              <p14:nvPr/>
            </p14:nvContentPartPr>
            <p14:xfrm>
              <a:off x="7920963" y="5603738"/>
              <a:ext cx="360" cy="36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BD1FBB9D-4705-4488-95DB-10B17B243E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0963" y="542373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39F8C8A4-0A70-44D8-96BA-E116D40826E3}"/>
                  </a:ext>
                </a:extLst>
              </p14:cNvPr>
              <p14:cNvContentPartPr/>
              <p14:nvPr/>
            </p14:nvContentPartPr>
            <p14:xfrm>
              <a:off x="8868483" y="4823978"/>
              <a:ext cx="360" cy="360"/>
            </p14:xfrm>
          </p:contentPart>
        </mc:Choice>
        <mc:Fallback xmlns=""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39F8C8A4-0A70-44D8-96BA-E116D40826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8483" y="464397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38646BA6-4D6B-47FC-AB66-6F05230C02A8}"/>
                  </a:ext>
                </a:extLst>
              </p14:cNvPr>
              <p14:cNvContentPartPr/>
              <p14:nvPr/>
            </p14:nvContentPartPr>
            <p14:xfrm>
              <a:off x="8868483" y="5172098"/>
              <a:ext cx="360" cy="36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38646BA6-4D6B-47FC-AB66-6F05230C02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8483" y="499209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墨迹 19">
                <a:extLst>
                  <a:ext uri="{FF2B5EF4-FFF2-40B4-BE49-F238E27FC236}">
                    <a16:creationId xmlns:a16="http://schemas.microsoft.com/office/drawing/2014/main" id="{86E63DB3-B582-4F03-B1F5-C05BDA68BA73}"/>
                  </a:ext>
                </a:extLst>
              </p14:cNvPr>
              <p14:cNvContentPartPr/>
              <p14:nvPr/>
            </p14:nvContentPartPr>
            <p14:xfrm>
              <a:off x="8868483" y="5457938"/>
              <a:ext cx="360" cy="360"/>
            </p14:xfrm>
          </p:contentPart>
        </mc:Choice>
        <mc:Fallback xmlns="">
          <p:pic>
            <p:nvPicPr>
              <p:cNvPr id="20" name="墨迹 19">
                <a:extLst>
                  <a:ext uri="{FF2B5EF4-FFF2-40B4-BE49-F238E27FC236}">
                    <a16:creationId xmlns:a16="http://schemas.microsoft.com/office/drawing/2014/main" id="{86E63DB3-B582-4F03-B1F5-C05BDA68BA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8483" y="5277938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70676" name="矩形 21">
            <a:extLst>
              <a:ext uri="{FF2B5EF4-FFF2-40B4-BE49-F238E27FC236}">
                <a16:creationId xmlns:a16="http://schemas.microsoft.com/office/drawing/2014/main" id="{F56A5CE5-E9FA-42CF-98AE-30742570A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38" y="584041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</a:rPr>
              <a:t>PaCO</a:t>
            </a:r>
            <a:r>
              <a:rPr lang="en-US" altLang="zh-CN" sz="2800" b="1" baseline="-25000">
                <a:solidFill>
                  <a:srgbClr val="C00000"/>
                </a:solidFill>
              </a:rPr>
              <a:t>2</a:t>
            </a:r>
            <a:endParaRPr lang="zh-CN" altLang="en-US"/>
          </a:p>
        </p:txBody>
      </p:sp>
      <p:sp>
        <p:nvSpPr>
          <p:cNvPr id="70677" name="矩形 22">
            <a:extLst>
              <a:ext uri="{FF2B5EF4-FFF2-40B4-BE49-F238E27FC236}">
                <a16:creationId xmlns:a16="http://schemas.microsoft.com/office/drawing/2014/main" id="{E3486719-758C-47A7-A3E9-F8D69AA6F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5846763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</a:rPr>
              <a:t>PaCO</a:t>
            </a:r>
            <a:r>
              <a:rPr lang="en-US" altLang="zh-CN" sz="2800" b="1" baseline="-25000">
                <a:solidFill>
                  <a:srgbClr val="C00000"/>
                </a:solidFill>
              </a:rPr>
              <a:t>2</a:t>
            </a:r>
            <a:endParaRPr lang="zh-CN" altLang="en-US"/>
          </a:p>
        </p:txBody>
      </p:sp>
      <p:sp>
        <p:nvSpPr>
          <p:cNvPr id="70678" name="矩形 23">
            <a:extLst>
              <a:ext uri="{FF2B5EF4-FFF2-40B4-BE49-F238E27FC236}">
                <a16:creationId xmlns:a16="http://schemas.microsoft.com/office/drawing/2014/main" id="{58F2B386-CA30-4454-8225-DA66F3E05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42037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</a:rPr>
              <a:t>PaCO</a:t>
            </a:r>
            <a:r>
              <a:rPr lang="en-US" altLang="zh-CN" sz="2800" b="1" baseline="-25000">
                <a:solidFill>
                  <a:srgbClr val="C00000"/>
                </a:solidFill>
              </a:rPr>
              <a:t>2</a:t>
            </a:r>
            <a:endParaRPr lang="zh-CN" altLang="en-US"/>
          </a:p>
        </p:txBody>
      </p:sp>
      <p:sp>
        <p:nvSpPr>
          <p:cNvPr id="21" name="箭头: 上 20">
            <a:extLst>
              <a:ext uri="{FF2B5EF4-FFF2-40B4-BE49-F238E27FC236}">
                <a16:creationId xmlns:a16="http://schemas.microsoft.com/office/drawing/2014/main" id="{0885134F-A16C-4296-AC24-159E7F1D3076}"/>
              </a:ext>
            </a:extLst>
          </p:cNvPr>
          <p:cNvSpPr/>
          <p:nvPr/>
        </p:nvSpPr>
        <p:spPr>
          <a:xfrm>
            <a:off x="6810375" y="5910263"/>
            <a:ext cx="125413" cy="382587"/>
          </a:xfrm>
          <a:prstGeom prst="upArrow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B90D7DC2-9C72-4C45-A3EC-E59C3E9422B8}"/>
              </a:ext>
            </a:extLst>
          </p:cNvPr>
          <p:cNvSpPr/>
          <p:nvPr/>
        </p:nvSpPr>
        <p:spPr>
          <a:xfrm>
            <a:off x="8183563" y="5962650"/>
            <a:ext cx="134937" cy="355600"/>
          </a:xfrm>
          <a:prstGeom prst="downArrow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>
            <a:extLst>
              <a:ext uri="{FF2B5EF4-FFF2-40B4-BE49-F238E27FC236}">
                <a16:creationId xmlns:a16="http://schemas.microsoft.com/office/drawing/2014/main" id="{EA9A5798-D781-423B-B37F-142E9CCF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795BB46-DEB1-407C-8912-FD917F4F8A2E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节律异常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7FDB018-006D-4BD8-A4EF-B1298CFD6408}"/>
              </a:ext>
            </a:extLst>
          </p:cNvPr>
          <p:cNvSpPr/>
          <p:nvPr/>
        </p:nvSpPr>
        <p:spPr bwMode="auto">
          <a:xfrm>
            <a:off x="1200150" y="1800225"/>
            <a:ext cx="2654300" cy="485775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间断呼吸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832781E-F342-4EA9-AE83-5997A0D3E3A0}"/>
              </a:ext>
            </a:extLst>
          </p:cNvPr>
          <p:cNvSpPr/>
          <p:nvPr/>
        </p:nvSpPr>
        <p:spPr bwMode="auto">
          <a:xfrm>
            <a:off x="766763" y="2463800"/>
            <a:ext cx="10582275" cy="183832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又称：毕奥呼吸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有规律的呼吸几次后，突然停止呼吸，间隔一个短时期后又开始呼吸，如此反复，即呼吸和呼吸暂停现象交替出现。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常见于：呼吸完全停止前。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686" name="Picture 4" descr="hxzt">
            <a:extLst>
              <a:ext uri="{FF2B5EF4-FFF2-40B4-BE49-F238E27FC236}">
                <a16:creationId xmlns:a16="http://schemas.microsoft.com/office/drawing/2014/main" id="{EF1357B0-25DC-4391-84E2-D066778F5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323294"/>
            <a:ext cx="43561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5F3314-7CCA-4753-BE3D-11379580D2C5}"/>
              </a:ext>
            </a:extLst>
          </p:cNvPr>
          <p:cNvSpPr/>
          <p:nvPr/>
        </p:nvSpPr>
        <p:spPr>
          <a:xfrm>
            <a:off x="658813" y="1989138"/>
            <a:ext cx="10874375" cy="3219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识记：血压的正常范围；高血压、低血压的划分标准及血压的观察内容</a:t>
            </a: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</a:rPr>
              <a:t>; 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测量血压的注意事项。</a:t>
            </a:r>
          </a:p>
          <a:p>
            <a:pPr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理解：血压、脉压、平均动脉压、收缩压及舒张压等名词。</a:t>
            </a:r>
          </a:p>
          <a:p>
            <a:pPr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3200" b="1" dirty="0">
                <a:solidFill>
                  <a:schemeClr val="hlink"/>
                </a:solidFill>
                <a:latin typeface="+mj-ea"/>
                <a:ea typeface="+mj-ea"/>
              </a:rPr>
              <a:t>应用：能正确测量和记录血压；识别异常血压并采取相应护理措施。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D1229317-1FCB-41FB-94B2-9CB75B8A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1907162-232E-4695-8676-864070E48E01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节律异常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0D89B2C-C466-429B-B654-73950E515B06}"/>
              </a:ext>
            </a:extLst>
          </p:cNvPr>
          <p:cNvSpPr/>
          <p:nvPr/>
        </p:nvSpPr>
        <p:spPr bwMode="auto">
          <a:xfrm>
            <a:off x="1200150" y="1800225"/>
            <a:ext cx="2654300" cy="485775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叹气样呼吸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6558F39-0280-4776-BDAF-9BFD3E6BF378}"/>
              </a:ext>
            </a:extLst>
          </p:cNvPr>
          <p:cNvSpPr/>
          <p:nvPr/>
        </p:nvSpPr>
        <p:spPr bwMode="auto">
          <a:xfrm>
            <a:off x="1200151" y="2564904"/>
            <a:ext cx="10080426" cy="147002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3200"/>
              </a:lnSpc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有在一段浅快的呼吸节律中插入一次深大的呼吸，并伴有叹息声。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常见于：精神紧张、神经衰弱的病人，若反复发作则是临终前表现。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2710" name="Picture 4" descr="hxzt">
            <a:extLst>
              <a:ext uri="{FF2B5EF4-FFF2-40B4-BE49-F238E27FC236}">
                <a16:creationId xmlns:a16="http://schemas.microsoft.com/office/drawing/2014/main" id="{0F9AB9AD-517A-4F66-8A2B-B774C8CE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100513"/>
            <a:ext cx="43561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qkhx2">
            <a:extLst>
              <a:ext uri="{FF2B5EF4-FFF2-40B4-BE49-F238E27FC236}">
                <a16:creationId xmlns:a16="http://schemas.microsoft.com/office/drawing/2014/main" id="{D2226251-AC4A-44E3-8A8E-76DCC4CD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21163"/>
            <a:ext cx="37512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4">
            <a:extLst>
              <a:ext uri="{FF2B5EF4-FFF2-40B4-BE49-F238E27FC236}">
                <a16:creationId xmlns:a16="http://schemas.microsoft.com/office/drawing/2014/main" id="{000B01F6-AE7A-4743-8128-26E57771A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2E27AB6-E0E3-4B41-A699-042DDB7FA1D9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深度异常</a:t>
            </a:r>
          </a:p>
        </p:txBody>
      </p:sp>
      <p:grpSp>
        <p:nvGrpSpPr>
          <p:cNvPr id="73733" name="组合 5">
            <a:extLst>
              <a:ext uri="{FF2B5EF4-FFF2-40B4-BE49-F238E27FC236}">
                <a16:creationId xmlns:a16="http://schemas.microsoft.com/office/drawing/2014/main" id="{0D874430-E83C-433A-B1C8-CDC2E80DDB37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1878013"/>
            <a:ext cx="3384550" cy="4259262"/>
            <a:chOff x="378458" y="1131888"/>
            <a:chExt cx="3394380" cy="5058815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C6E67C88-D519-4358-B178-46130F2847C7}"/>
                </a:ext>
              </a:extLst>
            </p:cNvPr>
            <p:cNvSpPr/>
            <p:nvPr/>
          </p:nvSpPr>
          <p:spPr>
            <a:xfrm>
              <a:off x="744643" y="1131888"/>
              <a:ext cx="2663601" cy="576965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</a:rPr>
                <a:t>深度呼吸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5FD702D-C042-4929-A7D4-6D6EDA53F925}"/>
                </a:ext>
              </a:extLst>
            </p:cNvPr>
            <p:cNvSpPr/>
            <p:nvPr/>
          </p:nvSpPr>
          <p:spPr>
            <a:xfrm>
              <a:off x="378458" y="2157604"/>
              <a:ext cx="3394380" cy="403309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：呼吸深大而规则。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1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常见于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：糖尿病、尿毒症等代酸患者。通过深大呼吸排除多余</a:t>
              </a:r>
              <a:r>
                <a:rPr lang="en-US" altLang="zh-CN" sz="2400" b="1" dirty="0">
                  <a:solidFill>
                    <a:srgbClr val="C00000"/>
                  </a:solidFill>
                </a:rPr>
                <a:t>CO</a:t>
              </a:r>
              <a:r>
                <a:rPr lang="en-US" altLang="zh-CN" sz="2400" b="1" baseline="-25000" dirty="0">
                  <a:solidFill>
                    <a:srgbClr val="C00000"/>
                  </a:solidFill>
                </a:rPr>
                <a:t>2</a:t>
              </a:r>
              <a:r>
                <a:rPr lang="zh-CN" altLang="en-US" sz="2400" b="1" baseline="-25000" dirty="0">
                  <a:solidFill>
                    <a:srgbClr val="C00000"/>
                  </a:solidFill>
                </a:rPr>
                <a:t>，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</a:rPr>
                <a:t>调节酸碱平衡</a:t>
              </a: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734" name="组合 5">
            <a:extLst>
              <a:ext uri="{FF2B5EF4-FFF2-40B4-BE49-F238E27FC236}">
                <a16:creationId xmlns:a16="http://schemas.microsoft.com/office/drawing/2014/main" id="{70D34469-752B-4187-AFB9-29D5FA77AC3D}"/>
              </a:ext>
            </a:extLst>
          </p:cNvPr>
          <p:cNvGrpSpPr>
            <a:grpSpLocks/>
          </p:cNvGrpSpPr>
          <p:nvPr/>
        </p:nvGrpSpPr>
        <p:grpSpPr bwMode="auto">
          <a:xfrm>
            <a:off x="7896225" y="1989138"/>
            <a:ext cx="3384550" cy="4246562"/>
            <a:chOff x="479425" y="1131888"/>
            <a:chExt cx="3527425" cy="4960937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754A7F3-A670-4395-88F5-692610014523}"/>
                </a:ext>
              </a:extLst>
            </p:cNvPr>
            <p:cNvSpPr/>
            <p:nvPr/>
          </p:nvSpPr>
          <p:spPr>
            <a:xfrm>
              <a:off x="745802" y="1131888"/>
              <a:ext cx="2662113" cy="576766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</a:rPr>
                <a:t>浅快呼吸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D366984A-6AF4-44F8-912A-81F287E658E1}"/>
                </a:ext>
              </a:extLst>
            </p:cNvPr>
            <p:cNvSpPr/>
            <p:nvPr/>
          </p:nvSpPr>
          <p:spPr>
            <a:xfrm>
              <a:off x="479425" y="2061020"/>
              <a:ext cx="3527425" cy="403180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：呼吸表浅而不规则，有时呈叹息样。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1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常见于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：呼吸肌麻痹、肺炎、胸膜炎、肋骨骨折等。也见于濒死者。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3735" name="Picture 4" descr="hqgd1">
            <a:extLst>
              <a:ext uri="{FF2B5EF4-FFF2-40B4-BE49-F238E27FC236}">
                <a16:creationId xmlns:a16="http://schemas.microsoft.com/office/drawing/2014/main" id="{8AF820E3-5DE2-422E-B81E-20122063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863725"/>
            <a:ext cx="359886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>
            <a:extLst>
              <a:ext uri="{FF2B5EF4-FFF2-40B4-BE49-F238E27FC236}">
                <a16:creationId xmlns:a16="http://schemas.microsoft.com/office/drawing/2014/main" id="{14C5C693-202D-4C1F-A983-8FAC73E07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5B4A0FF1-41A8-4D6B-B0D7-2E005E91843F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声音异常</a:t>
            </a:r>
          </a:p>
        </p:txBody>
      </p:sp>
      <p:grpSp>
        <p:nvGrpSpPr>
          <p:cNvPr id="74756" name="组合 5">
            <a:extLst>
              <a:ext uri="{FF2B5EF4-FFF2-40B4-BE49-F238E27FC236}">
                <a16:creationId xmlns:a16="http://schemas.microsoft.com/office/drawing/2014/main" id="{060EE2B8-B3DB-4CB9-B230-514C1238189D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1878013"/>
            <a:ext cx="3384550" cy="3567112"/>
            <a:chOff x="378458" y="1131888"/>
            <a:chExt cx="3394380" cy="449400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CE2ABE1-ADFE-4416-B8C2-FD62E9E56CE6}"/>
                </a:ext>
              </a:extLst>
            </p:cNvPr>
            <p:cNvSpPr/>
            <p:nvPr/>
          </p:nvSpPr>
          <p:spPr>
            <a:xfrm>
              <a:off x="744643" y="1131888"/>
              <a:ext cx="2663601" cy="576001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</a:rPr>
                <a:t>蝉鸣样呼吸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ABFE45DE-9711-408D-89FB-58C463E0D9E5}"/>
                </a:ext>
              </a:extLst>
            </p:cNvPr>
            <p:cNvSpPr/>
            <p:nvPr/>
          </p:nvSpPr>
          <p:spPr>
            <a:xfrm>
              <a:off x="378458" y="2157889"/>
              <a:ext cx="3394380" cy="3468007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：吸气时伴有高音调的，似蝉鸣样的音响。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1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常见于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：喉头水肿、痉挛、喉头有异物等</a:t>
              </a: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757" name="组合 5">
            <a:extLst>
              <a:ext uri="{FF2B5EF4-FFF2-40B4-BE49-F238E27FC236}">
                <a16:creationId xmlns:a16="http://schemas.microsoft.com/office/drawing/2014/main" id="{30A3D038-C490-47BA-8D5D-8DB097870268}"/>
              </a:ext>
            </a:extLst>
          </p:cNvPr>
          <p:cNvGrpSpPr>
            <a:grpSpLocks/>
          </p:cNvGrpSpPr>
          <p:nvPr/>
        </p:nvGrpSpPr>
        <p:grpSpPr bwMode="auto">
          <a:xfrm>
            <a:off x="7032625" y="1878013"/>
            <a:ext cx="3384550" cy="3671887"/>
            <a:chOff x="378458" y="1131888"/>
            <a:chExt cx="3394380" cy="436290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B4FE543-1A86-4E1F-8A81-D31F6BC6B61E}"/>
                </a:ext>
              </a:extLst>
            </p:cNvPr>
            <p:cNvSpPr/>
            <p:nvPr/>
          </p:nvSpPr>
          <p:spPr>
            <a:xfrm>
              <a:off x="744643" y="1131888"/>
              <a:ext cx="2663602" cy="577194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</a:rPr>
                <a:t>鼾声呼吸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9DFCA8D6-E7E4-490B-B5A7-50E8680E2DFE}"/>
                </a:ext>
              </a:extLst>
            </p:cNvPr>
            <p:cNvSpPr/>
            <p:nvPr/>
          </p:nvSpPr>
          <p:spPr>
            <a:xfrm>
              <a:off x="378458" y="2158010"/>
              <a:ext cx="3394380" cy="3336783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：由于气管或支气管内有较多分泌物蓄积，引起呼气时发生粗大鼾声。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1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常见于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：昏迷病人</a:t>
              </a: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>
            <a:extLst>
              <a:ext uri="{FF2B5EF4-FFF2-40B4-BE49-F238E27FC236}">
                <a16:creationId xmlns:a16="http://schemas.microsoft.com/office/drawing/2014/main" id="{2CED914D-0E9D-485F-9C6D-EEDE5FAC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0C64A5E-879C-48A1-B46A-3334A13B9492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形态异常</a:t>
            </a:r>
          </a:p>
        </p:txBody>
      </p:sp>
      <p:grpSp>
        <p:nvGrpSpPr>
          <p:cNvPr id="75780" name="组合 5">
            <a:extLst>
              <a:ext uri="{FF2B5EF4-FFF2-40B4-BE49-F238E27FC236}">
                <a16:creationId xmlns:a16="http://schemas.microsoft.com/office/drawing/2014/main" id="{33E673EE-61E3-40ED-864D-F0D3BE204A01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1892300"/>
            <a:ext cx="10437812" cy="1536700"/>
            <a:chOff x="375168" y="1149193"/>
            <a:chExt cx="10468357" cy="2129721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0702A48-00B4-4E3F-837C-D401BE002DB3}"/>
                </a:ext>
              </a:extLst>
            </p:cNvPr>
            <p:cNvSpPr/>
            <p:nvPr/>
          </p:nvSpPr>
          <p:spPr>
            <a:xfrm>
              <a:off x="375168" y="1149193"/>
              <a:ext cx="4612445" cy="576433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胸式呼吸减弱，腹式呼吸增强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5CB3FC9-F1FC-488E-89ED-4A0D6F6DE13D}"/>
                </a:ext>
              </a:extLst>
            </p:cNvPr>
            <p:cNvSpPr/>
            <p:nvPr/>
          </p:nvSpPr>
          <p:spPr>
            <a:xfrm>
              <a:off x="375168" y="1897236"/>
              <a:ext cx="10468357" cy="138167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：胸部或肺部发生病变，如：肺炎、胸膜炎、胸壁外伤等产生疼痛</a:t>
              </a: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从而使胸式呼吸减弱，腹式呼吸增强。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781" name="组合 5">
            <a:extLst>
              <a:ext uri="{FF2B5EF4-FFF2-40B4-BE49-F238E27FC236}">
                <a16:creationId xmlns:a16="http://schemas.microsoft.com/office/drawing/2014/main" id="{B482256C-871E-488C-9C1D-399C7C1D193E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4076700"/>
            <a:ext cx="10436225" cy="1536700"/>
            <a:chOff x="375168" y="1149193"/>
            <a:chExt cx="10468357" cy="212972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445306F-D4A7-4731-8342-482890CF5FC6}"/>
                </a:ext>
              </a:extLst>
            </p:cNvPr>
            <p:cNvSpPr/>
            <p:nvPr/>
          </p:nvSpPr>
          <p:spPr>
            <a:xfrm>
              <a:off x="375168" y="1149193"/>
              <a:ext cx="4613147" cy="576433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腹式呼吸减弱，胸式呼吸增强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1431E15-BA0D-4D1F-AE3B-F157E116F23F}"/>
                </a:ext>
              </a:extLst>
            </p:cNvPr>
            <p:cNvSpPr/>
            <p:nvPr/>
          </p:nvSpPr>
          <p:spPr>
            <a:xfrm>
              <a:off x="375168" y="1897236"/>
              <a:ext cx="10468357" cy="138167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：腹腔压力增高，如腹膜炎、大量腹腔积液、肝脾极度增大、腹腔巨大肿瘤等，膈肌下降受限，从而使腹式呼吸减弱，胸式呼吸增强。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>
            <a:extLst>
              <a:ext uri="{FF2B5EF4-FFF2-40B4-BE49-F238E27FC236}">
                <a16:creationId xmlns:a16="http://schemas.microsoft.com/office/drawing/2014/main" id="{E93D5D05-CDBC-4AD7-A6D8-556084A9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81E40FE-89F4-466A-A2DA-3492268229B9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呼吸困难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7A06CF4-26ED-41D7-9C66-23D09E61546B}"/>
              </a:ext>
            </a:extLst>
          </p:cNvPr>
          <p:cNvSpPr/>
          <p:nvPr/>
        </p:nvSpPr>
        <p:spPr bwMode="auto">
          <a:xfrm>
            <a:off x="766763" y="1981200"/>
            <a:ext cx="10437812" cy="99536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：病人主观感觉空气不足、胸闷，客观上呼吸费力、烦躁不安，可出现发绀、鼻翼扇动、端坐呼吸。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频率、节律、深浅度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都会出现异常。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05" name="矩形 1">
            <a:extLst>
              <a:ext uri="{FF2B5EF4-FFF2-40B4-BE49-F238E27FC236}">
                <a16:creationId xmlns:a16="http://schemas.microsoft.com/office/drawing/2014/main" id="{D778EE06-E86E-4EE8-861A-60A9CE7F9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00438"/>
            <a:ext cx="358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吸气性、呼气性、混合性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pic>
        <p:nvPicPr>
          <p:cNvPr id="76806" name="图片 3" descr="卡通人物&#10;&#10;描述已自动生成">
            <a:extLst>
              <a:ext uri="{FF2B5EF4-FFF2-40B4-BE49-F238E27FC236}">
                <a16:creationId xmlns:a16="http://schemas.microsoft.com/office/drawing/2014/main" id="{47DA574E-BAB4-4D05-A0E3-9F8CE04D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82913"/>
            <a:ext cx="2743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>
            <a:extLst>
              <a:ext uri="{FF2B5EF4-FFF2-40B4-BE49-F238E27FC236}">
                <a16:creationId xmlns:a16="http://schemas.microsoft.com/office/drawing/2014/main" id="{5D2CB080-9A7E-4DD8-8202-8035CDF7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75C60D9-9C20-4061-A582-3B7843E9D8C1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呼吸困难</a:t>
            </a:r>
          </a:p>
        </p:txBody>
      </p:sp>
      <p:sp>
        <p:nvSpPr>
          <p:cNvPr id="77828" name="矩形 1">
            <a:extLst>
              <a:ext uri="{FF2B5EF4-FFF2-40B4-BE49-F238E27FC236}">
                <a16:creationId xmlns:a16="http://schemas.microsoft.com/office/drawing/2014/main" id="{462ECA9B-53AA-475A-8392-AB8858A41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890713"/>
            <a:ext cx="2338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吸气性呼吸困难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A9CB7D0-16BA-40E7-A779-1F29FD9D9CCB}"/>
              </a:ext>
            </a:extLst>
          </p:cNvPr>
          <p:cNvSpPr/>
          <p:nvPr/>
        </p:nvSpPr>
        <p:spPr bwMode="auto">
          <a:xfrm>
            <a:off x="1271588" y="2509838"/>
            <a:ext cx="10437812" cy="15668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   点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吸气费力，时间延长，呈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三凹征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（胸骨上窝、锁骨上窝、肋间隙或腹上角凹陷）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   因：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上呼吸道部分梗阻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常见于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气管内异物、喉头水肿等。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830" name="图片 3" descr="卡通人物&#10;&#10;描述已自动生成">
            <a:extLst>
              <a:ext uri="{FF2B5EF4-FFF2-40B4-BE49-F238E27FC236}">
                <a16:creationId xmlns:a16="http://schemas.microsoft.com/office/drawing/2014/main" id="{F605F2B1-4A46-4F6C-AD37-A9684A13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997200"/>
            <a:ext cx="49895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>
            <a:extLst>
              <a:ext uri="{FF2B5EF4-FFF2-40B4-BE49-F238E27FC236}">
                <a16:creationId xmlns:a16="http://schemas.microsoft.com/office/drawing/2014/main" id="{78EA169C-ED1F-4CDD-9BA5-C78192656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F3A0B1E-704C-4064-81A0-5BD1BFED36AF}"/>
              </a:ext>
            </a:extLst>
          </p:cNvPr>
          <p:cNvSpPr/>
          <p:nvPr/>
        </p:nvSpPr>
        <p:spPr>
          <a:xfrm>
            <a:off x="766763" y="112553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呼吸困难</a:t>
            </a:r>
          </a:p>
        </p:txBody>
      </p:sp>
      <p:sp>
        <p:nvSpPr>
          <p:cNvPr id="78852" name="矩形 1">
            <a:extLst>
              <a:ext uri="{FF2B5EF4-FFF2-40B4-BE49-F238E27FC236}">
                <a16:creationId xmlns:a16="http://schemas.microsoft.com/office/drawing/2014/main" id="{B4B7F3F7-D91A-491A-9B27-307F5672F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890713"/>
            <a:ext cx="242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呼气性呼吸困难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A060D68-E6CB-4C35-974A-6423BB77E1FF}"/>
              </a:ext>
            </a:extLst>
          </p:cNvPr>
          <p:cNvSpPr/>
          <p:nvPr/>
        </p:nvSpPr>
        <p:spPr bwMode="auto">
          <a:xfrm>
            <a:off x="1271588" y="2509838"/>
            <a:ext cx="6192837" cy="15668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3200"/>
              </a:lnSpc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：呼气费力，时间延长。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下呼吸道部分梗阻，气流呼出不畅。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常见于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：支气管哮喘、阻塞型肺气肿等。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8854" name="图片 3" descr="图片包含 游戏机, 画&#10;&#10;描述已自动生成">
            <a:extLst>
              <a:ext uri="{FF2B5EF4-FFF2-40B4-BE49-F238E27FC236}">
                <a16:creationId xmlns:a16="http://schemas.microsoft.com/office/drawing/2014/main" id="{11BE2F03-F235-44EF-83E1-D001210F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836613"/>
            <a:ext cx="48307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FCD160E1-41CE-49DD-B7EE-844EA2903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FB4AD7A-4413-4404-9EC1-FC7E8A8C1827}"/>
              </a:ext>
            </a:extLst>
          </p:cNvPr>
          <p:cNvSpPr/>
          <p:nvPr/>
        </p:nvSpPr>
        <p:spPr>
          <a:xfrm>
            <a:off x="1055688" y="839788"/>
            <a:ext cx="37449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呼吸困难</a:t>
            </a:r>
          </a:p>
        </p:txBody>
      </p:sp>
      <p:sp>
        <p:nvSpPr>
          <p:cNvPr id="79876" name="矩形 1">
            <a:extLst>
              <a:ext uri="{FF2B5EF4-FFF2-40B4-BE49-F238E27FC236}">
                <a16:creationId xmlns:a16="http://schemas.microsoft.com/office/drawing/2014/main" id="{B5337B23-4223-41BE-8F1E-3BEBEB535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263650"/>
            <a:ext cx="2338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混合性呼吸困难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pitchFamily="2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1893E8-45E5-4AD5-971A-119AB82922D9}"/>
              </a:ext>
            </a:extLst>
          </p:cNvPr>
          <p:cNvSpPr/>
          <p:nvPr/>
        </p:nvSpPr>
        <p:spPr bwMode="auto">
          <a:xfrm>
            <a:off x="5888038" y="2524125"/>
            <a:ext cx="6048375" cy="273526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吸气、呼气均费力，呼吸表浅、 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频率增加。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广泛肺部病变使呼吸面积减少，  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影响换气功能所致。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肺部感染、广泛肺纤维化、大片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肺不张、大量胸腔积液、气胸等。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79878" name="图片 2" descr="卡通画&#10;&#10;描述已自动生成">
            <a:extLst>
              <a:ext uri="{FF2B5EF4-FFF2-40B4-BE49-F238E27FC236}">
                <a16:creationId xmlns:a16="http://schemas.microsoft.com/office/drawing/2014/main" id="{A3F69062-B139-41BC-8CA5-A73222EC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7188"/>
            <a:ext cx="633571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>
            <a:extLst>
              <a:ext uri="{FF2B5EF4-FFF2-40B4-BE49-F238E27FC236}">
                <a16:creationId xmlns:a16="http://schemas.microsoft.com/office/drawing/2014/main" id="{78EA169C-ED1F-4CDD-9BA5-C78192656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4450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54799C2-7BBC-D1FB-B359-A98E40CEC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96752"/>
            <a:ext cx="979531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64778"/>
      </p:ext>
    </p:extLst>
  </p:cSld>
  <p:clrMapOvr>
    <a:masterClrMapping/>
  </p:clrMapOvr>
  <p:transition spd="slow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99931146-622F-4D3D-80BE-6AF3E448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17475"/>
            <a:ext cx="7704137" cy="587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+mj-ea"/>
                <a:ea typeface="+mj-ea"/>
                <a:cs typeface="等线" panose="02010600030101010101" pitchFamily="2" charset="-122"/>
              </a:rPr>
              <a:t>二、异常呼吸的观察及护理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5D30F842-B5CD-49BD-A274-D79ADC0A6329}"/>
              </a:ext>
            </a:extLst>
          </p:cNvPr>
          <p:cNvSpPr/>
          <p:nvPr/>
        </p:nvSpPr>
        <p:spPr>
          <a:xfrm>
            <a:off x="766763" y="1125538"/>
            <a:ext cx="4608512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异常呼吸的护理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80AFE2C-4088-47D8-94AC-02EE2DD49681}"/>
              </a:ext>
            </a:extLst>
          </p:cNvPr>
          <p:cNvSpPr/>
          <p:nvPr/>
        </p:nvSpPr>
        <p:spPr>
          <a:xfrm>
            <a:off x="1200150" y="2230438"/>
            <a:ext cx="2879725" cy="576262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加强观察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6C781E4-E3D5-4CB1-A25A-AF2047395923}"/>
              </a:ext>
            </a:extLst>
          </p:cNvPr>
          <p:cNvSpPr/>
          <p:nvPr/>
        </p:nvSpPr>
        <p:spPr>
          <a:xfrm>
            <a:off x="1200150" y="3494088"/>
            <a:ext cx="2879725" cy="576262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充分休息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C7382B0-0026-4408-85B3-0C9FCDC3AE7F}"/>
              </a:ext>
            </a:extLst>
          </p:cNvPr>
          <p:cNvSpPr/>
          <p:nvPr/>
        </p:nvSpPr>
        <p:spPr>
          <a:xfrm>
            <a:off x="1227138" y="4835525"/>
            <a:ext cx="2879725" cy="576263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心理护理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2DE1E6E-C742-48AB-AF96-7758667A9BE1}"/>
              </a:ext>
            </a:extLst>
          </p:cNvPr>
          <p:cNvSpPr/>
          <p:nvPr/>
        </p:nvSpPr>
        <p:spPr>
          <a:xfrm>
            <a:off x="5122863" y="4817402"/>
            <a:ext cx="2881313" cy="576263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健康教育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0A50FBB-D5BA-4EDD-AF77-7BF356A58B85}"/>
              </a:ext>
            </a:extLst>
          </p:cNvPr>
          <p:cNvSpPr/>
          <p:nvPr/>
        </p:nvSpPr>
        <p:spPr>
          <a:xfrm>
            <a:off x="5122863" y="3494088"/>
            <a:ext cx="2881312" cy="576262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保持呼吸道畅通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A220A5C-23A3-4516-8EDD-0DF76D431FF6}"/>
              </a:ext>
            </a:extLst>
          </p:cNvPr>
          <p:cNvSpPr/>
          <p:nvPr/>
        </p:nvSpPr>
        <p:spPr>
          <a:xfrm>
            <a:off x="5160963" y="2205038"/>
            <a:ext cx="2879725" cy="576262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环境舒适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23E9AAE-DE95-46DD-BF39-654B09F1EA00}"/>
              </a:ext>
            </a:extLst>
          </p:cNvPr>
          <p:cNvSpPr/>
          <p:nvPr/>
        </p:nvSpPr>
        <p:spPr>
          <a:xfrm>
            <a:off x="8688388" y="3429000"/>
            <a:ext cx="2881312" cy="576263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改善缺氧状态</a:t>
            </a: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6A83EE0-8985-41C5-986D-1C124FBC1361}"/>
              </a:ext>
            </a:extLst>
          </p:cNvPr>
          <p:cNvSpPr txBox="1"/>
          <p:nvPr/>
        </p:nvSpPr>
        <p:spPr>
          <a:xfrm>
            <a:off x="1127125" y="620713"/>
            <a:ext cx="576103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血压</a:t>
            </a:r>
            <a: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E57704E-6D3E-4122-AA58-ECD8B1C5B884}"/>
              </a:ext>
            </a:extLst>
          </p:cNvPr>
          <p:cNvSpPr txBox="1"/>
          <p:nvPr/>
        </p:nvSpPr>
        <p:spPr>
          <a:xfrm>
            <a:off x="1055688" y="1989138"/>
            <a:ext cx="10585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血管内流动的血液对单位面积血管壁的侧压力称</a:t>
            </a:r>
            <a:r>
              <a:rPr lang="zh-CN" altLang="en-US" sz="2800" dirty="0">
                <a:solidFill>
                  <a:srgbClr val="C00000"/>
                </a:solidFill>
                <a:latin typeface="+mj-ea"/>
                <a:ea typeface="+mj-ea"/>
              </a:rPr>
              <a:t>血压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（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BP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）。</a:t>
            </a:r>
          </a:p>
        </p:txBody>
      </p:sp>
      <p:pic>
        <p:nvPicPr>
          <p:cNvPr id="27652" name="图片 4" descr="图片包含 游戏机, 钟表, 画&#10;&#10;描述已自动生成">
            <a:extLst>
              <a:ext uri="{FF2B5EF4-FFF2-40B4-BE49-F238E27FC236}">
                <a16:creationId xmlns:a16="http://schemas.microsoft.com/office/drawing/2014/main" id="{3A696F13-C219-4742-8EB1-C78199D7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997200"/>
            <a:ext cx="38957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2DCDF160-7D96-4BD8-9649-2157FE56AC60}"/>
              </a:ext>
            </a:extLst>
          </p:cNvPr>
          <p:cNvSpPr/>
          <p:nvPr/>
        </p:nvSpPr>
        <p:spPr>
          <a:xfrm>
            <a:off x="982663" y="620713"/>
            <a:ext cx="35956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如何测量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呼吸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呢？</a:t>
            </a:r>
          </a:p>
        </p:txBody>
      </p:sp>
      <p:sp>
        <p:nvSpPr>
          <p:cNvPr id="81923" name="矩形 4">
            <a:extLst>
              <a:ext uri="{FF2B5EF4-FFF2-40B4-BE49-F238E27FC236}">
                <a16:creationId xmlns:a16="http://schemas.microsoft.com/office/drawing/2014/main" id="{A0A3BEBD-DABA-43C9-B7F3-D63938A7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2301875"/>
            <a:ext cx="70580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ea typeface="等线" panose="02010600030101010101" pitchFamily="2" charset="-122"/>
              </a:rPr>
              <a:t>护士测脉搏后手</a:t>
            </a:r>
            <a:r>
              <a:rPr lang="zh-CN" altLang="en-US" sz="2400" b="1" dirty="0">
                <a:solidFill>
                  <a:srgbClr val="FF0000"/>
                </a:solidFill>
                <a:ea typeface="等线" panose="02010600030101010101" pitchFamily="2" charset="-122"/>
              </a:rPr>
              <a:t>仍然保持诊脉姿势</a:t>
            </a:r>
            <a:r>
              <a:rPr lang="zh-CN" altLang="en-US" sz="2400" b="1" dirty="0">
                <a:solidFill>
                  <a:schemeClr val="tx2"/>
                </a:solidFill>
                <a:ea typeface="等线" panose="02010600030101010101" pitchFamily="2" charset="-122"/>
              </a:rPr>
              <a:t>。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ea typeface="等线" panose="02010600030101010101" pitchFamily="2" charset="-122"/>
              </a:rPr>
              <a:t>观察胸部或腹部起伏（一起一伏为一次呼吸）。  </a:t>
            </a:r>
            <a:endParaRPr lang="en-US" altLang="zh-CN" sz="2400" b="1" dirty="0">
              <a:solidFill>
                <a:schemeClr val="tx2"/>
              </a:solidFill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ea typeface="等线" panose="02010600030101010101" pitchFamily="2" charset="-122"/>
              </a:rPr>
              <a:t>正常呼吸测</a:t>
            </a:r>
            <a:r>
              <a:rPr lang="en-US" altLang="zh-CN" sz="2400" b="1" dirty="0">
                <a:solidFill>
                  <a:schemeClr val="tx2"/>
                </a:solidFill>
                <a:ea typeface="等线" panose="02010600030101010101" pitchFamily="2" charset="-122"/>
              </a:rPr>
              <a:t>30s</a:t>
            </a:r>
            <a:r>
              <a:rPr lang="zh-CN" altLang="en-US" sz="2400" b="1" dirty="0">
                <a:solidFill>
                  <a:schemeClr val="tx2"/>
                </a:solidFill>
                <a:ea typeface="等线" panose="02010600030101010101" pitchFamily="2" charset="-122"/>
              </a:rPr>
              <a:t>，乘以</a:t>
            </a:r>
            <a:r>
              <a:rPr lang="en-US" altLang="zh-CN" sz="2400" b="1" dirty="0">
                <a:solidFill>
                  <a:schemeClr val="tx2"/>
                </a:solidFill>
                <a:ea typeface="等线" panose="02010600030101010101" pitchFamily="2" charset="-122"/>
              </a:rPr>
              <a:t>2 </a:t>
            </a:r>
            <a:r>
              <a:rPr lang="zh-CN" altLang="en-US" sz="2400" b="1" dirty="0">
                <a:solidFill>
                  <a:schemeClr val="tx2"/>
                </a:solidFill>
                <a:ea typeface="等线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2"/>
              </a:solidFill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ea typeface="等线" panose="02010600030101010101" pitchFamily="2" charset="-122"/>
              </a:rPr>
              <a:t>婴儿或异常呼吸者应测</a:t>
            </a:r>
            <a:r>
              <a:rPr lang="en-US" altLang="zh-CN" sz="2400" b="1" dirty="0">
                <a:solidFill>
                  <a:schemeClr val="tx2"/>
                </a:solidFill>
                <a:ea typeface="等线" panose="02010600030101010101" pitchFamily="2" charset="-122"/>
              </a:rPr>
              <a:t>1min </a:t>
            </a:r>
            <a:r>
              <a:rPr lang="zh-CN" altLang="en-US" sz="2400" b="1" dirty="0">
                <a:solidFill>
                  <a:schemeClr val="tx2"/>
                </a:solidFill>
                <a:ea typeface="等线" panose="02010600030101010101" pitchFamily="2" charset="-122"/>
              </a:rPr>
              <a:t>。</a:t>
            </a:r>
            <a:endParaRPr lang="zh-CN" altLang="en-US" sz="2400" dirty="0"/>
          </a:p>
        </p:txBody>
      </p:sp>
      <p:pic>
        <p:nvPicPr>
          <p:cNvPr id="81924" name="图片 2" descr="画着卡通人物&#10;&#10;描述已自动生成">
            <a:extLst>
              <a:ext uri="{FF2B5EF4-FFF2-40B4-BE49-F238E27FC236}">
                <a16:creationId xmlns:a16="http://schemas.microsoft.com/office/drawing/2014/main" id="{7EFD9A4F-3DC7-4C14-AC57-F1BD0729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060575"/>
            <a:ext cx="3649662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C4A759E3-F96B-4967-ABF0-00FE683BDB3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27125" y="2060575"/>
            <a:ext cx="9937750" cy="349091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1</a:t>
            </a: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在病人安静时测量。如有活动，休息</a:t>
            </a:r>
            <a:r>
              <a:rPr lang="en-US" altLang="zh-CN" sz="2800" b="1" dirty="0">
                <a:solidFill>
                  <a:srgbClr val="FF0000"/>
                </a:solidFill>
                <a:cs typeface="等线" panose="02010600030101010101" pitchFamily="2" charset="-122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cs typeface="等线" panose="02010600030101010101" pitchFamily="2" charset="-122"/>
              </a:rPr>
              <a:t>分钟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后再测量。</a:t>
            </a:r>
            <a:endParaRPr lang="en-US" altLang="zh-CN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呼吸微弱的患者，可用少许棉花放于患者鼻孔前，观察棉花纤维被吹动的次数，计数一分钟。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呼吸受意识控制，故测量时分散患者注意力，使其呼吸状态自然，以确保测量准确。</a:t>
            </a:r>
            <a:endParaRPr lang="en-US" altLang="zh-CN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261A2E-C41C-4366-9C96-942AEB524F47}"/>
              </a:ext>
            </a:extLst>
          </p:cNvPr>
          <p:cNvSpPr txBox="1"/>
          <p:nvPr/>
        </p:nvSpPr>
        <p:spPr>
          <a:xfrm>
            <a:off x="982663" y="363538"/>
            <a:ext cx="57610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脉压</a:t>
            </a:r>
            <a: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是如何形成的呢？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9" name="图片 6" descr="卡通人物&#10;&#10;描述已自动生成">
            <a:extLst>
              <a:ext uri="{FF2B5EF4-FFF2-40B4-BE49-F238E27FC236}">
                <a16:creationId xmlns:a16="http://schemas.microsoft.com/office/drawing/2014/main" id="{017926FD-91C3-40D4-9511-897E5AF7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" b="50725"/>
          <a:stretch>
            <a:fillRect/>
          </a:stretch>
        </p:blipFill>
        <p:spPr bwMode="auto">
          <a:xfrm>
            <a:off x="263525" y="1844675"/>
            <a:ext cx="5111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675CCCF-2600-4044-BB72-A14BDF0B8B7F}"/>
              </a:ext>
            </a:extLst>
          </p:cNvPr>
          <p:cNvSpPr txBox="1"/>
          <p:nvPr/>
        </p:nvSpPr>
        <p:spPr>
          <a:xfrm>
            <a:off x="449263" y="4581525"/>
            <a:ext cx="51847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 心室收缩时，动脉内的血液对动脉管壁所形成的最大压力，成为收缩压。</a:t>
            </a:r>
          </a:p>
        </p:txBody>
      </p:sp>
      <p:pic>
        <p:nvPicPr>
          <p:cNvPr id="10" name="图片 9" descr="卡通人物&#10;&#10;描述已自动生成">
            <a:extLst>
              <a:ext uri="{FF2B5EF4-FFF2-40B4-BE49-F238E27FC236}">
                <a16:creationId xmlns:a16="http://schemas.microsoft.com/office/drawing/2014/main" id="{6AB279B5-0481-4367-806E-2A494BB13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899" r="4001" b="5368"/>
          <a:stretch/>
        </p:blipFill>
        <p:spPr>
          <a:xfrm>
            <a:off x="6312024" y="1556792"/>
            <a:ext cx="5322832" cy="2376264"/>
          </a:xfrm>
          <a:prstGeom prst="flowChartAlternateProcess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2704471-665B-4A47-8A46-5409594286EB}"/>
              </a:ext>
            </a:extLst>
          </p:cNvPr>
          <p:cNvSpPr txBox="1"/>
          <p:nvPr/>
        </p:nvSpPr>
        <p:spPr>
          <a:xfrm>
            <a:off x="6311900" y="4465638"/>
            <a:ext cx="51847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 心室舒张时，动脉内的血液对动脉管壁所形成的最小压力，成为舒张压。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3C3DE65-2511-4190-99C1-3EA2CF1B3D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8640762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一、正常血压及其生理性变化</a:t>
            </a:r>
            <a:r>
              <a:rPr lang="en-US" altLang="zh-CN" sz="3200" dirty="0"/>
              <a:t>——</a:t>
            </a:r>
            <a:r>
              <a:rPr lang="zh-CN" altLang="en-US" sz="3200" dirty="0"/>
              <a:t>血压的形成</a:t>
            </a:r>
          </a:p>
        </p:txBody>
      </p:sp>
      <p:pic>
        <p:nvPicPr>
          <p:cNvPr id="5" name="图片 4" descr="图片包含 水, 狗, 桌子, 棕色&#10;&#10;描述已自动生成">
            <a:extLst>
              <a:ext uri="{FF2B5EF4-FFF2-40B4-BE49-F238E27FC236}">
                <a16:creationId xmlns:a16="http://schemas.microsoft.com/office/drawing/2014/main" id="{EB03AD82-33F2-4FB9-B8F2-D28FC9DF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700808"/>
            <a:ext cx="4752528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4" name="文本框 5">
            <a:extLst>
              <a:ext uri="{FF2B5EF4-FFF2-40B4-BE49-F238E27FC236}">
                <a16:creationId xmlns:a16="http://schemas.microsoft.com/office/drawing/2014/main" id="{73718F39-E7DA-43B2-8BA7-49E4E222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928688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B2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循环系统有足够的血液充盈</a:t>
            </a:r>
          </a:p>
        </p:txBody>
      </p:sp>
      <p:sp>
        <p:nvSpPr>
          <p:cNvPr id="30725" name="文本框 6">
            <a:extLst>
              <a:ext uri="{FF2B5EF4-FFF2-40B4-BE49-F238E27FC236}">
                <a16:creationId xmlns:a16="http://schemas.microsoft.com/office/drawing/2014/main" id="{7017A733-2C9E-49DC-A53D-2C30C77FC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781300"/>
            <a:ext cx="266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B2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心脏收缩射血是形成血压的基本动力。</a:t>
            </a:r>
          </a:p>
        </p:txBody>
      </p:sp>
      <p:sp>
        <p:nvSpPr>
          <p:cNvPr id="30726" name="文本框 7">
            <a:extLst>
              <a:ext uri="{FF2B5EF4-FFF2-40B4-BE49-F238E27FC236}">
                <a16:creationId xmlns:a16="http://schemas.microsoft.com/office/drawing/2014/main" id="{0A53067A-B39F-4444-B1EC-67F14B0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2636838"/>
            <a:ext cx="3708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B2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外周阻力是血压形成的必要因素。</a:t>
            </a:r>
            <a:endParaRPr lang="en-US" altLang="zh-CN" sz="2400">
              <a:solidFill>
                <a:srgbClr val="0B2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35A4A9C-562D-4CED-A564-C5B85ABB2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44450"/>
            <a:ext cx="93599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一、正常血压及其生理性变化</a:t>
            </a:r>
            <a:r>
              <a:rPr lang="en-US" altLang="zh-CN" sz="3200" dirty="0"/>
              <a:t>——</a:t>
            </a:r>
            <a:r>
              <a:rPr lang="zh-CN" altLang="en-US" sz="3200" dirty="0"/>
              <a:t>影响因素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32877A9D-9526-4537-AAFE-33AB28BD65CD}"/>
              </a:ext>
            </a:extLst>
          </p:cNvPr>
          <p:cNvSpPr/>
          <p:nvPr/>
        </p:nvSpPr>
        <p:spPr>
          <a:xfrm>
            <a:off x="911225" y="1125538"/>
            <a:ext cx="3744913" cy="501650"/>
          </a:xfrm>
          <a:custGeom>
            <a:avLst/>
            <a:gdLst>
              <a:gd name="connsiteX0" fmla="*/ 3528392 w 3960440"/>
              <a:gd name="connsiteY0" fmla="*/ 0 h 720080"/>
              <a:gd name="connsiteX1" fmla="*/ 3780420 w 3960440"/>
              <a:gd name="connsiteY1" fmla="*/ 0 h 720080"/>
              <a:gd name="connsiteX2" fmla="*/ 3960440 w 3960440"/>
              <a:gd name="connsiteY2" fmla="*/ 360040 h 720080"/>
              <a:gd name="connsiteX3" fmla="*/ 3780420 w 3960440"/>
              <a:gd name="connsiteY3" fmla="*/ 720080 h 720080"/>
              <a:gd name="connsiteX4" fmla="*/ 3528392 w 3960440"/>
              <a:gd name="connsiteY4" fmla="*/ 720080 h 720080"/>
              <a:gd name="connsiteX5" fmla="*/ 684076 w 3960440"/>
              <a:gd name="connsiteY5" fmla="*/ 0 h 720080"/>
              <a:gd name="connsiteX6" fmla="*/ 3276364 w 3960440"/>
              <a:gd name="connsiteY6" fmla="*/ 0 h 720080"/>
              <a:gd name="connsiteX7" fmla="*/ 3096344 w 3960440"/>
              <a:gd name="connsiteY7" fmla="*/ 360040 h 720080"/>
              <a:gd name="connsiteX8" fmla="*/ 3276364 w 3960440"/>
              <a:gd name="connsiteY8" fmla="*/ 720080 h 720080"/>
              <a:gd name="connsiteX9" fmla="*/ 684076 w 3960440"/>
              <a:gd name="connsiteY9" fmla="*/ 720080 h 720080"/>
              <a:gd name="connsiteX10" fmla="*/ 864096 w 3960440"/>
              <a:gd name="connsiteY10" fmla="*/ 360040 h 720080"/>
              <a:gd name="connsiteX11" fmla="*/ 180020 w 3960440"/>
              <a:gd name="connsiteY11" fmla="*/ 0 h 720080"/>
              <a:gd name="connsiteX12" fmla="*/ 648072 w 3960440"/>
              <a:gd name="connsiteY12" fmla="*/ 0 h 720080"/>
              <a:gd name="connsiteX13" fmla="*/ 648072 w 3960440"/>
              <a:gd name="connsiteY13" fmla="*/ 720080 h 720080"/>
              <a:gd name="connsiteX14" fmla="*/ 180020 w 3960440"/>
              <a:gd name="connsiteY14" fmla="*/ 720080 h 720080"/>
              <a:gd name="connsiteX15" fmla="*/ 0 w 3960440"/>
              <a:gd name="connsiteY15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0440" h="720080">
                <a:moveTo>
                  <a:pt x="3528392" y="0"/>
                </a:moveTo>
                <a:lnTo>
                  <a:pt x="3780420" y="0"/>
                </a:lnTo>
                <a:lnTo>
                  <a:pt x="3960440" y="360040"/>
                </a:lnTo>
                <a:lnTo>
                  <a:pt x="3780420" y="720080"/>
                </a:lnTo>
                <a:lnTo>
                  <a:pt x="3528392" y="720080"/>
                </a:lnTo>
                <a:close/>
                <a:moveTo>
                  <a:pt x="684076" y="0"/>
                </a:moveTo>
                <a:lnTo>
                  <a:pt x="3276364" y="0"/>
                </a:lnTo>
                <a:lnTo>
                  <a:pt x="3096344" y="360040"/>
                </a:lnTo>
                <a:lnTo>
                  <a:pt x="3276364" y="720080"/>
                </a:lnTo>
                <a:lnTo>
                  <a:pt x="684076" y="720080"/>
                </a:lnTo>
                <a:lnTo>
                  <a:pt x="864096" y="360040"/>
                </a:lnTo>
                <a:close/>
                <a:moveTo>
                  <a:pt x="180020" y="0"/>
                </a:moveTo>
                <a:lnTo>
                  <a:pt x="648072" y="0"/>
                </a:lnTo>
                <a:lnTo>
                  <a:pt x="648072" y="720080"/>
                </a:lnTo>
                <a:lnTo>
                  <a:pt x="180020" y="72008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每搏输出量</a:t>
            </a: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0BA329B9-1427-41FC-95B8-C731A824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132013"/>
            <a:ext cx="7488237" cy="1689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B2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心率和外周阻力不变</a:t>
            </a:r>
            <a:endParaRPr lang="en-US" altLang="zh-CN" sz="2400" b="1" dirty="0">
              <a:solidFill>
                <a:srgbClr val="0B2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每搏输出量增大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主动脉内血量增多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收缩压增加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、舒张压不变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脉压增大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9" name="图片 5" descr="图片包含 游戏机&#10;&#10;描述已自动生成">
            <a:extLst>
              <a:ext uri="{FF2B5EF4-FFF2-40B4-BE49-F238E27FC236}">
                <a16:creationId xmlns:a16="http://schemas.microsoft.com/office/drawing/2014/main" id="{C457560B-DB50-4609-BF73-D3D53A64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716338"/>
            <a:ext cx="490696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7F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绿色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</TotalTime>
  <Pages>0</Pages>
  <Words>2921</Words>
  <Characters>0</Characters>
  <Application>Microsoft Office PowerPoint</Application>
  <DocSecurity>0</DocSecurity>
  <PresentationFormat>宽屏</PresentationFormat>
  <Lines>0</Lines>
  <Paragraphs>426</Paragraphs>
  <Slides>62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3" baseType="lpstr">
      <vt:lpstr>等线 Light</vt:lpstr>
      <vt:lpstr>仿宋</vt:lpstr>
      <vt:lpstr>黑体</vt:lpstr>
      <vt:lpstr>华文楷体</vt:lpstr>
      <vt:lpstr>宋体</vt:lpstr>
      <vt:lpstr>微软雅黑</vt:lpstr>
      <vt:lpstr>Arial</vt:lpstr>
      <vt:lpstr>Arial Black</vt:lpstr>
      <vt:lpstr>Wingdings</vt:lpstr>
      <vt:lpstr>Wingdings 2</vt:lpstr>
      <vt:lpstr>Office 主题​​</vt:lpstr>
      <vt:lpstr>PowerPoint 演示文稿</vt:lpstr>
      <vt:lpstr>PowerPoint 演示文稿</vt:lpstr>
      <vt:lpstr> 本章节框架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第十二章   病人的清洁卫生</dc:title>
  <dc:subject/>
  <dc:creator>aa</dc:creator>
  <cp:keywords/>
  <dc:description/>
  <cp:lastModifiedBy>C YJ</cp:lastModifiedBy>
  <cp:revision>592</cp:revision>
  <dcterms:created xsi:type="dcterms:W3CDTF">2004-08-22T02:09:39Z</dcterms:created>
  <dcterms:modified xsi:type="dcterms:W3CDTF">2022-08-22T13:43:29Z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2052-9.1.0.5218</vt:lpwstr>
  </property>
</Properties>
</file>