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70" r:id="rId1"/>
  </p:sldMasterIdLst>
  <p:notesMasterIdLst>
    <p:notesMasterId r:id="rId73"/>
  </p:notesMasterIdLst>
  <p:sldIdLst>
    <p:sldId id="281" r:id="rId2"/>
    <p:sldId id="1334" r:id="rId3"/>
    <p:sldId id="1375" r:id="rId4"/>
    <p:sldId id="1376" r:id="rId5"/>
    <p:sldId id="1377" r:id="rId6"/>
    <p:sldId id="303" r:id="rId7"/>
    <p:sldId id="1378" r:id="rId8"/>
    <p:sldId id="1379" r:id="rId9"/>
    <p:sldId id="1382" r:id="rId10"/>
    <p:sldId id="1383" r:id="rId11"/>
    <p:sldId id="1384" r:id="rId12"/>
    <p:sldId id="1385" r:id="rId13"/>
    <p:sldId id="1387" r:id="rId14"/>
    <p:sldId id="1380" r:id="rId15"/>
    <p:sldId id="1388" r:id="rId16"/>
    <p:sldId id="1389" r:id="rId17"/>
    <p:sldId id="1390" r:id="rId18"/>
    <p:sldId id="1391" r:id="rId19"/>
    <p:sldId id="1392" r:id="rId20"/>
    <p:sldId id="1393" r:id="rId21"/>
    <p:sldId id="1394" r:id="rId22"/>
    <p:sldId id="1395" r:id="rId23"/>
    <p:sldId id="1396" r:id="rId24"/>
    <p:sldId id="1351" r:id="rId25"/>
    <p:sldId id="1381" r:id="rId26"/>
    <p:sldId id="879" r:id="rId27"/>
    <p:sldId id="1397" r:id="rId28"/>
    <p:sldId id="1398" r:id="rId29"/>
    <p:sldId id="1399" r:id="rId30"/>
    <p:sldId id="1400" r:id="rId31"/>
    <p:sldId id="498" r:id="rId32"/>
    <p:sldId id="1401" r:id="rId33"/>
    <p:sldId id="699" r:id="rId34"/>
    <p:sldId id="1402" r:id="rId35"/>
    <p:sldId id="1411" r:id="rId36"/>
    <p:sldId id="1412" r:id="rId37"/>
    <p:sldId id="1413" r:id="rId38"/>
    <p:sldId id="1404" r:id="rId39"/>
    <p:sldId id="1405" r:id="rId40"/>
    <p:sldId id="1414" r:id="rId41"/>
    <p:sldId id="1406" r:id="rId42"/>
    <p:sldId id="1407" r:id="rId43"/>
    <p:sldId id="1409" r:id="rId44"/>
    <p:sldId id="1365" r:id="rId45"/>
    <p:sldId id="1410" r:id="rId46"/>
    <p:sldId id="1415" r:id="rId47"/>
    <p:sldId id="1416" r:id="rId48"/>
    <p:sldId id="1078" r:id="rId49"/>
    <p:sldId id="1417" r:id="rId50"/>
    <p:sldId id="521" r:id="rId51"/>
    <p:sldId id="1367" r:id="rId52"/>
    <p:sldId id="1426" r:id="rId53"/>
    <p:sldId id="1427" r:id="rId54"/>
    <p:sldId id="1428" r:id="rId55"/>
    <p:sldId id="1370" r:id="rId56"/>
    <p:sldId id="532" r:id="rId57"/>
    <p:sldId id="534" r:id="rId58"/>
    <p:sldId id="1430" r:id="rId59"/>
    <p:sldId id="1431" r:id="rId60"/>
    <p:sldId id="1418" r:id="rId61"/>
    <p:sldId id="1094" r:id="rId62"/>
    <p:sldId id="1419" r:id="rId63"/>
    <p:sldId id="1420" r:id="rId64"/>
    <p:sldId id="1421" r:id="rId65"/>
    <p:sldId id="1424" r:id="rId66"/>
    <p:sldId id="1095" r:id="rId67"/>
    <p:sldId id="1422" r:id="rId68"/>
    <p:sldId id="1423" r:id="rId69"/>
    <p:sldId id="1425" r:id="rId70"/>
    <p:sldId id="575" r:id="rId71"/>
    <p:sldId id="576" r:id="rId7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4D4D4D"/>
    <a:srgbClr val="808080"/>
    <a:srgbClr val="666699"/>
    <a:srgbClr val="FF5050"/>
    <a:srgbClr val="A50021"/>
    <a:srgbClr val="CC3300"/>
    <a:srgbClr val="140FEF"/>
    <a:srgbClr val="E6F3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424" autoAdjust="0"/>
  </p:normalViewPr>
  <p:slideViewPr>
    <p:cSldViewPr snapToGrid="0">
      <p:cViewPr varScale="1">
        <p:scale>
          <a:sx n="80" d="100"/>
          <a:sy n="80" d="100"/>
        </p:scale>
        <p:origin x="739" y="62"/>
      </p:cViewPr>
      <p:guideLst/>
    </p:cSldViewPr>
  </p:slideViewPr>
  <p:outlineViewPr>
    <p:cViewPr>
      <p:scale>
        <a:sx n="33" d="100"/>
        <a:sy n="33" d="100"/>
      </p:scale>
      <p:origin x="0" y="-4216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41F7E7-FFA2-4BA9-8113-36096C29CFEA}" type="doc">
      <dgm:prSet loTypeId="urn:microsoft.com/office/officeart/2005/8/layout/lProcess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587DDE4-F8DC-4B2F-8E84-B85CFC9D0AA9}">
      <dgm:prSet phldrT="[文本]" custT="1"/>
      <dgm:spPr/>
      <dgm:t>
        <a:bodyPr/>
        <a:lstStyle/>
        <a:p>
          <a:r>
            <a: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生理因素</a:t>
          </a:r>
        </a:p>
      </dgm:t>
    </dgm:pt>
    <dgm:pt modelId="{1DCC6721-87B1-4089-A6BB-AACCD22A4F3F}" type="parTrans" cxnId="{45B9E155-7154-43D9-ADAF-7BC87AB22C32}">
      <dgm:prSet/>
      <dgm:spPr/>
      <dgm:t>
        <a:bodyPr/>
        <a:lstStyle/>
        <a:p>
          <a:endParaRPr lang="zh-CN" altLang="en-US"/>
        </a:p>
      </dgm:t>
    </dgm:pt>
    <dgm:pt modelId="{51CCB8A8-B712-428C-88FE-CBE8EF0FD035}" type="sibTrans" cxnId="{45B9E155-7154-43D9-ADAF-7BC87AB22C32}">
      <dgm:prSet/>
      <dgm:spPr/>
      <dgm:t>
        <a:bodyPr/>
        <a:lstStyle/>
        <a:p>
          <a:endParaRPr lang="zh-CN" altLang="en-US"/>
        </a:p>
      </dgm:t>
    </dgm:pt>
    <dgm:pt modelId="{9C4331CC-C659-4774-8750-113EE9510EB8}">
      <dgm:prSet phldrT="[文本]" custT="1"/>
      <dgm:spPr/>
      <dgm:t>
        <a:bodyPr/>
        <a:lstStyle/>
        <a:p>
          <a:pPr algn="l"/>
          <a:r>
            <a: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年龄（婴幼儿、幼儿及学龄前儿童、青少年、老年）</a:t>
          </a:r>
        </a:p>
      </dgm:t>
    </dgm:pt>
    <dgm:pt modelId="{309683D6-8325-4B69-819F-5883CC6824FB}" type="parTrans" cxnId="{15152EBB-BFDB-4E26-B2F3-7E5EC449D4D9}">
      <dgm:prSet/>
      <dgm:spPr/>
      <dgm:t>
        <a:bodyPr/>
        <a:lstStyle/>
        <a:p>
          <a:endParaRPr lang="zh-CN" altLang="en-US"/>
        </a:p>
      </dgm:t>
    </dgm:pt>
    <dgm:pt modelId="{A98C9A6D-0E28-48E2-A36D-44C6FE6440DD}" type="sibTrans" cxnId="{15152EBB-BFDB-4E26-B2F3-7E5EC449D4D9}">
      <dgm:prSet/>
      <dgm:spPr/>
      <dgm:t>
        <a:bodyPr/>
        <a:lstStyle/>
        <a:p>
          <a:endParaRPr lang="zh-CN" altLang="en-US"/>
        </a:p>
      </dgm:t>
    </dgm:pt>
    <dgm:pt modelId="{0B18AEC2-B96C-41E0-A9B1-AB0F7DF6FA4B}">
      <dgm:prSet phldrT="[文本]" custT="1"/>
      <dgm:spPr/>
      <dgm:t>
        <a:bodyPr/>
        <a:lstStyle/>
        <a:p>
          <a:pPr algn="l"/>
          <a:r>
            <a: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活动量</a:t>
          </a:r>
          <a:r>
            <a: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活动量大的个体需要更多得食物）</a:t>
          </a:r>
        </a:p>
      </dgm:t>
    </dgm:pt>
    <dgm:pt modelId="{B513250F-9367-43E9-8C33-864B7A4E8C8E}" type="parTrans" cxnId="{50E24EE4-B777-4E79-B2EF-8CD9EA21EC8E}">
      <dgm:prSet/>
      <dgm:spPr/>
      <dgm:t>
        <a:bodyPr/>
        <a:lstStyle/>
        <a:p>
          <a:endParaRPr lang="zh-CN" altLang="en-US"/>
        </a:p>
      </dgm:t>
    </dgm:pt>
    <dgm:pt modelId="{328F253D-652C-4046-AEA2-C06E5791A351}" type="sibTrans" cxnId="{50E24EE4-B777-4E79-B2EF-8CD9EA21EC8E}">
      <dgm:prSet/>
      <dgm:spPr/>
      <dgm:t>
        <a:bodyPr/>
        <a:lstStyle/>
        <a:p>
          <a:endParaRPr lang="zh-CN" altLang="en-US"/>
        </a:p>
      </dgm:t>
    </dgm:pt>
    <dgm:pt modelId="{6E6CC3A1-B2B5-4469-ACFB-80449DD4731B}">
      <dgm:prSet phldrT="[文本]" custT="1"/>
      <dgm:spPr/>
      <dgm:t>
        <a:bodyPr/>
        <a:lstStyle/>
        <a:p>
          <a:pPr algn="l"/>
          <a:r>
            <a: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特殊生理期（妊娠期、哺乳期的女性对营养需求增加）</a:t>
          </a:r>
        </a:p>
      </dgm:t>
    </dgm:pt>
    <dgm:pt modelId="{C0144736-0049-4746-86FD-A018680F0213}" type="parTrans" cxnId="{C328E6E1-6C98-4393-B66D-65DB69386546}">
      <dgm:prSet/>
      <dgm:spPr/>
      <dgm:t>
        <a:bodyPr/>
        <a:lstStyle/>
        <a:p>
          <a:endParaRPr lang="zh-CN" altLang="en-US"/>
        </a:p>
      </dgm:t>
    </dgm:pt>
    <dgm:pt modelId="{777DA1AE-DE2C-47FF-BC3E-D8F71590A5B6}" type="sibTrans" cxnId="{C328E6E1-6C98-4393-B66D-65DB69386546}">
      <dgm:prSet/>
      <dgm:spPr/>
      <dgm:t>
        <a:bodyPr/>
        <a:lstStyle/>
        <a:p>
          <a:endParaRPr lang="zh-CN" altLang="en-US"/>
        </a:p>
      </dgm:t>
    </dgm:pt>
    <dgm:pt modelId="{39AF263B-C40C-4333-BB05-23255FE11CCE}" type="pres">
      <dgm:prSet presAssocID="{2B41F7E7-FFA2-4BA9-8113-36096C29CFEA}" presName="theList" presStyleCnt="0">
        <dgm:presLayoutVars>
          <dgm:dir/>
          <dgm:animLvl val="lvl"/>
          <dgm:resizeHandles val="exact"/>
        </dgm:presLayoutVars>
      </dgm:prSet>
      <dgm:spPr/>
    </dgm:pt>
    <dgm:pt modelId="{8C7AEFD1-D140-453A-80C3-73045E00EFF5}" type="pres">
      <dgm:prSet presAssocID="{A587DDE4-F8DC-4B2F-8E84-B85CFC9D0AA9}" presName="compNode" presStyleCnt="0"/>
      <dgm:spPr/>
    </dgm:pt>
    <dgm:pt modelId="{CABEB80A-E551-4246-B34C-D71E286CB993}" type="pres">
      <dgm:prSet presAssocID="{A587DDE4-F8DC-4B2F-8E84-B85CFC9D0AA9}" presName="aNode" presStyleLbl="bgShp" presStyleIdx="0" presStyleCnt="1"/>
      <dgm:spPr/>
    </dgm:pt>
    <dgm:pt modelId="{A3F9710F-9D8B-40D8-97B0-09E49B62C0A2}" type="pres">
      <dgm:prSet presAssocID="{A587DDE4-F8DC-4B2F-8E84-B85CFC9D0AA9}" presName="textNode" presStyleLbl="bgShp" presStyleIdx="0" presStyleCnt="1"/>
      <dgm:spPr/>
    </dgm:pt>
    <dgm:pt modelId="{3354B0CB-7DD3-456C-924B-4A63B2F88725}" type="pres">
      <dgm:prSet presAssocID="{A587DDE4-F8DC-4B2F-8E84-B85CFC9D0AA9}" presName="compChildNode" presStyleCnt="0"/>
      <dgm:spPr/>
    </dgm:pt>
    <dgm:pt modelId="{FD526A57-E485-464D-BD5E-8ED3FDC90580}" type="pres">
      <dgm:prSet presAssocID="{A587DDE4-F8DC-4B2F-8E84-B85CFC9D0AA9}" presName="theInnerList" presStyleCnt="0"/>
      <dgm:spPr/>
    </dgm:pt>
    <dgm:pt modelId="{6EA24A39-4704-4A7C-87E4-66FA9186CC9C}" type="pres">
      <dgm:prSet presAssocID="{9C4331CC-C659-4774-8750-113EE9510EB8}" presName="childNode" presStyleLbl="node1" presStyleIdx="0" presStyleCnt="3">
        <dgm:presLayoutVars>
          <dgm:bulletEnabled val="1"/>
        </dgm:presLayoutVars>
      </dgm:prSet>
      <dgm:spPr/>
    </dgm:pt>
    <dgm:pt modelId="{B637F5EC-BD9C-42AA-AA29-91C061EB5F50}" type="pres">
      <dgm:prSet presAssocID="{9C4331CC-C659-4774-8750-113EE9510EB8}" presName="aSpace2" presStyleCnt="0"/>
      <dgm:spPr/>
    </dgm:pt>
    <dgm:pt modelId="{49C96906-4955-4B36-974F-6766972DCE38}" type="pres">
      <dgm:prSet presAssocID="{0B18AEC2-B96C-41E0-A9B1-AB0F7DF6FA4B}" presName="childNode" presStyleLbl="node1" presStyleIdx="1" presStyleCnt="3">
        <dgm:presLayoutVars>
          <dgm:bulletEnabled val="1"/>
        </dgm:presLayoutVars>
      </dgm:prSet>
      <dgm:spPr/>
    </dgm:pt>
    <dgm:pt modelId="{9B0BB9CC-BA54-41E9-B3CA-4C4CF03D44AD}" type="pres">
      <dgm:prSet presAssocID="{0B18AEC2-B96C-41E0-A9B1-AB0F7DF6FA4B}" presName="aSpace2" presStyleCnt="0"/>
      <dgm:spPr/>
    </dgm:pt>
    <dgm:pt modelId="{513D6098-F133-4E14-B8CE-2C59313CA0AF}" type="pres">
      <dgm:prSet presAssocID="{6E6CC3A1-B2B5-4469-ACFB-80449DD4731B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C114CB0F-CC32-4BDD-BAB2-BC36FD14004E}" type="presOf" srcId="{9C4331CC-C659-4774-8750-113EE9510EB8}" destId="{6EA24A39-4704-4A7C-87E4-66FA9186CC9C}" srcOrd="0" destOrd="0" presId="urn:microsoft.com/office/officeart/2005/8/layout/lProcess2"/>
    <dgm:cxn modelId="{EBC9643D-F93D-48C0-B431-69B1CD0B01BE}" type="presOf" srcId="{A587DDE4-F8DC-4B2F-8E84-B85CFC9D0AA9}" destId="{CABEB80A-E551-4246-B34C-D71E286CB993}" srcOrd="0" destOrd="0" presId="urn:microsoft.com/office/officeart/2005/8/layout/lProcess2"/>
    <dgm:cxn modelId="{45B9E155-7154-43D9-ADAF-7BC87AB22C32}" srcId="{2B41F7E7-FFA2-4BA9-8113-36096C29CFEA}" destId="{A587DDE4-F8DC-4B2F-8E84-B85CFC9D0AA9}" srcOrd="0" destOrd="0" parTransId="{1DCC6721-87B1-4089-A6BB-AACCD22A4F3F}" sibTransId="{51CCB8A8-B712-428C-88FE-CBE8EF0FD035}"/>
    <dgm:cxn modelId="{22DF8784-9952-4A96-AF18-BE518BF270F3}" type="presOf" srcId="{0B18AEC2-B96C-41E0-A9B1-AB0F7DF6FA4B}" destId="{49C96906-4955-4B36-974F-6766972DCE38}" srcOrd="0" destOrd="0" presId="urn:microsoft.com/office/officeart/2005/8/layout/lProcess2"/>
    <dgm:cxn modelId="{129C9C84-79D5-488B-8EC3-67C04A7B4FEA}" type="presOf" srcId="{2B41F7E7-FFA2-4BA9-8113-36096C29CFEA}" destId="{39AF263B-C40C-4333-BB05-23255FE11CCE}" srcOrd="0" destOrd="0" presId="urn:microsoft.com/office/officeart/2005/8/layout/lProcess2"/>
    <dgm:cxn modelId="{15152EBB-BFDB-4E26-B2F3-7E5EC449D4D9}" srcId="{A587DDE4-F8DC-4B2F-8E84-B85CFC9D0AA9}" destId="{9C4331CC-C659-4774-8750-113EE9510EB8}" srcOrd="0" destOrd="0" parTransId="{309683D6-8325-4B69-819F-5883CC6824FB}" sibTransId="{A98C9A6D-0E28-48E2-A36D-44C6FE6440DD}"/>
    <dgm:cxn modelId="{A83704CC-587C-44F7-9CBF-F2C2140B169E}" type="presOf" srcId="{A587DDE4-F8DC-4B2F-8E84-B85CFC9D0AA9}" destId="{A3F9710F-9D8B-40D8-97B0-09E49B62C0A2}" srcOrd="1" destOrd="0" presId="urn:microsoft.com/office/officeart/2005/8/layout/lProcess2"/>
    <dgm:cxn modelId="{C328E6E1-6C98-4393-B66D-65DB69386546}" srcId="{A587DDE4-F8DC-4B2F-8E84-B85CFC9D0AA9}" destId="{6E6CC3A1-B2B5-4469-ACFB-80449DD4731B}" srcOrd="2" destOrd="0" parTransId="{C0144736-0049-4746-86FD-A018680F0213}" sibTransId="{777DA1AE-DE2C-47FF-BC3E-D8F71590A5B6}"/>
    <dgm:cxn modelId="{50E24EE4-B777-4E79-B2EF-8CD9EA21EC8E}" srcId="{A587DDE4-F8DC-4B2F-8E84-B85CFC9D0AA9}" destId="{0B18AEC2-B96C-41E0-A9B1-AB0F7DF6FA4B}" srcOrd="1" destOrd="0" parTransId="{B513250F-9367-43E9-8C33-864B7A4E8C8E}" sibTransId="{328F253D-652C-4046-AEA2-C06E5791A351}"/>
    <dgm:cxn modelId="{14D1BFE7-38B5-4F2C-BC78-95F51B22B57B}" type="presOf" srcId="{6E6CC3A1-B2B5-4469-ACFB-80449DD4731B}" destId="{513D6098-F133-4E14-B8CE-2C59313CA0AF}" srcOrd="0" destOrd="0" presId="urn:microsoft.com/office/officeart/2005/8/layout/lProcess2"/>
    <dgm:cxn modelId="{DEB678A9-9AE9-4996-8A61-37CF3F7C9FD8}" type="presParOf" srcId="{39AF263B-C40C-4333-BB05-23255FE11CCE}" destId="{8C7AEFD1-D140-453A-80C3-73045E00EFF5}" srcOrd="0" destOrd="0" presId="urn:microsoft.com/office/officeart/2005/8/layout/lProcess2"/>
    <dgm:cxn modelId="{50141FD4-DE0C-4510-BB86-56EEBBCD06AB}" type="presParOf" srcId="{8C7AEFD1-D140-453A-80C3-73045E00EFF5}" destId="{CABEB80A-E551-4246-B34C-D71E286CB993}" srcOrd="0" destOrd="0" presId="urn:microsoft.com/office/officeart/2005/8/layout/lProcess2"/>
    <dgm:cxn modelId="{D2047352-BEA7-4626-BB42-C14C1C5588E1}" type="presParOf" srcId="{8C7AEFD1-D140-453A-80C3-73045E00EFF5}" destId="{A3F9710F-9D8B-40D8-97B0-09E49B62C0A2}" srcOrd="1" destOrd="0" presId="urn:microsoft.com/office/officeart/2005/8/layout/lProcess2"/>
    <dgm:cxn modelId="{7D58FD08-1D4C-40E2-85C5-14808DA8DF8F}" type="presParOf" srcId="{8C7AEFD1-D140-453A-80C3-73045E00EFF5}" destId="{3354B0CB-7DD3-456C-924B-4A63B2F88725}" srcOrd="2" destOrd="0" presId="urn:microsoft.com/office/officeart/2005/8/layout/lProcess2"/>
    <dgm:cxn modelId="{F752E682-20A3-4B99-9D26-23A4F8980BDF}" type="presParOf" srcId="{3354B0CB-7DD3-456C-924B-4A63B2F88725}" destId="{FD526A57-E485-464D-BD5E-8ED3FDC90580}" srcOrd="0" destOrd="0" presId="urn:microsoft.com/office/officeart/2005/8/layout/lProcess2"/>
    <dgm:cxn modelId="{0F0D9F56-0786-4AF3-A3DC-BEB15AE29A57}" type="presParOf" srcId="{FD526A57-E485-464D-BD5E-8ED3FDC90580}" destId="{6EA24A39-4704-4A7C-87E4-66FA9186CC9C}" srcOrd="0" destOrd="0" presId="urn:microsoft.com/office/officeart/2005/8/layout/lProcess2"/>
    <dgm:cxn modelId="{B6A9EDD5-0D37-4E68-AFE6-C8DD9B1F9DE8}" type="presParOf" srcId="{FD526A57-E485-464D-BD5E-8ED3FDC90580}" destId="{B637F5EC-BD9C-42AA-AA29-91C061EB5F50}" srcOrd="1" destOrd="0" presId="urn:microsoft.com/office/officeart/2005/8/layout/lProcess2"/>
    <dgm:cxn modelId="{B9CEC40C-3FDE-40CC-910D-0EA2AD962F9E}" type="presParOf" srcId="{FD526A57-E485-464D-BD5E-8ED3FDC90580}" destId="{49C96906-4955-4B36-974F-6766972DCE38}" srcOrd="2" destOrd="0" presId="urn:microsoft.com/office/officeart/2005/8/layout/lProcess2"/>
    <dgm:cxn modelId="{FD644456-AF99-4742-BDD6-95755DDDD02B}" type="presParOf" srcId="{FD526A57-E485-464D-BD5E-8ED3FDC90580}" destId="{9B0BB9CC-BA54-41E9-B3CA-4C4CF03D44AD}" srcOrd="3" destOrd="0" presId="urn:microsoft.com/office/officeart/2005/8/layout/lProcess2"/>
    <dgm:cxn modelId="{C7B3CE2D-E6C2-421C-85A1-9F13AB9C79A7}" type="presParOf" srcId="{FD526A57-E485-464D-BD5E-8ED3FDC90580}" destId="{513D6098-F133-4E14-B8CE-2C59313CA0AF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BEB80A-E551-4246-B34C-D71E286CB993}">
      <dsp:nvSpPr>
        <dsp:cNvPr id="0" name=""/>
        <dsp:cNvSpPr/>
      </dsp:nvSpPr>
      <dsp:spPr>
        <a:xfrm>
          <a:off x="0" y="0"/>
          <a:ext cx="5519252" cy="508692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生理因素</a:t>
          </a:r>
        </a:p>
      </dsp:txBody>
      <dsp:txXfrm>
        <a:off x="0" y="0"/>
        <a:ext cx="5519252" cy="1526078"/>
      </dsp:txXfrm>
    </dsp:sp>
    <dsp:sp modelId="{6EA24A39-4704-4A7C-87E4-66FA9186CC9C}">
      <dsp:nvSpPr>
        <dsp:cNvPr id="0" name=""/>
        <dsp:cNvSpPr/>
      </dsp:nvSpPr>
      <dsp:spPr>
        <a:xfrm>
          <a:off x="551925" y="1526512"/>
          <a:ext cx="4415401" cy="9993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年龄（婴幼儿、幼儿及学龄前儿童、青少年、老年）</a:t>
          </a:r>
        </a:p>
      </dsp:txBody>
      <dsp:txXfrm>
        <a:off x="581196" y="1555783"/>
        <a:ext cx="4356859" cy="940835"/>
      </dsp:txXfrm>
    </dsp:sp>
    <dsp:sp modelId="{49C96906-4955-4B36-974F-6766972DCE38}">
      <dsp:nvSpPr>
        <dsp:cNvPr id="0" name=""/>
        <dsp:cNvSpPr/>
      </dsp:nvSpPr>
      <dsp:spPr>
        <a:xfrm>
          <a:off x="551925" y="2679640"/>
          <a:ext cx="4415401" cy="9993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活动量</a:t>
          </a:r>
          <a:r>
            <a:rPr lang="en-US" altLang="zh-CN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zh-CN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活动量大的个体需要更多得食物）</a:t>
          </a:r>
        </a:p>
      </dsp:txBody>
      <dsp:txXfrm>
        <a:off x="581196" y="2708911"/>
        <a:ext cx="4356859" cy="940835"/>
      </dsp:txXfrm>
    </dsp:sp>
    <dsp:sp modelId="{513D6098-F133-4E14-B8CE-2C59313CA0AF}">
      <dsp:nvSpPr>
        <dsp:cNvPr id="0" name=""/>
        <dsp:cNvSpPr/>
      </dsp:nvSpPr>
      <dsp:spPr>
        <a:xfrm>
          <a:off x="551925" y="3832768"/>
          <a:ext cx="4415401" cy="9993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特殊生理期（妊娠期、哺乳期的女性对营养需求增加）</a:t>
          </a:r>
        </a:p>
      </dsp:txBody>
      <dsp:txXfrm>
        <a:off x="581196" y="3862039"/>
        <a:ext cx="4356859" cy="9408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653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160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lstStyle/>
          <a:p>
            <a:pPr lvl="0" algn="r" eaLnBrk="1" hangingPunct="1"/>
            <a:fld id="{9A0DB2DC-4C9A-4742-B13C-FB6460FD3503}" type="slidenum">
              <a:rPr lang="en-US" altLang="zh-CN" sz="1200" dirty="0">
                <a:latin typeface="Calibri" panose="020F0502020204030204" charset="0"/>
              </a:rPr>
              <a:t>41</a:t>
            </a:fld>
            <a:endParaRPr lang="en-US" altLang="zh-CN" sz="1200" dirty="0">
              <a:latin typeface="Calibri" panose="020F0502020204030204" charset="0"/>
            </a:endParaRPr>
          </a:p>
        </p:txBody>
      </p:sp>
      <p:sp>
        <p:nvSpPr>
          <p:cNvPr id="114691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4692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图</a:t>
            </a:r>
            <a:r>
              <a:rPr lang="en-US" altLang="zh-CN" dirty="0"/>
              <a:t>10-1</a:t>
            </a:r>
            <a:r>
              <a:rPr lang="zh-CN" altLang="en-US" dirty="0"/>
              <a:t>合理日常膳食</a:t>
            </a:r>
          </a:p>
        </p:txBody>
      </p:sp>
    </p:spTree>
    <p:extLst>
      <p:ext uri="{BB962C8B-B14F-4D97-AF65-F5344CB8AC3E}">
        <p14:creationId xmlns:p14="http://schemas.microsoft.com/office/powerpoint/2010/main" val="1645489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lstStyle/>
          <a:p>
            <a:pPr lvl="0" algn="r" eaLnBrk="1" hangingPunct="1"/>
            <a:fld id="{9A0DB2DC-4C9A-4742-B13C-FB6460FD3503}" type="slidenum">
              <a:rPr lang="en-US" altLang="zh-CN" sz="1200" dirty="0">
                <a:latin typeface="Calibri" panose="020F0502020204030204" charset="0"/>
              </a:rPr>
              <a:t>42</a:t>
            </a:fld>
            <a:endParaRPr lang="en-US" altLang="zh-CN" sz="1200" dirty="0">
              <a:latin typeface="Calibri" panose="020F0502020204030204" charset="0"/>
            </a:endParaRPr>
          </a:p>
        </p:txBody>
      </p:sp>
      <p:sp>
        <p:nvSpPr>
          <p:cNvPr id="114691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4692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图</a:t>
            </a:r>
            <a:r>
              <a:rPr lang="en-US" altLang="zh-CN" dirty="0"/>
              <a:t>10-1</a:t>
            </a:r>
            <a:r>
              <a:rPr lang="zh-CN" altLang="en-US" dirty="0"/>
              <a:t>合理日常膳食</a:t>
            </a:r>
          </a:p>
        </p:txBody>
      </p:sp>
    </p:spTree>
    <p:extLst>
      <p:ext uri="{BB962C8B-B14F-4D97-AF65-F5344CB8AC3E}">
        <p14:creationId xmlns:p14="http://schemas.microsoft.com/office/powerpoint/2010/main" val="2427514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lstStyle/>
          <a:p>
            <a:pPr lvl="0" algn="r" eaLnBrk="1" hangingPunct="1"/>
            <a:fld id="{9A0DB2DC-4C9A-4742-B13C-FB6460FD3503}" type="slidenum">
              <a:rPr lang="en-US" altLang="zh-CN" sz="1200" dirty="0">
                <a:latin typeface="Calibri" panose="020F0502020204030204" charset="0"/>
              </a:rPr>
              <a:t>43</a:t>
            </a:fld>
            <a:endParaRPr lang="en-US" altLang="zh-CN" sz="1200" dirty="0">
              <a:latin typeface="Calibri" panose="020F0502020204030204" charset="0"/>
            </a:endParaRPr>
          </a:p>
        </p:txBody>
      </p:sp>
      <p:sp>
        <p:nvSpPr>
          <p:cNvPr id="114691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4692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图</a:t>
            </a:r>
            <a:r>
              <a:rPr lang="en-US" altLang="zh-CN" dirty="0"/>
              <a:t>10-1</a:t>
            </a:r>
            <a:r>
              <a:rPr lang="zh-CN" altLang="en-US" dirty="0"/>
              <a:t>合理日常膳食</a:t>
            </a:r>
          </a:p>
        </p:txBody>
      </p:sp>
    </p:spTree>
    <p:extLst>
      <p:ext uri="{BB962C8B-B14F-4D97-AF65-F5344CB8AC3E}">
        <p14:creationId xmlns:p14="http://schemas.microsoft.com/office/powerpoint/2010/main" val="2988647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lstStyle/>
          <a:p>
            <a:pPr lvl="0" algn="r" eaLnBrk="1" hangingPunct="1"/>
            <a:fld id="{9A0DB2DC-4C9A-4742-B13C-FB6460FD3503}" type="slidenum">
              <a:rPr lang="en-US" altLang="zh-CN" sz="1200" dirty="0">
                <a:latin typeface="Calibri" panose="020F0502020204030204" charset="0"/>
              </a:rPr>
              <a:t>45</a:t>
            </a:fld>
            <a:endParaRPr lang="en-US" altLang="zh-CN" sz="1200" dirty="0">
              <a:latin typeface="Calibri" panose="020F0502020204030204" charset="0"/>
            </a:endParaRPr>
          </a:p>
        </p:txBody>
      </p:sp>
      <p:sp>
        <p:nvSpPr>
          <p:cNvPr id="114691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4692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图</a:t>
            </a:r>
            <a:r>
              <a:rPr lang="en-US" altLang="zh-CN" dirty="0"/>
              <a:t>10-1</a:t>
            </a:r>
            <a:r>
              <a:rPr lang="zh-CN" altLang="en-US" dirty="0"/>
              <a:t>合理日常膳食</a:t>
            </a:r>
          </a:p>
        </p:txBody>
      </p:sp>
    </p:spTree>
    <p:extLst>
      <p:ext uri="{BB962C8B-B14F-4D97-AF65-F5344CB8AC3E}">
        <p14:creationId xmlns:p14="http://schemas.microsoft.com/office/powerpoint/2010/main" val="1043326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lstStyle/>
          <a:p>
            <a:pPr lvl="0" algn="r" eaLnBrk="1" hangingPunct="1"/>
            <a:fld id="{9A0DB2DC-4C9A-4742-B13C-FB6460FD3503}" type="slidenum">
              <a:rPr lang="en-US" altLang="zh-CN" sz="1200" dirty="0">
                <a:latin typeface="Calibri" panose="020F0502020204030204" charset="0"/>
              </a:rPr>
              <a:t>33</a:t>
            </a:fld>
            <a:endParaRPr lang="en-US" altLang="zh-CN" sz="1200" dirty="0">
              <a:latin typeface="Calibri" panose="020F0502020204030204" charset="0"/>
            </a:endParaRPr>
          </a:p>
        </p:txBody>
      </p:sp>
      <p:sp>
        <p:nvSpPr>
          <p:cNvPr id="114691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4692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图</a:t>
            </a:r>
            <a:r>
              <a:rPr lang="en-US" altLang="zh-CN" dirty="0"/>
              <a:t>10-1</a:t>
            </a:r>
            <a:r>
              <a:rPr lang="zh-CN" altLang="en-US" dirty="0"/>
              <a:t>合理日常膳食</a:t>
            </a:r>
          </a:p>
        </p:txBody>
      </p:sp>
    </p:spTree>
    <p:extLst>
      <p:ext uri="{BB962C8B-B14F-4D97-AF65-F5344CB8AC3E}">
        <p14:creationId xmlns:p14="http://schemas.microsoft.com/office/powerpoint/2010/main" val="3350407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lstStyle/>
          <a:p>
            <a:pPr lvl="0" algn="r" eaLnBrk="1" hangingPunct="1"/>
            <a:fld id="{9A0DB2DC-4C9A-4742-B13C-FB6460FD3503}" type="slidenum">
              <a:rPr lang="en-US" altLang="zh-CN" sz="1200" dirty="0">
                <a:latin typeface="Calibri" panose="020F0502020204030204" charset="0"/>
              </a:rPr>
              <a:t>34</a:t>
            </a:fld>
            <a:endParaRPr lang="en-US" altLang="zh-CN" sz="1200" dirty="0">
              <a:latin typeface="Calibri" panose="020F0502020204030204" charset="0"/>
            </a:endParaRPr>
          </a:p>
        </p:txBody>
      </p:sp>
      <p:sp>
        <p:nvSpPr>
          <p:cNvPr id="114691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4692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图</a:t>
            </a:r>
            <a:r>
              <a:rPr lang="en-US" altLang="zh-CN" dirty="0"/>
              <a:t>10-1</a:t>
            </a:r>
            <a:r>
              <a:rPr lang="zh-CN" altLang="en-US" dirty="0"/>
              <a:t>合理日常膳食</a:t>
            </a:r>
          </a:p>
        </p:txBody>
      </p:sp>
    </p:spTree>
    <p:extLst>
      <p:ext uri="{BB962C8B-B14F-4D97-AF65-F5344CB8AC3E}">
        <p14:creationId xmlns:p14="http://schemas.microsoft.com/office/powerpoint/2010/main" val="4105944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lstStyle/>
          <a:p>
            <a:pPr lvl="0" algn="r" eaLnBrk="1" hangingPunct="1"/>
            <a:fld id="{9A0DB2DC-4C9A-4742-B13C-FB6460FD3503}" type="slidenum">
              <a:rPr lang="en-US" altLang="zh-CN" sz="1200" dirty="0">
                <a:latin typeface="Calibri" panose="020F0502020204030204" charset="0"/>
              </a:rPr>
              <a:t>35</a:t>
            </a:fld>
            <a:endParaRPr lang="en-US" altLang="zh-CN" sz="1200" dirty="0">
              <a:latin typeface="Calibri" panose="020F0502020204030204" charset="0"/>
            </a:endParaRPr>
          </a:p>
        </p:txBody>
      </p:sp>
      <p:sp>
        <p:nvSpPr>
          <p:cNvPr id="114691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4692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图</a:t>
            </a:r>
            <a:r>
              <a:rPr lang="en-US" altLang="zh-CN" dirty="0"/>
              <a:t>10-1</a:t>
            </a:r>
            <a:r>
              <a:rPr lang="zh-CN" altLang="en-US" dirty="0"/>
              <a:t>合理日常膳食</a:t>
            </a:r>
          </a:p>
        </p:txBody>
      </p:sp>
    </p:spTree>
    <p:extLst>
      <p:ext uri="{BB962C8B-B14F-4D97-AF65-F5344CB8AC3E}">
        <p14:creationId xmlns:p14="http://schemas.microsoft.com/office/powerpoint/2010/main" val="2863360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lstStyle/>
          <a:p>
            <a:pPr lvl="0" algn="r" eaLnBrk="1" hangingPunct="1"/>
            <a:fld id="{9A0DB2DC-4C9A-4742-B13C-FB6460FD3503}" type="slidenum">
              <a:rPr lang="en-US" altLang="zh-CN" sz="1200" dirty="0">
                <a:latin typeface="Calibri" panose="020F0502020204030204" charset="0"/>
              </a:rPr>
              <a:t>36</a:t>
            </a:fld>
            <a:endParaRPr lang="en-US" altLang="zh-CN" sz="1200" dirty="0">
              <a:latin typeface="Calibri" panose="020F0502020204030204" charset="0"/>
            </a:endParaRPr>
          </a:p>
        </p:txBody>
      </p:sp>
      <p:sp>
        <p:nvSpPr>
          <p:cNvPr id="114691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4692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图</a:t>
            </a:r>
            <a:r>
              <a:rPr lang="en-US" altLang="zh-CN" dirty="0"/>
              <a:t>10-1</a:t>
            </a:r>
            <a:r>
              <a:rPr lang="zh-CN" altLang="en-US" dirty="0"/>
              <a:t>合理日常膳食</a:t>
            </a:r>
          </a:p>
        </p:txBody>
      </p:sp>
    </p:spTree>
    <p:extLst>
      <p:ext uri="{BB962C8B-B14F-4D97-AF65-F5344CB8AC3E}">
        <p14:creationId xmlns:p14="http://schemas.microsoft.com/office/powerpoint/2010/main" val="4078478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lstStyle/>
          <a:p>
            <a:pPr lvl="0" algn="r" eaLnBrk="1" hangingPunct="1"/>
            <a:fld id="{9A0DB2DC-4C9A-4742-B13C-FB6460FD3503}" type="slidenum">
              <a:rPr lang="en-US" altLang="zh-CN" sz="1200" dirty="0">
                <a:latin typeface="Calibri" panose="020F0502020204030204" charset="0"/>
              </a:rPr>
              <a:t>37</a:t>
            </a:fld>
            <a:endParaRPr lang="en-US" altLang="zh-CN" sz="1200" dirty="0">
              <a:latin typeface="Calibri" panose="020F0502020204030204" charset="0"/>
            </a:endParaRPr>
          </a:p>
        </p:txBody>
      </p:sp>
      <p:sp>
        <p:nvSpPr>
          <p:cNvPr id="114691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4692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图</a:t>
            </a:r>
            <a:r>
              <a:rPr lang="en-US" altLang="zh-CN" dirty="0"/>
              <a:t>10-1</a:t>
            </a:r>
            <a:r>
              <a:rPr lang="zh-CN" altLang="en-US" dirty="0"/>
              <a:t>合理日常膳食</a:t>
            </a:r>
          </a:p>
        </p:txBody>
      </p:sp>
    </p:spTree>
    <p:extLst>
      <p:ext uri="{BB962C8B-B14F-4D97-AF65-F5344CB8AC3E}">
        <p14:creationId xmlns:p14="http://schemas.microsoft.com/office/powerpoint/2010/main" val="301656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lstStyle/>
          <a:p>
            <a:pPr lvl="0" algn="r" eaLnBrk="1" hangingPunct="1"/>
            <a:fld id="{9A0DB2DC-4C9A-4742-B13C-FB6460FD3503}" type="slidenum">
              <a:rPr lang="en-US" altLang="zh-CN" sz="1200" dirty="0">
                <a:latin typeface="Calibri" panose="020F0502020204030204" charset="0"/>
              </a:rPr>
              <a:t>38</a:t>
            </a:fld>
            <a:endParaRPr lang="en-US" altLang="zh-CN" sz="1200" dirty="0">
              <a:latin typeface="Calibri" panose="020F0502020204030204" charset="0"/>
            </a:endParaRPr>
          </a:p>
        </p:txBody>
      </p:sp>
      <p:sp>
        <p:nvSpPr>
          <p:cNvPr id="114691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4692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图</a:t>
            </a:r>
            <a:r>
              <a:rPr lang="en-US" altLang="zh-CN" dirty="0"/>
              <a:t>10-1</a:t>
            </a:r>
            <a:r>
              <a:rPr lang="zh-CN" altLang="en-US" dirty="0"/>
              <a:t>合理日常膳食</a:t>
            </a:r>
          </a:p>
        </p:txBody>
      </p:sp>
    </p:spTree>
    <p:extLst>
      <p:ext uri="{BB962C8B-B14F-4D97-AF65-F5344CB8AC3E}">
        <p14:creationId xmlns:p14="http://schemas.microsoft.com/office/powerpoint/2010/main" val="1900925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lstStyle/>
          <a:p>
            <a:pPr lvl="0" algn="r" eaLnBrk="1" hangingPunct="1"/>
            <a:fld id="{9A0DB2DC-4C9A-4742-B13C-FB6460FD3503}" type="slidenum">
              <a:rPr lang="en-US" altLang="zh-CN" sz="1200" dirty="0">
                <a:latin typeface="Calibri" panose="020F0502020204030204" charset="0"/>
              </a:rPr>
              <a:t>39</a:t>
            </a:fld>
            <a:endParaRPr lang="en-US" altLang="zh-CN" sz="1200" dirty="0">
              <a:latin typeface="Calibri" panose="020F0502020204030204" charset="0"/>
            </a:endParaRPr>
          </a:p>
        </p:txBody>
      </p:sp>
      <p:sp>
        <p:nvSpPr>
          <p:cNvPr id="114691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4692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图</a:t>
            </a:r>
            <a:r>
              <a:rPr lang="en-US" altLang="zh-CN" dirty="0"/>
              <a:t>10-1</a:t>
            </a:r>
            <a:r>
              <a:rPr lang="zh-CN" altLang="en-US" dirty="0"/>
              <a:t>合理日常膳食</a:t>
            </a:r>
          </a:p>
        </p:txBody>
      </p:sp>
    </p:spTree>
    <p:extLst>
      <p:ext uri="{BB962C8B-B14F-4D97-AF65-F5344CB8AC3E}">
        <p14:creationId xmlns:p14="http://schemas.microsoft.com/office/powerpoint/2010/main" val="512336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lstStyle/>
          <a:p>
            <a:pPr lvl="0" algn="r" eaLnBrk="1" hangingPunct="1"/>
            <a:fld id="{9A0DB2DC-4C9A-4742-B13C-FB6460FD3503}" type="slidenum">
              <a:rPr lang="en-US" altLang="zh-CN" sz="1200" dirty="0">
                <a:latin typeface="Calibri" panose="020F0502020204030204" charset="0"/>
              </a:rPr>
              <a:t>40</a:t>
            </a:fld>
            <a:endParaRPr lang="en-US" altLang="zh-CN" sz="1200" dirty="0">
              <a:latin typeface="Calibri" panose="020F0502020204030204" charset="0"/>
            </a:endParaRPr>
          </a:p>
        </p:txBody>
      </p:sp>
      <p:sp>
        <p:nvSpPr>
          <p:cNvPr id="114691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4692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图</a:t>
            </a:r>
            <a:r>
              <a:rPr lang="en-US" altLang="zh-CN" dirty="0"/>
              <a:t>10-1</a:t>
            </a:r>
            <a:r>
              <a:rPr lang="zh-CN" altLang="en-US" dirty="0"/>
              <a:t>合理日常膳食</a:t>
            </a:r>
          </a:p>
        </p:txBody>
      </p:sp>
    </p:spTree>
    <p:extLst>
      <p:ext uri="{BB962C8B-B14F-4D97-AF65-F5344CB8AC3E}">
        <p14:creationId xmlns:p14="http://schemas.microsoft.com/office/powerpoint/2010/main" val="1307203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0BFBC48-2725-45D1-8BAD-148AA6C1B7DC}"/>
              </a:ext>
            </a:extLst>
          </p:cNvPr>
          <p:cNvSpPr txBox="1"/>
          <p:nvPr/>
        </p:nvSpPr>
        <p:spPr>
          <a:xfrm>
            <a:off x="719138" y="52388"/>
            <a:ext cx="2306637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lvl="0">
              <a:defRPr sz="5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</a:rPr>
              <a:t>目 标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0CD6AC56-06AB-4620-AE36-6ED7098C89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4041620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14554079-AF15-4D06-A741-DC534CF0D7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99D78977-988C-429F-87A6-D1F4A199C7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06827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箭头: V 形 192">
            <a:extLst>
              <a:ext uri="{FF2B5EF4-FFF2-40B4-BE49-F238E27FC236}">
                <a16:creationId xmlns:a16="http://schemas.microsoft.com/office/drawing/2014/main" id="{38927D3A-395A-4E4D-997B-FF7671B8DD2C}"/>
              </a:ext>
            </a:extLst>
          </p:cNvPr>
          <p:cNvSpPr/>
          <p:nvPr/>
        </p:nvSpPr>
        <p:spPr>
          <a:xfrm>
            <a:off x="7115175" y="1751013"/>
            <a:ext cx="525463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BC6D0CD-ADA3-4325-BA44-BA8E7861C77E}"/>
              </a:ext>
            </a:extLst>
          </p:cNvPr>
          <p:cNvSpPr/>
          <p:nvPr/>
        </p:nvSpPr>
        <p:spPr>
          <a:xfrm>
            <a:off x="5170488" y="1727200"/>
            <a:ext cx="1871662" cy="5270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箭头: V 形 194">
            <a:extLst>
              <a:ext uri="{FF2B5EF4-FFF2-40B4-BE49-F238E27FC236}">
                <a16:creationId xmlns:a16="http://schemas.microsoft.com/office/drawing/2014/main" id="{A010A41F-8F2D-43CF-B738-8D37B73AF426}"/>
              </a:ext>
            </a:extLst>
          </p:cNvPr>
          <p:cNvSpPr/>
          <p:nvPr/>
        </p:nvSpPr>
        <p:spPr>
          <a:xfrm rot="10800000">
            <a:off x="4551363" y="1751013"/>
            <a:ext cx="525462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56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鸣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440A01A6-B7BF-40F3-868C-5C50BF7A87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16352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id="{013573A4-3203-4988-918A-E37287BA67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11550" y="2674938"/>
            <a:ext cx="5168900" cy="9858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Aft>
                <a:spcPts val="450"/>
              </a:spcAft>
              <a:buFont typeface="Arial" panose="020B0604020202020204" pitchFamily="34" charset="0"/>
              <a:buNone/>
              <a:defRPr/>
            </a:pPr>
            <a:r>
              <a:rPr lang="zh-CN" altLang="en-US" sz="495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 谢 观 看</a:t>
            </a:r>
            <a:endParaRPr lang="en-US" altLang="zh-CN" sz="495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102">
            <a:extLst>
              <a:ext uri="{FF2B5EF4-FFF2-40B4-BE49-F238E27FC236}">
                <a16:creationId xmlns:a16="http://schemas.microsoft.com/office/drawing/2014/main" id="{2110F385-1774-49E2-B194-0906C564BC3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5" name="图片 9">
              <a:extLst>
                <a:ext uri="{FF2B5EF4-FFF2-40B4-BE49-F238E27FC236}">
                  <a16:creationId xmlns:a16="http://schemas.microsoft.com/office/drawing/2014/main" id="{690D3AC2-BE54-48E7-B970-CCC027CB8C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C92EFE32-E530-40E9-94C2-DEAE58DCE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图片 11">
            <a:extLst>
              <a:ext uri="{FF2B5EF4-FFF2-40B4-BE49-F238E27FC236}">
                <a16:creationId xmlns:a16="http://schemas.microsoft.com/office/drawing/2014/main" id="{38B36035-D65B-4788-93FB-924E1C25CF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3815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B727788-4C35-42AE-9A62-9009C3C4A1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8791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C79C5CDD-C922-422C-9129-58B6D85E6D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0690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标题，文本与媒体剪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458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1788"/>
            <a:ext cx="5384800" cy="4524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</p:nvPr>
        </p:nvSpPr>
        <p:spPr>
          <a:xfrm>
            <a:off x="6197600" y="1601788"/>
            <a:ext cx="5384800" cy="4524375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FE3D72B-D41B-4AAE-9C11-C1C0B1709B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9413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3">
            <a:extLst>
              <a:ext uri="{FF2B5EF4-FFF2-40B4-BE49-F238E27FC236}">
                <a16:creationId xmlns:a16="http://schemas.microsoft.com/office/drawing/2014/main" id="{60C484D1-BA5A-4188-99DC-E29C4A4E58A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39534352-170A-4156-AD39-56A2EFF77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634BC427-BAE1-45DC-8426-E1C7D3506D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组合 195">
            <a:extLst>
              <a:ext uri="{FF2B5EF4-FFF2-40B4-BE49-F238E27FC236}">
                <a16:creationId xmlns:a16="http://schemas.microsoft.com/office/drawing/2014/main" id="{C3FC4285-A43D-422F-BBE2-07E50A4F9BA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19675" y="2533652"/>
            <a:ext cx="2152651" cy="631825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" name="流程图: 离页连接符 193">
              <a:extLst>
                <a:ext uri="{FF2B5EF4-FFF2-40B4-BE49-F238E27FC236}">
                  <a16:creationId xmlns:a16="http://schemas.microsoft.com/office/drawing/2014/main" id="{B152B769-1E06-4C65-98D3-9F0BBB23581F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" name="流程图: 离页连接符 194">
              <a:extLst>
                <a:ext uri="{FF2B5EF4-FFF2-40B4-BE49-F238E27FC236}">
                  <a16:creationId xmlns:a16="http://schemas.microsoft.com/office/drawing/2014/main" id="{65B91F7F-DB4C-47AB-AECB-8F7A01ED9E25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E4974A74-C7F5-43DE-A681-498163B760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3226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8E8592F1-EA45-42D2-BB41-AE2D366460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82ECAF9-FB6C-4CC3-99B0-800CC0F0BA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352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1A7C7052-E0B8-4BCD-8A7B-F8BB47DA07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183724A8-C8CF-4ADD-997D-B0BFD8C600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06827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箭头: V 形 192">
            <a:extLst>
              <a:ext uri="{FF2B5EF4-FFF2-40B4-BE49-F238E27FC236}">
                <a16:creationId xmlns:a16="http://schemas.microsoft.com/office/drawing/2014/main" id="{968678D0-FC96-4EF0-B170-060B028B6162}"/>
              </a:ext>
            </a:extLst>
          </p:cNvPr>
          <p:cNvSpPr/>
          <p:nvPr/>
        </p:nvSpPr>
        <p:spPr>
          <a:xfrm>
            <a:off x="7115175" y="1751013"/>
            <a:ext cx="525463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E4082BB-2728-490F-AEE9-65A3CD02FFF8}"/>
              </a:ext>
            </a:extLst>
          </p:cNvPr>
          <p:cNvSpPr/>
          <p:nvPr/>
        </p:nvSpPr>
        <p:spPr>
          <a:xfrm>
            <a:off x="5170488" y="1727200"/>
            <a:ext cx="1871662" cy="5270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箭头: V 形 194">
            <a:extLst>
              <a:ext uri="{FF2B5EF4-FFF2-40B4-BE49-F238E27FC236}">
                <a16:creationId xmlns:a16="http://schemas.microsoft.com/office/drawing/2014/main" id="{1AAB2A54-153F-4A78-AC2D-A91D44E6B37D}"/>
              </a:ext>
            </a:extLst>
          </p:cNvPr>
          <p:cNvSpPr/>
          <p:nvPr/>
        </p:nvSpPr>
        <p:spPr>
          <a:xfrm rot="10800000">
            <a:off x="4551363" y="1751013"/>
            <a:ext cx="525462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91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ABE8128-EDED-42CA-808B-7B780362C6AC}"/>
              </a:ext>
            </a:extLst>
          </p:cNvPr>
          <p:cNvSpPr txBox="1"/>
          <p:nvPr/>
        </p:nvSpPr>
        <p:spPr>
          <a:xfrm>
            <a:off x="719138" y="52388"/>
            <a:ext cx="2306637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lvl="0">
              <a:defRPr sz="5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</a:rPr>
              <a:t>目 标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45E03375-AF28-4AE8-8499-C08415EB0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7155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77970" y="157059"/>
            <a:ext cx="10515600" cy="614980"/>
          </a:xfrm>
        </p:spPr>
        <p:txBody>
          <a:bodyPr/>
          <a:lstStyle>
            <a:lvl1pPr>
              <a:defRPr lang="zh-CN" altLang="en-US" sz="3200" kern="1200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lnSpc>
                <a:spcPct val="150000"/>
              </a:lnSpc>
              <a:spcBef>
                <a:spcPts val="600"/>
              </a:spcBef>
              <a:defRPr sz="280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lnSpc>
                <a:spcPct val="150000"/>
              </a:lnSpc>
              <a:spcBef>
                <a:spcPts val="600"/>
              </a:spcBef>
              <a:defRPr sz="240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lnSpc>
                <a:spcPct val="150000"/>
              </a:lnSpc>
              <a:spcBef>
                <a:spcPts val="600"/>
              </a:spcBef>
              <a:defRPr sz="200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lnSpc>
                <a:spcPct val="150000"/>
              </a:lnSpc>
              <a:spcBef>
                <a:spcPts val="600"/>
              </a:spcBef>
              <a:defRPr sz="180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lnSpc>
                <a:spcPct val="150000"/>
              </a:lnSpc>
              <a:spcBef>
                <a:spcPts val="600"/>
              </a:spcBef>
              <a:defRPr sz="180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lnSpc>
                <a:spcPct val="150000"/>
              </a:lnSpc>
              <a:spcBef>
                <a:spcPts val="600"/>
              </a:spcBef>
              <a:defRPr sz="280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lnSpc>
                <a:spcPct val="150000"/>
              </a:lnSpc>
              <a:spcBef>
                <a:spcPts val="600"/>
              </a:spcBef>
              <a:defRPr sz="240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lnSpc>
                <a:spcPct val="150000"/>
              </a:lnSpc>
              <a:spcBef>
                <a:spcPts val="600"/>
              </a:spcBef>
              <a:defRPr sz="200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lnSpc>
                <a:spcPct val="150000"/>
              </a:lnSpc>
              <a:spcBef>
                <a:spcPts val="600"/>
              </a:spcBef>
              <a:defRPr sz="180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lnSpc>
                <a:spcPct val="150000"/>
              </a:lnSpc>
              <a:spcBef>
                <a:spcPts val="600"/>
              </a:spcBef>
              <a:defRPr sz="180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68BC92D7-85A3-4402-8D6A-D76C3B071E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1205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3">
            <a:extLst>
              <a:ext uri="{FF2B5EF4-FFF2-40B4-BE49-F238E27FC236}">
                <a16:creationId xmlns:a16="http://schemas.microsoft.com/office/drawing/2014/main" id="{723D6DBF-AC7C-423C-AB6F-FA63C6E674C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681EED0A-D47F-4839-A5F2-D04A228273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34F56BA0-C954-4E21-8320-45EB84C004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组合 195">
            <a:extLst>
              <a:ext uri="{FF2B5EF4-FFF2-40B4-BE49-F238E27FC236}">
                <a16:creationId xmlns:a16="http://schemas.microsoft.com/office/drawing/2014/main" id="{7EC7F464-A779-4437-8851-95B1C14CA66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19675" y="2533652"/>
            <a:ext cx="2152651" cy="631825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" name="流程图: 离页连接符 193">
              <a:extLst>
                <a:ext uri="{FF2B5EF4-FFF2-40B4-BE49-F238E27FC236}">
                  <a16:creationId xmlns:a16="http://schemas.microsoft.com/office/drawing/2014/main" id="{CDCECC66-752D-4788-A612-45E57A6A4ABD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" name="流程图: 离页连接符 194">
              <a:extLst>
                <a:ext uri="{FF2B5EF4-FFF2-40B4-BE49-F238E27FC236}">
                  <a16:creationId xmlns:a16="http://schemas.microsoft.com/office/drawing/2014/main" id="{95EA3978-FFB8-44ED-A95E-517AE644A492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F0A646BC-CB6A-4865-B5F5-C202DE9F07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4225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3642102F-FEE5-4A92-9704-A3AE71B7DE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7557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1DD7E85D-68F4-42E7-BDDC-065A36829E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id="{BA90EA36-0970-42FA-826D-74DAD85C8C05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id="{7288A730-2EA6-4BEC-B276-17B4CF6F0718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id="{64EF7A7A-D327-437F-80D4-C15CD00A30CB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id="{CE3DC0B2-36D8-4F05-BB0A-FE7F200B62F6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9A2448B-A8C7-4088-82DE-B8FD637C5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12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E50FFA8-396F-4FD6-8B7A-C06889140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C98EAAA-58CE-40EF-B227-10EC11AED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AAF5CA6-C9B4-4C4C-A850-5CEF66A82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标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id="{3D7378D0-2F9F-4A36-B3DA-30ABADEC0CFC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id="{B419B44F-C537-4EBA-931C-BFF4FFFC04AB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id="{4A7E7B30-731D-4CBC-A865-2CED54197FEF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F3A6FE3-E01B-449A-85F4-CE92ABE715A5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484CE418-8683-4F9C-87A3-B5B7C0E2EFB4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0F70D5C0-0F84-4F29-A9B8-4B4F8134C567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9019797-BD18-42BF-A1F1-C08C549451BF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0DFAE7ED-9702-4288-A8FA-829FE10E3FE3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860BF40F-52A0-442A-B262-33C17028CDD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2181CFB0-AA26-4804-916D-4AD7B67DA4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F6FE21B-30AB-4745-9B1F-6F55E3E40A25}"/>
              </a:ext>
            </a:extLst>
          </p:cNvPr>
          <p:cNvSpPr/>
          <p:nvPr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6633C1BE-3912-4332-A415-6079EA3F47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A7B1F88D-DE5B-4CC0-BC8A-65A49AEB35B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EF42F0A-A6CB-47B5-865B-CFA4511D08F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038B05D3-F168-47B2-91C1-9EC24F2D6D7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id="{7592A17D-5DE8-4746-9C0F-55FD576BB64C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id="{1FC144FA-4FCD-40BA-A8C6-2C2E1781DC5A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id="{234E0757-B9B9-4CF5-86D1-8DC250835C82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id="{64FCFD7C-98DE-4B79-9667-B9ED23CB5860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id="{246D43FD-3C39-45E6-BEE9-FFEA8120471C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2" name="灯片编号占位符 3">
            <a:extLst>
              <a:ext uri="{FF2B5EF4-FFF2-40B4-BE49-F238E27FC236}">
                <a16:creationId xmlns:a16="http://schemas.microsoft.com/office/drawing/2014/main" id="{63150630-28A8-4432-9D69-98F4D75D55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7570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8A6AFFB-C768-4BF8-87DA-D457B3C8D1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id="{DB4B8346-6DBC-46CB-BA16-123B639731D3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id="{8E768FFD-F997-46DB-93C7-D3C9767A6D87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id="{7217B718-929F-4B57-9062-59A9BD33835A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id="{79E6CF17-BC5A-40F5-AAC9-AF6322C04F8C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13F9CE4-5F35-411E-8EB9-F97883972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12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思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B61629E-E1B7-438D-BC0E-0F5C8C5FF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维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A26A16-6B2A-45D3-BACC-7BA729F8F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导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E80D9B4-A06C-472E-905E-A2D2E7C62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id="{FB690673-2807-4F1C-ABB7-06DEE781BF23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id="{A19902F3-19C1-4B8D-8AF9-E75A99AA0065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id="{F06CC361-B954-4AD4-A947-8863468443BB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4EA0D2A1-9141-4979-8E97-67B2C1150EA7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DCC6A80E-BE77-40AE-8E76-E10054DB4045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53A163D-5B59-4A09-8FAB-546C322EC22C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0EEB7508-EA8D-4C64-9B2C-BCA43CF3EB49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80BC5E74-BAEC-4A5F-A5AC-E58D0A13B83C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AA76E708-635E-42F9-B4A7-1F6CC81161D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2887FFCB-0A9F-4F3D-9B2B-338E679F0C9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9C64062-4DB5-4DAB-AA85-C3DC0DFEF298}"/>
              </a:ext>
            </a:extLst>
          </p:cNvPr>
          <p:cNvSpPr/>
          <p:nvPr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EDB0F138-62EB-4325-8A62-D2946A5F4C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84436AAD-7517-43AD-B019-6BD1099B99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B25C4E95-C045-42CB-B51F-C2E0BD8C346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ED3E38C6-3AF9-496B-8D84-C0028E8124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id="{53923EEA-5D25-488E-A5EB-5F5118B00237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id="{430A0374-EB4E-41EF-B6A2-B832037241CF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id="{7BBA4951-5510-4F69-B7B6-375F3C1BACAF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id="{AAF8DA05-6D7D-4EDF-AB38-FFA5C94831A3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id="{1558CD2A-4AE1-4323-91FB-42B9DF6F6BC0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2" name="灯片编号占位符 3">
            <a:extLst>
              <a:ext uri="{FF2B5EF4-FFF2-40B4-BE49-F238E27FC236}">
                <a16:creationId xmlns:a16="http://schemas.microsoft.com/office/drawing/2014/main" id="{0FFC2351-1F59-47AC-A4D7-3465571A42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3065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5B139DEC-20AD-4CE1-B029-A5A78FB014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id="{9C3D7731-3FED-4155-A13E-AA66118CAC5C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id="{9EA284B9-B9A4-4B44-ABFE-411A7011C49A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id="{ADB766B2-6E4A-4C4C-B8AA-00B46A442DA6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id="{E7B2F555-9206-4033-9AEF-72F9B9DE4BF3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A21DDD4-D932-49CA-B788-871A34CF1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12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A6993AA-14E9-456F-BD02-738FC8C09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意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08F8A8D-1149-4F68-8406-44DE0FC9B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754B438-E8B5-4999-A11D-14EBE8414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id="{782E82D8-F606-4BA0-ADEF-72381BABC74E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id="{7091C5D7-D40D-473E-9327-8E69925DCCD6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id="{7D2A95F4-1946-40C2-8B43-6C00A29FB227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3D18C90F-81DC-4488-A43C-4AAFB4A169BF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191E04EF-5F4D-453A-A15D-6A5713B3AE0C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CD1A5508-8217-4D36-A529-52672C65BAF9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09D346AD-06D3-4D2A-97EC-5ABEA8E2850E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65E2678D-B7CE-413A-A776-E25B693419BA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18790D48-7158-4E9B-966B-01FF7A640E3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278E472C-E91A-490F-9308-FCB364B267F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EFC9D50-6B4E-40C4-8380-A88E16669459}"/>
              </a:ext>
            </a:extLst>
          </p:cNvPr>
          <p:cNvSpPr/>
          <p:nvPr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A373EFD2-0237-485C-8682-16C1E1902E4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23B32F5E-E636-4C74-9844-956A70122C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5945D401-AD38-4905-AA0B-B26E9B04F5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3FBA865D-D368-4A62-9BC5-6DD43D54CE0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id="{97609CBC-3812-4C4C-BC56-C94F9366F066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id="{33EA6AF6-426C-494D-9D0B-89F8DCA1831F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id="{E27AEDD3-87CE-43EF-813F-0E149AD68035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id="{F985A05B-7039-4A81-80FF-778632D242AF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id="{D13078B3-0DDB-4928-987B-A6B2D9BE356E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2" name="灯片编号占位符 3">
            <a:extLst>
              <a:ext uri="{FF2B5EF4-FFF2-40B4-BE49-F238E27FC236}">
                <a16:creationId xmlns:a16="http://schemas.microsoft.com/office/drawing/2014/main" id="{E269528C-ED46-4439-9DF3-E2BFE7A68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117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2E700CA-4853-4FF0-BBF9-3B6494AA1DA2}"/>
              </a:ext>
            </a:extLst>
          </p:cNvPr>
          <p:cNvSpPr/>
          <p:nvPr userDrawn="1"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267C9163-CEB3-476C-BA25-6B2B7850A0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56350"/>
            <a:ext cx="3463925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0224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4C1236EF-14CA-400C-A9AB-D2D9DC67D0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0670893-CC72-407E-9A81-8D74B0568F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72488" y="6381750"/>
            <a:ext cx="3463925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600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EAA1EE4-38A7-43B8-86B7-31041BC58A03}"/>
              </a:ext>
            </a:extLst>
          </p:cNvPr>
          <p:cNvSpPr/>
          <p:nvPr userDrawn="1"/>
        </p:nvSpPr>
        <p:spPr>
          <a:xfrm>
            <a:off x="0" y="6323013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pic>
        <p:nvPicPr>
          <p:cNvPr id="4" name="图片 3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55EE7919-C78E-4944-AF30-7695E8598C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2A0A8BAF-8ED4-4BED-8451-0DFACF9EE7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26450" y="6356350"/>
            <a:ext cx="3463925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095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CB4D933B-65D7-4178-BC66-D78D2DD216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138716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45C040-B7A1-4AC9-ACB2-CE28E43D1D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1178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>
            <a:extLst>
              <a:ext uri="{FF2B5EF4-FFF2-40B4-BE49-F238E27FC236}">
                <a16:creationId xmlns:a16="http://schemas.microsoft.com/office/drawing/2014/main" id="{6F89D08B-E6F7-46DA-B883-C61BF622E01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1" name="文本占位符 2">
            <a:extLst>
              <a:ext uri="{FF2B5EF4-FFF2-40B4-BE49-F238E27FC236}">
                <a16:creationId xmlns:a16="http://schemas.microsoft.com/office/drawing/2014/main" id="{15C6D939-C1D0-4A68-B766-265F91D22D9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grpSp>
        <p:nvGrpSpPr>
          <p:cNvPr id="4" name="图形 2" descr="书架上的书籍">
            <a:extLst>
              <a:ext uri="{FF2B5EF4-FFF2-40B4-BE49-F238E27FC236}">
                <a16:creationId xmlns:a16="http://schemas.microsoft.com/office/drawing/2014/main" id="{3C5FCB71-08E7-4EF3-8127-2107C4236EC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6838" y="20638"/>
            <a:ext cx="11998325" cy="744537"/>
            <a:chOff x="382875" y="263826"/>
            <a:chExt cx="12747857" cy="666749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E9D2E257-159E-4D9D-84BE-D8EAD05357EA}"/>
                </a:ext>
              </a:extLst>
            </p:cNvPr>
            <p:cNvSpPr/>
            <p:nvPr/>
          </p:nvSpPr>
          <p:spPr>
            <a:xfrm>
              <a:off x="382875" y="885083"/>
              <a:ext cx="12747857" cy="45492"/>
            </a:xfrm>
            <a:custGeom>
              <a:avLst/>
              <a:gdLst>
                <a:gd name="connsiteX0" fmla="*/ 0 w 647700"/>
                <a:gd name="connsiteY0" fmla="*/ 0 h 57150"/>
                <a:gd name="connsiteX1" fmla="*/ 647700 w 647700"/>
                <a:gd name="connsiteY1" fmla="*/ 0 h 57150"/>
                <a:gd name="connsiteX2" fmla="*/ 647700 w 647700"/>
                <a:gd name="connsiteY2" fmla="*/ 57150 h 57150"/>
                <a:gd name="connsiteX3" fmla="*/ 0 w 64770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700" h="57150">
                  <a:moveTo>
                    <a:pt x="0" y="0"/>
                  </a:moveTo>
                  <a:lnTo>
                    <a:pt x="647700" y="0"/>
                  </a:lnTo>
                  <a:lnTo>
                    <a:pt x="647700" y="5715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dirty="0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64EDB6FE-6591-4AAE-9DB9-C8B349A68DFF}"/>
                </a:ext>
              </a:extLst>
            </p:cNvPr>
            <p:cNvSpPr/>
            <p:nvPr/>
          </p:nvSpPr>
          <p:spPr>
            <a:xfrm>
              <a:off x="382875" y="263826"/>
              <a:ext cx="75900" cy="553018"/>
            </a:xfrm>
            <a:custGeom>
              <a:avLst/>
              <a:gdLst>
                <a:gd name="connsiteX0" fmla="*/ 0 w 76200"/>
                <a:gd name="connsiteY0" fmla="*/ 0 h 552450"/>
                <a:gd name="connsiteX1" fmla="*/ 76200 w 76200"/>
                <a:gd name="connsiteY1" fmla="*/ 0 h 552450"/>
                <a:gd name="connsiteX2" fmla="*/ 76200 w 76200"/>
                <a:gd name="connsiteY2" fmla="*/ 552450 h 552450"/>
                <a:gd name="connsiteX3" fmla="*/ 0 w 76200"/>
                <a:gd name="connsiteY3" fmla="*/ 55245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552450">
                  <a:moveTo>
                    <a:pt x="0" y="0"/>
                  </a:moveTo>
                  <a:lnTo>
                    <a:pt x="76200" y="0"/>
                  </a:lnTo>
                  <a:lnTo>
                    <a:pt x="76200" y="552450"/>
                  </a:lnTo>
                  <a:lnTo>
                    <a:pt x="0" y="5524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34F43CAB-6F31-4658-A942-47287C13D523}"/>
                </a:ext>
              </a:extLst>
            </p:cNvPr>
            <p:cNvSpPr/>
            <p:nvPr/>
          </p:nvSpPr>
          <p:spPr>
            <a:xfrm>
              <a:off x="858516" y="740075"/>
              <a:ext cx="172040" cy="76769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7085C5D5-6138-4B48-9CBD-130E077831A2}"/>
                </a:ext>
              </a:extLst>
            </p:cNvPr>
            <p:cNvSpPr/>
            <p:nvPr/>
          </p:nvSpPr>
          <p:spPr>
            <a:xfrm>
              <a:off x="858516" y="415941"/>
              <a:ext cx="172040" cy="285750"/>
            </a:xfrm>
            <a:custGeom>
              <a:avLst/>
              <a:gdLst>
                <a:gd name="connsiteX0" fmla="*/ 0 w 171450"/>
                <a:gd name="connsiteY0" fmla="*/ 0 h 285750"/>
                <a:gd name="connsiteX1" fmla="*/ 171450 w 171450"/>
                <a:gd name="connsiteY1" fmla="*/ 0 h 285750"/>
                <a:gd name="connsiteX2" fmla="*/ 171450 w 171450"/>
                <a:gd name="connsiteY2" fmla="*/ 285750 h 285750"/>
                <a:gd name="connsiteX3" fmla="*/ 0 w 1714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285750">
                  <a:moveTo>
                    <a:pt x="0" y="0"/>
                  </a:moveTo>
                  <a:lnTo>
                    <a:pt x="171450" y="0"/>
                  </a:lnTo>
                  <a:lnTo>
                    <a:pt x="1714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AB287E32-B833-4E73-B84B-E1D9DB880FE8}"/>
                </a:ext>
              </a:extLst>
            </p:cNvPr>
            <p:cNvSpPr/>
            <p:nvPr/>
          </p:nvSpPr>
          <p:spPr>
            <a:xfrm>
              <a:off x="858516" y="302210"/>
              <a:ext cx="172040" cy="75347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53B17CC8-3AE3-4EA0-96B4-8D98CFC21D3F}"/>
                </a:ext>
              </a:extLst>
            </p:cNvPr>
            <p:cNvSpPr/>
            <p:nvPr/>
          </p:nvSpPr>
          <p:spPr>
            <a:xfrm>
              <a:off x="667922" y="397460"/>
              <a:ext cx="153488" cy="419384"/>
            </a:xfrm>
            <a:custGeom>
              <a:avLst/>
              <a:gdLst>
                <a:gd name="connsiteX0" fmla="*/ 76200 w 152400"/>
                <a:gd name="connsiteY0" fmla="*/ 76200 h 419100"/>
                <a:gd name="connsiteX1" fmla="*/ 57150 w 152400"/>
                <a:gd name="connsiteY1" fmla="*/ 57150 h 419100"/>
                <a:gd name="connsiteX2" fmla="*/ 76200 w 152400"/>
                <a:gd name="connsiteY2" fmla="*/ 38100 h 419100"/>
                <a:gd name="connsiteX3" fmla="*/ 95250 w 152400"/>
                <a:gd name="connsiteY3" fmla="*/ 57150 h 419100"/>
                <a:gd name="connsiteX4" fmla="*/ 76200 w 152400"/>
                <a:gd name="connsiteY4" fmla="*/ 76200 h 419100"/>
                <a:gd name="connsiteX5" fmla="*/ 76200 w 152400"/>
                <a:gd name="connsiteY5" fmla="*/ 381000 h 419100"/>
                <a:gd name="connsiteX6" fmla="*/ 57150 w 152400"/>
                <a:gd name="connsiteY6" fmla="*/ 361950 h 419100"/>
                <a:gd name="connsiteX7" fmla="*/ 76200 w 152400"/>
                <a:gd name="connsiteY7" fmla="*/ 342900 h 419100"/>
                <a:gd name="connsiteX8" fmla="*/ 95250 w 152400"/>
                <a:gd name="connsiteY8" fmla="*/ 361950 h 419100"/>
                <a:gd name="connsiteX9" fmla="*/ 76200 w 152400"/>
                <a:gd name="connsiteY9" fmla="*/ 381000 h 419100"/>
                <a:gd name="connsiteX10" fmla="*/ 152400 w 152400"/>
                <a:gd name="connsiteY10" fmla="*/ 0 h 419100"/>
                <a:gd name="connsiteX11" fmla="*/ 0 w 152400"/>
                <a:gd name="connsiteY11" fmla="*/ 0 h 419100"/>
                <a:gd name="connsiteX12" fmla="*/ 0 w 152400"/>
                <a:gd name="connsiteY12" fmla="*/ 419100 h 419100"/>
                <a:gd name="connsiteX13" fmla="*/ 152400 w 152400"/>
                <a:gd name="connsiteY13" fmla="*/ 419100 h 419100"/>
                <a:gd name="connsiteX14" fmla="*/ 152400 w 152400"/>
                <a:gd name="connsiteY14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400" h="419100">
                  <a:moveTo>
                    <a:pt x="76200" y="76200"/>
                  </a:moveTo>
                  <a:cubicBezTo>
                    <a:pt x="65723" y="76200"/>
                    <a:pt x="57150" y="67627"/>
                    <a:pt x="57150" y="57150"/>
                  </a:cubicBezTo>
                  <a:cubicBezTo>
                    <a:pt x="57150" y="46673"/>
                    <a:pt x="65723" y="38100"/>
                    <a:pt x="76200" y="38100"/>
                  </a:cubicBezTo>
                  <a:cubicBezTo>
                    <a:pt x="86677" y="38100"/>
                    <a:pt x="95250" y="46673"/>
                    <a:pt x="95250" y="57150"/>
                  </a:cubicBezTo>
                  <a:cubicBezTo>
                    <a:pt x="95250" y="67627"/>
                    <a:pt x="86677" y="76200"/>
                    <a:pt x="76200" y="76200"/>
                  </a:cubicBezTo>
                  <a:close/>
                  <a:moveTo>
                    <a:pt x="76200" y="381000"/>
                  </a:moveTo>
                  <a:cubicBezTo>
                    <a:pt x="65723" y="381000"/>
                    <a:pt x="57150" y="372428"/>
                    <a:pt x="57150" y="361950"/>
                  </a:cubicBezTo>
                  <a:cubicBezTo>
                    <a:pt x="57150" y="351473"/>
                    <a:pt x="65723" y="342900"/>
                    <a:pt x="76200" y="342900"/>
                  </a:cubicBezTo>
                  <a:cubicBezTo>
                    <a:pt x="86677" y="342900"/>
                    <a:pt x="95250" y="351473"/>
                    <a:pt x="95250" y="361950"/>
                  </a:cubicBezTo>
                  <a:cubicBezTo>
                    <a:pt x="95250" y="372428"/>
                    <a:pt x="86677" y="381000"/>
                    <a:pt x="76200" y="381000"/>
                  </a:cubicBezTo>
                  <a:close/>
                  <a:moveTo>
                    <a:pt x="152400" y="0"/>
                  </a:moveTo>
                  <a:lnTo>
                    <a:pt x="0" y="0"/>
                  </a:lnTo>
                  <a:lnTo>
                    <a:pt x="0" y="419100"/>
                  </a:lnTo>
                  <a:lnTo>
                    <a:pt x="152400" y="4191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A7F751AA-9684-4752-9FA4-3838DAC288A0}"/>
                </a:ext>
              </a:extLst>
            </p:cNvPr>
            <p:cNvSpPr/>
            <p:nvPr/>
          </p:nvSpPr>
          <p:spPr>
            <a:xfrm>
              <a:off x="497569" y="320692"/>
              <a:ext cx="133246" cy="496152"/>
            </a:xfrm>
            <a:custGeom>
              <a:avLst/>
              <a:gdLst>
                <a:gd name="connsiteX0" fmla="*/ 95250 w 133350"/>
                <a:gd name="connsiteY0" fmla="*/ 95250 h 495300"/>
                <a:gd name="connsiteX1" fmla="*/ 38100 w 133350"/>
                <a:gd name="connsiteY1" fmla="*/ 95250 h 495300"/>
                <a:gd name="connsiteX2" fmla="*/ 38100 w 133350"/>
                <a:gd name="connsiteY2" fmla="*/ 38100 h 495300"/>
                <a:gd name="connsiteX3" fmla="*/ 95250 w 133350"/>
                <a:gd name="connsiteY3" fmla="*/ 38100 h 495300"/>
                <a:gd name="connsiteX4" fmla="*/ 95250 w 133350"/>
                <a:gd name="connsiteY4" fmla="*/ 95250 h 495300"/>
                <a:gd name="connsiteX5" fmla="*/ 133350 w 133350"/>
                <a:gd name="connsiteY5" fmla="*/ 0 h 495300"/>
                <a:gd name="connsiteX6" fmla="*/ 0 w 133350"/>
                <a:gd name="connsiteY6" fmla="*/ 0 h 495300"/>
                <a:gd name="connsiteX7" fmla="*/ 0 w 133350"/>
                <a:gd name="connsiteY7" fmla="*/ 495300 h 495300"/>
                <a:gd name="connsiteX8" fmla="*/ 133350 w 133350"/>
                <a:gd name="connsiteY8" fmla="*/ 495300 h 495300"/>
                <a:gd name="connsiteX9" fmla="*/ 133350 w 133350"/>
                <a:gd name="connsiteY9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350" h="495300">
                  <a:moveTo>
                    <a:pt x="95250" y="95250"/>
                  </a:moveTo>
                  <a:lnTo>
                    <a:pt x="38100" y="95250"/>
                  </a:lnTo>
                  <a:lnTo>
                    <a:pt x="38100" y="38100"/>
                  </a:lnTo>
                  <a:lnTo>
                    <a:pt x="95250" y="38100"/>
                  </a:lnTo>
                  <a:lnTo>
                    <a:pt x="95250" y="95250"/>
                  </a:lnTo>
                  <a:close/>
                  <a:moveTo>
                    <a:pt x="133350" y="0"/>
                  </a:moveTo>
                  <a:lnTo>
                    <a:pt x="0" y="0"/>
                  </a:lnTo>
                  <a:lnTo>
                    <a:pt x="0" y="495300"/>
                  </a:lnTo>
                  <a:lnTo>
                    <a:pt x="133350" y="495300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pic>
        <p:nvPicPr>
          <p:cNvPr id="12" name="图片 11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8CA54808-EAA9-4E23-9F7B-0EF1FF0558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ED96F372-A19B-4942-BA56-39AD0E5E3595}"/>
              </a:ext>
            </a:extLst>
          </p:cNvPr>
          <p:cNvSpPr/>
          <p:nvPr userDrawn="1"/>
        </p:nvSpPr>
        <p:spPr>
          <a:xfrm>
            <a:off x="0" y="6323013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4" name="灯片编号占位符 3">
            <a:extLst>
              <a:ext uri="{FF2B5EF4-FFF2-40B4-BE49-F238E27FC236}">
                <a16:creationId xmlns:a16="http://schemas.microsoft.com/office/drawing/2014/main" id="{17AB23B9-8B41-4159-8A15-C65300987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82274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  <p:sldLayoutId id="2147483888" r:id="rId18"/>
    <p:sldLayoutId id="2147483890" r:id="rId19"/>
    <p:sldLayoutId id="2147483893" r:id="rId2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等线 Light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ea"/>
          <a:ea typeface="+mj-ea"/>
          <a:cs typeface="等线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j-ea"/>
          <a:ea typeface="+mj-ea"/>
          <a:cs typeface="等线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j-ea"/>
          <a:ea typeface="+mj-ea"/>
          <a:cs typeface="等线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j-ea"/>
          <a:ea typeface="+mj-ea"/>
          <a:cs typeface="等线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j-ea"/>
          <a:ea typeface="+mj-ea"/>
          <a:cs typeface="等线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gif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5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0.jp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jpg"/><Relationship Id="rId5" Type="http://schemas.openxmlformats.org/officeDocument/2006/relationships/image" Target="../media/image89.jpeg"/><Relationship Id="rId4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4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6.png"/><Relationship Id="rId4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7.jpeg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0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3.jpeg"/><Relationship Id="rId4" Type="http://schemas.openxmlformats.org/officeDocument/2006/relationships/image" Target="../media/image102.jp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 hidden="1">
            <a:extLst>
              <a:ext uri="{FF2B5EF4-FFF2-40B4-BE49-F238E27FC236}">
                <a16:creationId xmlns:a16="http://schemas.microsoft.com/office/drawing/2014/main" id="{9DFB90D4-4B1F-420C-A0CE-7666E92BED86}"/>
              </a:ext>
            </a:extLst>
          </p:cNvPr>
          <p:cNvGrpSpPr>
            <a:grpSpLocks/>
          </p:cNvGrpSpPr>
          <p:nvPr/>
        </p:nvGrpSpPr>
        <p:grpSpPr bwMode="auto">
          <a:xfrm rot="16200000" flipH="1">
            <a:off x="1635125" y="3873500"/>
            <a:ext cx="2014538" cy="2236788"/>
            <a:chOff x="6025662" y="-1"/>
            <a:chExt cx="6166338" cy="6846945"/>
          </a:xfrm>
        </p:grpSpPr>
        <p:sp>
          <p:nvSpPr>
            <p:cNvPr id="125" name="Freeform 215">
              <a:extLst>
                <a:ext uri="{FF2B5EF4-FFF2-40B4-BE49-F238E27FC236}">
                  <a16:creationId xmlns:a16="http://schemas.microsoft.com/office/drawing/2014/main" id="{D052A60B-6DDE-41F7-83D5-BBBAC2AB0FC4}"/>
                </a:ext>
              </a:extLst>
            </p:cNvPr>
            <p:cNvSpPr/>
            <p:nvPr/>
          </p:nvSpPr>
          <p:spPr bwMode="auto">
            <a:xfrm>
              <a:off x="8071392" y="3430758"/>
              <a:ext cx="1326563" cy="1151688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6" name="Freeform 216">
              <a:extLst>
                <a:ext uri="{FF2B5EF4-FFF2-40B4-BE49-F238E27FC236}">
                  <a16:creationId xmlns:a16="http://schemas.microsoft.com/office/drawing/2014/main" id="{02F0F8EC-7025-406A-A37A-697CFEA69A76}"/>
                </a:ext>
              </a:extLst>
            </p:cNvPr>
            <p:cNvSpPr/>
            <p:nvPr/>
          </p:nvSpPr>
          <p:spPr bwMode="auto">
            <a:xfrm>
              <a:off x="8071392" y="3430758"/>
              <a:ext cx="1326563" cy="1151688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7" name="Freeform 217">
              <a:extLst>
                <a:ext uri="{FF2B5EF4-FFF2-40B4-BE49-F238E27FC236}">
                  <a16:creationId xmlns:a16="http://schemas.microsoft.com/office/drawing/2014/main" id="{15E5AF11-03C5-494E-8009-C60E389820CE}"/>
                </a:ext>
              </a:extLst>
            </p:cNvPr>
            <p:cNvSpPr/>
            <p:nvPr/>
          </p:nvSpPr>
          <p:spPr bwMode="auto">
            <a:xfrm>
              <a:off x="8071392" y="2283932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8" name="Freeform 218">
              <a:extLst>
                <a:ext uri="{FF2B5EF4-FFF2-40B4-BE49-F238E27FC236}">
                  <a16:creationId xmlns:a16="http://schemas.microsoft.com/office/drawing/2014/main" id="{13A561F3-51D8-4BB4-AB71-C48DA96C306F}"/>
                </a:ext>
              </a:extLst>
            </p:cNvPr>
            <p:cNvSpPr/>
            <p:nvPr/>
          </p:nvSpPr>
          <p:spPr bwMode="auto">
            <a:xfrm>
              <a:off x="8071392" y="1127386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9" name="Freeform 219">
              <a:extLst>
                <a:ext uri="{FF2B5EF4-FFF2-40B4-BE49-F238E27FC236}">
                  <a16:creationId xmlns:a16="http://schemas.microsoft.com/office/drawing/2014/main" id="{A43CC97D-38ED-46A3-A03A-BA10737FBB28}"/>
                </a:ext>
              </a:extLst>
            </p:cNvPr>
            <p:cNvSpPr/>
            <p:nvPr/>
          </p:nvSpPr>
          <p:spPr bwMode="auto">
            <a:xfrm>
              <a:off x="8071392" y="1127386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0" name="Freeform 220">
              <a:extLst>
                <a:ext uri="{FF2B5EF4-FFF2-40B4-BE49-F238E27FC236}">
                  <a16:creationId xmlns:a16="http://schemas.microsoft.com/office/drawing/2014/main" id="{254D4B08-7ECD-45DB-B914-40595B395B6D}"/>
                </a:ext>
              </a:extLst>
            </p:cNvPr>
            <p:cNvSpPr/>
            <p:nvPr/>
          </p:nvSpPr>
          <p:spPr bwMode="auto">
            <a:xfrm>
              <a:off x="8440691" y="-4859"/>
              <a:ext cx="3420883" cy="248317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1" name="Freeform 221">
              <a:extLst>
                <a:ext uri="{FF2B5EF4-FFF2-40B4-BE49-F238E27FC236}">
                  <a16:creationId xmlns:a16="http://schemas.microsoft.com/office/drawing/2014/main" id="{EA537A49-6A54-41E3-9355-4EDE63BB1D34}"/>
                </a:ext>
              </a:extLst>
            </p:cNvPr>
            <p:cNvSpPr/>
            <p:nvPr/>
          </p:nvSpPr>
          <p:spPr bwMode="auto">
            <a:xfrm>
              <a:off x="8440691" y="-4859"/>
              <a:ext cx="3420883" cy="248317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2" name="Freeform 222">
              <a:extLst>
                <a:ext uri="{FF2B5EF4-FFF2-40B4-BE49-F238E27FC236}">
                  <a16:creationId xmlns:a16="http://schemas.microsoft.com/office/drawing/2014/main" id="{29F3D2B6-EDE2-4F8A-A75C-8D39049383F9}"/>
                </a:ext>
              </a:extLst>
            </p:cNvPr>
            <p:cNvSpPr/>
            <p:nvPr/>
          </p:nvSpPr>
          <p:spPr bwMode="auto">
            <a:xfrm>
              <a:off x="8775974" y="1127388"/>
              <a:ext cx="612260" cy="826104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" name="Freeform 223">
              <a:extLst>
                <a:ext uri="{FF2B5EF4-FFF2-40B4-BE49-F238E27FC236}">
                  <a16:creationId xmlns:a16="http://schemas.microsoft.com/office/drawing/2014/main" id="{1333C35D-A1FE-4924-AEDA-CDDFB73C5CA5}"/>
                </a:ext>
              </a:extLst>
            </p:cNvPr>
            <p:cNvSpPr/>
            <p:nvPr/>
          </p:nvSpPr>
          <p:spPr bwMode="auto">
            <a:xfrm>
              <a:off x="8775974" y="1127388"/>
              <a:ext cx="612260" cy="826104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4" name="Freeform 224">
              <a:extLst>
                <a:ext uri="{FF2B5EF4-FFF2-40B4-BE49-F238E27FC236}">
                  <a16:creationId xmlns:a16="http://schemas.microsoft.com/office/drawing/2014/main" id="{50894C84-81A3-468A-94F4-31E6CBB87D9D}"/>
                </a:ext>
              </a:extLst>
            </p:cNvPr>
            <p:cNvSpPr/>
            <p:nvPr/>
          </p:nvSpPr>
          <p:spPr bwMode="auto">
            <a:xfrm>
              <a:off x="11220160" y="-4860"/>
              <a:ext cx="1020434" cy="377092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5B9BD5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5" name="Freeform 225">
              <a:extLst>
                <a:ext uri="{FF2B5EF4-FFF2-40B4-BE49-F238E27FC236}">
                  <a16:creationId xmlns:a16="http://schemas.microsoft.com/office/drawing/2014/main" id="{1A7ECAB0-91E5-4A29-A9D9-E2065543C15C}"/>
                </a:ext>
              </a:extLst>
            </p:cNvPr>
            <p:cNvSpPr/>
            <p:nvPr/>
          </p:nvSpPr>
          <p:spPr bwMode="auto">
            <a:xfrm>
              <a:off x="11220160" y="-4860"/>
              <a:ext cx="1020434" cy="377092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6" name="Freeform 226">
              <a:extLst>
                <a:ext uri="{FF2B5EF4-FFF2-40B4-BE49-F238E27FC236}">
                  <a16:creationId xmlns:a16="http://schemas.microsoft.com/office/drawing/2014/main" id="{83E96B90-A36D-4008-811E-043EB9C66581}"/>
                </a:ext>
              </a:extLst>
            </p:cNvPr>
            <p:cNvSpPr/>
            <p:nvPr/>
          </p:nvSpPr>
          <p:spPr bwMode="auto">
            <a:xfrm>
              <a:off x="10850860" y="-4860"/>
              <a:ext cx="1389734" cy="248317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7" name="Freeform 227">
              <a:extLst>
                <a:ext uri="{FF2B5EF4-FFF2-40B4-BE49-F238E27FC236}">
                  <a16:creationId xmlns:a16="http://schemas.microsoft.com/office/drawing/2014/main" id="{7EF62858-18CA-446D-89EC-5DF9BFB37003}"/>
                </a:ext>
              </a:extLst>
            </p:cNvPr>
            <p:cNvSpPr/>
            <p:nvPr/>
          </p:nvSpPr>
          <p:spPr bwMode="auto">
            <a:xfrm>
              <a:off x="10850860" y="-4860"/>
              <a:ext cx="1389734" cy="248317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8" name="Freeform 228">
              <a:extLst>
                <a:ext uri="{FF2B5EF4-FFF2-40B4-BE49-F238E27FC236}">
                  <a16:creationId xmlns:a16="http://schemas.microsoft.com/office/drawing/2014/main" id="{08CA6681-C157-42AF-A30C-5C394A7D2280}"/>
                </a:ext>
              </a:extLst>
            </p:cNvPr>
            <p:cNvSpPr/>
            <p:nvPr/>
          </p:nvSpPr>
          <p:spPr bwMode="auto">
            <a:xfrm>
              <a:off x="7080112" y="-4859"/>
              <a:ext cx="1326563" cy="573413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9" name="Freeform 229">
              <a:extLst>
                <a:ext uri="{FF2B5EF4-FFF2-40B4-BE49-F238E27FC236}">
                  <a16:creationId xmlns:a16="http://schemas.microsoft.com/office/drawing/2014/main" id="{60396333-03BE-4AF0-8D26-42E31767C18E}"/>
                </a:ext>
              </a:extLst>
            </p:cNvPr>
            <p:cNvSpPr/>
            <p:nvPr/>
          </p:nvSpPr>
          <p:spPr bwMode="auto">
            <a:xfrm>
              <a:off x="7080112" y="-4859"/>
              <a:ext cx="1326563" cy="573413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0" name="Freeform 230">
              <a:extLst>
                <a:ext uri="{FF2B5EF4-FFF2-40B4-BE49-F238E27FC236}">
                  <a16:creationId xmlns:a16="http://schemas.microsoft.com/office/drawing/2014/main" id="{08185EA2-75BA-4A9B-BDD9-132F34DF606A}"/>
                </a:ext>
              </a:extLst>
            </p:cNvPr>
            <p:cNvSpPr/>
            <p:nvPr/>
          </p:nvSpPr>
          <p:spPr bwMode="auto">
            <a:xfrm>
              <a:off x="6088835" y="2293651"/>
              <a:ext cx="1326563" cy="1151688"/>
            </a:xfrm>
            <a:custGeom>
              <a:avLst/>
              <a:gdLst>
                <a:gd name="T0" fmla="*/ 413 w 1657"/>
                <a:gd name="T1" fmla="*/ 1433 h 1433"/>
                <a:gd name="T2" fmla="*/ 0 w 1657"/>
                <a:gd name="T3" fmla="*/ 715 h 1433"/>
                <a:gd name="T4" fmla="*/ 413 w 1657"/>
                <a:gd name="T5" fmla="*/ 0 h 1433"/>
                <a:gd name="T6" fmla="*/ 1243 w 1657"/>
                <a:gd name="T7" fmla="*/ 0 h 1433"/>
                <a:gd name="T8" fmla="*/ 1657 w 1657"/>
                <a:gd name="T9" fmla="*/ 715 h 1433"/>
                <a:gd name="T10" fmla="*/ 1243 w 1657"/>
                <a:gd name="T11" fmla="*/ 1433 h 1433"/>
                <a:gd name="T12" fmla="*/ 413 w 1657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3">
                  <a:moveTo>
                    <a:pt x="413" y="1433"/>
                  </a:moveTo>
                  <a:lnTo>
                    <a:pt x="0" y="715"/>
                  </a:lnTo>
                  <a:lnTo>
                    <a:pt x="413" y="0"/>
                  </a:lnTo>
                  <a:lnTo>
                    <a:pt x="1243" y="0"/>
                  </a:lnTo>
                  <a:lnTo>
                    <a:pt x="1657" y="715"/>
                  </a:lnTo>
                  <a:lnTo>
                    <a:pt x="1243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1" name="Freeform 231">
              <a:extLst>
                <a:ext uri="{FF2B5EF4-FFF2-40B4-BE49-F238E27FC236}">
                  <a16:creationId xmlns:a16="http://schemas.microsoft.com/office/drawing/2014/main" id="{94E2FB48-74C2-4FF2-BE1A-F577B91A40F1}"/>
                </a:ext>
              </a:extLst>
            </p:cNvPr>
            <p:cNvSpPr/>
            <p:nvPr/>
          </p:nvSpPr>
          <p:spPr bwMode="auto">
            <a:xfrm>
              <a:off x="9067527" y="4009034"/>
              <a:ext cx="1331423" cy="1151684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2" name="Freeform 232">
              <a:extLst>
                <a:ext uri="{FF2B5EF4-FFF2-40B4-BE49-F238E27FC236}">
                  <a16:creationId xmlns:a16="http://schemas.microsoft.com/office/drawing/2014/main" id="{62CD5495-5D88-42EF-8A8A-66EC5942EF4A}"/>
                </a:ext>
              </a:extLst>
            </p:cNvPr>
            <p:cNvSpPr/>
            <p:nvPr/>
          </p:nvSpPr>
          <p:spPr bwMode="auto">
            <a:xfrm>
              <a:off x="9067527" y="4009034"/>
              <a:ext cx="1331423" cy="1151684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3" name="Freeform 233">
              <a:extLst>
                <a:ext uri="{FF2B5EF4-FFF2-40B4-BE49-F238E27FC236}">
                  <a16:creationId xmlns:a16="http://schemas.microsoft.com/office/drawing/2014/main" id="{532EBD6F-68F3-46FF-BED7-709C91339E7F}"/>
                </a:ext>
              </a:extLst>
            </p:cNvPr>
            <p:cNvSpPr/>
            <p:nvPr/>
          </p:nvSpPr>
          <p:spPr bwMode="auto">
            <a:xfrm>
              <a:off x="10058806" y="3430760"/>
              <a:ext cx="1326566" cy="1151688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4" name="Freeform 234">
              <a:extLst>
                <a:ext uri="{FF2B5EF4-FFF2-40B4-BE49-F238E27FC236}">
                  <a16:creationId xmlns:a16="http://schemas.microsoft.com/office/drawing/2014/main" id="{D701FE3E-C2E0-4F06-B302-8C4B4424D993}"/>
                </a:ext>
              </a:extLst>
            </p:cNvPr>
            <p:cNvSpPr/>
            <p:nvPr/>
          </p:nvSpPr>
          <p:spPr bwMode="auto">
            <a:xfrm>
              <a:off x="10058806" y="3430760"/>
              <a:ext cx="1326566" cy="1151688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5" name="Freeform 235">
              <a:extLst>
                <a:ext uri="{FF2B5EF4-FFF2-40B4-BE49-F238E27FC236}">
                  <a16:creationId xmlns:a16="http://schemas.microsoft.com/office/drawing/2014/main" id="{5C8AFCEB-C7F4-44C3-A49D-3F99CDBE95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17116" y="3872970"/>
              <a:ext cx="1234239" cy="82609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close/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6" name="Freeform 236">
              <a:extLst>
                <a:ext uri="{FF2B5EF4-FFF2-40B4-BE49-F238E27FC236}">
                  <a16:creationId xmlns:a16="http://schemas.microsoft.com/office/drawing/2014/main" id="{FA76B76A-91DA-4373-B8A1-5E07A48E7D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17116" y="3872970"/>
              <a:ext cx="1234239" cy="82609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7" name="Freeform 237">
              <a:extLst>
                <a:ext uri="{FF2B5EF4-FFF2-40B4-BE49-F238E27FC236}">
                  <a16:creationId xmlns:a16="http://schemas.microsoft.com/office/drawing/2014/main" id="{BA33CDA4-3FFA-4376-98F2-07CA327D7F31}"/>
                </a:ext>
              </a:extLst>
            </p:cNvPr>
            <p:cNvSpPr/>
            <p:nvPr/>
          </p:nvSpPr>
          <p:spPr bwMode="auto">
            <a:xfrm>
              <a:off x="10112258" y="3620279"/>
              <a:ext cx="1243958" cy="656022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8" name="Freeform 238">
              <a:extLst>
                <a:ext uri="{FF2B5EF4-FFF2-40B4-BE49-F238E27FC236}">
                  <a16:creationId xmlns:a16="http://schemas.microsoft.com/office/drawing/2014/main" id="{B4F2A1DC-DE82-4344-97E9-CE559BC9AD47}"/>
                </a:ext>
              </a:extLst>
            </p:cNvPr>
            <p:cNvSpPr/>
            <p:nvPr/>
          </p:nvSpPr>
          <p:spPr bwMode="auto">
            <a:xfrm>
              <a:off x="10112258" y="3620279"/>
              <a:ext cx="1243958" cy="656022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9" name="Freeform 239">
              <a:extLst>
                <a:ext uri="{FF2B5EF4-FFF2-40B4-BE49-F238E27FC236}">
                  <a16:creationId xmlns:a16="http://schemas.microsoft.com/office/drawing/2014/main" id="{EB311CF9-FBCE-4E17-B522-798721FC57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84148" y="3717468"/>
              <a:ext cx="131200" cy="476225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close/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0" name="Freeform 240">
              <a:extLst>
                <a:ext uri="{FF2B5EF4-FFF2-40B4-BE49-F238E27FC236}">
                  <a16:creationId xmlns:a16="http://schemas.microsoft.com/office/drawing/2014/main" id="{66B05B73-6B2D-47D6-A79A-252618BE1A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84148" y="3717468"/>
              <a:ext cx="131200" cy="476225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1" name="Freeform 241">
              <a:extLst>
                <a:ext uri="{FF2B5EF4-FFF2-40B4-BE49-F238E27FC236}">
                  <a16:creationId xmlns:a16="http://schemas.microsoft.com/office/drawing/2014/main" id="{53693191-EACB-4CB1-90F9-38FA14ED5426}"/>
                </a:ext>
              </a:extLst>
            </p:cNvPr>
            <p:cNvSpPr/>
            <p:nvPr/>
          </p:nvSpPr>
          <p:spPr bwMode="auto">
            <a:xfrm>
              <a:off x="8017939" y="3620278"/>
              <a:ext cx="1297410" cy="656022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2" name="Freeform 242">
              <a:extLst>
                <a:ext uri="{FF2B5EF4-FFF2-40B4-BE49-F238E27FC236}">
                  <a16:creationId xmlns:a16="http://schemas.microsoft.com/office/drawing/2014/main" id="{B59075E7-62E7-4E77-9F64-91205B9A1ACD}"/>
                </a:ext>
              </a:extLst>
            </p:cNvPr>
            <p:cNvSpPr/>
            <p:nvPr/>
          </p:nvSpPr>
          <p:spPr bwMode="auto">
            <a:xfrm>
              <a:off x="8017939" y="3620278"/>
              <a:ext cx="1297410" cy="656022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3" name="Freeform 243">
              <a:extLst>
                <a:ext uri="{FF2B5EF4-FFF2-40B4-BE49-F238E27FC236}">
                  <a16:creationId xmlns:a16="http://schemas.microsoft.com/office/drawing/2014/main" id="{E5A2F9E5-FF45-40D9-AA52-9DFD838098A6}"/>
                </a:ext>
              </a:extLst>
            </p:cNvPr>
            <p:cNvSpPr/>
            <p:nvPr/>
          </p:nvSpPr>
          <p:spPr bwMode="auto">
            <a:xfrm>
              <a:off x="7084968" y="2862209"/>
              <a:ext cx="1326566" cy="1151684"/>
            </a:xfrm>
            <a:custGeom>
              <a:avLst/>
              <a:gdLst>
                <a:gd name="T0" fmla="*/ 413 w 1656"/>
                <a:gd name="T1" fmla="*/ 1433 h 1433"/>
                <a:gd name="T2" fmla="*/ 0 w 1656"/>
                <a:gd name="T3" fmla="*/ 718 h 1433"/>
                <a:gd name="T4" fmla="*/ 413 w 1656"/>
                <a:gd name="T5" fmla="*/ 0 h 1433"/>
                <a:gd name="T6" fmla="*/ 1240 w 1656"/>
                <a:gd name="T7" fmla="*/ 0 h 1433"/>
                <a:gd name="T8" fmla="*/ 1656 w 1656"/>
                <a:gd name="T9" fmla="*/ 718 h 1433"/>
                <a:gd name="T10" fmla="*/ 1240 w 1656"/>
                <a:gd name="T11" fmla="*/ 1433 h 1433"/>
                <a:gd name="T12" fmla="*/ 413 w 1656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3">
                  <a:moveTo>
                    <a:pt x="413" y="1433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4" name="Freeform 244">
              <a:extLst>
                <a:ext uri="{FF2B5EF4-FFF2-40B4-BE49-F238E27FC236}">
                  <a16:creationId xmlns:a16="http://schemas.microsoft.com/office/drawing/2014/main" id="{AE854C68-9852-4F36-9075-F21C129140E7}"/>
                </a:ext>
              </a:extLst>
            </p:cNvPr>
            <p:cNvSpPr/>
            <p:nvPr/>
          </p:nvSpPr>
          <p:spPr bwMode="auto">
            <a:xfrm>
              <a:off x="7366802" y="3114900"/>
              <a:ext cx="646276" cy="651164"/>
            </a:xfrm>
            <a:custGeom>
              <a:avLst/>
              <a:gdLst>
                <a:gd name="T0" fmla="*/ 806 w 806"/>
                <a:gd name="T1" fmla="*/ 555 h 809"/>
                <a:gd name="T2" fmla="*/ 555 w 806"/>
                <a:gd name="T3" fmla="*/ 555 h 809"/>
                <a:gd name="T4" fmla="*/ 555 w 806"/>
                <a:gd name="T5" fmla="*/ 809 h 809"/>
                <a:gd name="T6" fmla="*/ 251 w 806"/>
                <a:gd name="T7" fmla="*/ 809 h 809"/>
                <a:gd name="T8" fmla="*/ 251 w 806"/>
                <a:gd name="T9" fmla="*/ 555 h 809"/>
                <a:gd name="T10" fmla="*/ 0 w 806"/>
                <a:gd name="T11" fmla="*/ 555 h 809"/>
                <a:gd name="T12" fmla="*/ 0 w 806"/>
                <a:gd name="T13" fmla="*/ 254 h 809"/>
                <a:gd name="T14" fmla="*/ 251 w 806"/>
                <a:gd name="T15" fmla="*/ 254 h 809"/>
                <a:gd name="T16" fmla="*/ 251 w 806"/>
                <a:gd name="T17" fmla="*/ 0 h 809"/>
                <a:gd name="T18" fmla="*/ 555 w 806"/>
                <a:gd name="T19" fmla="*/ 0 h 809"/>
                <a:gd name="T20" fmla="*/ 555 w 806"/>
                <a:gd name="T21" fmla="*/ 254 h 809"/>
                <a:gd name="T22" fmla="*/ 806 w 806"/>
                <a:gd name="T23" fmla="*/ 254 h 809"/>
                <a:gd name="T24" fmla="*/ 806 w 806"/>
                <a:gd name="T25" fmla="*/ 555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6" h="809">
                  <a:moveTo>
                    <a:pt x="806" y="555"/>
                  </a:moveTo>
                  <a:lnTo>
                    <a:pt x="555" y="555"/>
                  </a:lnTo>
                  <a:lnTo>
                    <a:pt x="555" y="809"/>
                  </a:lnTo>
                  <a:lnTo>
                    <a:pt x="251" y="809"/>
                  </a:lnTo>
                  <a:lnTo>
                    <a:pt x="251" y="555"/>
                  </a:lnTo>
                  <a:lnTo>
                    <a:pt x="0" y="555"/>
                  </a:lnTo>
                  <a:lnTo>
                    <a:pt x="0" y="254"/>
                  </a:lnTo>
                  <a:lnTo>
                    <a:pt x="251" y="254"/>
                  </a:lnTo>
                  <a:lnTo>
                    <a:pt x="251" y="0"/>
                  </a:lnTo>
                  <a:lnTo>
                    <a:pt x="555" y="0"/>
                  </a:lnTo>
                  <a:lnTo>
                    <a:pt x="555" y="254"/>
                  </a:lnTo>
                  <a:lnTo>
                    <a:pt x="806" y="254"/>
                  </a:lnTo>
                  <a:lnTo>
                    <a:pt x="806" y="555"/>
                  </a:ln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5" name="Freeform 245">
              <a:extLst>
                <a:ext uri="{FF2B5EF4-FFF2-40B4-BE49-F238E27FC236}">
                  <a16:creationId xmlns:a16="http://schemas.microsoft.com/office/drawing/2014/main" id="{FC1ABC2C-85DF-4EE4-BD9A-ED6D4C1BCD6A}"/>
                </a:ext>
              </a:extLst>
            </p:cNvPr>
            <p:cNvSpPr/>
            <p:nvPr/>
          </p:nvSpPr>
          <p:spPr bwMode="auto">
            <a:xfrm>
              <a:off x="8003360" y="3425904"/>
              <a:ext cx="1355718" cy="1171122"/>
            </a:xfrm>
            <a:custGeom>
              <a:avLst/>
              <a:gdLst>
                <a:gd name="T0" fmla="*/ 1259 w 1686"/>
                <a:gd name="T1" fmla="*/ 1463 h 1463"/>
                <a:gd name="T2" fmla="*/ 424 w 1686"/>
                <a:gd name="T3" fmla="*/ 1463 h 1463"/>
                <a:gd name="T4" fmla="*/ 0 w 1686"/>
                <a:gd name="T5" fmla="*/ 731 h 1463"/>
                <a:gd name="T6" fmla="*/ 424 w 1686"/>
                <a:gd name="T7" fmla="*/ 0 h 1463"/>
                <a:gd name="T8" fmla="*/ 1267 w 1686"/>
                <a:gd name="T9" fmla="*/ 0 h 1463"/>
                <a:gd name="T10" fmla="*/ 1686 w 1686"/>
                <a:gd name="T11" fmla="*/ 723 h 1463"/>
                <a:gd name="T12" fmla="*/ 1657 w 1686"/>
                <a:gd name="T13" fmla="*/ 739 h 1463"/>
                <a:gd name="T14" fmla="*/ 1249 w 1686"/>
                <a:gd name="T15" fmla="*/ 32 h 1463"/>
                <a:gd name="T16" fmla="*/ 443 w 1686"/>
                <a:gd name="T17" fmla="*/ 32 h 1463"/>
                <a:gd name="T18" fmla="*/ 37 w 1686"/>
                <a:gd name="T19" fmla="*/ 731 h 1463"/>
                <a:gd name="T20" fmla="*/ 443 w 1686"/>
                <a:gd name="T21" fmla="*/ 1431 h 1463"/>
                <a:gd name="T22" fmla="*/ 1259 w 1686"/>
                <a:gd name="T23" fmla="*/ 1431 h 1463"/>
                <a:gd name="T24" fmla="*/ 1259 w 1686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6" h="1463">
                  <a:moveTo>
                    <a:pt x="1259" y="1463"/>
                  </a:moveTo>
                  <a:lnTo>
                    <a:pt x="424" y="1463"/>
                  </a:lnTo>
                  <a:lnTo>
                    <a:pt x="0" y="731"/>
                  </a:lnTo>
                  <a:lnTo>
                    <a:pt x="424" y="0"/>
                  </a:lnTo>
                  <a:lnTo>
                    <a:pt x="1267" y="0"/>
                  </a:lnTo>
                  <a:lnTo>
                    <a:pt x="1686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3" y="32"/>
                  </a:lnTo>
                  <a:lnTo>
                    <a:pt x="37" y="731"/>
                  </a:lnTo>
                  <a:lnTo>
                    <a:pt x="443" y="1431"/>
                  </a:lnTo>
                  <a:lnTo>
                    <a:pt x="1259" y="1431"/>
                  </a:lnTo>
                  <a:lnTo>
                    <a:pt x="1259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6" name="Oval 246">
              <a:extLst>
                <a:ext uri="{FF2B5EF4-FFF2-40B4-BE49-F238E27FC236}">
                  <a16:creationId xmlns:a16="http://schemas.microsoft.com/office/drawing/2014/main" id="{D8F8F307-4BC2-4E6C-9D06-A4BC38A5E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7" name="Oval 247">
              <a:extLst>
                <a:ext uri="{FF2B5EF4-FFF2-40B4-BE49-F238E27FC236}">
                  <a16:creationId xmlns:a16="http://schemas.microsoft.com/office/drawing/2014/main" id="{C1241B6F-FD97-430A-BDE5-B8E7B8728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8" name="Oval 248">
              <a:extLst>
                <a:ext uri="{FF2B5EF4-FFF2-40B4-BE49-F238E27FC236}">
                  <a16:creationId xmlns:a16="http://schemas.microsoft.com/office/drawing/2014/main" id="{05215689-65FF-4A9B-92EC-F7E4DBDD3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380" y="3367589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9" name="Oval 249">
              <a:extLst>
                <a:ext uri="{FF2B5EF4-FFF2-40B4-BE49-F238E27FC236}">
                  <a16:creationId xmlns:a16="http://schemas.microsoft.com/office/drawing/2014/main" id="{0C95F676-191E-4427-907C-60CA66CB35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380" y="4509554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0" name="Oval 250">
              <a:extLst>
                <a:ext uri="{FF2B5EF4-FFF2-40B4-BE49-F238E27FC236}">
                  <a16:creationId xmlns:a16="http://schemas.microsoft.com/office/drawing/2014/main" id="{B2E392DB-8F92-482B-8C9D-75F5158B2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186" y="3367590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1" name="Oval 251">
              <a:extLst>
                <a:ext uri="{FF2B5EF4-FFF2-40B4-BE49-F238E27FC236}">
                  <a16:creationId xmlns:a16="http://schemas.microsoft.com/office/drawing/2014/main" id="{F8CEB2F1-B15D-40B8-8008-57772EF792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0904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2" name="Freeform 252">
              <a:extLst>
                <a:ext uri="{FF2B5EF4-FFF2-40B4-BE49-F238E27FC236}">
                  <a16:creationId xmlns:a16="http://schemas.microsoft.com/office/drawing/2014/main" id="{CCD18709-0359-4AEE-87C5-B3DFA0A676C0}"/>
                </a:ext>
              </a:extLst>
            </p:cNvPr>
            <p:cNvSpPr/>
            <p:nvPr/>
          </p:nvSpPr>
          <p:spPr bwMode="auto">
            <a:xfrm>
              <a:off x="9062669" y="1700801"/>
              <a:ext cx="1345999" cy="592851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29 h 739"/>
                <a:gd name="T4" fmla="*/ 438 w 1681"/>
                <a:gd name="T5" fmla="*/ 29 h 739"/>
                <a:gd name="T6" fmla="*/ 27 w 1681"/>
                <a:gd name="T7" fmla="*/ 739 h 739"/>
                <a:gd name="T8" fmla="*/ 0 w 1681"/>
                <a:gd name="T9" fmla="*/ 723 h 739"/>
                <a:gd name="T10" fmla="*/ 419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29"/>
                  </a:lnTo>
                  <a:lnTo>
                    <a:pt x="438" y="29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9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3" name="Oval 253">
              <a:extLst>
                <a:ext uri="{FF2B5EF4-FFF2-40B4-BE49-F238E27FC236}">
                  <a16:creationId xmlns:a16="http://schemas.microsoft.com/office/drawing/2014/main" id="{A49EE91C-4C38-45CD-ACE3-364E3C9E1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188" y="2215901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4" name="Oval 254">
              <a:extLst>
                <a:ext uri="{FF2B5EF4-FFF2-40B4-BE49-F238E27FC236}">
                  <a16:creationId xmlns:a16="http://schemas.microsoft.com/office/drawing/2014/main" id="{FBAA62D2-7668-4931-BFD3-FEEDC4ED0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4657" y="2215900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5" name="Oval 255">
              <a:extLst>
                <a:ext uri="{FF2B5EF4-FFF2-40B4-BE49-F238E27FC236}">
                  <a16:creationId xmlns:a16="http://schemas.microsoft.com/office/drawing/2014/main" id="{2AB41770-13BD-4DA9-8FD3-65B461D8CA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2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6" name="Oval 256">
              <a:extLst>
                <a:ext uri="{FF2B5EF4-FFF2-40B4-BE49-F238E27FC236}">
                  <a16:creationId xmlns:a16="http://schemas.microsoft.com/office/drawing/2014/main" id="{BCA20738-1456-4A43-A0B5-AB4F823C4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2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7" name="Oval 257">
              <a:extLst>
                <a:ext uri="{FF2B5EF4-FFF2-40B4-BE49-F238E27FC236}">
                  <a16:creationId xmlns:a16="http://schemas.microsoft.com/office/drawing/2014/main" id="{6F691A6C-9A92-4C18-A10D-DD92AC549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5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8" name="Oval 258">
              <a:extLst>
                <a:ext uri="{FF2B5EF4-FFF2-40B4-BE49-F238E27FC236}">
                  <a16:creationId xmlns:a16="http://schemas.microsoft.com/office/drawing/2014/main" id="{DF20334D-C5ED-4941-919E-5D6146358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5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9" name="Freeform 259">
              <a:extLst>
                <a:ext uri="{FF2B5EF4-FFF2-40B4-BE49-F238E27FC236}">
                  <a16:creationId xmlns:a16="http://schemas.microsoft.com/office/drawing/2014/main" id="{BE5E85D0-4193-402A-BD27-01D5BC5C8F58}"/>
                </a:ext>
              </a:extLst>
            </p:cNvPr>
            <p:cNvSpPr/>
            <p:nvPr/>
          </p:nvSpPr>
          <p:spPr bwMode="auto">
            <a:xfrm>
              <a:off x="10107398" y="1127388"/>
              <a:ext cx="349863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4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4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0" name="Oval 260">
              <a:extLst>
                <a:ext uri="{FF2B5EF4-FFF2-40B4-BE49-F238E27FC236}">
                  <a16:creationId xmlns:a16="http://schemas.microsoft.com/office/drawing/2014/main" id="{E6BD1B79-CDA1-4CC6-920F-8C7A5253F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4657" y="1069073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1" name="Freeform 261">
              <a:extLst>
                <a:ext uri="{FF2B5EF4-FFF2-40B4-BE49-F238E27FC236}">
                  <a16:creationId xmlns:a16="http://schemas.microsoft.com/office/drawing/2014/main" id="{D4E792BB-1F96-454B-9176-A4CBA9BE5629}"/>
                </a:ext>
              </a:extLst>
            </p:cNvPr>
            <p:cNvSpPr/>
            <p:nvPr/>
          </p:nvSpPr>
          <p:spPr bwMode="auto">
            <a:xfrm>
              <a:off x="6025660" y="3435622"/>
              <a:ext cx="354724" cy="587990"/>
            </a:xfrm>
            <a:custGeom>
              <a:avLst/>
              <a:gdLst>
                <a:gd name="T0" fmla="*/ 27 w 440"/>
                <a:gd name="T1" fmla="*/ 732 h 732"/>
                <a:gd name="T2" fmla="*/ 0 w 440"/>
                <a:gd name="T3" fmla="*/ 716 h 732"/>
                <a:gd name="T4" fmla="*/ 411 w 440"/>
                <a:gd name="T5" fmla="*/ 0 h 732"/>
                <a:gd name="T6" fmla="*/ 440 w 440"/>
                <a:gd name="T7" fmla="*/ 16 h 732"/>
                <a:gd name="T8" fmla="*/ 27 w 440"/>
                <a:gd name="T9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2">
                  <a:moveTo>
                    <a:pt x="27" y="732"/>
                  </a:moveTo>
                  <a:lnTo>
                    <a:pt x="0" y="716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2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2" name="Oval 262">
              <a:extLst>
                <a:ext uri="{FF2B5EF4-FFF2-40B4-BE49-F238E27FC236}">
                  <a16:creationId xmlns:a16="http://schemas.microsoft.com/office/drawing/2014/main" id="{B6D20C9F-3813-40F8-BF1D-D94FC3B6D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1086" y="3945860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3" name="Oval 263">
              <a:extLst>
                <a:ext uri="{FF2B5EF4-FFF2-40B4-BE49-F238E27FC236}">
                  <a16:creationId xmlns:a16="http://schemas.microsoft.com/office/drawing/2014/main" id="{A3BFBBBD-E069-47E8-93A1-7B102D4DC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4679" y="3372448"/>
              <a:ext cx="136058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4" name="Freeform 264">
              <a:extLst>
                <a:ext uri="{FF2B5EF4-FFF2-40B4-BE49-F238E27FC236}">
                  <a16:creationId xmlns:a16="http://schemas.microsoft.com/office/drawing/2014/main" id="{2219D1BF-0B1C-4D3A-8543-2AB4F87D3882}"/>
                </a:ext>
              </a:extLst>
            </p:cNvPr>
            <p:cNvSpPr/>
            <p:nvPr/>
          </p:nvSpPr>
          <p:spPr bwMode="auto">
            <a:xfrm>
              <a:off x="10991774" y="2847628"/>
              <a:ext cx="354724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5" name="Oval 265">
              <a:extLst>
                <a:ext uri="{FF2B5EF4-FFF2-40B4-BE49-F238E27FC236}">
                  <a16:creationId xmlns:a16="http://schemas.microsoft.com/office/drawing/2014/main" id="{52AFE4B3-B227-46ED-8C8D-D600E524C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3462" y="3357871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6" name="Oval 266">
              <a:extLst>
                <a:ext uri="{FF2B5EF4-FFF2-40B4-BE49-F238E27FC236}">
                  <a16:creationId xmlns:a16="http://schemas.microsoft.com/office/drawing/2014/main" id="{D098A82D-B204-4DCC-9E7B-878DBC2AE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890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7" name="Freeform 267">
              <a:extLst>
                <a:ext uri="{FF2B5EF4-FFF2-40B4-BE49-F238E27FC236}">
                  <a16:creationId xmlns:a16="http://schemas.microsoft.com/office/drawing/2014/main" id="{C41AFF0A-12C9-4DB5-860E-F7F2BFD26116}"/>
                </a:ext>
              </a:extLst>
            </p:cNvPr>
            <p:cNvSpPr/>
            <p:nvPr/>
          </p:nvSpPr>
          <p:spPr bwMode="auto">
            <a:xfrm>
              <a:off x="8115122" y="1127388"/>
              <a:ext cx="349863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8" name="Oval 268">
              <a:extLst>
                <a:ext uri="{FF2B5EF4-FFF2-40B4-BE49-F238E27FC236}">
                  <a16:creationId xmlns:a16="http://schemas.microsoft.com/office/drawing/2014/main" id="{EBB8B128-1745-4E39-9E90-FB694580F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9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9" name="Oval 269">
              <a:extLst>
                <a:ext uri="{FF2B5EF4-FFF2-40B4-BE49-F238E27FC236}">
                  <a16:creationId xmlns:a16="http://schemas.microsoft.com/office/drawing/2014/main" id="{D4C5F41A-FD59-4FF7-9FF9-C92952174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8929" y="1069073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0" name="Freeform 270">
              <a:extLst>
                <a:ext uri="{FF2B5EF4-FFF2-40B4-BE49-F238E27FC236}">
                  <a16:creationId xmlns:a16="http://schemas.microsoft.com/office/drawing/2014/main" id="{4854F92A-38DF-41D3-B8E0-835D9FD1B7A0}"/>
                </a:ext>
              </a:extLst>
            </p:cNvPr>
            <p:cNvSpPr/>
            <p:nvPr/>
          </p:nvSpPr>
          <p:spPr bwMode="auto">
            <a:xfrm>
              <a:off x="8115122" y="553975"/>
              <a:ext cx="349863" cy="587993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1" name="Oval 271">
              <a:extLst>
                <a:ext uri="{FF2B5EF4-FFF2-40B4-BE49-F238E27FC236}">
                  <a16:creationId xmlns:a16="http://schemas.microsoft.com/office/drawing/2014/main" id="{D7AD4E8C-BE43-4CC4-8393-FB60D67F77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490805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2" name="Freeform 272">
              <a:extLst>
                <a:ext uri="{FF2B5EF4-FFF2-40B4-BE49-F238E27FC236}">
                  <a16:creationId xmlns:a16="http://schemas.microsoft.com/office/drawing/2014/main" id="{824D4EF8-1606-44A2-A51D-3D98228EB049}"/>
                </a:ext>
              </a:extLst>
            </p:cNvPr>
            <p:cNvSpPr/>
            <p:nvPr/>
          </p:nvSpPr>
          <p:spPr bwMode="auto">
            <a:xfrm>
              <a:off x="6025662" y="1710520"/>
              <a:ext cx="354724" cy="583132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3" name="Oval 273">
              <a:extLst>
                <a:ext uri="{FF2B5EF4-FFF2-40B4-BE49-F238E27FC236}">
                  <a16:creationId xmlns:a16="http://schemas.microsoft.com/office/drawing/2014/main" id="{EDDEA7D9-982C-4011-BFF1-5FF5257E8D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4679" y="2220764"/>
              <a:ext cx="136058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4" name="Oval 274">
              <a:extLst>
                <a:ext uri="{FF2B5EF4-FFF2-40B4-BE49-F238E27FC236}">
                  <a16:creationId xmlns:a16="http://schemas.microsoft.com/office/drawing/2014/main" id="{70486725-6C74-4AB6-AE89-2D25AF806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1086" y="1647349"/>
              <a:ext cx="145776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5" name="Freeform 275">
              <a:extLst>
                <a:ext uri="{FF2B5EF4-FFF2-40B4-BE49-F238E27FC236}">
                  <a16:creationId xmlns:a16="http://schemas.microsoft.com/office/drawing/2014/main" id="{E5117608-C1D6-46E5-BFBD-DBCE624B2536}"/>
                </a:ext>
              </a:extLst>
            </p:cNvPr>
            <p:cNvSpPr/>
            <p:nvPr/>
          </p:nvSpPr>
          <p:spPr bwMode="auto">
            <a:xfrm>
              <a:off x="7070394" y="2857347"/>
              <a:ext cx="1005855" cy="1171125"/>
            </a:xfrm>
            <a:custGeom>
              <a:avLst/>
              <a:gdLst>
                <a:gd name="T0" fmla="*/ 1256 w 1256"/>
                <a:gd name="T1" fmla="*/ 1463 h 1463"/>
                <a:gd name="T2" fmla="*/ 421 w 1256"/>
                <a:gd name="T3" fmla="*/ 1463 h 1463"/>
                <a:gd name="T4" fmla="*/ 0 w 1256"/>
                <a:gd name="T5" fmla="*/ 731 h 1463"/>
                <a:gd name="T6" fmla="*/ 421 w 1256"/>
                <a:gd name="T7" fmla="*/ 0 h 1463"/>
                <a:gd name="T8" fmla="*/ 1256 w 1256"/>
                <a:gd name="T9" fmla="*/ 0 h 1463"/>
                <a:gd name="T10" fmla="*/ 1256 w 1256"/>
                <a:gd name="T11" fmla="*/ 32 h 1463"/>
                <a:gd name="T12" fmla="*/ 440 w 1256"/>
                <a:gd name="T13" fmla="*/ 32 h 1463"/>
                <a:gd name="T14" fmla="*/ 37 w 1256"/>
                <a:gd name="T15" fmla="*/ 731 h 1463"/>
                <a:gd name="T16" fmla="*/ 440 w 1256"/>
                <a:gd name="T17" fmla="*/ 1431 h 1463"/>
                <a:gd name="T18" fmla="*/ 1256 w 1256"/>
                <a:gd name="T19" fmla="*/ 1431 h 1463"/>
                <a:gd name="T20" fmla="*/ 1256 w 1256"/>
                <a:gd name="T21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6" h="1463">
                  <a:moveTo>
                    <a:pt x="1256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56" y="0"/>
                  </a:lnTo>
                  <a:lnTo>
                    <a:pt x="1256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6" y="1431"/>
                  </a:lnTo>
                  <a:lnTo>
                    <a:pt x="1256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6" name="Oval 276">
              <a:extLst>
                <a:ext uri="{FF2B5EF4-FFF2-40B4-BE49-F238E27FC236}">
                  <a16:creationId xmlns:a16="http://schemas.microsoft.com/office/drawing/2014/main" id="{3E8B678D-CC60-4294-AC69-85A966806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2365" y="3372447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7" name="Oval 277">
              <a:extLst>
                <a:ext uri="{FF2B5EF4-FFF2-40B4-BE49-F238E27FC236}">
                  <a16:creationId xmlns:a16="http://schemas.microsoft.com/office/drawing/2014/main" id="{3B0061BF-9F4C-4030-91DA-BB7A97708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7648" y="2789315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8" name="Oval 278">
              <a:extLst>
                <a:ext uri="{FF2B5EF4-FFF2-40B4-BE49-F238E27FC236}">
                  <a16:creationId xmlns:a16="http://schemas.microsoft.com/office/drawing/2014/main" id="{02877A51-9F7F-46B6-9436-D1756BB46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7648" y="394100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9" name="Oval 279">
              <a:extLst>
                <a:ext uri="{FF2B5EF4-FFF2-40B4-BE49-F238E27FC236}">
                  <a16:creationId xmlns:a16="http://schemas.microsoft.com/office/drawing/2014/main" id="{28994C5E-AABE-4FCC-A59D-BB5DD655B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278931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0" name="Freeform 280">
              <a:extLst>
                <a:ext uri="{FF2B5EF4-FFF2-40B4-BE49-F238E27FC236}">
                  <a16:creationId xmlns:a16="http://schemas.microsoft.com/office/drawing/2014/main" id="{D0E6359C-BA88-4646-B79D-536A53B15CE8}"/>
                </a:ext>
              </a:extLst>
            </p:cNvPr>
            <p:cNvSpPr/>
            <p:nvPr/>
          </p:nvSpPr>
          <p:spPr bwMode="auto">
            <a:xfrm>
              <a:off x="8003362" y="2274214"/>
              <a:ext cx="1355718" cy="1166264"/>
            </a:xfrm>
            <a:custGeom>
              <a:avLst/>
              <a:gdLst>
                <a:gd name="T0" fmla="*/ 416 w 1683"/>
                <a:gd name="T1" fmla="*/ 1455 h 1455"/>
                <a:gd name="T2" fmla="*/ 0 w 1683"/>
                <a:gd name="T3" fmla="*/ 731 h 1455"/>
                <a:gd name="T4" fmla="*/ 421 w 1683"/>
                <a:gd name="T5" fmla="*/ 0 h 1455"/>
                <a:gd name="T6" fmla="*/ 1264 w 1683"/>
                <a:gd name="T7" fmla="*/ 0 h 1455"/>
                <a:gd name="T8" fmla="*/ 1683 w 1683"/>
                <a:gd name="T9" fmla="*/ 723 h 1455"/>
                <a:gd name="T10" fmla="*/ 1654 w 1683"/>
                <a:gd name="T11" fmla="*/ 739 h 1455"/>
                <a:gd name="T12" fmla="*/ 1246 w 1683"/>
                <a:gd name="T13" fmla="*/ 32 h 1455"/>
                <a:gd name="T14" fmla="*/ 440 w 1683"/>
                <a:gd name="T15" fmla="*/ 32 h 1455"/>
                <a:gd name="T16" fmla="*/ 34 w 1683"/>
                <a:gd name="T17" fmla="*/ 731 h 1455"/>
                <a:gd name="T18" fmla="*/ 442 w 1683"/>
                <a:gd name="T19" fmla="*/ 1439 h 1455"/>
                <a:gd name="T20" fmla="*/ 416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6" y="1455"/>
                  </a:moveTo>
                  <a:lnTo>
                    <a:pt x="0" y="731"/>
                  </a:lnTo>
                  <a:lnTo>
                    <a:pt x="421" y="0"/>
                  </a:lnTo>
                  <a:lnTo>
                    <a:pt x="1264" y="0"/>
                  </a:lnTo>
                  <a:lnTo>
                    <a:pt x="1683" y="723"/>
                  </a:lnTo>
                  <a:lnTo>
                    <a:pt x="1654" y="739"/>
                  </a:lnTo>
                  <a:lnTo>
                    <a:pt x="1246" y="32"/>
                  </a:lnTo>
                  <a:lnTo>
                    <a:pt x="440" y="32"/>
                  </a:lnTo>
                  <a:lnTo>
                    <a:pt x="34" y="731"/>
                  </a:lnTo>
                  <a:lnTo>
                    <a:pt x="442" y="1439"/>
                  </a:lnTo>
                  <a:lnTo>
                    <a:pt x="416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1" name="Oval 281">
              <a:extLst>
                <a:ext uri="{FF2B5EF4-FFF2-40B4-BE49-F238E27FC236}">
                  <a16:creationId xmlns:a16="http://schemas.microsoft.com/office/drawing/2014/main" id="{22257715-4C04-45FA-AF11-F49F21F73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382" y="2215900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2" name="Freeform 282">
              <a:extLst>
                <a:ext uri="{FF2B5EF4-FFF2-40B4-BE49-F238E27FC236}">
                  <a16:creationId xmlns:a16="http://schemas.microsoft.com/office/drawing/2014/main" id="{79794570-4CD6-4ACF-9303-764C0F11B35C}"/>
                </a:ext>
              </a:extLst>
            </p:cNvPr>
            <p:cNvSpPr/>
            <p:nvPr/>
          </p:nvSpPr>
          <p:spPr bwMode="auto">
            <a:xfrm>
              <a:off x="7065534" y="1695942"/>
              <a:ext cx="1000997" cy="597709"/>
            </a:xfrm>
            <a:custGeom>
              <a:avLst/>
              <a:gdLst>
                <a:gd name="T0" fmla="*/ 27 w 1251"/>
                <a:gd name="T1" fmla="*/ 739 h 739"/>
                <a:gd name="T2" fmla="*/ 0 w 1251"/>
                <a:gd name="T3" fmla="*/ 723 h 739"/>
                <a:gd name="T4" fmla="*/ 416 w 1251"/>
                <a:gd name="T5" fmla="*/ 0 h 739"/>
                <a:gd name="T6" fmla="*/ 1251 w 1251"/>
                <a:gd name="T7" fmla="*/ 0 h 739"/>
                <a:gd name="T8" fmla="*/ 1251 w 1251"/>
                <a:gd name="T9" fmla="*/ 32 h 739"/>
                <a:gd name="T10" fmla="*/ 435 w 1251"/>
                <a:gd name="T11" fmla="*/ 32 h 739"/>
                <a:gd name="T12" fmla="*/ 27 w 1251"/>
                <a:gd name="T13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1" h="739">
                  <a:moveTo>
                    <a:pt x="27" y="739"/>
                  </a:moveTo>
                  <a:lnTo>
                    <a:pt x="0" y="723"/>
                  </a:lnTo>
                  <a:lnTo>
                    <a:pt x="416" y="0"/>
                  </a:lnTo>
                  <a:lnTo>
                    <a:pt x="1251" y="0"/>
                  </a:lnTo>
                  <a:lnTo>
                    <a:pt x="1251" y="32"/>
                  </a:lnTo>
                  <a:lnTo>
                    <a:pt x="435" y="32"/>
                  </a:lnTo>
                  <a:lnTo>
                    <a:pt x="27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3" name="Oval 283">
              <a:extLst>
                <a:ext uri="{FF2B5EF4-FFF2-40B4-BE49-F238E27FC236}">
                  <a16:creationId xmlns:a16="http://schemas.microsoft.com/office/drawing/2014/main" id="{38CAFC5A-3F65-462D-84BB-765B09920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7650" y="1642486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4" name="Freeform 284">
              <a:extLst>
                <a:ext uri="{FF2B5EF4-FFF2-40B4-BE49-F238E27FC236}">
                  <a16:creationId xmlns:a16="http://schemas.microsoft.com/office/drawing/2014/main" id="{635573B4-F0E8-4041-9533-E8FAC4717628}"/>
                </a:ext>
              </a:extLst>
            </p:cNvPr>
            <p:cNvSpPr/>
            <p:nvPr/>
          </p:nvSpPr>
          <p:spPr bwMode="auto">
            <a:xfrm>
              <a:off x="10044230" y="3425902"/>
              <a:ext cx="1350860" cy="1171122"/>
            </a:xfrm>
            <a:custGeom>
              <a:avLst/>
              <a:gdLst>
                <a:gd name="T0" fmla="*/ 1257 w 1683"/>
                <a:gd name="T1" fmla="*/ 1463 h 1463"/>
                <a:gd name="T2" fmla="*/ 421 w 1683"/>
                <a:gd name="T3" fmla="*/ 1463 h 1463"/>
                <a:gd name="T4" fmla="*/ 0 w 1683"/>
                <a:gd name="T5" fmla="*/ 731 h 1463"/>
                <a:gd name="T6" fmla="*/ 421 w 1683"/>
                <a:gd name="T7" fmla="*/ 0 h 1463"/>
                <a:gd name="T8" fmla="*/ 1267 w 1683"/>
                <a:gd name="T9" fmla="*/ 0 h 1463"/>
                <a:gd name="T10" fmla="*/ 1683 w 1683"/>
                <a:gd name="T11" fmla="*/ 723 h 1463"/>
                <a:gd name="T12" fmla="*/ 1657 w 1683"/>
                <a:gd name="T13" fmla="*/ 739 h 1463"/>
                <a:gd name="T14" fmla="*/ 1249 w 1683"/>
                <a:gd name="T15" fmla="*/ 32 h 1463"/>
                <a:gd name="T16" fmla="*/ 440 w 1683"/>
                <a:gd name="T17" fmla="*/ 32 h 1463"/>
                <a:gd name="T18" fmla="*/ 37 w 1683"/>
                <a:gd name="T19" fmla="*/ 731 h 1463"/>
                <a:gd name="T20" fmla="*/ 440 w 1683"/>
                <a:gd name="T21" fmla="*/ 1431 h 1463"/>
                <a:gd name="T22" fmla="*/ 1257 w 1683"/>
                <a:gd name="T23" fmla="*/ 1431 h 1463"/>
                <a:gd name="T24" fmla="*/ 1257 w 1683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3" h="1463">
                  <a:moveTo>
                    <a:pt x="1257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7" y="1431"/>
                  </a:lnTo>
                  <a:lnTo>
                    <a:pt x="1257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5" name="Oval 285">
              <a:extLst>
                <a:ext uri="{FF2B5EF4-FFF2-40B4-BE49-F238E27FC236}">
                  <a16:creationId xmlns:a16="http://schemas.microsoft.com/office/drawing/2014/main" id="{219E8C28-B299-4971-8C3F-32CAC18BC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3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6" name="Oval 286">
              <a:extLst>
                <a:ext uri="{FF2B5EF4-FFF2-40B4-BE49-F238E27FC236}">
                  <a16:creationId xmlns:a16="http://schemas.microsoft.com/office/drawing/2014/main" id="{142B5655-BA4D-40BA-818F-D29272707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888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7" name="Oval 287">
              <a:extLst>
                <a:ext uri="{FF2B5EF4-FFF2-40B4-BE49-F238E27FC236}">
                  <a16:creationId xmlns:a16="http://schemas.microsoft.com/office/drawing/2014/main" id="{7B1E573E-73F0-418D-894B-46B95CFA3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3357871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8" name="Oval 288">
              <a:extLst>
                <a:ext uri="{FF2B5EF4-FFF2-40B4-BE49-F238E27FC236}">
                  <a16:creationId xmlns:a16="http://schemas.microsoft.com/office/drawing/2014/main" id="{DEABB701-C854-4161-A6E5-7226DE2F2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9" name="Oval 289">
              <a:extLst>
                <a:ext uri="{FF2B5EF4-FFF2-40B4-BE49-F238E27FC236}">
                  <a16:creationId xmlns:a16="http://schemas.microsoft.com/office/drawing/2014/main" id="{689612CF-5792-404D-AA78-3AEBD3134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3462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0" name="Freeform 290">
              <a:extLst>
                <a:ext uri="{FF2B5EF4-FFF2-40B4-BE49-F238E27FC236}">
                  <a16:creationId xmlns:a16="http://schemas.microsoft.com/office/drawing/2014/main" id="{76D56F61-ED1F-4414-B8DC-811466D816AC}"/>
                </a:ext>
              </a:extLst>
            </p:cNvPr>
            <p:cNvSpPr/>
            <p:nvPr/>
          </p:nvSpPr>
          <p:spPr bwMode="auto">
            <a:xfrm>
              <a:off x="6025660" y="2279077"/>
              <a:ext cx="1346002" cy="592851"/>
            </a:xfrm>
            <a:custGeom>
              <a:avLst/>
              <a:gdLst>
                <a:gd name="T0" fmla="*/ 27 w 1678"/>
                <a:gd name="T1" fmla="*/ 740 h 740"/>
                <a:gd name="T2" fmla="*/ 0 w 1678"/>
                <a:gd name="T3" fmla="*/ 724 h 740"/>
                <a:gd name="T4" fmla="*/ 416 w 1678"/>
                <a:gd name="T5" fmla="*/ 0 h 740"/>
                <a:gd name="T6" fmla="*/ 1262 w 1678"/>
                <a:gd name="T7" fmla="*/ 0 h 740"/>
                <a:gd name="T8" fmla="*/ 1678 w 1678"/>
                <a:gd name="T9" fmla="*/ 724 h 740"/>
                <a:gd name="T10" fmla="*/ 1651 w 1678"/>
                <a:gd name="T11" fmla="*/ 740 h 740"/>
                <a:gd name="T12" fmla="*/ 1243 w 1678"/>
                <a:gd name="T13" fmla="*/ 32 h 740"/>
                <a:gd name="T14" fmla="*/ 435 w 1678"/>
                <a:gd name="T15" fmla="*/ 32 h 740"/>
                <a:gd name="T16" fmla="*/ 27 w 1678"/>
                <a:gd name="T17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8" h="740">
                  <a:moveTo>
                    <a:pt x="27" y="740"/>
                  </a:moveTo>
                  <a:lnTo>
                    <a:pt x="0" y="724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78" y="724"/>
                  </a:lnTo>
                  <a:lnTo>
                    <a:pt x="1651" y="740"/>
                  </a:lnTo>
                  <a:lnTo>
                    <a:pt x="1243" y="32"/>
                  </a:lnTo>
                  <a:lnTo>
                    <a:pt x="435" y="32"/>
                  </a:lnTo>
                  <a:lnTo>
                    <a:pt x="27" y="740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1" name="Rectangle 291">
              <a:extLst>
                <a:ext uri="{FF2B5EF4-FFF2-40B4-BE49-F238E27FC236}">
                  <a16:creationId xmlns:a16="http://schemas.microsoft.com/office/drawing/2014/main" id="{64D01349-75A3-48A2-88E0-50C52AAE9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0666" y="3430761"/>
              <a:ext cx="655992" cy="29157"/>
            </a:xfrm>
            <a:prstGeom prst="rect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2" name="Oval 292">
              <a:extLst>
                <a:ext uri="{FF2B5EF4-FFF2-40B4-BE49-F238E27FC236}">
                  <a16:creationId xmlns:a16="http://schemas.microsoft.com/office/drawing/2014/main" id="{1183736E-97B4-4B1D-8D33-2BAEADF09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1086" y="2794175"/>
              <a:ext cx="145776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3" name="Oval 293">
              <a:extLst>
                <a:ext uri="{FF2B5EF4-FFF2-40B4-BE49-F238E27FC236}">
                  <a16:creationId xmlns:a16="http://schemas.microsoft.com/office/drawing/2014/main" id="{7D446154-B69A-42DE-A497-B41A6423B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2365" y="222076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4" name="Freeform 294">
              <a:extLst>
                <a:ext uri="{FF2B5EF4-FFF2-40B4-BE49-F238E27FC236}">
                  <a16:creationId xmlns:a16="http://schemas.microsoft.com/office/drawing/2014/main" id="{4635EE1F-4EBA-4843-9F5B-F773CA524594}"/>
                </a:ext>
              </a:extLst>
            </p:cNvPr>
            <p:cNvSpPr/>
            <p:nvPr/>
          </p:nvSpPr>
          <p:spPr bwMode="auto">
            <a:xfrm>
              <a:off x="9062669" y="2842770"/>
              <a:ext cx="1345999" cy="592851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32 h 739"/>
                <a:gd name="T4" fmla="*/ 435 w 1681"/>
                <a:gd name="T5" fmla="*/ 32 h 739"/>
                <a:gd name="T6" fmla="*/ 27 w 1681"/>
                <a:gd name="T7" fmla="*/ 739 h 739"/>
                <a:gd name="T8" fmla="*/ 0 w 1681"/>
                <a:gd name="T9" fmla="*/ 723 h 739"/>
                <a:gd name="T10" fmla="*/ 416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32"/>
                  </a:lnTo>
                  <a:lnTo>
                    <a:pt x="435" y="32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5" name="Freeform 295">
              <a:extLst>
                <a:ext uri="{FF2B5EF4-FFF2-40B4-BE49-F238E27FC236}">
                  <a16:creationId xmlns:a16="http://schemas.microsoft.com/office/drawing/2014/main" id="{BE9C602E-8705-4FD8-A02B-578C391E9A85}"/>
                </a:ext>
              </a:extLst>
            </p:cNvPr>
            <p:cNvSpPr/>
            <p:nvPr/>
          </p:nvSpPr>
          <p:spPr bwMode="auto">
            <a:xfrm>
              <a:off x="9106402" y="5146140"/>
              <a:ext cx="1350860" cy="1166264"/>
            </a:xfrm>
            <a:custGeom>
              <a:avLst/>
              <a:gdLst>
                <a:gd name="T0" fmla="*/ 419 w 1683"/>
                <a:gd name="T1" fmla="*/ 1455 h 1455"/>
                <a:gd name="T2" fmla="*/ 0 w 1683"/>
                <a:gd name="T3" fmla="*/ 732 h 1455"/>
                <a:gd name="T4" fmla="*/ 421 w 1683"/>
                <a:gd name="T5" fmla="*/ 0 h 1455"/>
                <a:gd name="T6" fmla="*/ 1267 w 1683"/>
                <a:gd name="T7" fmla="*/ 0 h 1455"/>
                <a:gd name="T8" fmla="*/ 1683 w 1683"/>
                <a:gd name="T9" fmla="*/ 724 h 1455"/>
                <a:gd name="T10" fmla="*/ 1657 w 1683"/>
                <a:gd name="T11" fmla="*/ 740 h 1455"/>
                <a:gd name="T12" fmla="*/ 1249 w 1683"/>
                <a:gd name="T13" fmla="*/ 32 h 1455"/>
                <a:gd name="T14" fmla="*/ 440 w 1683"/>
                <a:gd name="T15" fmla="*/ 32 h 1455"/>
                <a:gd name="T16" fmla="*/ 37 w 1683"/>
                <a:gd name="T17" fmla="*/ 732 h 1455"/>
                <a:gd name="T18" fmla="*/ 445 w 1683"/>
                <a:gd name="T19" fmla="*/ 1439 h 1455"/>
                <a:gd name="T20" fmla="*/ 419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9" y="1455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4"/>
                  </a:lnTo>
                  <a:lnTo>
                    <a:pt x="1657" y="740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39"/>
                  </a:lnTo>
                  <a:lnTo>
                    <a:pt x="419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6" name="Oval 296">
              <a:extLst>
                <a:ext uri="{FF2B5EF4-FFF2-40B4-BE49-F238E27FC236}">
                  <a16:creationId xmlns:a16="http://schemas.microsoft.com/office/drawing/2014/main" id="{3009E465-85A7-4BC1-8D66-BE5FB6ABA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4640" y="566124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7" name="Oval 297">
              <a:extLst>
                <a:ext uri="{FF2B5EF4-FFF2-40B4-BE49-F238E27FC236}">
                  <a16:creationId xmlns:a16="http://schemas.microsoft.com/office/drawing/2014/main" id="{6D71A460-82F8-4AA4-8B60-93561D6D6F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5661243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8" name="Oval 298">
              <a:extLst>
                <a:ext uri="{FF2B5EF4-FFF2-40B4-BE49-F238E27FC236}">
                  <a16:creationId xmlns:a16="http://schemas.microsoft.com/office/drawing/2014/main" id="{0440F26E-E126-43F4-8BAF-4F7ED090D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5087830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9" name="Oval 299">
              <a:extLst>
                <a:ext uri="{FF2B5EF4-FFF2-40B4-BE49-F238E27FC236}">
                  <a16:creationId xmlns:a16="http://schemas.microsoft.com/office/drawing/2014/main" id="{E1142B5E-1816-4227-B984-E4F5F6A8E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622979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0" name="Oval 300">
              <a:extLst>
                <a:ext uri="{FF2B5EF4-FFF2-40B4-BE49-F238E27FC236}">
                  <a16:creationId xmlns:a16="http://schemas.microsoft.com/office/drawing/2014/main" id="{9551827E-63BB-4003-9447-E33B538FF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3" y="5087830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1" name="Freeform 301">
              <a:extLst>
                <a:ext uri="{FF2B5EF4-FFF2-40B4-BE49-F238E27FC236}">
                  <a16:creationId xmlns:a16="http://schemas.microsoft.com/office/drawing/2014/main" id="{B5E2C26D-C8A2-4FB5-9E75-56F2A5C5F569}"/>
                </a:ext>
              </a:extLst>
            </p:cNvPr>
            <p:cNvSpPr/>
            <p:nvPr/>
          </p:nvSpPr>
          <p:spPr bwMode="auto">
            <a:xfrm>
              <a:off x="10000495" y="4582447"/>
              <a:ext cx="354724" cy="583132"/>
            </a:xfrm>
            <a:custGeom>
              <a:avLst/>
              <a:gdLst>
                <a:gd name="T0" fmla="*/ 30 w 443"/>
                <a:gd name="T1" fmla="*/ 734 h 734"/>
                <a:gd name="T2" fmla="*/ 0 w 443"/>
                <a:gd name="T3" fmla="*/ 718 h 734"/>
                <a:gd name="T4" fmla="*/ 414 w 443"/>
                <a:gd name="T5" fmla="*/ 0 h 734"/>
                <a:gd name="T6" fmla="*/ 443 w 443"/>
                <a:gd name="T7" fmla="*/ 16 h 734"/>
                <a:gd name="T8" fmla="*/ 30 w 443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3" h="734">
                  <a:moveTo>
                    <a:pt x="30" y="7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443" y="16"/>
                  </a:lnTo>
                  <a:lnTo>
                    <a:pt x="30" y="734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2" name="Freeform 302">
              <a:extLst>
                <a:ext uri="{FF2B5EF4-FFF2-40B4-BE49-F238E27FC236}">
                  <a16:creationId xmlns:a16="http://schemas.microsoft.com/office/drawing/2014/main" id="{D71F2CDD-24CF-4752-B172-380E8127CC8D}"/>
                </a:ext>
              </a:extLst>
            </p:cNvPr>
            <p:cNvSpPr/>
            <p:nvPr/>
          </p:nvSpPr>
          <p:spPr bwMode="auto">
            <a:xfrm>
              <a:off x="9004359" y="3999315"/>
              <a:ext cx="1005855" cy="1166264"/>
            </a:xfrm>
            <a:custGeom>
              <a:avLst/>
              <a:gdLst>
                <a:gd name="T0" fmla="*/ 419 w 1259"/>
                <a:gd name="T1" fmla="*/ 1458 h 1458"/>
                <a:gd name="T2" fmla="*/ 0 w 1259"/>
                <a:gd name="T3" fmla="*/ 732 h 1458"/>
                <a:gd name="T4" fmla="*/ 421 w 1259"/>
                <a:gd name="T5" fmla="*/ 0 h 1458"/>
                <a:gd name="T6" fmla="*/ 1259 w 1259"/>
                <a:gd name="T7" fmla="*/ 0 h 1458"/>
                <a:gd name="T8" fmla="*/ 1259 w 1259"/>
                <a:gd name="T9" fmla="*/ 32 h 1458"/>
                <a:gd name="T10" fmla="*/ 440 w 1259"/>
                <a:gd name="T11" fmla="*/ 32 h 1458"/>
                <a:gd name="T12" fmla="*/ 37 w 1259"/>
                <a:gd name="T13" fmla="*/ 732 h 1458"/>
                <a:gd name="T14" fmla="*/ 445 w 1259"/>
                <a:gd name="T15" fmla="*/ 1442 h 1458"/>
                <a:gd name="T16" fmla="*/ 419 w 1259"/>
                <a:gd name="T17" fmla="*/ 1458 h 1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9" h="1458">
                  <a:moveTo>
                    <a:pt x="419" y="1458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59" y="0"/>
                  </a:lnTo>
                  <a:lnTo>
                    <a:pt x="125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42"/>
                  </a:lnTo>
                  <a:lnTo>
                    <a:pt x="419" y="1458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3" name="Freeform 304">
              <a:extLst>
                <a:ext uri="{FF2B5EF4-FFF2-40B4-BE49-F238E27FC236}">
                  <a16:creationId xmlns:a16="http://schemas.microsoft.com/office/drawing/2014/main" id="{BC06CB90-40B7-41AC-8C6E-197ACB2B898D}"/>
                </a:ext>
              </a:extLst>
            </p:cNvPr>
            <p:cNvSpPr/>
            <p:nvPr/>
          </p:nvSpPr>
          <p:spPr bwMode="auto">
            <a:xfrm>
              <a:off x="10000497" y="4626179"/>
              <a:ext cx="2191505" cy="2220763"/>
            </a:xfrm>
            <a:custGeom>
              <a:avLst/>
              <a:gdLst>
                <a:gd name="T0" fmla="*/ 2735 w 2735"/>
                <a:gd name="T1" fmla="*/ 0 h 2771"/>
                <a:gd name="T2" fmla="*/ 1598 w 2735"/>
                <a:gd name="T3" fmla="*/ 0 h 2771"/>
                <a:gd name="T4" fmla="*/ 0 w 2735"/>
                <a:gd name="T5" fmla="*/ 2771 h 2771"/>
                <a:gd name="T6" fmla="*/ 2735 w 2735"/>
                <a:gd name="T7" fmla="*/ 2771 h 2771"/>
                <a:gd name="T8" fmla="*/ 2735 w 2735"/>
                <a:gd name="T9" fmla="*/ 0 h 2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35" h="2771">
                  <a:moveTo>
                    <a:pt x="2735" y="0"/>
                  </a:moveTo>
                  <a:lnTo>
                    <a:pt x="1598" y="0"/>
                  </a:lnTo>
                  <a:lnTo>
                    <a:pt x="0" y="2771"/>
                  </a:lnTo>
                  <a:lnTo>
                    <a:pt x="2735" y="2771"/>
                  </a:lnTo>
                  <a:lnTo>
                    <a:pt x="2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2531" name="矩形 102">
            <a:extLst>
              <a:ext uri="{FF2B5EF4-FFF2-40B4-BE49-F238E27FC236}">
                <a16:creationId xmlns:a16="http://schemas.microsoft.com/office/drawing/2014/main" id="{4C683B60-CED2-478C-A49B-3E946342E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5113" y="2619375"/>
            <a:ext cx="15017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bg1"/>
                </a:solidFill>
              </a:rPr>
              <a:t>第七章</a:t>
            </a:r>
            <a:r>
              <a:rPr lang="en-US" altLang="zh-CN" sz="3200" b="1" dirty="0">
                <a:solidFill>
                  <a:schemeClr val="bg1"/>
                </a:solidFill>
              </a:rPr>
              <a:t>  </a:t>
            </a:r>
          </a:p>
        </p:txBody>
      </p:sp>
      <p:grpSp>
        <p:nvGrpSpPr>
          <p:cNvPr id="22532" name="组合 2">
            <a:extLst>
              <a:ext uri="{FF2B5EF4-FFF2-40B4-BE49-F238E27FC236}">
                <a16:creationId xmlns:a16="http://schemas.microsoft.com/office/drawing/2014/main" id="{725E9CC4-2AE5-4F8E-930F-BD97C193BE98}"/>
              </a:ext>
            </a:extLst>
          </p:cNvPr>
          <p:cNvGrpSpPr>
            <a:grpSpLocks/>
          </p:cNvGrpSpPr>
          <p:nvPr/>
        </p:nvGrpSpPr>
        <p:grpSpPr bwMode="auto">
          <a:xfrm>
            <a:off x="6808788" y="4951413"/>
            <a:ext cx="3782545" cy="362367"/>
            <a:chOff x="6846888" y="4632325"/>
            <a:chExt cx="3782545" cy="362368"/>
          </a:xfrm>
        </p:grpSpPr>
        <p:sp>
          <p:nvSpPr>
            <p:cNvPr id="106" name="任意多边形 22">
              <a:extLst>
                <a:ext uri="{FF2B5EF4-FFF2-40B4-BE49-F238E27FC236}">
                  <a16:creationId xmlns:a16="http://schemas.microsoft.com/office/drawing/2014/main" id="{991DF86E-7247-442F-9B15-76C00633F2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846888" y="4632325"/>
              <a:ext cx="277812" cy="258763"/>
            </a:xfrm>
            <a:custGeom>
              <a:avLst/>
              <a:gdLst>
                <a:gd name="connsiteX0" fmla="*/ 262805 w 519288"/>
                <a:gd name="connsiteY0" fmla="*/ 111558 h 503774"/>
                <a:gd name="connsiteX1" fmla="*/ 439744 w 519288"/>
                <a:gd name="connsiteY1" fmla="*/ 276036 h 503774"/>
                <a:gd name="connsiteX2" fmla="*/ 439744 w 519288"/>
                <a:gd name="connsiteY2" fmla="*/ 484796 h 503774"/>
                <a:gd name="connsiteX3" fmla="*/ 433425 w 519288"/>
                <a:gd name="connsiteY3" fmla="*/ 503774 h 503774"/>
                <a:gd name="connsiteX4" fmla="*/ 414467 w 519288"/>
                <a:gd name="connsiteY4" fmla="*/ 503774 h 503774"/>
                <a:gd name="connsiteX5" fmla="*/ 319678 w 519288"/>
                <a:gd name="connsiteY5" fmla="*/ 503774 h 503774"/>
                <a:gd name="connsiteX6" fmla="*/ 313359 w 519288"/>
                <a:gd name="connsiteY6" fmla="*/ 503774 h 503774"/>
                <a:gd name="connsiteX7" fmla="*/ 307040 w 519288"/>
                <a:gd name="connsiteY7" fmla="*/ 497448 h 503774"/>
                <a:gd name="connsiteX8" fmla="*/ 307040 w 519288"/>
                <a:gd name="connsiteY8" fmla="*/ 396231 h 503774"/>
                <a:gd name="connsiteX9" fmla="*/ 212251 w 519288"/>
                <a:gd name="connsiteY9" fmla="*/ 396231 h 503774"/>
                <a:gd name="connsiteX10" fmla="*/ 212251 w 519288"/>
                <a:gd name="connsiteY10" fmla="*/ 497448 h 503774"/>
                <a:gd name="connsiteX11" fmla="*/ 212251 w 519288"/>
                <a:gd name="connsiteY11" fmla="*/ 503774 h 503774"/>
                <a:gd name="connsiteX12" fmla="*/ 199612 w 519288"/>
                <a:gd name="connsiteY12" fmla="*/ 503774 h 503774"/>
                <a:gd name="connsiteX13" fmla="*/ 104823 w 519288"/>
                <a:gd name="connsiteY13" fmla="*/ 503774 h 503774"/>
                <a:gd name="connsiteX14" fmla="*/ 92185 w 519288"/>
                <a:gd name="connsiteY14" fmla="*/ 503774 h 503774"/>
                <a:gd name="connsiteX15" fmla="*/ 79546 w 519288"/>
                <a:gd name="connsiteY15" fmla="*/ 484796 h 503774"/>
                <a:gd name="connsiteX16" fmla="*/ 79546 w 519288"/>
                <a:gd name="connsiteY16" fmla="*/ 276036 h 503774"/>
                <a:gd name="connsiteX17" fmla="*/ 259644 w 519288"/>
                <a:gd name="connsiteY17" fmla="*/ 0 h 503774"/>
                <a:gd name="connsiteX18" fmla="*/ 281809 w 519288"/>
                <a:gd name="connsiteY18" fmla="*/ 9516 h 503774"/>
                <a:gd name="connsiteX19" fmla="*/ 370468 w 519288"/>
                <a:gd name="connsiteY19" fmla="*/ 91992 h 503774"/>
                <a:gd name="connsiteX20" fmla="*/ 370468 w 519288"/>
                <a:gd name="connsiteY20" fmla="*/ 22205 h 503774"/>
                <a:gd name="connsiteX21" fmla="*/ 383134 w 519288"/>
                <a:gd name="connsiteY21" fmla="*/ 9516 h 503774"/>
                <a:gd name="connsiteX22" fmla="*/ 414798 w 519288"/>
                <a:gd name="connsiteY22" fmla="*/ 9516 h 503774"/>
                <a:gd name="connsiteX23" fmla="*/ 427463 w 519288"/>
                <a:gd name="connsiteY23" fmla="*/ 22205 h 503774"/>
                <a:gd name="connsiteX24" fmla="*/ 427463 w 519288"/>
                <a:gd name="connsiteY24" fmla="*/ 142746 h 503774"/>
                <a:gd name="connsiteX25" fmla="*/ 509789 w 519288"/>
                <a:gd name="connsiteY25" fmla="*/ 218877 h 503774"/>
                <a:gd name="connsiteX26" fmla="*/ 509789 w 519288"/>
                <a:gd name="connsiteY26" fmla="*/ 269631 h 503774"/>
                <a:gd name="connsiteX27" fmla="*/ 465460 w 519288"/>
                <a:gd name="connsiteY27" fmla="*/ 269631 h 503774"/>
                <a:gd name="connsiteX28" fmla="*/ 262810 w 519288"/>
                <a:gd name="connsiteY28" fmla="*/ 79303 h 503774"/>
                <a:gd name="connsiteX29" fmla="*/ 60161 w 519288"/>
                <a:gd name="connsiteY29" fmla="*/ 269631 h 503774"/>
                <a:gd name="connsiteX30" fmla="*/ 34830 w 519288"/>
                <a:gd name="connsiteY30" fmla="*/ 275975 h 503774"/>
                <a:gd name="connsiteX31" fmla="*/ 9499 w 519288"/>
                <a:gd name="connsiteY31" fmla="*/ 269631 h 503774"/>
                <a:gd name="connsiteX32" fmla="*/ 9499 w 519288"/>
                <a:gd name="connsiteY32" fmla="*/ 218877 h 503774"/>
                <a:gd name="connsiteX33" fmla="*/ 237479 w 519288"/>
                <a:gd name="connsiteY33" fmla="*/ 9516 h 503774"/>
                <a:gd name="connsiteX34" fmla="*/ 259644 w 519288"/>
                <a:gd name="connsiteY34" fmla="*/ 0 h 503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19288" h="503774">
                  <a:moveTo>
                    <a:pt x="262805" y="111558"/>
                  </a:moveTo>
                  <a:cubicBezTo>
                    <a:pt x="262805" y="111558"/>
                    <a:pt x="262805" y="111558"/>
                    <a:pt x="439744" y="276036"/>
                  </a:cubicBezTo>
                  <a:cubicBezTo>
                    <a:pt x="439744" y="276036"/>
                    <a:pt x="439744" y="276036"/>
                    <a:pt x="439744" y="484796"/>
                  </a:cubicBezTo>
                  <a:cubicBezTo>
                    <a:pt x="439744" y="497448"/>
                    <a:pt x="433425" y="503774"/>
                    <a:pt x="433425" y="503774"/>
                  </a:cubicBezTo>
                  <a:cubicBezTo>
                    <a:pt x="427106" y="503774"/>
                    <a:pt x="420786" y="503774"/>
                    <a:pt x="414467" y="503774"/>
                  </a:cubicBezTo>
                  <a:cubicBezTo>
                    <a:pt x="414467" y="503774"/>
                    <a:pt x="414467" y="503774"/>
                    <a:pt x="319678" y="503774"/>
                  </a:cubicBezTo>
                  <a:cubicBezTo>
                    <a:pt x="319678" y="503774"/>
                    <a:pt x="313359" y="503774"/>
                    <a:pt x="313359" y="503774"/>
                  </a:cubicBezTo>
                  <a:cubicBezTo>
                    <a:pt x="313359" y="503774"/>
                    <a:pt x="307040" y="497448"/>
                    <a:pt x="307040" y="497448"/>
                  </a:cubicBezTo>
                  <a:cubicBezTo>
                    <a:pt x="307040" y="497448"/>
                    <a:pt x="307040" y="497448"/>
                    <a:pt x="307040" y="396231"/>
                  </a:cubicBezTo>
                  <a:cubicBezTo>
                    <a:pt x="307040" y="396231"/>
                    <a:pt x="307040" y="396231"/>
                    <a:pt x="212251" y="396231"/>
                  </a:cubicBezTo>
                  <a:cubicBezTo>
                    <a:pt x="212251" y="396231"/>
                    <a:pt x="212251" y="396231"/>
                    <a:pt x="212251" y="497448"/>
                  </a:cubicBezTo>
                  <a:cubicBezTo>
                    <a:pt x="212251" y="497448"/>
                    <a:pt x="212251" y="503774"/>
                    <a:pt x="212251" y="503774"/>
                  </a:cubicBezTo>
                  <a:cubicBezTo>
                    <a:pt x="205931" y="503774"/>
                    <a:pt x="205931" y="503774"/>
                    <a:pt x="199612" y="503774"/>
                  </a:cubicBezTo>
                  <a:cubicBezTo>
                    <a:pt x="199612" y="503774"/>
                    <a:pt x="199612" y="503774"/>
                    <a:pt x="104823" y="503774"/>
                  </a:cubicBezTo>
                  <a:cubicBezTo>
                    <a:pt x="98504" y="503774"/>
                    <a:pt x="98504" y="503774"/>
                    <a:pt x="92185" y="503774"/>
                  </a:cubicBezTo>
                  <a:cubicBezTo>
                    <a:pt x="85865" y="503774"/>
                    <a:pt x="79546" y="497448"/>
                    <a:pt x="79546" y="484796"/>
                  </a:cubicBezTo>
                  <a:cubicBezTo>
                    <a:pt x="79546" y="484796"/>
                    <a:pt x="79546" y="484796"/>
                    <a:pt x="79546" y="276036"/>
                  </a:cubicBezTo>
                  <a:close/>
                  <a:moveTo>
                    <a:pt x="259644" y="0"/>
                  </a:moveTo>
                  <a:cubicBezTo>
                    <a:pt x="267560" y="0"/>
                    <a:pt x="275476" y="3172"/>
                    <a:pt x="281809" y="9516"/>
                  </a:cubicBezTo>
                  <a:cubicBezTo>
                    <a:pt x="281809" y="9516"/>
                    <a:pt x="281809" y="9516"/>
                    <a:pt x="370468" y="91992"/>
                  </a:cubicBezTo>
                  <a:cubicBezTo>
                    <a:pt x="370468" y="91992"/>
                    <a:pt x="370468" y="91992"/>
                    <a:pt x="370468" y="22205"/>
                  </a:cubicBezTo>
                  <a:cubicBezTo>
                    <a:pt x="370468" y="15861"/>
                    <a:pt x="376801" y="9516"/>
                    <a:pt x="383134" y="9516"/>
                  </a:cubicBezTo>
                  <a:cubicBezTo>
                    <a:pt x="383134" y="9516"/>
                    <a:pt x="383134" y="9516"/>
                    <a:pt x="414798" y="9516"/>
                  </a:cubicBezTo>
                  <a:cubicBezTo>
                    <a:pt x="421130" y="9516"/>
                    <a:pt x="427463" y="15861"/>
                    <a:pt x="427463" y="22205"/>
                  </a:cubicBezTo>
                  <a:cubicBezTo>
                    <a:pt x="427463" y="22205"/>
                    <a:pt x="427463" y="22205"/>
                    <a:pt x="427463" y="142746"/>
                  </a:cubicBezTo>
                  <a:cubicBezTo>
                    <a:pt x="427463" y="142746"/>
                    <a:pt x="427463" y="142746"/>
                    <a:pt x="509789" y="218877"/>
                  </a:cubicBezTo>
                  <a:cubicBezTo>
                    <a:pt x="522455" y="231565"/>
                    <a:pt x="522455" y="250598"/>
                    <a:pt x="509789" y="269631"/>
                  </a:cubicBezTo>
                  <a:cubicBezTo>
                    <a:pt x="503457" y="282319"/>
                    <a:pt x="478126" y="282319"/>
                    <a:pt x="465460" y="269631"/>
                  </a:cubicBezTo>
                  <a:cubicBezTo>
                    <a:pt x="465460" y="269631"/>
                    <a:pt x="465460" y="269631"/>
                    <a:pt x="262810" y="79303"/>
                  </a:cubicBezTo>
                  <a:cubicBezTo>
                    <a:pt x="262810" y="79303"/>
                    <a:pt x="262810" y="79303"/>
                    <a:pt x="60161" y="269631"/>
                  </a:cubicBezTo>
                  <a:cubicBezTo>
                    <a:pt x="53828" y="275975"/>
                    <a:pt x="41163" y="275975"/>
                    <a:pt x="34830" y="275975"/>
                  </a:cubicBezTo>
                  <a:cubicBezTo>
                    <a:pt x="28497" y="275975"/>
                    <a:pt x="15831" y="275975"/>
                    <a:pt x="9499" y="269631"/>
                  </a:cubicBezTo>
                  <a:cubicBezTo>
                    <a:pt x="-3167" y="250598"/>
                    <a:pt x="-3167" y="231565"/>
                    <a:pt x="9499" y="218877"/>
                  </a:cubicBezTo>
                  <a:cubicBezTo>
                    <a:pt x="9499" y="218877"/>
                    <a:pt x="9499" y="218877"/>
                    <a:pt x="237479" y="9516"/>
                  </a:cubicBezTo>
                  <a:cubicBezTo>
                    <a:pt x="243812" y="3172"/>
                    <a:pt x="251728" y="0"/>
                    <a:pt x="259644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600"/>
            </a:p>
          </p:txBody>
        </p:sp>
        <p:sp>
          <p:nvSpPr>
            <p:cNvPr id="22538" name="文本框 37">
              <a:extLst>
                <a:ext uri="{FF2B5EF4-FFF2-40B4-BE49-F238E27FC236}">
                  <a16:creationId xmlns:a16="http://schemas.microsoft.com/office/drawing/2014/main" id="{72D22363-EA1E-49A0-ABB9-9EA0CC93EC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8038" y="4656138"/>
              <a:ext cx="3471395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 b="1" dirty="0">
                  <a:solidFill>
                    <a:srgbClr val="3B3838"/>
                  </a:solidFill>
                </a:rPr>
                <a:t>单位：郑州澍青医学高等专科学校</a:t>
              </a:r>
            </a:p>
          </p:txBody>
        </p:sp>
      </p:grpSp>
      <p:sp>
        <p:nvSpPr>
          <p:cNvPr id="24583" name="文本框 107">
            <a:extLst>
              <a:ext uri="{FF2B5EF4-FFF2-40B4-BE49-F238E27FC236}">
                <a16:creationId xmlns:a16="http://schemas.microsoft.com/office/drawing/2014/main" id="{F8CDCE6F-C7D8-4682-8C70-4934F76DA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25" y="3432299"/>
            <a:ext cx="6381750" cy="9032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4800" b="1" dirty="0">
                <a:solidFill>
                  <a:srgbClr val="2B2F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饮 食 护 理</a:t>
            </a:r>
            <a:endParaRPr lang="en-US" altLang="zh-CN" sz="4800" b="1" dirty="0">
              <a:solidFill>
                <a:srgbClr val="2B2F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534" name="组合 1">
            <a:extLst>
              <a:ext uri="{FF2B5EF4-FFF2-40B4-BE49-F238E27FC236}">
                <a16:creationId xmlns:a16="http://schemas.microsoft.com/office/drawing/2014/main" id="{4A7BAB14-6A23-4B5E-9E4C-4A77F493EABE}"/>
              </a:ext>
            </a:extLst>
          </p:cNvPr>
          <p:cNvGrpSpPr>
            <a:grpSpLocks/>
          </p:cNvGrpSpPr>
          <p:nvPr/>
        </p:nvGrpSpPr>
        <p:grpSpPr bwMode="auto">
          <a:xfrm>
            <a:off x="2663825" y="4959350"/>
            <a:ext cx="2571750" cy="405229"/>
            <a:chOff x="2757488" y="4540250"/>
            <a:chExt cx="2571750" cy="405229"/>
          </a:xfrm>
        </p:grpSpPr>
        <p:sp>
          <p:nvSpPr>
            <p:cNvPr id="22535" name="文本框 39">
              <a:extLst>
                <a:ext uri="{FF2B5EF4-FFF2-40B4-BE49-F238E27FC236}">
                  <a16:creationId xmlns:a16="http://schemas.microsoft.com/office/drawing/2014/main" id="{0BF8981E-3F44-49CA-85C4-CC8CD73A45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6263" y="4606925"/>
              <a:ext cx="22129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3B3838"/>
                  </a:solidFill>
                </a:rPr>
                <a:t>主讲人：陈亚静</a:t>
              </a:r>
            </a:p>
          </p:txBody>
        </p:sp>
        <p:pic>
          <p:nvPicPr>
            <p:cNvPr id="22536" name="图形 2" descr="女学生">
              <a:extLst>
                <a:ext uri="{FF2B5EF4-FFF2-40B4-BE49-F238E27FC236}">
                  <a16:creationId xmlns:a16="http://schemas.microsoft.com/office/drawing/2014/main" id="{88F4BF37-67ED-4D65-83DD-2C7999040F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488" y="4540250"/>
              <a:ext cx="385762" cy="38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7797217" cy="575005"/>
          </a:xfrm>
        </p:spPr>
        <p:txBody>
          <a:bodyPr/>
          <a:lstStyle/>
          <a:p>
            <a:r>
              <a:rPr lang="zh-CN" altLang="en-US" sz="3200" dirty="0"/>
              <a:t>一、基本饮食</a:t>
            </a:r>
            <a:r>
              <a:rPr lang="en-US" altLang="zh-CN" sz="3200" dirty="0"/>
              <a:t>——</a:t>
            </a:r>
            <a:r>
              <a:rPr lang="zh-CN" altLang="en-US" sz="3200" dirty="0"/>
              <a:t>软质饮食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997DBC6-F66C-476B-87B6-23C18FEB9D49}"/>
              </a:ext>
            </a:extLst>
          </p:cNvPr>
          <p:cNvSpPr/>
          <p:nvPr/>
        </p:nvSpPr>
        <p:spPr>
          <a:xfrm>
            <a:off x="247243" y="1601698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“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适用范围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”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8F415E12-201C-4F73-890F-98A3603AFA87}"/>
              </a:ext>
            </a:extLst>
          </p:cNvPr>
          <p:cNvSpPr/>
          <p:nvPr/>
        </p:nvSpPr>
        <p:spPr>
          <a:xfrm>
            <a:off x="2717756" y="1199123"/>
            <a:ext cx="5210694" cy="120199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消化功能不良，低热、咀嚼不便者，老人、幼儿及消化道术后恢复期病人。</a:t>
            </a:r>
            <a:endParaRPr lang="zh-CN" altLang="en-US" sz="24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4F7F278-7EFE-4224-A27F-C69EE22CFC17}"/>
              </a:ext>
            </a:extLst>
          </p:cNvPr>
          <p:cNvSpPr/>
          <p:nvPr/>
        </p:nvSpPr>
        <p:spPr>
          <a:xfrm>
            <a:off x="290134" y="3593849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“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饮食原则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”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D58D950-9B27-4D29-A9D9-9490253AEC3D}"/>
              </a:ext>
            </a:extLst>
          </p:cNvPr>
          <p:cNvSpPr/>
          <p:nvPr/>
        </p:nvSpPr>
        <p:spPr>
          <a:xfrm>
            <a:off x="2717756" y="2920316"/>
            <a:ext cx="5210694" cy="171029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营养均衡；易咀嚼、易消化；食物软、烂、碎；少油炸、油腻、粗纤维及强刺激性食物。</a:t>
            </a:r>
            <a:endParaRPr lang="zh-CN" altLang="en-US" sz="24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FEC9E12-F36F-4A26-BD33-20CED4100ED2}"/>
              </a:ext>
            </a:extLst>
          </p:cNvPr>
          <p:cNvSpPr txBox="1"/>
          <p:nvPr/>
        </p:nvSpPr>
        <p:spPr>
          <a:xfrm>
            <a:off x="651578" y="5355167"/>
            <a:ext cx="6493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</a:rPr>
              <a:t>每日总热量达到</a:t>
            </a:r>
            <a:r>
              <a:rPr lang="en-US" altLang="zh-CN" sz="2400" dirty="0">
                <a:solidFill>
                  <a:srgbClr val="002060"/>
                </a:solidFill>
              </a:rPr>
              <a:t>2200~~2400kcal</a:t>
            </a:r>
            <a:r>
              <a:rPr lang="zh-CN" altLang="en-US" sz="2400" dirty="0">
                <a:solidFill>
                  <a:srgbClr val="002060"/>
                </a:solidFill>
              </a:rPr>
              <a:t>，每日</a:t>
            </a:r>
            <a:r>
              <a:rPr lang="en-US" altLang="zh-CN" sz="2400" dirty="0">
                <a:solidFill>
                  <a:srgbClr val="002060"/>
                </a:solidFill>
              </a:rPr>
              <a:t>3~4</a:t>
            </a:r>
            <a:r>
              <a:rPr lang="zh-CN" altLang="en-US" sz="2400" dirty="0">
                <a:solidFill>
                  <a:srgbClr val="002060"/>
                </a:solidFill>
              </a:rPr>
              <a:t>餐</a:t>
            </a:r>
          </a:p>
        </p:txBody>
      </p: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E03E88FD-2F79-4C15-8870-3ECFEBF72A74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pic>
        <p:nvPicPr>
          <p:cNvPr id="4" name="图片 3" descr="盘子里有食物&#10;&#10;描述已自动生成">
            <a:extLst>
              <a:ext uri="{FF2B5EF4-FFF2-40B4-BE49-F238E27FC236}">
                <a16:creationId xmlns:a16="http://schemas.microsoft.com/office/drawing/2014/main" id="{DB1E8630-E57A-4600-A9F5-EA66FCA10A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842" y="2551943"/>
            <a:ext cx="2390775" cy="1835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 descr="碗里炒面&#10;&#10;描述已自动生成">
            <a:extLst>
              <a:ext uri="{FF2B5EF4-FFF2-40B4-BE49-F238E27FC236}">
                <a16:creationId xmlns:a16="http://schemas.microsoft.com/office/drawing/2014/main" id="{CCD25F6A-52D0-4D5E-8471-60FCA4F47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426" y="4387887"/>
            <a:ext cx="2489221" cy="2072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 descr="碗里有蔬菜汤&#10;&#10;描述已自动生成">
            <a:extLst>
              <a:ext uri="{FF2B5EF4-FFF2-40B4-BE49-F238E27FC236}">
                <a16:creationId xmlns:a16="http://schemas.microsoft.com/office/drawing/2014/main" id="{25813C01-A443-4F4E-816F-CAC5E4EDEE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609" y="776183"/>
            <a:ext cx="2505008" cy="1693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622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7797217" cy="575005"/>
          </a:xfrm>
        </p:spPr>
        <p:txBody>
          <a:bodyPr/>
          <a:lstStyle/>
          <a:p>
            <a:r>
              <a:rPr lang="zh-CN" altLang="en-US" sz="3200" dirty="0"/>
              <a:t>一、基本饮食</a:t>
            </a:r>
            <a:r>
              <a:rPr lang="en-US" altLang="zh-CN" sz="3200" dirty="0"/>
              <a:t>——</a:t>
            </a:r>
            <a:r>
              <a:rPr lang="zh-CN" altLang="en-US" sz="3200" dirty="0"/>
              <a:t>半流质饮食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997DBC6-F66C-476B-87B6-23C18FEB9D49}"/>
              </a:ext>
            </a:extLst>
          </p:cNvPr>
          <p:cNvSpPr/>
          <p:nvPr/>
        </p:nvSpPr>
        <p:spPr>
          <a:xfrm>
            <a:off x="247243" y="1601698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“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适用范围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”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8F415E12-201C-4F73-890F-98A3603AFA87}"/>
              </a:ext>
            </a:extLst>
          </p:cNvPr>
          <p:cNvSpPr/>
          <p:nvPr/>
        </p:nvSpPr>
        <p:spPr>
          <a:xfrm>
            <a:off x="2717756" y="1199123"/>
            <a:ext cx="5210694" cy="120199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口腔疾患、吞咽、咀嚼困难；消化道疾患；发热、体弱及术后病人。</a:t>
            </a:r>
            <a:endParaRPr lang="zh-CN" altLang="en-US" sz="24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4F7F278-7EFE-4224-A27F-C69EE22CFC17}"/>
              </a:ext>
            </a:extLst>
          </p:cNvPr>
          <p:cNvSpPr/>
          <p:nvPr/>
        </p:nvSpPr>
        <p:spPr>
          <a:xfrm>
            <a:off x="290134" y="3593849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“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饮食原则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”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D58D950-9B27-4D29-A9D9-9490253AEC3D}"/>
              </a:ext>
            </a:extLst>
          </p:cNvPr>
          <p:cNvSpPr/>
          <p:nvPr/>
        </p:nvSpPr>
        <p:spPr>
          <a:xfrm>
            <a:off x="2717756" y="2920316"/>
            <a:ext cx="5210694" cy="171029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食物呈半流质状；无刺激性；易咀嚼、吞咽和消化，纤维素少，营养丰富；少食多餐。</a:t>
            </a:r>
            <a:endParaRPr lang="zh-CN" altLang="en-US" sz="24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FEC9E12-F36F-4A26-BD33-20CED4100ED2}"/>
              </a:ext>
            </a:extLst>
          </p:cNvPr>
          <p:cNvSpPr txBox="1"/>
          <p:nvPr/>
        </p:nvSpPr>
        <p:spPr>
          <a:xfrm>
            <a:off x="607775" y="4853377"/>
            <a:ext cx="6493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</a:rPr>
              <a:t>每日总热量达到</a:t>
            </a:r>
            <a:r>
              <a:rPr lang="en-US" altLang="zh-CN" sz="2400" dirty="0">
                <a:solidFill>
                  <a:srgbClr val="002060"/>
                </a:solidFill>
              </a:rPr>
              <a:t>1500~~2000kcal</a:t>
            </a:r>
            <a:r>
              <a:rPr lang="zh-CN" altLang="en-US" sz="2400" dirty="0">
                <a:solidFill>
                  <a:srgbClr val="002060"/>
                </a:solidFill>
              </a:rPr>
              <a:t>，每日</a:t>
            </a:r>
            <a:r>
              <a:rPr lang="en-US" altLang="zh-CN" sz="2400" dirty="0">
                <a:solidFill>
                  <a:srgbClr val="002060"/>
                </a:solidFill>
              </a:rPr>
              <a:t>5~6</a:t>
            </a:r>
            <a:r>
              <a:rPr lang="zh-CN" altLang="en-US" sz="2400" dirty="0">
                <a:solidFill>
                  <a:srgbClr val="002060"/>
                </a:solidFill>
              </a:rPr>
              <a:t>餐</a:t>
            </a:r>
          </a:p>
        </p:txBody>
      </p: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E03E88FD-2F79-4C15-8870-3ECFEBF72A74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pic>
        <p:nvPicPr>
          <p:cNvPr id="5" name="图片 4" descr="碗里的食物&#10;&#10;描述已自动生成">
            <a:extLst>
              <a:ext uri="{FF2B5EF4-FFF2-40B4-BE49-F238E27FC236}">
                <a16:creationId xmlns:a16="http://schemas.microsoft.com/office/drawing/2014/main" id="{ED39AFC6-7626-48D4-AD18-DD47564B1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828" y="4652698"/>
            <a:ext cx="1997869" cy="1588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图片 13" descr="碗里的食物&#10;&#10;描述已自动生成">
            <a:extLst>
              <a:ext uri="{FF2B5EF4-FFF2-40B4-BE49-F238E27FC236}">
                <a16:creationId xmlns:a16="http://schemas.microsoft.com/office/drawing/2014/main" id="{D28EE3B6-1307-4536-9E1F-032CC1AD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248" y="2920316"/>
            <a:ext cx="2076450" cy="1547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图片 16" descr="碗里的食物&#10;&#10;描述已自动生成">
            <a:extLst>
              <a:ext uri="{FF2B5EF4-FFF2-40B4-BE49-F238E27FC236}">
                <a16:creationId xmlns:a16="http://schemas.microsoft.com/office/drawing/2014/main" id="{F4726456-5025-425C-91BC-7C46199A5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828" y="919009"/>
            <a:ext cx="1919288" cy="1500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98B66466-716B-4398-A480-5FF0EECB3B43}"/>
              </a:ext>
            </a:extLst>
          </p:cNvPr>
          <p:cNvSpPr txBox="1"/>
          <p:nvPr/>
        </p:nvSpPr>
        <p:spPr>
          <a:xfrm>
            <a:off x="607775" y="5429467"/>
            <a:ext cx="8558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</a:rPr>
              <a:t>腹泻、伤寒等胃肠功能紊乱者禁用含纤维素和产气的食物；</a:t>
            </a:r>
            <a:endParaRPr lang="en-US" altLang="zh-CN" sz="2400" dirty="0">
              <a:solidFill>
                <a:srgbClr val="C00000"/>
              </a:solidFill>
            </a:endParaRPr>
          </a:p>
          <a:p>
            <a:r>
              <a:rPr lang="zh-CN" altLang="en-US" sz="2400" dirty="0">
                <a:solidFill>
                  <a:srgbClr val="C00000"/>
                </a:solidFill>
              </a:rPr>
              <a:t>痢疾病人禁食牛奶、豆浆及太甜食物。</a:t>
            </a:r>
          </a:p>
        </p:txBody>
      </p:sp>
    </p:spTree>
    <p:extLst>
      <p:ext uri="{BB962C8B-B14F-4D97-AF65-F5344CB8AC3E}">
        <p14:creationId xmlns:p14="http://schemas.microsoft.com/office/powerpoint/2010/main" val="333680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7797217" cy="575005"/>
          </a:xfrm>
        </p:spPr>
        <p:txBody>
          <a:bodyPr/>
          <a:lstStyle/>
          <a:p>
            <a:r>
              <a:rPr lang="zh-CN" altLang="en-US" sz="3200" dirty="0"/>
              <a:t>一、基本饮食</a:t>
            </a:r>
            <a:r>
              <a:rPr lang="en-US" altLang="zh-CN" sz="3200" dirty="0"/>
              <a:t>——</a:t>
            </a:r>
            <a:r>
              <a:rPr lang="zh-CN" altLang="en-US" sz="3200" dirty="0"/>
              <a:t>流质饮食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997DBC6-F66C-476B-87B6-23C18FEB9D49}"/>
              </a:ext>
            </a:extLst>
          </p:cNvPr>
          <p:cNvSpPr/>
          <p:nvPr/>
        </p:nvSpPr>
        <p:spPr>
          <a:xfrm>
            <a:off x="247243" y="1601698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“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适用范围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”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8F415E12-201C-4F73-890F-98A3603AFA87}"/>
              </a:ext>
            </a:extLst>
          </p:cNvPr>
          <p:cNvSpPr/>
          <p:nvPr/>
        </p:nvSpPr>
        <p:spPr>
          <a:xfrm>
            <a:off x="2717756" y="1199123"/>
            <a:ext cx="5210694" cy="120199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口腔疾患、各种大手术后、病情危重、高热、急性消化道疾病、全身衰竭。</a:t>
            </a:r>
            <a:endParaRPr lang="zh-CN" altLang="en-US" sz="24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4F7F278-7EFE-4224-A27F-C69EE22CFC17}"/>
              </a:ext>
            </a:extLst>
          </p:cNvPr>
          <p:cNvSpPr/>
          <p:nvPr/>
        </p:nvSpPr>
        <p:spPr>
          <a:xfrm>
            <a:off x="290134" y="3593849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“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饮食原则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”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D58D950-9B27-4D29-A9D9-9490253AEC3D}"/>
              </a:ext>
            </a:extLst>
          </p:cNvPr>
          <p:cNvSpPr/>
          <p:nvPr/>
        </p:nvSpPr>
        <p:spPr>
          <a:xfrm>
            <a:off x="2717756" y="2920316"/>
            <a:ext cx="5210694" cy="166263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食物呈液状，易消化、易吞咽、无刺激性。只能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短期适使用</a:t>
            </a: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，辅以肠外营养。</a:t>
            </a:r>
            <a:endParaRPr lang="zh-CN" altLang="en-US" sz="24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FEC9E12-F36F-4A26-BD33-20CED4100ED2}"/>
              </a:ext>
            </a:extLst>
          </p:cNvPr>
          <p:cNvSpPr txBox="1"/>
          <p:nvPr/>
        </p:nvSpPr>
        <p:spPr>
          <a:xfrm>
            <a:off x="651578" y="5355167"/>
            <a:ext cx="7276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</a:rPr>
              <a:t>每日总热量达到</a:t>
            </a:r>
            <a:r>
              <a:rPr lang="en-US" altLang="zh-CN" sz="2400" dirty="0">
                <a:solidFill>
                  <a:srgbClr val="002060"/>
                </a:solidFill>
              </a:rPr>
              <a:t>1500~~2000kcal</a:t>
            </a:r>
            <a:r>
              <a:rPr lang="zh-CN" altLang="en-US" sz="2400" dirty="0">
                <a:solidFill>
                  <a:srgbClr val="002060"/>
                </a:solidFill>
              </a:rPr>
              <a:t>，每</a:t>
            </a:r>
            <a:r>
              <a:rPr lang="en-US" altLang="zh-CN" sz="2400" dirty="0">
                <a:solidFill>
                  <a:srgbClr val="002060"/>
                </a:solidFill>
              </a:rPr>
              <a:t>2~3</a:t>
            </a:r>
            <a:r>
              <a:rPr lang="zh-CN" altLang="en-US" sz="2400" dirty="0">
                <a:solidFill>
                  <a:srgbClr val="002060"/>
                </a:solidFill>
              </a:rPr>
              <a:t>小时一次</a:t>
            </a:r>
          </a:p>
        </p:txBody>
      </p: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E03E88FD-2F79-4C15-8870-3ECFEBF72A74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pic>
        <p:nvPicPr>
          <p:cNvPr id="4" name="图片 3" descr="碗里&#10;&#10;描述已自动生成">
            <a:extLst>
              <a:ext uri="{FF2B5EF4-FFF2-40B4-BE49-F238E27FC236}">
                <a16:creationId xmlns:a16="http://schemas.microsoft.com/office/drawing/2014/main" id="{A060623F-64E1-4406-BA6C-80D20E82A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981" y="4708615"/>
            <a:ext cx="1966913" cy="1624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12" descr="杯子里有饮料&#10;&#10;描述已自动生成">
            <a:extLst>
              <a:ext uri="{FF2B5EF4-FFF2-40B4-BE49-F238E27FC236}">
                <a16:creationId xmlns:a16="http://schemas.microsoft.com/office/drawing/2014/main" id="{EAE561F2-59F8-4921-93CD-3A36E3653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981" y="2676199"/>
            <a:ext cx="1933575" cy="1857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图片 15" descr="杯子里有水果&#10;&#10;描述已自动生成">
            <a:extLst>
              <a:ext uri="{FF2B5EF4-FFF2-40B4-BE49-F238E27FC236}">
                <a16:creationId xmlns:a16="http://schemas.microsoft.com/office/drawing/2014/main" id="{BD21A01F-0179-4E1E-900F-7745157E39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012" y="969241"/>
            <a:ext cx="1924050" cy="1485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97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灯片编号占位符 3">
            <a:extLst>
              <a:ext uri="{FF2B5EF4-FFF2-40B4-BE49-F238E27FC236}">
                <a16:creationId xmlns:a16="http://schemas.microsoft.com/office/drawing/2014/main" id="{2AAA1310-470E-4E88-B21B-099E32872C80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E3825F2D-07D7-40C4-AD1B-D7C701ADFB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227589"/>
              </p:ext>
            </p:extLst>
          </p:nvPr>
        </p:nvGraphicFramePr>
        <p:xfrm>
          <a:off x="1729809" y="324920"/>
          <a:ext cx="10145400" cy="579991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36350">
                  <a:extLst>
                    <a:ext uri="{9D8B030D-6E8A-4147-A177-3AD203B41FA5}">
                      <a16:colId xmlns:a16="http://schemas.microsoft.com/office/drawing/2014/main" val="3846362316"/>
                    </a:ext>
                  </a:extLst>
                </a:gridCol>
                <a:gridCol w="2536350">
                  <a:extLst>
                    <a:ext uri="{9D8B030D-6E8A-4147-A177-3AD203B41FA5}">
                      <a16:colId xmlns:a16="http://schemas.microsoft.com/office/drawing/2014/main" val="79941976"/>
                    </a:ext>
                  </a:extLst>
                </a:gridCol>
                <a:gridCol w="2536350">
                  <a:extLst>
                    <a:ext uri="{9D8B030D-6E8A-4147-A177-3AD203B41FA5}">
                      <a16:colId xmlns:a16="http://schemas.microsoft.com/office/drawing/2014/main" val="2675121855"/>
                    </a:ext>
                  </a:extLst>
                </a:gridCol>
                <a:gridCol w="2536350">
                  <a:extLst>
                    <a:ext uri="{9D8B030D-6E8A-4147-A177-3AD203B41FA5}">
                      <a16:colId xmlns:a16="http://schemas.microsoft.com/office/drawing/2014/main" val="1407533224"/>
                    </a:ext>
                  </a:extLst>
                </a:gridCol>
              </a:tblGrid>
              <a:tr h="649197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饮食种类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适用范围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饮食原则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用  法</a:t>
                      </a:r>
                      <a:endParaRPr lang="zh-CN" altLang="en-US" sz="2400" dirty="0">
                        <a:solidFill>
                          <a:schemeClr val="bg1"/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489568424"/>
                  </a:ext>
                </a:extLst>
              </a:tr>
              <a:tr h="126471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普通饮食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不需饮食限制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,</a:t>
                      </a: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消化功能正常，体温基本正常，病情轻或恢复期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营养均衡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,</a:t>
                      </a: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美观可口、易消化、无刺激性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蛋白质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70-80g/d,</a:t>
                      </a: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总热量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9.2-10.8MJ/d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,3</a:t>
                      </a: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餐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/</a:t>
                      </a: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日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12172384"/>
                  </a:ext>
                </a:extLst>
              </a:tr>
              <a:tr h="126471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软质饮食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消化功能差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,</a:t>
                      </a: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低热、咀嚼不便、老人、幼儿及术后恢复期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营养均衡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,</a:t>
                      </a: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软、烂、碎为原则、易消化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蛋白质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70g/d,</a:t>
                      </a: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总热量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8.5-9.5MJ/d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,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3-4</a:t>
                      </a: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餐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/</a:t>
                      </a: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日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646518616"/>
                  </a:ext>
                </a:extLst>
              </a:tr>
              <a:tr h="126471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半流质饮食</a:t>
                      </a:r>
                    </a:p>
                    <a:p>
                      <a:pPr algn="ctr"/>
                      <a:endParaRPr lang="zh-CN" altLang="en-US" sz="2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仿宋" panose="02010609060101010101" pitchFamily="49" charset="-122"/>
                        <a:ea typeface="仿宋" panose="02010609060101010101" pitchFamily="49" charset="-122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消化功能不良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,</a:t>
                      </a: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发热、口腔疾患、咀嚼困难及术后病人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无刺激性、易咀嚼、吞咽和消化，纤维素少，少食多餐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蛋白质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50-70g/d,</a:t>
                      </a: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总热量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6.5-8.5MJ/d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,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5-6</a:t>
                      </a: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餐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/</a:t>
                      </a: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日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846417627"/>
                  </a:ext>
                </a:extLst>
              </a:tr>
              <a:tr h="126471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流质饮食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病情危重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,</a:t>
                      </a: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高热、口腔疾患、各种大手术后、急性消化道疾病病人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食物呈液状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,</a:t>
                      </a: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易吞咽、易消化、无刺激性，热量和营养素不足，只能短期使用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蛋白质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40-50g/d,</a:t>
                      </a: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总热量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3.5-5.0MJ/d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,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6-7</a:t>
                      </a: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餐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/</a:t>
                      </a: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日，</a:t>
                      </a:r>
                      <a:r>
                        <a:rPr kumimoji="0" lang="en-US" altLang="zh-CN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200-300ml /</a:t>
                      </a:r>
                      <a:r>
                        <a:rPr kumimoji="0" lang="zh-CN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仿宋" panose="02010609060101010101" pitchFamily="49" charset="-122"/>
                          <a:ea typeface="仿宋" panose="02010609060101010101" pitchFamily="49" charset="-122"/>
                          <a:cs typeface="华文楷体" panose="02010600040101010101" charset="-122"/>
                        </a:rPr>
                        <a:t>次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296995310"/>
                  </a:ext>
                </a:extLst>
              </a:tr>
            </a:tbl>
          </a:graphicData>
        </a:graphic>
      </p:graphicFrame>
      <p:pic>
        <p:nvPicPr>
          <p:cNvPr id="4" name="图片 3" descr="卡通人物&#10;&#10;描述已自动生成">
            <a:extLst>
              <a:ext uri="{FF2B5EF4-FFF2-40B4-BE49-F238E27FC236}">
                <a16:creationId xmlns:a16="http://schemas.microsoft.com/office/drawing/2014/main" id="{D6C395E6-07EC-423B-91EE-35DC6E37E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976"/>
            <a:ext cx="18383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52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dirty="0"/>
              <a:t>二、治疗饮食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C332C99-2A7C-4C23-8A23-BAC3569A7ED4}"/>
              </a:ext>
            </a:extLst>
          </p:cNvPr>
          <p:cNvSpPr/>
          <p:nvPr/>
        </p:nvSpPr>
        <p:spPr>
          <a:xfrm>
            <a:off x="618278" y="1150877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“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治疗饮食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”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5F0764B0-AE8D-48A9-8B9D-05FBD2C2037B}"/>
              </a:ext>
            </a:extLst>
          </p:cNvPr>
          <p:cNvSpPr/>
          <p:nvPr/>
        </p:nvSpPr>
        <p:spPr>
          <a:xfrm>
            <a:off x="3141703" y="1103904"/>
            <a:ext cx="8758785" cy="121012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在基本饮食的基础上，适当调整热能和营养素，以适应病情需要，达到治疗或辅助治疗的目的，利于病人康复。</a:t>
            </a:r>
            <a:endParaRPr lang="zh-CN" altLang="en-US" sz="24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C8A286D-717A-450D-8EC1-C1B55132F10D}"/>
              </a:ext>
            </a:extLst>
          </p:cNvPr>
          <p:cNvSpPr/>
          <p:nvPr/>
        </p:nvSpPr>
        <p:spPr>
          <a:xfrm>
            <a:off x="859529" y="1873871"/>
            <a:ext cx="2164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(therapeutic diet) </a:t>
            </a:r>
            <a:endParaRPr lang="zh-CN" altLang="en-US" dirty="0"/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C4B5CE77-61F2-42D2-BE86-8A62B03BF699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02648305-88DD-47B3-B63A-A5F1B0ABA155}"/>
              </a:ext>
            </a:extLst>
          </p:cNvPr>
          <p:cNvSpPr/>
          <p:nvPr/>
        </p:nvSpPr>
        <p:spPr>
          <a:xfrm>
            <a:off x="722759" y="3126473"/>
            <a:ext cx="2140813" cy="6461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高热量饮食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973E30E-797F-494C-8862-FD3C6FE3EB61}"/>
              </a:ext>
            </a:extLst>
          </p:cNvPr>
          <p:cNvSpPr/>
          <p:nvPr/>
        </p:nvSpPr>
        <p:spPr>
          <a:xfrm>
            <a:off x="762696" y="4122100"/>
            <a:ext cx="1965686" cy="63407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高蛋白饮食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49B18908-FCE9-422F-8C63-E6A756355B23}"/>
              </a:ext>
            </a:extLst>
          </p:cNvPr>
          <p:cNvSpPr/>
          <p:nvPr/>
        </p:nvSpPr>
        <p:spPr>
          <a:xfrm>
            <a:off x="3320772" y="5137036"/>
            <a:ext cx="1965686" cy="6461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少渣饮食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C8047A9-A40F-424E-86A9-F237F22C0801}"/>
              </a:ext>
            </a:extLst>
          </p:cNvPr>
          <p:cNvSpPr/>
          <p:nvPr/>
        </p:nvSpPr>
        <p:spPr>
          <a:xfrm>
            <a:off x="722759" y="5207143"/>
            <a:ext cx="2140813" cy="6461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高纤维素饮食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38C5FFE0-0367-45EA-A28C-F9CFFADA56EB}"/>
              </a:ext>
            </a:extLst>
          </p:cNvPr>
          <p:cNvSpPr/>
          <p:nvPr/>
        </p:nvSpPr>
        <p:spPr>
          <a:xfrm>
            <a:off x="3331854" y="3126473"/>
            <a:ext cx="2140813" cy="6461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低胆固醇饮食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D7969DCF-0BCC-48CC-9E73-8C6263E26709}"/>
              </a:ext>
            </a:extLst>
          </p:cNvPr>
          <p:cNvSpPr/>
          <p:nvPr/>
        </p:nvSpPr>
        <p:spPr>
          <a:xfrm>
            <a:off x="3324468" y="4125737"/>
            <a:ext cx="1965686" cy="6461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低盐饮食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CC60BD03-3AB0-4F50-BFA5-1C173DCAF23B}"/>
              </a:ext>
            </a:extLst>
          </p:cNvPr>
          <p:cNvSpPr/>
          <p:nvPr/>
        </p:nvSpPr>
        <p:spPr>
          <a:xfrm>
            <a:off x="5717334" y="4166808"/>
            <a:ext cx="2140812" cy="6461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无盐低钠饮食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1CF8927F-39F8-429B-B5F7-D0EE74A06F9E}"/>
              </a:ext>
            </a:extLst>
          </p:cNvPr>
          <p:cNvSpPr/>
          <p:nvPr/>
        </p:nvSpPr>
        <p:spPr>
          <a:xfrm>
            <a:off x="8113896" y="3089961"/>
            <a:ext cx="1965686" cy="6461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低脂肪饮食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E514EF60-656C-47F2-A6A2-2EA69A9A4F51}"/>
              </a:ext>
            </a:extLst>
          </p:cNvPr>
          <p:cNvSpPr/>
          <p:nvPr/>
        </p:nvSpPr>
        <p:spPr>
          <a:xfrm>
            <a:off x="5717334" y="3105944"/>
            <a:ext cx="1965686" cy="6461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低蛋白饮食</a:t>
            </a:r>
          </a:p>
        </p:txBody>
      </p:sp>
    </p:spTree>
    <p:extLst>
      <p:ext uri="{BB962C8B-B14F-4D97-AF65-F5344CB8AC3E}">
        <p14:creationId xmlns:p14="http://schemas.microsoft.com/office/powerpoint/2010/main" val="189687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8202400" cy="575005"/>
          </a:xfrm>
        </p:spPr>
        <p:txBody>
          <a:bodyPr/>
          <a:lstStyle/>
          <a:p>
            <a:r>
              <a:rPr lang="zh-CN" altLang="en-US" sz="3200" dirty="0"/>
              <a:t>二、治疗饮食</a:t>
            </a:r>
            <a:r>
              <a:rPr lang="en-US" altLang="zh-CN" sz="3200" dirty="0"/>
              <a:t>——</a:t>
            </a:r>
            <a:r>
              <a:rPr lang="zh-CN" altLang="en-US" sz="3200" dirty="0"/>
              <a:t>高热量饮食</a:t>
            </a: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C4B5CE77-61F2-42D2-BE86-8A62B03BF699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02648305-88DD-47B3-B63A-A5F1B0ABA155}"/>
              </a:ext>
            </a:extLst>
          </p:cNvPr>
          <p:cNvSpPr/>
          <p:nvPr/>
        </p:nvSpPr>
        <p:spPr>
          <a:xfrm>
            <a:off x="1407190" y="1100557"/>
            <a:ext cx="2140813" cy="6461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高热量饮食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5E3EC64C-2C80-4F91-BDDC-BAEAD3456BE3}"/>
              </a:ext>
            </a:extLst>
          </p:cNvPr>
          <p:cNvGrpSpPr/>
          <p:nvPr/>
        </p:nvGrpSpPr>
        <p:grpSpPr>
          <a:xfrm>
            <a:off x="151752" y="2193130"/>
            <a:ext cx="4758982" cy="3284761"/>
            <a:chOff x="151752" y="2193130"/>
            <a:chExt cx="4758982" cy="3284761"/>
          </a:xfrm>
        </p:grpSpPr>
        <p:grpSp>
          <p:nvGrpSpPr>
            <p:cNvPr id="5" name="组合 245763">
              <a:extLst>
                <a:ext uri="{FF2B5EF4-FFF2-40B4-BE49-F238E27FC236}">
                  <a16:creationId xmlns:a16="http://schemas.microsoft.com/office/drawing/2014/main" id="{6101FFC0-3F79-462E-82E2-393645D56D8B}"/>
                </a:ext>
              </a:extLst>
            </p:cNvPr>
            <p:cNvGrpSpPr/>
            <p:nvPr/>
          </p:nvGrpSpPr>
          <p:grpSpPr>
            <a:xfrm>
              <a:off x="999263" y="2424115"/>
              <a:ext cx="2956666" cy="2629726"/>
              <a:chOff x="1520" y="1009"/>
              <a:chExt cx="2849" cy="2586"/>
            </a:xfrm>
          </p:grpSpPr>
          <p:sp>
            <p:nvSpPr>
              <p:cNvPr id="8" name="右箭头 245764">
                <a:extLst>
                  <a:ext uri="{FF2B5EF4-FFF2-40B4-BE49-F238E27FC236}">
                    <a16:creationId xmlns:a16="http://schemas.microsoft.com/office/drawing/2014/main" id="{5DBF4E52-4A95-4900-BBA9-BD492EA3AA06}"/>
                  </a:ext>
                </a:extLst>
              </p:cNvPr>
              <p:cNvSpPr/>
              <p:nvPr/>
            </p:nvSpPr>
            <p:spPr>
              <a:xfrm rot="17973186">
                <a:off x="2927" y="1595"/>
                <a:ext cx="513" cy="187"/>
              </a:xfrm>
              <a:prstGeom prst="rightArrow">
                <a:avLst>
                  <a:gd name="adj1" fmla="val 35166"/>
                  <a:gd name="adj2" fmla="val 110888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9" name="右箭头 245765">
                <a:extLst>
                  <a:ext uri="{FF2B5EF4-FFF2-40B4-BE49-F238E27FC236}">
                    <a16:creationId xmlns:a16="http://schemas.microsoft.com/office/drawing/2014/main" id="{7A3117A4-BED5-4590-B2DC-B10A355568A2}"/>
                  </a:ext>
                </a:extLst>
              </p:cNvPr>
              <p:cNvSpPr/>
              <p:nvPr/>
            </p:nvSpPr>
            <p:spPr>
              <a:xfrm rot="3465783">
                <a:off x="2960" y="2962"/>
                <a:ext cx="513" cy="187"/>
              </a:xfrm>
              <a:prstGeom prst="rightArrow">
                <a:avLst>
                  <a:gd name="adj1" fmla="val 35166"/>
                  <a:gd name="adj2" fmla="val 110888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0" name="右箭头 245766">
                <a:extLst>
                  <a:ext uri="{FF2B5EF4-FFF2-40B4-BE49-F238E27FC236}">
                    <a16:creationId xmlns:a16="http://schemas.microsoft.com/office/drawing/2014/main" id="{6956846C-A3F1-40C2-9DB2-E6AB9634CC2B}"/>
                  </a:ext>
                </a:extLst>
              </p:cNvPr>
              <p:cNvSpPr/>
              <p:nvPr/>
            </p:nvSpPr>
            <p:spPr>
              <a:xfrm rot="14369022">
                <a:off x="2172" y="1609"/>
                <a:ext cx="513" cy="187"/>
              </a:xfrm>
              <a:prstGeom prst="rightArrow">
                <a:avLst>
                  <a:gd name="adj1" fmla="val 35166"/>
                  <a:gd name="adj2" fmla="val 110888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1" name="右箭头 245767">
                <a:extLst>
                  <a:ext uri="{FF2B5EF4-FFF2-40B4-BE49-F238E27FC236}">
                    <a16:creationId xmlns:a16="http://schemas.microsoft.com/office/drawing/2014/main" id="{604F007C-02DD-40E7-8373-BBA8A80AF1FA}"/>
                  </a:ext>
                </a:extLst>
              </p:cNvPr>
              <p:cNvSpPr/>
              <p:nvPr/>
            </p:nvSpPr>
            <p:spPr>
              <a:xfrm rot="7535209">
                <a:off x="2146" y="2940"/>
                <a:ext cx="514" cy="187"/>
              </a:xfrm>
              <a:prstGeom prst="rightArrow">
                <a:avLst>
                  <a:gd name="adj1" fmla="val 35166"/>
                  <a:gd name="adj2" fmla="val 111104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2" name="右箭头 245768">
                <a:extLst>
                  <a:ext uri="{FF2B5EF4-FFF2-40B4-BE49-F238E27FC236}">
                    <a16:creationId xmlns:a16="http://schemas.microsoft.com/office/drawing/2014/main" id="{1A919E7A-F571-4CF2-A12A-CD287857DF16}"/>
                  </a:ext>
                </a:extLst>
              </p:cNvPr>
              <p:cNvSpPr/>
              <p:nvPr/>
            </p:nvSpPr>
            <p:spPr>
              <a:xfrm>
                <a:off x="3351" y="2307"/>
                <a:ext cx="512" cy="187"/>
              </a:xfrm>
              <a:prstGeom prst="rightArrow">
                <a:avLst>
                  <a:gd name="adj1" fmla="val 35166"/>
                  <a:gd name="adj2" fmla="val 110672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3" name="右箭头 245769">
                <a:extLst>
                  <a:ext uri="{FF2B5EF4-FFF2-40B4-BE49-F238E27FC236}">
                    <a16:creationId xmlns:a16="http://schemas.microsoft.com/office/drawing/2014/main" id="{D0562BFB-D9DC-491B-A004-5DE1CBB540BF}"/>
                  </a:ext>
                </a:extLst>
              </p:cNvPr>
              <p:cNvSpPr/>
              <p:nvPr/>
            </p:nvSpPr>
            <p:spPr>
              <a:xfrm rot="10800000">
                <a:off x="1793" y="2303"/>
                <a:ext cx="558" cy="187"/>
              </a:xfrm>
              <a:prstGeom prst="rightArrow">
                <a:avLst>
                  <a:gd name="adj1" fmla="val 35166"/>
                  <a:gd name="adj2" fmla="val 120615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4" name="椭圆 245770">
                <a:extLst>
                  <a:ext uri="{FF2B5EF4-FFF2-40B4-BE49-F238E27FC236}">
                    <a16:creationId xmlns:a16="http://schemas.microsoft.com/office/drawing/2014/main" id="{A632FAB8-91F9-44B1-B4CB-DE76A0976518}"/>
                  </a:ext>
                </a:extLst>
              </p:cNvPr>
              <p:cNvSpPr/>
              <p:nvPr/>
            </p:nvSpPr>
            <p:spPr>
              <a:xfrm>
                <a:off x="1612" y="1168"/>
                <a:ext cx="2420" cy="2427"/>
              </a:xfrm>
              <a:prstGeom prst="ellipse">
                <a:avLst/>
              </a:prstGeom>
              <a:noFill/>
              <a:ln w="3810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5" name="文本框 245771">
                <a:extLst>
                  <a:ext uri="{FF2B5EF4-FFF2-40B4-BE49-F238E27FC236}">
                    <a16:creationId xmlns:a16="http://schemas.microsoft.com/office/drawing/2014/main" id="{47E7C096-76B3-479D-B3AA-1FFD57EB4712}"/>
                  </a:ext>
                </a:extLst>
              </p:cNvPr>
              <p:cNvSpPr txBox="1"/>
              <p:nvPr/>
            </p:nvSpPr>
            <p:spPr>
              <a:xfrm>
                <a:off x="3583" y="1009"/>
                <a:ext cx="195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buClrTx/>
                  <a:buSzTx/>
                  <a:buFontTx/>
                </a:pPr>
                <a:endParaRPr sz="32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文本框 245773">
                <a:extLst>
                  <a:ext uri="{FF2B5EF4-FFF2-40B4-BE49-F238E27FC236}">
                    <a16:creationId xmlns:a16="http://schemas.microsoft.com/office/drawing/2014/main" id="{A4B0A799-8B6D-4509-A2D7-11D6654EA0EA}"/>
                  </a:ext>
                </a:extLst>
              </p:cNvPr>
              <p:cNvSpPr txBox="1"/>
              <p:nvPr/>
            </p:nvSpPr>
            <p:spPr>
              <a:xfrm>
                <a:off x="4174" y="2145"/>
                <a:ext cx="195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buClrTx/>
                  <a:buSzTx/>
                  <a:buFontTx/>
                </a:pPr>
                <a:endParaRPr sz="32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8" name="文本框 245774">
                <a:extLst>
                  <a:ext uri="{FF2B5EF4-FFF2-40B4-BE49-F238E27FC236}">
                    <a16:creationId xmlns:a16="http://schemas.microsoft.com/office/drawing/2014/main" id="{BFFF60A2-1274-4C1E-B139-8CD7A2E06693}"/>
                  </a:ext>
                </a:extLst>
              </p:cNvPr>
              <p:cNvSpPr txBox="1"/>
              <p:nvPr/>
            </p:nvSpPr>
            <p:spPr>
              <a:xfrm>
                <a:off x="3582" y="3313"/>
                <a:ext cx="195" cy="21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buClrTx/>
                  <a:buSzTx/>
                  <a:buFontTx/>
                </a:pPr>
                <a:endParaRPr sz="160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0" name="文本框 245776">
                <a:extLst>
                  <a:ext uri="{FF2B5EF4-FFF2-40B4-BE49-F238E27FC236}">
                    <a16:creationId xmlns:a16="http://schemas.microsoft.com/office/drawing/2014/main" id="{8FD6E804-5DF2-45A1-8B23-A9A48EBB73A5}"/>
                  </a:ext>
                </a:extLst>
              </p:cNvPr>
              <p:cNvSpPr txBox="1"/>
              <p:nvPr/>
            </p:nvSpPr>
            <p:spPr>
              <a:xfrm>
                <a:off x="1840" y="3141"/>
                <a:ext cx="195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algn="r" eaLnBrk="0" hangingPunct="0">
                  <a:buClrTx/>
                  <a:buSzTx/>
                  <a:buFontTx/>
                </a:pPr>
                <a:endParaRPr sz="32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椭圆 245777">
                <a:extLst>
                  <a:ext uri="{FF2B5EF4-FFF2-40B4-BE49-F238E27FC236}">
                    <a16:creationId xmlns:a16="http://schemas.microsoft.com/office/drawing/2014/main" id="{8407502C-3FC3-46F7-BFC6-4E94DED31C9D}"/>
                  </a:ext>
                </a:extLst>
              </p:cNvPr>
              <p:cNvSpPr/>
              <p:nvPr/>
            </p:nvSpPr>
            <p:spPr>
              <a:xfrm>
                <a:off x="1520" y="2321"/>
                <a:ext cx="197" cy="197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2" name="椭圆 245778">
                <a:extLst>
                  <a:ext uri="{FF2B5EF4-FFF2-40B4-BE49-F238E27FC236}">
                    <a16:creationId xmlns:a16="http://schemas.microsoft.com/office/drawing/2014/main" id="{2EF401FE-9304-451B-A49D-B8B7BB9A4A85}"/>
                  </a:ext>
                </a:extLst>
              </p:cNvPr>
              <p:cNvSpPr/>
              <p:nvPr/>
            </p:nvSpPr>
            <p:spPr>
              <a:xfrm>
                <a:off x="2111" y="1251"/>
                <a:ext cx="197" cy="197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3" name="椭圆 245779">
                <a:extLst>
                  <a:ext uri="{FF2B5EF4-FFF2-40B4-BE49-F238E27FC236}">
                    <a16:creationId xmlns:a16="http://schemas.microsoft.com/office/drawing/2014/main" id="{9A4D85B3-D32B-4864-B528-56776E02D067}"/>
                  </a:ext>
                </a:extLst>
              </p:cNvPr>
              <p:cNvSpPr/>
              <p:nvPr/>
            </p:nvSpPr>
            <p:spPr>
              <a:xfrm>
                <a:off x="3343" y="1251"/>
                <a:ext cx="197" cy="197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4" name="椭圆 245780">
                <a:extLst>
                  <a:ext uri="{FF2B5EF4-FFF2-40B4-BE49-F238E27FC236}">
                    <a16:creationId xmlns:a16="http://schemas.microsoft.com/office/drawing/2014/main" id="{DB013846-96CB-4117-843D-C89255894195}"/>
                  </a:ext>
                </a:extLst>
              </p:cNvPr>
              <p:cNvSpPr/>
              <p:nvPr/>
            </p:nvSpPr>
            <p:spPr>
              <a:xfrm>
                <a:off x="2062" y="3324"/>
                <a:ext cx="197" cy="198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5" name="椭圆 245781">
                <a:extLst>
                  <a:ext uri="{FF2B5EF4-FFF2-40B4-BE49-F238E27FC236}">
                    <a16:creationId xmlns:a16="http://schemas.microsoft.com/office/drawing/2014/main" id="{EAE9E646-9B76-4113-B113-A26EC0249472}"/>
                  </a:ext>
                </a:extLst>
              </p:cNvPr>
              <p:cNvSpPr/>
              <p:nvPr/>
            </p:nvSpPr>
            <p:spPr>
              <a:xfrm>
                <a:off x="3343" y="3324"/>
                <a:ext cx="197" cy="198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6" name="椭圆 245782">
                <a:extLst>
                  <a:ext uri="{FF2B5EF4-FFF2-40B4-BE49-F238E27FC236}">
                    <a16:creationId xmlns:a16="http://schemas.microsoft.com/office/drawing/2014/main" id="{BE37BCC6-7CEE-478C-8D73-E4770C41BF87}"/>
                  </a:ext>
                </a:extLst>
              </p:cNvPr>
              <p:cNvSpPr/>
              <p:nvPr/>
            </p:nvSpPr>
            <p:spPr>
              <a:xfrm>
                <a:off x="3934" y="2312"/>
                <a:ext cx="197" cy="198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7" name="椭圆 245783">
                <a:extLst>
                  <a:ext uri="{FF2B5EF4-FFF2-40B4-BE49-F238E27FC236}">
                    <a16:creationId xmlns:a16="http://schemas.microsoft.com/office/drawing/2014/main" id="{DCA2A48C-C1F2-4713-AE00-3A8A6CDE7DAA}"/>
                  </a:ext>
                </a:extLst>
              </p:cNvPr>
              <p:cNvSpPr/>
              <p:nvPr/>
            </p:nvSpPr>
            <p:spPr>
              <a:xfrm>
                <a:off x="2284" y="1836"/>
                <a:ext cx="1102" cy="109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8" name="椭圆 245785">
                <a:extLst>
                  <a:ext uri="{FF2B5EF4-FFF2-40B4-BE49-F238E27FC236}">
                    <a16:creationId xmlns:a16="http://schemas.microsoft.com/office/drawing/2014/main" id="{B7746863-EFCC-4F6E-8035-D2C915BD05E5}"/>
                  </a:ext>
                </a:extLst>
              </p:cNvPr>
              <p:cNvSpPr/>
              <p:nvPr/>
            </p:nvSpPr>
            <p:spPr>
              <a:xfrm>
                <a:off x="2356" y="1907"/>
                <a:ext cx="958" cy="950"/>
              </a:xfrm>
              <a:prstGeom prst="ellipse">
                <a:avLst/>
              </a:prstGeom>
              <a:gradFill rotWithShape="1">
                <a:gsLst>
                  <a:gs pos="0">
                    <a:srgbClr val="8A531C"/>
                  </a:gs>
                  <a:gs pos="50000">
                    <a:schemeClr val="hlink"/>
                  </a:gs>
                  <a:gs pos="100000">
                    <a:srgbClr val="8A531C"/>
                  </a:gs>
                </a:gsLst>
                <a:lin ang="18900000" scaled="1"/>
                <a:tileRect/>
              </a:gra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9" name="椭圆 245786">
                <a:extLst>
                  <a:ext uri="{FF2B5EF4-FFF2-40B4-BE49-F238E27FC236}">
                    <a16:creationId xmlns:a16="http://schemas.microsoft.com/office/drawing/2014/main" id="{F7080EFB-C9A9-4BDD-B8B5-5576182496CB}"/>
                  </a:ext>
                </a:extLst>
              </p:cNvPr>
              <p:cNvSpPr/>
              <p:nvPr/>
            </p:nvSpPr>
            <p:spPr>
              <a:xfrm>
                <a:off x="2364" y="1893"/>
                <a:ext cx="958" cy="950"/>
              </a:xfrm>
              <a:prstGeom prst="ellipse">
                <a:avLst/>
              </a:prstGeom>
              <a:gradFill rotWithShape="1">
                <a:gsLst>
                  <a:gs pos="0">
                    <a:srgbClr val="A26120"/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0" name="椭圆 245787">
                <a:extLst>
                  <a:ext uri="{FF2B5EF4-FFF2-40B4-BE49-F238E27FC236}">
                    <a16:creationId xmlns:a16="http://schemas.microsoft.com/office/drawing/2014/main" id="{08F05CC6-1F33-4861-BD24-6F3EF655AC3B}"/>
                  </a:ext>
                </a:extLst>
              </p:cNvPr>
              <p:cNvSpPr/>
              <p:nvPr/>
            </p:nvSpPr>
            <p:spPr>
              <a:xfrm>
                <a:off x="2405" y="1955"/>
                <a:ext cx="862" cy="856"/>
              </a:xfrm>
              <a:prstGeom prst="ellipse">
                <a:avLst/>
              </a:prstGeom>
              <a:solidFill>
                <a:srgbClr val="333333"/>
              </a:soli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grpSp>
            <p:nvGrpSpPr>
              <p:cNvPr id="31" name="组合 245788">
                <a:extLst>
                  <a:ext uri="{FF2B5EF4-FFF2-40B4-BE49-F238E27FC236}">
                    <a16:creationId xmlns:a16="http://schemas.microsoft.com/office/drawing/2014/main" id="{B87A4739-CEF9-43EA-9BCE-5A88F17AC2F6}"/>
                  </a:ext>
                </a:extLst>
              </p:cNvPr>
              <p:cNvGrpSpPr/>
              <p:nvPr/>
            </p:nvGrpSpPr>
            <p:grpSpPr>
              <a:xfrm>
                <a:off x="2418" y="1968"/>
                <a:ext cx="834" cy="828"/>
                <a:chOff x="2418" y="1968"/>
                <a:chExt cx="834" cy="828"/>
              </a:xfrm>
            </p:grpSpPr>
            <p:sp>
              <p:nvSpPr>
                <p:cNvPr id="33" name="椭圆 245789">
                  <a:extLst>
                    <a:ext uri="{FF2B5EF4-FFF2-40B4-BE49-F238E27FC236}">
                      <a16:creationId xmlns:a16="http://schemas.microsoft.com/office/drawing/2014/main" id="{94B22569-7DB7-470C-BD94-358AB13B204F}"/>
                    </a:ext>
                  </a:extLst>
                </p:cNvPr>
                <p:cNvSpPr/>
                <p:nvPr/>
              </p:nvSpPr>
              <p:spPr>
                <a:xfrm>
                  <a:off x="2418" y="1968"/>
                  <a:ext cx="834" cy="8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lstStyle/>
                <a:p>
                  <a:pPr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34" name="椭圆 245790">
                  <a:extLst>
                    <a:ext uri="{FF2B5EF4-FFF2-40B4-BE49-F238E27FC236}">
                      <a16:creationId xmlns:a16="http://schemas.microsoft.com/office/drawing/2014/main" id="{931AA6B7-7B56-4971-91E6-68D1ED724E06}"/>
                    </a:ext>
                  </a:extLst>
                </p:cNvPr>
                <p:cNvSpPr/>
                <p:nvPr/>
              </p:nvSpPr>
              <p:spPr>
                <a:xfrm>
                  <a:off x="2429" y="1973"/>
                  <a:ext cx="814" cy="8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lstStyle/>
                <a:p>
                  <a:pPr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35" name="椭圆 245791">
                  <a:extLst>
                    <a:ext uri="{FF2B5EF4-FFF2-40B4-BE49-F238E27FC236}">
                      <a16:creationId xmlns:a16="http://schemas.microsoft.com/office/drawing/2014/main" id="{97D98D9E-F8EC-442A-8C43-686C3052CF7A}"/>
                    </a:ext>
                  </a:extLst>
                </p:cNvPr>
                <p:cNvSpPr/>
                <p:nvPr/>
              </p:nvSpPr>
              <p:spPr>
                <a:xfrm>
                  <a:off x="2437" y="1981"/>
                  <a:ext cx="774" cy="75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lstStyle/>
                <a:p>
                  <a:pPr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36" name="椭圆 245792">
                  <a:extLst>
                    <a:ext uri="{FF2B5EF4-FFF2-40B4-BE49-F238E27FC236}">
                      <a16:creationId xmlns:a16="http://schemas.microsoft.com/office/drawing/2014/main" id="{C5278001-A3C9-438F-9556-F6F9A116B242}"/>
                    </a:ext>
                  </a:extLst>
                </p:cNvPr>
                <p:cNvSpPr/>
                <p:nvPr/>
              </p:nvSpPr>
              <p:spPr>
                <a:xfrm>
                  <a:off x="2483" y="2002"/>
                  <a:ext cx="688" cy="61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vert="eaVert" wrap="none" anchor="ctr"/>
                <a:lstStyle/>
                <a:p>
                  <a:pPr algn="ctr"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32" name="文本框 245793">
                <a:extLst>
                  <a:ext uri="{FF2B5EF4-FFF2-40B4-BE49-F238E27FC236}">
                    <a16:creationId xmlns:a16="http://schemas.microsoft.com/office/drawing/2014/main" id="{44BE95AF-4B20-461E-A699-4A30B16FCA93}"/>
                  </a:ext>
                </a:extLst>
              </p:cNvPr>
              <p:cNvSpPr txBox="1"/>
              <p:nvPr/>
            </p:nvSpPr>
            <p:spPr>
              <a:xfrm>
                <a:off x="2739" y="2262"/>
                <a:ext cx="195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algn="ctr" eaLnBrk="0" hangingPunct="0">
                  <a:buClrTx/>
                  <a:buSzTx/>
                  <a:buFontTx/>
                </a:pPr>
                <a:endParaRPr sz="2400" b="0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8CF97F20-5DFC-4F32-9A29-86B081313763}"/>
                </a:ext>
              </a:extLst>
            </p:cNvPr>
            <p:cNvSpPr txBox="1"/>
            <p:nvPr/>
          </p:nvSpPr>
          <p:spPr>
            <a:xfrm>
              <a:off x="3854744" y="3584882"/>
              <a:ext cx="9198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结核</a:t>
              </a: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31270545-AF7B-4737-BCC9-69562358C7C3}"/>
                </a:ext>
              </a:extLst>
            </p:cNvPr>
            <p:cNvSpPr txBox="1"/>
            <p:nvPr/>
          </p:nvSpPr>
          <p:spPr>
            <a:xfrm>
              <a:off x="607818" y="2239038"/>
              <a:ext cx="9198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甲亢</a:t>
              </a: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C654CA81-130C-40D1-B1FB-4285D20AADB5}"/>
                </a:ext>
              </a:extLst>
            </p:cNvPr>
            <p:cNvSpPr txBox="1"/>
            <p:nvPr/>
          </p:nvSpPr>
          <p:spPr>
            <a:xfrm>
              <a:off x="295674" y="5016226"/>
              <a:ext cx="1428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肝胆疾病</a:t>
              </a: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1E71F400-2708-46E7-96D4-03E7ED1A9ACF}"/>
                </a:ext>
              </a:extLst>
            </p:cNvPr>
            <p:cNvSpPr txBox="1"/>
            <p:nvPr/>
          </p:nvSpPr>
          <p:spPr>
            <a:xfrm>
              <a:off x="151752" y="3614921"/>
              <a:ext cx="9198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高热</a:t>
              </a: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6EF37631-3439-4CAA-80E3-1D3B17058D41}"/>
                </a:ext>
              </a:extLst>
            </p:cNvPr>
            <p:cNvSpPr txBox="1"/>
            <p:nvPr/>
          </p:nvSpPr>
          <p:spPr>
            <a:xfrm>
              <a:off x="3165132" y="4925066"/>
              <a:ext cx="1745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大面积烧伤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AC015513-C429-4C8F-B400-FAC3F0D23CA7}"/>
                </a:ext>
              </a:extLst>
            </p:cNvPr>
            <p:cNvSpPr txBox="1"/>
            <p:nvPr/>
          </p:nvSpPr>
          <p:spPr>
            <a:xfrm>
              <a:off x="3190823" y="2193130"/>
              <a:ext cx="9198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产妇</a:t>
              </a:r>
            </a:p>
          </p:txBody>
        </p: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AEA8079E-0E1B-4648-BC76-8890BE8BE111}"/>
              </a:ext>
            </a:extLst>
          </p:cNvPr>
          <p:cNvSpPr txBox="1"/>
          <p:nvPr/>
        </p:nvSpPr>
        <p:spPr>
          <a:xfrm>
            <a:off x="1203708" y="5806370"/>
            <a:ext cx="10052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C00000"/>
                </a:solidFill>
                <a:latin typeface="+mj-ea"/>
                <a:ea typeface="+mj-ea"/>
              </a:rPr>
              <a:t>适用于热量消耗较高的病人，在基本饮食基础上加餐</a:t>
            </a:r>
            <a:r>
              <a:rPr lang="en-US" altLang="zh-CN" sz="2400" dirty="0">
                <a:solidFill>
                  <a:srgbClr val="C00000"/>
                </a:solidFill>
                <a:latin typeface="+mj-ea"/>
                <a:ea typeface="+mj-ea"/>
              </a:rPr>
              <a:t>2</a:t>
            </a:r>
            <a:r>
              <a:rPr lang="zh-CN" altLang="en-US" sz="2400" dirty="0">
                <a:solidFill>
                  <a:srgbClr val="C00000"/>
                </a:solidFill>
                <a:latin typeface="+mj-ea"/>
                <a:ea typeface="+mj-ea"/>
              </a:rPr>
              <a:t>次。</a:t>
            </a:r>
          </a:p>
        </p:txBody>
      </p:sp>
      <p:pic>
        <p:nvPicPr>
          <p:cNvPr id="44" name="图片 43" descr="图片包含 室内, 充满, 大, 甜甜圈&#10;&#10;描述已自动生成">
            <a:extLst>
              <a:ext uri="{FF2B5EF4-FFF2-40B4-BE49-F238E27FC236}">
                <a16:creationId xmlns:a16="http://schemas.microsoft.com/office/drawing/2014/main" id="{0F263951-23A5-4BFC-8DCD-13B6F747C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290" y="1164675"/>
            <a:ext cx="2418259" cy="1690688"/>
          </a:xfrm>
          <a:prstGeom prst="rect">
            <a:avLst/>
          </a:prstGeom>
        </p:spPr>
      </p:pic>
      <p:pic>
        <p:nvPicPr>
          <p:cNvPr id="46" name="图片 45" descr="粉色的蛋糕&#10;&#10;描述已自动生成">
            <a:extLst>
              <a:ext uri="{FF2B5EF4-FFF2-40B4-BE49-F238E27FC236}">
                <a16:creationId xmlns:a16="http://schemas.microsoft.com/office/drawing/2014/main" id="{E8DEAB38-1140-4DA0-9360-11778A9AA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402" y="3069139"/>
            <a:ext cx="3509963" cy="2371725"/>
          </a:xfrm>
          <a:prstGeom prst="rect">
            <a:avLst/>
          </a:prstGeom>
        </p:spPr>
      </p:pic>
      <p:pic>
        <p:nvPicPr>
          <p:cNvPr id="48" name="图片 47" descr="盘子里有面包&#10;&#10;描述已自动生成">
            <a:extLst>
              <a:ext uri="{FF2B5EF4-FFF2-40B4-BE49-F238E27FC236}">
                <a16:creationId xmlns:a16="http://schemas.microsoft.com/office/drawing/2014/main" id="{E543C041-80CA-40DA-9539-69AE1A5CC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383" y="1168632"/>
            <a:ext cx="2166938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1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8202400" cy="575005"/>
          </a:xfrm>
        </p:spPr>
        <p:txBody>
          <a:bodyPr/>
          <a:lstStyle/>
          <a:p>
            <a:r>
              <a:rPr lang="zh-CN" altLang="en-US" sz="3200" dirty="0"/>
              <a:t>二、治疗饮食</a:t>
            </a:r>
            <a:r>
              <a:rPr lang="en-US" altLang="zh-CN" sz="3200" dirty="0"/>
              <a:t>——</a:t>
            </a:r>
            <a:r>
              <a:rPr lang="zh-CN" altLang="en-US" sz="3200" dirty="0"/>
              <a:t>高蛋白饮食</a:t>
            </a: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C4B5CE77-61F2-42D2-BE86-8A62B03BF699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D60FDB7B-75B7-4D48-8294-61F074F66CC9}"/>
              </a:ext>
            </a:extLst>
          </p:cNvPr>
          <p:cNvSpPr/>
          <p:nvPr/>
        </p:nvSpPr>
        <p:spPr>
          <a:xfrm>
            <a:off x="1360562" y="1155311"/>
            <a:ext cx="1965686" cy="63407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高蛋白饮食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93933DF-FB83-4F6A-89E0-D6E7496464A0}"/>
              </a:ext>
            </a:extLst>
          </p:cNvPr>
          <p:cNvGrpSpPr/>
          <p:nvPr/>
        </p:nvGrpSpPr>
        <p:grpSpPr>
          <a:xfrm>
            <a:off x="151752" y="2193130"/>
            <a:ext cx="4758982" cy="3284761"/>
            <a:chOff x="151752" y="2193130"/>
            <a:chExt cx="4758982" cy="3284761"/>
          </a:xfrm>
        </p:grpSpPr>
        <p:grpSp>
          <p:nvGrpSpPr>
            <p:cNvPr id="8" name="组合 245763">
              <a:extLst>
                <a:ext uri="{FF2B5EF4-FFF2-40B4-BE49-F238E27FC236}">
                  <a16:creationId xmlns:a16="http://schemas.microsoft.com/office/drawing/2014/main" id="{688C224D-1D13-4D00-99F3-7CE8A357200A}"/>
                </a:ext>
              </a:extLst>
            </p:cNvPr>
            <p:cNvGrpSpPr/>
            <p:nvPr/>
          </p:nvGrpSpPr>
          <p:grpSpPr>
            <a:xfrm>
              <a:off x="999263" y="2424115"/>
              <a:ext cx="2956666" cy="2629726"/>
              <a:chOff x="1520" y="1009"/>
              <a:chExt cx="2849" cy="2586"/>
            </a:xfrm>
          </p:grpSpPr>
          <p:sp>
            <p:nvSpPr>
              <p:cNvPr id="15" name="右箭头 245764">
                <a:extLst>
                  <a:ext uri="{FF2B5EF4-FFF2-40B4-BE49-F238E27FC236}">
                    <a16:creationId xmlns:a16="http://schemas.microsoft.com/office/drawing/2014/main" id="{F010D2BE-FB78-4FF3-8EF9-67D5B71ACB5A}"/>
                  </a:ext>
                </a:extLst>
              </p:cNvPr>
              <p:cNvSpPr/>
              <p:nvPr/>
            </p:nvSpPr>
            <p:spPr>
              <a:xfrm rot="17973186">
                <a:off x="2927" y="1595"/>
                <a:ext cx="513" cy="187"/>
              </a:xfrm>
              <a:prstGeom prst="rightArrow">
                <a:avLst>
                  <a:gd name="adj1" fmla="val 35166"/>
                  <a:gd name="adj2" fmla="val 110888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6" name="右箭头 245765">
                <a:extLst>
                  <a:ext uri="{FF2B5EF4-FFF2-40B4-BE49-F238E27FC236}">
                    <a16:creationId xmlns:a16="http://schemas.microsoft.com/office/drawing/2014/main" id="{58C83E11-8E2C-42E5-B719-8DCC01DF8C6B}"/>
                  </a:ext>
                </a:extLst>
              </p:cNvPr>
              <p:cNvSpPr/>
              <p:nvPr/>
            </p:nvSpPr>
            <p:spPr>
              <a:xfrm rot="3465783">
                <a:off x="2960" y="2962"/>
                <a:ext cx="513" cy="187"/>
              </a:xfrm>
              <a:prstGeom prst="rightArrow">
                <a:avLst>
                  <a:gd name="adj1" fmla="val 35166"/>
                  <a:gd name="adj2" fmla="val 110888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7" name="右箭头 245766">
                <a:extLst>
                  <a:ext uri="{FF2B5EF4-FFF2-40B4-BE49-F238E27FC236}">
                    <a16:creationId xmlns:a16="http://schemas.microsoft.com/office/drawing/2014/main" id="{398D60B3-43BD-48D7-850A-4530D75E847E}"/>
                  </a:ext>
                </a:extLst>
              </p:cNvPr>
              <p:cNvSpPr/>
              <p:nvPr/>
            </p:nvSpPr>
            <p:spPr>
              <a:xfrm rot="14369022">
                <a:off x="2172" y="1609"/>
                <a:ext cx="513" cy="187"/>
              </a:xfrm>
              <a:prstGeom prst="rightArrow">
                <a:avLst>
                  <a:gd name="adj1" fmla="val 35166"/>
                  <a:gd name="adj2" fmla="val 110888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8" name="右箭头 245767">
                <a:extLst>
                  <a:ext uri="{FF2B5EF4-FFF2-40B4-BE49-F238E27FC236}">
                    <a16:creationId xmlns:a16="http://schemas.microsoft.com/office/drawing/2014/main" id="{450D004F-91DC-44AA-8783-3AB5DC4D7CC6}"/>
                  </a:ext>
                </a:extLst>
              </p:cNvPr>
              <p:cNvSpPr/>
              <p:nvPr/>
            </p:nvSpPr>
            <p:spPr>
              <a:xfrm rot="7535209">
                <a:off x="2146" y="2940"/>
                <a:ext cx="514" cy="187"/>
              </a:xfrm>
              <a:prstGeom prst="rightArrow">
                <a:avLst>
                  <a:gd name="adj1" fmla="val 35166"/>
                  <a:gd name="adj2" fmla="val 111104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9" name="右箭头 245768">
                <a:extLst>
                  <a:ext uri="{FF2B5EF4-FFF2-40B4-BE49-F238E27FC236}">
                    <a16:creationId xmlns:a16="http://schemas.microsoft.com/office/drawing/2014/main" id="{4301EF38-0025-44F4-8108-86C75EF41E39}"/>
                  </a:ext>
                </a:extLst>
              </p:cNvPr>
              <p:cNvSpPr/>
              <p:nvPr/>
            </p:nvSpPr>
            <p:spPr>
              <a:xfrm>
                <a:off x="3351" y="2307"/>
                <a:ext cx="512" cy="187"/>
              </a:xfrm>
              <a:prstGeom prst="rightArrow">
                <a:avLst>
                  <a:gd name="adj1" fmla="val 35166"/>
                  <a:gd name="adj2" fmla="val 110672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0" name="右箭头 245769">
                <a:extLst>
                  <a:ext uri="{FF2B5EF4-FFF2-40B4-BE49-F238E27FC236}">
                    <a16:creationId xmlns:a16="http://schemas.microsoft.com/office/drawing/2014/main" id="{0F099003-58DD-4129-B2F8-E9FF1AAEA76E}"/>
                  </a:ext>
                </a:extLst>
              </p:cNvPr>
              <p:cNvSpPr/>
              <p:nvPr/>
            </p:nvSpPr>
            <p:spPr>
              <a:xfrm rot="10800000">
                <a:off x="1793" y="2303"/>
                <a:ext cx="558" cy="187"/>
              </a:xfrm>
              <a:prstGeom prst="rightArrow">
                <a:avLst>
                  <a:gd name="adj1" fmla="val 35166"/>
                  <a:gd name="adj2" fmla="val 120615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1" name="椭圆 245770">
                <a:extLst>
                  <a:ext uri="{FF2B5EF4-FFF2-40B4-BE49-F238E27FC236}">
                    <a16:creationId xmlns:a16="http://schemas.microsoft.com/office/drawing/2014/main" id="{B75B3944-0DAB-49CF-AB29-0B1AF566FACA}"/>
                  </a:ext>
                </a:extLst>
              </p:cNvPr>
              <p:cNvSpPr/>
              <p:nvPr/>
            </p:nvSpPr>
            <p:spPr>
              <a:xfrm>
                <a:off x="1612" y="1168"/>
                <a:ext cx="2420" cy="2427"/>
              </a:xfrm>
              <a:prstGeom prst="ellipse">
                <a:avLst/>
              </a:prstGeom>
              <a:noFill/>
              <a:ln w="3810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2" name="文本框 245771">
                <a:extLst>
                  <a:ext uri="{FF2B5EF4-FFF2-40B4-BE49-F238E27FC236}">
                    <a16:creationId xmlns:a16="http://schemas.microsoft.com/office/drawing/2014/main" id="{C5316C67-01BF-48F6-B2E7-9676F1837168}"/>
                  </a:ext>
                </a:extLst>
              </p:cNvPr>
              <p:cNvSpPr txBox="1"/>
              <p:nvPr/>
            </p:nvSpPr>
            <p:spPr>
              <a:xfrm>
                <a:off x="3583" y="1009"/>
                <a:ext cx="195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buClrTx/>
                  <a:buSzTx/>
                  <a:buFontTx/>
                </a:pPr>
                <a:endParaRPr sz="32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文本框 245773">
                <a:extLst>
                  <a:ext uri="{FF2B5EF4-FFF2-40B4-BE49-F238E27FC236}">
                    <a16:creationId xmlns:a16="http://schemas.microsoft.com/office/drawing/2014/main" id="{B1DC9A89-D006-40EE-8019-AB5A802423E7}"/>
                  </a:ext>
                </a:extLst>
              </p:cNvPr>
              <p:cNvSpPr txBox="1"/>
              <p:nvPr/>
            </p:nvSpPr>
            <p:spPr>
              <a:xfrm>
                <a:off x="4174" y="2145"/>
                <a:ext cx="195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buClrTx/>
                  <a:buSzTx/>
                  <a:buFontTx/>
                </a:pPr>
                <a:endParaRPr sz="32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文本框 245774">
                <a:extLst>
                  <a:ext uri="{FF2B5EF4-FFF2-40B4-BE49-F238E27FC236}">
                    <a16:creationId xmlns:a16="http://schemas.microsoft.com/office/drawing/2014/main" id="{52BCE197-8892-4F7D-9740-D60E06F62774}"/>
                  </a:ext>
                </a:extLst>
              </p:cNvPr>
              <p:cNvSpPr txBox="1"/>
              <p:nvPr/>
            </p:nvSpPr>
            <p:spPr>
              <a:xfrm>
                <a:off x="3582" y="3313"/>
                <a:ext cx="195" cy="21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buClrTx/>
                  <a:buSzTx/>
                  <a:buFontTx/>
                </a:pPr>
                <a:endParaRPr sz="160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文本框 245776">
                <a:extLst>
                  <a:ext uri="{FF2B5EF4-FFF2-40B4-BE49-F238E27FC236}">
                    <a16:creationId xmlns:a16="http://schemas.microsoft.com/office/drawing/2014/main" id="{5CA63FC6-748A-4AD4-ADB4-66D57DD171E2}"/>
                  </a:ext>
                </a:extLst>
              </p:cNvPr>
              <p:cNvSpPr txBox="1"/>
              <p:nvPr/>
            </p:nvSpPr>
            <p:spPr>
              <a:xfrm>
                <a:off x="1840" y="3141"/>
                <a:ext cx="195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algn="r" eaLnBrk="0" hangingPunct="0">
                  <a:buClrTx/>
                  <a:buSzTx/>
                  <a:buFontTx/>
                </a:pPr>
                <a:endParaRPr sz="32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椭圆 245777">
                <a:extLst>
                  <a:ext uri="{FF2B5EF4-FFF2-40B4-BE49-F238E27FC236}">
                    <a16:creationId xmlns:a16="http://schemas.microsoft.com/office/drawing/2014/main" id="{84D6B1D0-8A17-4331-BBBA-85CC25EF0270}"/>
                  </a:ext>
                </a:extLst>
              </p:cNvPr>
              <p:cNvSpPr/>
              <p:nvPr/>
            </p:nvSpPr>
            <p:spPr>
              <a:xfrm>
                <a:off x="1520" y="2321"/>
                <a:ext cx="197" cy="197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7" name="椭圆 245778">
                <a:extLst>
                  <a:ext uri="{FF2B5EF4-FFF2-40B4-BE49-F238E27FC236}">
                    <a16:creationId xmlns:a16="http://schemas.microsoft.com/office/drawing/2014/main" id="{F1AD8CE6-0EEC-4A9F-91C7-D98A9AFAFDDE}"/>
                  </a:ext>
                </a:extLst>
              </p:cNvPr>
              <p:cNvSpPr/>
              <p:nvPr/>
            </p:nvSpPr>
            <p:spPr>
              <a:xfrm>
                <a:off x="2111" y="1251"/>
                <a:ext cx="197" cy="197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8" name="椭圆 245779">
                <a:extLst>
                  <a:ext uri="{FF2B5EF4-FFF2-40B4-BE49-F238E27FC236}">
                    <a16:creationId xmlns:a16="http://schemas.microsoft.com/office/drawing/2014/main" id="{EDDF9214-63E0-420B-B557-7860ABE519F6}"/>
                  </a:ext>
                </a:extLst>
              </p:cNvPr>
              <p:cNvSpPr/>
              <p:nvPr/>
            </p:nvSpPr>
            <p:spPr>
              <a:xfrm>
                <a:off x="3343" y="1251"/>
                <a:ext cx="197" cy="197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9" name="椭圆 245780">
                <a:extLst>
                  <a:ext uri="{FF2B5EF4-FFF2-40B4-BE49-F238E27FC236}">
                    <a16:creationId xmlns:a16="http://schemas.microsoft.com/office/drawing/2014/main" id="{C3478F27-D756-485A-BC7D-DB9710A9E422}"/>
                  </a:ext>
                </a:extLst>
              </p:cNvPr>
              <p:cNvSpPr/>
              <p:nvPr/>
            </p:nvSpPr>
            <p:spPr>
              <a:xfrm>
                <a:off x="2062" y="3324"/>
                <a:ext cx="197" cy="198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0" name="椭圆 245781">
                <a:extLst>
                  <a:ext uri="{FF2B5EF4-FFF2-40B4-BE49-F238E27FC236}">
                    <a16:creationId xmlns:a16="http://schemas.microsoft.com/office/drawing/2014/main" id="{F16158C6-F46E-4C85-9BE5-FB8D88585294}"/>
                  </a:ext>
                </a:extLst>
              </p:cNvPr>
              <p:cNvSpPr/>
              <p:nvPr/>
            </p:nvSpPr>
            <p:spPr>
              <a:xfrm>
                <a:off x="3343" y="3324"/>
                <a:ext cx="197" cy="198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1" name="椭圆 245782">
                <a:extLst>
                  <a:ext uri="{FF2B5EF4-FFF2-40B4-BE49-F238E27FC236}">
                    <a16:creationId xmlns:a16="http://schemas.microsoft.com/office/drawing/2014/main" id="{941542A7-FC68-472C-9FF3-CEE45252D85D}"/>
                  </a:ext>
                </a:extLst>
              </p:cNvPr>
              <p:cNvSpPr/>
              <p:nvPr/>
            </p:nvSpPr>
            <p:spPr>
              <a:xfrm>
                <a:off x="3934" y="2312"/>
                <a:ext cx="197" cy="198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2" name="椭圆 245783">
                <a:extLst>
                  <a:ext uri="{FF2B5EF4-FFF2-40B4-BE49-F238E27FC236}">
                    <a16:creationId xmlns:a16="http://schemas.microsoft.com/office/drawing/2014/main" id="{A6952127-377C-459A-A48F-38F7A6D5E738}"/>
                  </a:ext>
                </a:extLst>
              </p:cNvPr>
              <p:cNvSpPr/>
              <p:nvPr/>
            </p:nvSpPr>
            <p:spPr>
              <a:xfrm>
                <a:off x="2284" y="1836"/>
                <a:ext cx="1102" cy="109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3" name="椭圆 245785">
                <a:extLst>
                  <a:ext uri="{FF2B5EF4-FFF2-40B4-BE49-F238E27FC236}">
                    <a16:creationId xmlns:a16="http://schemas.microsoft.com/office/drawing/2014/main" id="{B39AA910-0A8E-46EE-9F2B-D4189613006C}"/>
                  </a:ext>
                </a:extLst>
              </p:cNvPr>
              <p:cNvSpPr/>
              <p:nvPr/>
            </p:nvSpPr>
            <p:spPr>
              <a:xfrm>
                <a:off x="2356" y="1907"/>
                <a:ext cx="958" cy="950"/>
              </a:xfrm>
              <a:prstGeom prst="ellipse">
                <a:avLst/>
              </a:prstGeom>
              <a:gradFill rotWithShape="1">
                <a:gsLst>
                  <a:gs pos="0">
                    <a:srgbClr val="8A531C"/>
                  </a:gs>
                  <a:gs pos="50000">
                    <a:schemeClr val="hlink"/>
                  </a:gs>
                  <a:gs pos="100000">
                    <a:srgbClr val="8A531C"/>
                  </a:gs>
                </a:gsLst>
                <a:lin ang="18900000" scaled="1"/>
                <a:tileRect/>
              </a:gra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4" name="椭圆 245786">
                <a:extLst>
                  <a:ext uri="{FF2B5EF4-FFF2-40B4-BE49-F238E27FC236}">
                    <a16:creationId xmlns:a16="http://schemas.microsoft.com/office/drawing/2014/main" id="{D66466B7-A911-4B64-9314-60881BB341BC}"/>
                  </a:ext>
                </a:extLst>
              </p:cNvPr>
              <p:cNvSpPr/>
              <p:nvPr/>
            </p:nvSpPr>
            <p:spPr>
              <a:xfrm>
                <a:off x="2364" y="1893"/>
                <a:ext cx="958" cy="950"/>
              </a:xfrm>
              <a:prstGeom prst="ellipse">
                <a:avLst/>
              </a:prstGeom>
              <a:gradFill rotWithShape="1">
                <a:gsLst>
                  <a:gs pos="0">
                    <a:srgbClr val="A26120"/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5" name="椭圆 245787">
                <a:extLst>
                  <a:ext uri="{FF2B5EF4-FFF2-40B4-BE49-F238E27FC236}">
                    <a16:creationId xmlns:a16="http://schemas.microsoft.com/office/drawing/2014/main" id="{ED6C428A-5BC3-4BA3-9A2F-001E8D67E6CD}"/>
                  </a:ext>
                </a:extLst>
              </p:cNvPr>
              <p:cNvSpPr/>
              <p:nvPr/>
            </p:nvSpPr>
            <p:spPr>
              <a:xfrm>
                <a:off x="2405" y="1955"/>
                <a:ext cx="862" cy="856"/>
              </a:xfrm>
              <a:prstGeom prst="ellipse">
                <a:avLst/>
              </a:prstGeom>
              <a:solidFill>
                <a:srgbClr val="333333"/>
              </a:soli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grpSp>
            <p:nvGrpSpPr>
              <p:cNvPr id="36" name="组合 245788">
                <a:extLst>
                  <a:ext uri="{FF2B5EF4-FFF2-40B4-BE49-F238E27FC236}">
                    <a16:creationId xmlns:a16="http://schemas.microsoft.com/office/drawing/2014/main" id="{6BC78976-4487-4A56-AAC5-07C414D2B7D7}"/>
                  </a:ext>
                </a:extLst>
              </p:cNvPr>
              <p:cNvGrpSpPr/>
              <p:nvPr/>
            </p:nvGrpSpPr>
            <p:grpSpPr>
              <a:xfrm>
                <a:off x="2418" y="1968"/>
                <a:ext cx="834" cy="828"/>
                <a:chOff x="2418" y="1968"/>
                <a:chExt cx="834" cy="828"/>
              </a:xfrm>
            </p:grpSpPr>
            <p:sp>
              <p:nvSpPr>
                <p:cNvPr id="38" name="椭圆 245789">
                  <a:extLst>
                    <a:ext uri="{FF2B5EF4-FFF2-40B4-BE49-F238E27FC236}">
                      <a16:creationId xmlns:a16="http://schemas.microsoft.com/office/drawing/2014/main" id="{5E21BBAD-FBFB-4C57-8CD3-DF3FD1DBF42F}"/>
                    </a:ext>
                  </a:extLst>
                </p:cNvPr>
                <p:cNvSpPr/>
                <p:nvPr/>
              </p:nvSpPr>
              <p:spPr>
                <a:xfrm>
                  <a:off x="2418" y="1968"/>
                  <a:ext cx="834" cy="8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lstStyle/>
                <a:p>
                  <a:pPr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39" name="椭圆 245790">
                  <a:extLst>
                    <a:ext uri="{FF2B5EF4-FFF2-40B4-BE49-F238E27FC236}">
                      <a16:creationId xmlns:a16="http://schemas.microsoft.com/office/drawing/2014/main" id="{42D3CC5C-06E3-41D4-BF8A-867EF00BF4CB}"/>
                    </a:ext>
                  </a:extLst>
                </p:cNvPr>
                <p:cNvSpPr/>
                <p:nvPr/>
              </p:nvSpPr>
              <p:spPr>
                <a:xfrm>
                  <a:off x="2429" y="1973"/>
                  <a:ext cx="814" cy="8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lstStyle/>
                <a:p>
                  <a:pPr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40" name="椭圆 245791">
                  <a:extLst>
                    <a:ext uri="{FF2B5EF4-FFF2-40B4-BE49-F238E27FC236}">
                      <a16:creationId xmlns:a16="http://schemas.microsoft.com/office/drawing/2014/main" id="{9048162E-62B2-4EF0-B709-1E64BB89F849}"/>
                    </a:ext>
                  </a:extLst>
                </p:cNvPr>
                <p:cNvSpPr/>
                <p:nvPr/>
              </p:nvSpPr>
              <p:spPr>
                <a:xfrm>
                  <a:off x="2437" y="1981"/>
                  <a:ext cx="774" cy="75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lstStyle/>
                <a:p>
                  <a:pPr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41" name="椭圆 245792">
                  <a:extLst>
                    <a:ext uri="{FF2B5EF4-FFF2-40B4-BE49-F238E27FC236}">
                      <a16:creationId xmlns:a16="http://schemas.microsoft.com/office/drawing/2014/main" id="{9B9713E7-23F0-4791-BED6-A07C1DC40F26}"/>
                    </a:ext>
                  </a:extLst>
                </p:cNvPr>
                <p:cNvSpPr/>
                <p:nvPr/>
              </p:nvSpPr>
              <p:spPr>
                <a:xfrm>
                  <a:off x="2483" y="2002"/>
                  <a:ext cx="688" cy="61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vert="eaVert" wrap="none" anchor="ctr"/>
                <a:lstStyle/>
                <a:p>
                  <a:pPr algn="ctr"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37" name="文本框 245793">
                <a:extLst>
                  <a:ext uri="{FF2B5EF4-FFF2-40B4-BE49-F238E27FC236}">
                    <a16:creationId xmlns:a16="http://schemas.microsoft.com/office/drawing/2014/main" id="{50B26D7A-1662-4EE0-896F-759F8A64C099}"/>
                  </a:ext>
                </a:extLst>
              </p:cNvPr>
              <p:cNvSpPr txBox="1"/>
              <p:nvPr/>
            </p:nvSpPr>
            <p:spPr>
              <a:xfrm>
                <a:off x="2739" y="2262"/>
                <a:ext cx="195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algn="ctr" eaLnBrk="0" hangingPunct="0">
                  <a:buClrTx/>
                  <a:buSzTx/>
                  <a:buFontTx/>
                </a:pPr>
                <a:endParaRPr sz="2400" b="0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113C440B-719C-4942-A9D4-EFA640EF788A}"/>
                </a:ext>
              </a:extLst>
            </p:cNvPr>
            <p:cNvSpPr txBox="1"/>
            <p:nvPr/>
          </p:nvSpPr>
          <p:spPr>
            <a:xfrm>
              <a:off x="3854744" y="3584882"/>
              <a:ext cx="9198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结核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2B5F468F-446A-4B03-A7FD-29EFE9D28A47}"/>
                </a:ext>
              </a:extLst>
            </p:cNvPr>
            <p:cNvSpPr txBox="1"/>
            <p:nvPr/>
          </p:nvSpPr>
          <p:spPr>
            <a:xfrm>
              <a:off x="607818" y="2239038"/>
              <a:ext cx="9198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甲亢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F05C9EE-E0B5-426F-B8A6-FE2B33DA64E2}"/>
                </a:ext>
              </a:extLst>
            </p:cNvPr>
            <p:cNvSpPr txBox="1"/>
            <p:nvPr/>
          </p:nvSpPr>
          <p:spPr>
            <a:xfrm>
              <a:off x="295674" y="5016226"/>
              <a:ext cx="1428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恶性肿瘤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50BCBA2-C6D7-43BF-9F25-C9C5631EEEEA}"/>
                </a:ext>
              </a:extLst>
            </p:cNvPr>
            <p:cNvSpPr txBox="1"/>
            <p:nvPr/>
          </p:nvSpPr>
          <p:spPr>
            <a:xfrm>
              <a:off x="151752" y="3614921"/>
              <a:ext cx="9198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贫血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CAD0408A-CAB6-4291-8758-1BA4CC019588}"/>
                </a:ext>
              </a:extLst>
            </p:cNvPr>
            <p:cNvSpPr txBox="1"/>
            <p:nvPr/>
          </p:nvSpPr>
          <p:spPr>
            <a:xfrm>
              <a:off x="3165132" y="4925066"/>
              <a:ext cx="1745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肾病综合征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DB6A382-2DAA-413D-9589-DF39F70DE26F}"/>
                </a:ext>
              </a:extLst>
            </p:cNvPr>
            <p:cNvSpPr txBox="1"/>
            <p:nvPr/>
          </p:nvSpPr>
          <p:spPr>
            <a:xfrm>
              <a:off x="3190823" y="2193130"/>
              <a:ext cx="9198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产妇</a:t>
              </a:r>
            </a:p>
          </p:txBody>
        </p: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2C31AE09-7547-44AF-B650-A0812C1E6A82}"/>
              </a:ext>
            </a:extLst>
          </p:cNvPr>
          <p:cNvSpPr txBox="1"/>
          <p:nvPr/>
        </p:nvSpPr>
        <p:spPr>
          <a:xfrm>
            <a:off x="1203708" y="5806370"/>
            <a:ext cx="10052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C00000"/>
                </a:solidFill>
                <a:latin typeface="+mj-ea"/>
                <a:ea typeface="+mj-ea"/>
              </a:rPr>
              <a:t>适用于高代谢性疾病，在基本饮食基础上增加蛋白质的含量。</a:t>
            </a:r>
          </a:p>
        </p:txBody>
      </p:sp>
      <p:pic>
        <p:nvPicPr>
          <p:cNvPr id="4" name="图片 3" descr="盘子里的虾&#10;&#10;描述已自动生成">
            <a:extLst>
              <a:ext uri="{FF2B5EF4-FFF2-40B4-BE49-F238E27FC236}">
                <a16:creationId xmlns:a16="http://schemas.microsoft.com/office/drawing/2014/main" id="{9842A1E9-8A02-4798-9C96-26CED4D7E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231" y="3290737"/>
            <a:ext cx="2166938" cy="1404938"/>
          </a:xfrm>
          <a:prstGeom prst="rect">
            <a:avLst/>
          </a:prstGeom>
        </p:spPr>
      </p:pic>
      <p:pic>
        <p:nvPicPr>
          <p:cNvPr id="44" name="图片 43" descr="桌子上放着花瓶&#10;&#10;描述已自动生成">
            <a:extLst>
              <a:ext uri="{FF2B5EF4-FFF2-40B4-BE49-F238E27FC236}">
                <a16:creationId xmlns:a16="http://schemas.microsoft.com/office/drawing/2014/main" id="{C6AF4167-5C29-4A92-8D1D-F5C2C8034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656" y="1382207"/>
            <a:ext cx="2195513" cy="1381125"/>
          </a:xfrm>
          <a:prstGeom prst="rect">
            <a:avLst/>
          </a:prstGeom>
        </p:spPr>
      </p:pic>
      <p:pic>
        <p:nvPicPr>
          <p:cNvPr id="46" name="图片 45" descr="桌子上放着许多食物&#10;&#10;描述已自动生成">
            <a:extLst>
              <a:ext uri="{FF2B5EF4-FFF2-40B4-BE49-F238E27FC236}">
                <a16:creationId xmlns:a16="http://schemas.microsoft.com/office/drawing/2014/main" id="{61A89F31-011F-471F-9D64-7D8C8E7E3B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331" y="1389984"/>
            <a:ext cx="2090738" cy="1290638"/>
          </a:xfrm>
          <a:prstGeom prst="rect">
            <a:avLst/>
          </a:prstGeom>
        </p:spPr>
      </p:pic>
      <p:pic>
        <p:nvPicPr>
          <p:cNvPr id="48" name="图片 47" descr="许多不同颜色的鸡蛋&#10;&#10;描述已自动生成">
            <a:extLst>
              <a:ext uri="{FF2B5EF4-FFF2-40B4-BE49-F238E27FC236}">
                <a16:creationId xmlns:a16="http://schemas.microsoft.com/office/drawing/2014/main" id="{57EFF9DC-315A-4274-BA66-9658C522FA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632" y="3276633"/>
            <a:ext cx="2137451" cy="140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2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8202400" cy="575005"/>
          </a:xfrm>
        </p:spPr>
        <p:txBody>
          <a:bodyPr/>
          <a:lstStyle/>
          <a:p>
            <a:r>
              <a:rPr lang="zh-CN" altLang="en-US" sz="3200" dirty="0"/>
              <a:t>二、治疗饮食</a:t>
            </a:r>
            <a:r>
              <a:rPr lang="en-US" altLang="zh-CN" sz="3200" dirty="0"/>
              <a:t>——</a:t>
            </a:r>
            <a:r>
              <a:rPr lang="zh-CN" altLang="en-US" sz="3200" dirty="0"/>
              <a:t>低蛋白饮食</a:t>
            </a: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C4B5CE77-61F2-42D2-BE86-8A62B03BF699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D60FDB7B-75B7-4D48-8294-61F074F66CC9}"/>
              </a:ext>
            </a:extLst>
          </p:cNvPr>
          <p:cNvSpPr/>
          <p:nvPr/>
        </p:nvSpPr>
        <p:spPr>
          <a:xfrm>
            <a:off x="1360562" y="1155311"/>
            <a:ext cx="1965686" cy="63407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低蛋白饮食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739A409-9712-42E0-87FC-DC6F0688DA3B}"/>
              </a:ext>
            </a:extLst>
          </p:cNvPr>
          <p:cNvGrpSpPr/>
          <p:nvPr/>
        </p:nvGrpSpPr>
        <p:grpSpPr>
          <a:xfrm>
            <a:off x="273772" y="2012854"/>
            <a:ext cx="4615060" cy="3426709"/>
            <a:chOff x="295674" y="2051182"/>
            <a:chExt cx="4615060" cy="3426709"/>
          </a:xfrm>
        </p:grpSpPr>
        <p:grpSp>
          <p:nvGrpSpPr>
            <p:cNvPr id="8" name="组合 245763">
              <a:extLst>
                <a:ext uri="{FF2B5EF4-FFF2-40B4-BE49-F238E27FC236}">
                  <a16:creationId xmlns:a16="http://schemas.microsoft.com/office/drawing/2014/main" id="{E4FE1FCA-C5A5-4F46-8880-B789E40FED94}"/>
                </a:ext>
              </a:extLst>
            </p:cNvPr>
            <p:cNvGrpSpPr/>
            <p:nvPr/>
          </p:nvGrpSpPr>
          <p:grpSpPr>
            <a:xfrm>
              <a:off x="1094740" y="2424115"/>
              <a:ext cx="2861189" cy="2629726"/>
              <a:chOff x="1612" y="1009"/>
              <a:chExt cx="2757" cy="2586"/>
            </a:xfrm>
          </p:grpSpPr>
          <p:sp>
            <p:nvSpPr>
              <p:cNvPr id="15" name="右箭头 245764">
                <a:extLst>
                  <a:ext uri="{FF2B5EF4-FFF2-40B4-BE49-F238E27FC236}">
                    <a16:creationId xmlns:a16="http://schemas.microsoft.com/office/drawing/2014/main" id="{1F60F2E4-2CD2-4252-96EC-C33526A2E23D}"/>
                  </a:ext>
                </a:extLst>
              </p:cNvPr>
              <p:cNvSpPr/>
              <p:nvPr/>
            </p:nvSpPr>
            <p:spPr>
              <a:xfrm rot="16200000">
                <a:off x="2601" y="1566"/>
                <a:ext cx="513" cy="187"/>
              </a:xfrm>
              <a:prstGeom prst="rightArrow">
                <a:avLst>
                  <a:gd name="adj1" fmla="val 35166"/>
                  <a:gd name="adj2" fmla="val 110888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6" name="右箭头 245765">
                <a:extLst>
                  <a:ext uri="{FF2B5EF4-FFF2-40B4-BE49-F238E27FC236}">
                    <a16:creationId xmlns:a16="http://schemas.microsoft.com/office/drawing/2014/main" id="{2ED71437-AE7C-441C-B2F0-7CE232C2B3A5}"/>
                  </a:ext>
                </a:extLst>
              </p:cNvPr>
              <p:cNvSpPr/>
              <p:nvPr/>
            </p:nvSpPr>
            <p:spPr>
              <a:xfrm rot="2766852">
                <a:off x="3296" y="2678"/>
                <a:ext cx="513" cy="187"/>
              </a:xfrm>
              <a:prstGeom prst="rightArrow">
                <a:avLst>
                  <a:gd name="adj1" fmla="val 35166"/>
                  <a:gd name="adj2" fmla="val 110888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8" name="右箭头 245767">
                <a:extLst>
                  <a:ext uri="{FF2B5EF4-FFF2-40B4-BE49-F238E27FC236}">
                    <a16:creationId xmlns:a16="http://schemas.microsoft.com/office/drawing/2014/main" id="{B2C28C19-2C7D-4E0B-8A83-3640CB945E1D}"/>
                  </a:ext>
                </a:extLst>
              </p:cNvPr>
              <p:cNvSpPr/>
              <p:nvPr/>
            </p:nvSpPr>
            <p:spPr>
              <a:xfrm rot="8886756">
                <a:off x="1887" y="2772"/>
                <a:ext cx="504" cy="191"/>
              </a:xfrm>
              <a:prstGeom prst="rightArrow">
                <a:avLst>
                  <a:gd name="adj1" fmla="val 35166"/>
                  <a:gd name="adj2" fmla="val 111104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1" name="椭圆 245770">
                <a:extLst>
                  <a:ext uri="{FF2B5EF4-FFF2-40B4-BE49-F238E27FC236}">
                    <a16:creationId xmlns:a16="http://schemas.microsoft.com/office/drawing/2014/main" id="{E38D2247-D8FF-4944-90A7-553810C00D89}"/>
                  </a:ext>
                </a:extLst>
              </p:cNvPr>
              <p:cNvSpPr/>
              <p:nvPr/>
            </p:nvSpPr>
            <p:spPr>
              <a:xfrm>
                <a:off x="1612" y="1168"/>
                <a:ext cx="2420" cy="2427"/>
              </a:xfrm>
              <a:prstGeom prst="ellipse">
                <a:avLst/>
              </a:prstGeom>
              <a:noFill/>
              <a:ln w="3810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2" name="文本框 245771">
                <a:extLst>
                  <a:ext uri="{FF2B5EF4-FFF2-40B4-BE49-F238E27FC236}">
                    <a16:creationId xmlns:a16="http://schemas.microsoft.com/office/drawing/2014/main" id="{CF6F27DE-972A-434A-8707-22ED2B45F946}"/>
                  </a:ext>
                </a:extLst>
              </p:cNvPr>
              <p:cNvSpPr txBox="1"/>
              <p:nvPr/>
            </p:nvSpPr>
            <p:spPr>
              <a:xfrm>
                <a:off x="3583" y="1009"/>
                <a:ext cx="195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buClrTx/>
                  <a:buSzTx/>
                  <a:buFontTx/>
                </a:pPr>
                <a:endParaRPr sz="32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文本框 245773">
                <a:extLst>
                  <a:ext uri="{FF2B5EF4-FFF2-40B4-BE49-F238E27FC236}">
                    <a16:creationId xmlns:a16="http://schemas.microsoft.com/office/drawing/2014/main" id="{492D3EEB-FFA4-4319-BF84-8CC8AD9A8F98}"/>
                  </a:ext>
                </a:extLst>
              </p:cNvPr>
              <p:cNvSpPr txBox="1"/>
              <p:nvPr/>
            </p:nvSpPr>
            <p:spPr>
              <a:xfrm>
                <a:off x="4174" y="2145"/>
                <a:ext cx="195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buClrTx/>
                  <a:buSzTx/>
                  <a:buFontTx/>
                </a:pPr>
                <a:endParaRPr sz="32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文本框 245774">
                <a:extLst>
                  <a:ext uri="{FF2B5EF4-FFF2-40B4-BE49-F238E27FC236}">
                    <a16:creationId xmlns:a16="http://schemas.microsoft.com/office/drawing/2014/main" id="{26D9C686-D704-4770-AF52-3F77B070C995}"/>
                  </a:ext>
                </a:extLst>
              </p:cNvPr>
              <p:cNvSpPr txBox="1"/>
              <p:nvPr/>
            </p:nvSpPr>
            <p:spPr>
              <a:xfrm>
                <a:off x="3582" y="3313"/>
                <a:ext cx="195" cy="21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buClrTx/>
                  <a:buSzTx/>
                  <a:buFontTx/>
                </a:pPr>
                <a:endParaRPr sz="160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文本框 245776">
                <a:extLst>
                  <a:ext uri="{FF2B5EF4-FFF2-40B4-BE49-F238E27FC236}">
                    <a16:creationId xmlns:a16="http://schemas.microsoft.com/office/drawing/2014/main" id="{F19DA57D-96AA-440C-998C-9B1424336FCC}"/>
                  </a:ext>
                </a:extLst>
              </p:cNvPr>
              <p:cNvSpPr txBox="1"/>
              <p:nvPr/>
            </p:nvSpPr>
            <p:spPr>
              <a:xfrm>
                <a:off x="1840" y="3141"/>
                <a:ext cx="195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algn="r" eaLnBrk="0" hangingPunct="0">
                  <a:buClrTx/>
                  <a:buSzTx/>
                  <a:buFontTx/>
                </a:pPr>
                <a:endParaRPr sz="32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椭圆 245779">
                <a:extLst>
                  <a:ext uri="{FF2B5EF4-FFF2-40B4-BE49-F238E27FC236}">
                    <a16:creationId xmlns:a16="http://schemas.microsoft.com/office/drawing/2014/main" id="{A974DDF4-3380-4AB0-9015-A3C74789BC4A}"/>
                  </a:ext>
                </a:extLst>
              </p:cNvPr>
              <p:cNvSpPr/>
              <p:nvPr/>
            </p:nvSpPr>
            <p:spPr>
              <a:xfrm>
                <a:off x="2736" y="1104"/>
                <a:ext cx="197" cy="197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9" name="椭圆 245780">
                <a:extLst>
                  <a:ext uri="{FF2B5EF4-FFF2-40B4-BE49-F238E27FC236}">
                    <a16:creationId xmlns:a16="http://schemas.microsoft.com/office/drawing/2014/main" id="{83F818B1-0ACD-4B9D-BD70-9C7A2C1C3121}"/>
                  </a:ext>
                </a:extLst>
              </p:cNvPr>
              <p:cNvSpPr/>
              <p:nvPr/>
            </p:nvSpPr>
            <p:spPr>
              <a:xfrm>
                <a:off x="1744" y="3023"/>
                <a:ext cx="197" cy="198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0" name="椭圆 245781">
                <a:extLst>
                  <a:ext uri="{FF2B5EF4-FFF2-40B4-BE49-F238E27FC236}">
                    <a16:creationId xmlns:a16="http://schemas.microsoft.com/office/drawing/2014/main" id="{51923378-2C18-4399-96C1-B229C4C29A9C}"/>
                  </a:ext>
                </a:extLst>
              </p:cNvPr>
              <p:cNvSpPr/>
              <p:nvPr/>
            </p:nvSpPr>
            <p:spPr>
              <a:xfrm>
                <a:off x="3739" y="2980"/>
                <a:ext cx="197" cy="198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2" name="椭圆 245783">
                <a:extLst>
                  <a:ext uri="{FF2B5EF4-FFF2-40B4-BE49-F238E27FC236}">
                    <a16:creationId xmlns:a16="http://schemas.microsoft.com/office/drawing/2014/main" id="{085CC7B6-8BE1-4463-B404-CC264E4B3988}"/>
                  </a:ext>
                </a:extLst>
              </p:cNvPr>
              <p:cNvSpPr/>
              <p:nvPr/>
            </p:nvSpPr>
            <p:spPr>
              <a:xfrm>
                <a:off x="2284" y="1836"/>
                <a:ext cx="1102" cy="109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3" name="椭圆 245785">
                <a:extLst>
                  <a:ext uri="{FF2B5EF4-FFF2-40B4-BE49-F238E27FC236}">
                    <a16:creationId xmlns:a16="http://schemas.microsoft.com/office/drawing/2014/main" id="{092AD21E-941E-4DC4-A6ED-0D267CB2FA25}"/>
                  </a:ext>
                </a:extLst>
              </p:cNvPr>
              <p:cNvSpPr/>
              <p:nvPr/>
            </p:nvSpPr>
            <p:spPr>
              <a:xfrm>
                <a:off x="2356" y="1907"/>
                <a:ext cx="958" cy="950"/>
              </a:xfrm>
              <a:prstGeom prst="ellipse">
                <a:avLst/>
              </a:prstGeom>
              <a:gradFill rotWithShape="1">
                <a:gsLst>
                  <a:gs pos="0">
                    <a:srgbClr val="8A531C"/>
                  </a:gs>
                  <a:gs pos="50000">
                    <a:schemeClr val="hlink"/>
                  </a:gs>
                  <a:gs pos="100000">
                    <a:srgbClr val="8A531C"/>
                  </a:gs>
                </a:gsLst>
                <a:lin ang="18900000" scaled="1"/>
                <a:tileRect/>
              </a:gra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4" name="椭圆 245786">
                <a:extLst>
                  <a:ext uri="{FF2B5EF4-FFF2-40B4-BE49-F238E27FC236}">
                    <a16:creationId xmlns:a16="http://schemas.microsoft.com/office/drawing/2014/main" id="{616E0352-9D4E-4FCD-BC0C-50FCDD0C8528}"/>
                  </a:ext>
                </a:extLst>
              </p:cNvPr>
              <p:cNvSpPr/>
              <p:nvPr/>
            </p:nvSpPr>
            <p:spPr>
              <a:xfrm>
                <a:off x="2364" y="1893"/>
                <a:ext cx="958" cy="950"/>
              </a:xfrm>
              <a:prstGeom prst="ellipse">
                <a:avLst/>
              </a:prstGeom>
              <a:gradFill rotWithShape="1">
                <a:gsLst>
                  <a:gs pos="0">
                    <a:srgbClr val="A26120"/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5" name="椭圆 245787">
                <a:extLst>
                  <a:ext uri="{FF2B5EF4-FFF2-40B4-BE49-F238E27FC236}">
                    <a16:creationId xmlns:a16="http://schemas.microsoft.com/office/drawing/2014/main" id="{F16A34E1-8288-41F8-B3AB-D1AD850E3B8E}"/>
                  </a:ext>
                </a:extLst>
              </p:cNvPr>
              <p:cNvSpPr/>
              <p:nvPr/>
            </p:nvSpPr>
            <p:spPr>
              <a:xfrm>
                <a:off x="2405" y="1955"/>
                <a:ext cx="862" cy="856"/>
              </a:xfrm>
              <a:prstGeom prst="ellipse">
                <a:avLst/>
              </a:prstGeom>
              <a:solidFill>
                <a:srgbClr val="333333"/>
              </a:soli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grpSp>
            <p:nvGrpSpPr>
              <p:cNvPr id="36" name="组合 245788">
                <a:extLst>
                  <a:ext uri="{FF2B5EF4-FFF2-40B4-BE49-F238E27FC236}">
                    <a16:creationId xmlns:a16="http://schemas.microsoft.com/office/drawing/2014/main" id="{0C5DCCD7-2DE6-4776-B0CA-1E7D0F6E03E2}"/>
                  </a:ext>
                </a:extLst>
              </p:cNvPr>
              <p:cNvGrpSpPr/>
              <p:nvPr/>
            </p:nvGrpSpPr>
            <p:grpSpPr>
              <a:xfrm>
                <a:off x="2418" y="1968"/>
                <a:ext cx="834" cy="828"/>
                <a:chOff x="2418" y="1968"/>
                <a:chExt cx="834" cy="828"/>
              </a:xfrm>
            </p:grpSpPr>
            <p:sp>
              <p:nvSpPr>
                <p:cNvPr id="38" name="椭圆 245789">
                  <a:extLst>
                    <a:ext uri="{FF2B5EF4-FFF2-40B4-BE49-F238E27FC236}">
                      <a16:creationId xmlns:a16="http://schemas.microsoft.com/office/drawing/2014/main" id="{E7D1C279-599A-4DF9-B8B6-3483012206A6}"/>
                    </a:ext>
                  </a:extLst>
                </p:cNvPr>
                <p:cNvSpPr/>
                <p:nvPr/>
              </p:nvSpPr>
              <p:spPr>
                <a:xfrm>
                  <a:off x="2418" y="1968"/>
                  <a:ext cx="834" cy="8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lstStyle/>
                <a:p>
                  <a:pPr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39" name="椭圆 245790">
                  <a:extLst>
                    <a:ext uri="{FF2B5EF4-FFF2-40B4-BE49-F238E27FC236}">
                      <a16:creationId xmlns:a16="http://schemas.microsoft.com/office/drawing/2014/main" id="{7B9B5EC3-0808-4933-91A2-DFD0B1CC677E}"/>
                    </a:ext>
                  </a:extLst>
                </p:cNvPr>
                <p:cNvSpPr/>
                <p:nvPr/>
              </p:nvSpPr>
              <p:spPr>
                <a:xfrm>
                  <a:off x="2429" y="1973"/>
                  <a:ext cx="814" cy="8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lstStyle/>
                <a:p>
                  <a:pPr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40" name="椭圆 245791">
                  <a:extLst>
                    <a:ext uri="{FF2B5EF4-FFF2-40B4-BE49-F238E27FC236}">
                      <a16:creationId xmlns:a16="http://schemas.microsoft.com/office/drawing/2014/main" id="{6B2FB57F-8CD5-4D8C-A922-552D69D0F3F6}"/>
                    </a:ext>
                  </a:extLst>
                </p:cNvPr>
                <p:cNvSpPr/>
                <p:nvPr/>
              </p:nvSpPr>
              <p:spPr>
                <a:xfrm>
                  <a:off x="2437" y="1981"/>
                  <a:ext cx="774" cy="75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lstStyle/>
                <a:p>
                  <a:pPr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41" name="椭圆 245792">
                  <a:extLst>
                    <a:ext uri="{FF2B5EF4-FFF2-40B4-BE49-F238E27FC236}">
                      <a16:creationId xmlns:a16="http://schemas.microsoft.com/office/drawing/2014/main" id="{4B68A72E-EC58-4344-ACE9-BEE6C582F0D3}"/>
                    </a:ext>
                  </a:extLst>
                </p:cNvPr>
                <p:cNvSpPr/>
                <p:nvPr/>
              </p:nvSpPr>
              <p:spPr>
                <a:xfrm>
                  <a:off x="2483" y="2002"/>
                  <a:ext cx="688" cy="61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vert="eaVert" wrap="none" anchor="ctr"/>
                <a:lstStyle/>
                <a:p>
                  <a:pPr algn="ctr"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37" name="文本框 245793">
                <a:extLst>
                  <a:ext uri="{FF2B5EF4-FFF2-40B4-BE49-F238E27FC236}">
                    <a16:creationId xmlns:a16="http://schemas.microsoft.com/office/drawing/2014/main" id="{01C68AC4-5C92-4C56-9A5A-A6C163725E84}"/>
                  </a:ext>
                </a:extLst>
              </p:cNvPr>
              <p:cNvSpPr txBox="1"/>
              <p:nvPr/>
            </p:nvSpPr>
            <p:spPr>
              <a:xfrm>
                <a:off x="2739" y="2262"/>
                <a:ext cx="195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algn="ctr" eaLnBrk="0" hangingPunct="0">
                  <a:buClrTx/>
                  <a:buSzTx/>
                  <a:buFontTx/>
                </a:pPr>
                <a:endParaRPr sz="2400" b="0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75D3959-440D-4A64-A259-A72BBBF9D3F4}"/>
                </a:ext>
              </a:extLst>
            </p:cNvPr>
            <p:cNvSpPr txBox="1"/>
            <p:nvPr/>
          </p:nvSpPr>
          <p:spPr>
            <a:xfrm>
              <a:off x="1667082" y="2051182"/>
              <a:ext cx="14103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肝性脑病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4752E0C-FC8E-4C62-A12B-06FE71D4DF3E}"/>
                </a:ext>
              </a:extLst>
            </p:cNvPr>
            <p:cNvSpPr txBox="1"/>
            <p:nvPr/>
          </p:nvSpPr>
          <p:spPr>
            <a:xfrm>
              <a:off x="295674" y="5016226"/>
              <a:ext cx="1428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急性肾炎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19790B58-95DB-42C2-A050-0458C7BCC9D8}"/>
                </a:ext>
              </a:extLst>
            </p:cNvPr>
            <p:cNvSpPr txBox="1"/>
            <p:nvPr/>
          </p:nvSpPr>
          <p:spPr>
            <a:xfrm>
              <a:off x="3165132" y="4925066"/>
              <a:ext cx="1745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尿毒症</a:t>
              </a:r>
            </a:p>
          </p:txBody>
        </p: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B9537311-07F3-4626-86BB-96992F0A0742}"/>
              </a:ext>
            </a:extLst>
          </p:cNvPr>
          <p:cNvSpPr txBox="1"/>
          <p:nvPr/>
        </p:nvSpPr>
        <p:spPr>
          <a:xfrm>
            <a:off x="1203708" y="5806370"/>
            <a:ext cx="10365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C00000"/>
                </a:solidFill>
                <a:latin typeface="+mj-ea"/>
                <a:ea typeface="+mj-ea"/>
              </a:rPr>
              <a:t>适用于需要限制蛋白摄入的病人，补充蔬菜和含糖高的食物维持正常热量。</a:t>
            </a:r>
          </a:p>
        </p:txBody>
      </p:sp>
      <p:pic>
        <p:nvPicPr>
          <p:cNvPr id="4" name="图片 3" descr="卡通人物&#10;&#10;描述已自动生成">
            <a:extLst>
              <a:ext uri="{FF2B5EF4-FFF2-40B4-BE49-F238E27FC236}">
                <a16:creationId xmlns:a16="http://schemas.microsoft.com/office/drawing/2014/main" id="{B501D582-3A41-44AF-ABA0-02121CB65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51" y="1085007"/>
            <a:ext cx="1838325" cy="1095375"/>
          </a:xfrm>
          <a:prstGeom prst="rect">
            <a:avLst/>
          </a:prstGeom>
        </p:spPr>
      </p:pic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343EF0F7-93DB-40E3-85BD-10CD024849A1}"/>
              </a:ext>
            </a:extLst>
          </p:cNvPr>
          <p:cNvSpPr/>
          <p:nvPr/>
        </p:nvSpPr>
        <p:spPr>
          <a:xfrm>
            <a:off x="5459024" y="2159337"/>
            <a:ext cx="6732976" cy="6461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</a:rPr>
              <a:t>肾功能不全者应摄入</a:t>
            </a:r>
            <a:r>
              <a:rPr lang="zh-CN" altLang="en-US" sz="2400" b="1" u="sng" dirty="0">
                <a:solidFill>
                  <a:srgbClr val="C00000"/>
                </a:solidFill>
                <a:latin typeface="+mj-ea"/>
                <a:ea typeface="+mj-ea"/>
              </a:rPr>
              <a:t>优质动物性蛋白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</a:rPr>
              <a:t>，忌豆制品</a:t>
            </a: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51C404E4-6784-402D-910B-8A2B5DD85992}"/>
              </a:ext>
            </a:extLst>
          </p:cNvPr>
          <p:cNvSpPr/>
          <p:nvPr/>
        </p:nvSpPr>
        <p:spPr>
          <a:xfrm>
            <a:off x="5459024" y="3269105"/>
            <a:ext cx="5336438" cy="6461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</a:rPr>
              <a:t>肾功能严重衰竭者需摄入</a:t>
            </a:r>
            <a:r>
              <a:rPr lang="zh-CN" altLang="en-US" sz="2400" b="1" u="sng" dirty="0">
                <a:solidFill>
                  <a:srgbClr val="C00000"/>
                </a:solidFill>
                <a:latin typeface="+mj-ea"/>
                <a:ea typeface="+mj-ea"/>
              </a:rPr>
              <a:t>无蛋白饮食</a:t>
            </a: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C6091454-A458-40D6-AD87-5B4BDD8AD997}"/>
              </a:ext>
            </a:extLst>
          </p:cNvPr>
          <p:cNvSpPr/>
          <p:nvPr/>
        </p:nvSpPr>
        <p:spPr>
          <a:xfrm>
            <a:off x="5450240" y="4312133"/>
            <a:ext cx="3948684" cy="6461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</a:rPr>
              <a:t>肝性脑病以</a:t>
            </a:r>
            <a:r>
              <a:rPr lang="zh-CN" altLang="en-US" sz="2400" b="1" u="sng" dirty="0">
                <a:solidFill>
                  <a:srgbClr val="C00000"/>
                </a:solidFill>
                <a:latin typeface="+mj-ea"/>
                <a:ea typeface="+mj-ea"/>
              </a:rPr>
              <a:t>植物性蛋白</a:t>
            </a: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</a:rPr>
              <a:t>为主</a:t>
            </a:r>
          </a:p>
        </p:txBody>
      </p:sp>
      <p:pic>
        <p:nvPicPr>
          <p:cNvPr id="48" name="图片 47" descr="图片包含 游戏机, 食物&#10;&#10;描述已自动生成">
            <a:extLst>
              <a:ext uri="{FF2B5EF4-FFF2-40B4-BE49-F238E27FC236}">
                <a16:creationId xmlns:a16="http://schemas.microsoft.com/office/drawing/2014/main" id="{27A48442-BE54-4CC0-9860-93C53B9A6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514" y="4089139"/>
            <a:ext cx="1777896" cy="1710381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2F1B3E2F-C077-4E2E-91E3-FE7F1AAED97E}"/>
              </a:ext>
            </a:extLst>
          </p:cNvPr>
          <p:cNvSpPr txBox="1"/>
          <p:nvPr/>
        </p:nvSpPr>
        <p:spPr>
          <a:xfrm>
            <a:off x="5562466" y="2828452"/>
            <a:ext cx="652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i="1" dirty="0">
                <a:latin typeface="+mj-ea"/>
                <a:ea typeface="+mj-ea"/>
              </a:rPr>
              <a:t>蛋白质≤</a:t>
            </a:r>
            <a:r>
              <a:rPr lang="en-US" altLang="zh-CN" sz="2000" b="1" i="1" dirty="0">
                <a:latin typeface="+mj-ea"/>
                <a:ea typeface="+mj-ea"/>
              </a:rPr>
              <a:t>40g/d</a:t>
            </a:r>
            <a:r>
              <a:rPr lang="zh-CN" altLang="en-US" sz="2000" b="1" i="1" dirty="0">
                <a:latin typeface="+mj-ea"/>
                <a:ea typeface="+mj-ea"/>
              </a:rPr>
              <a:t>，据病情可减至</a:t>
            </a:r>
            <a:r>
              <a:rPr lang="en-US" altLang="zh-CN" sz="2000" b="1" i="1" dirty="0">
                <a:latin typeface="+mj-ea"/>
                <a:ea typeface="+mj-ea"/>
              </a:rPr>
              <a:t>20~30g/d</a:t>
            </a:r>
            <a:r>
              <a:rPr lang="zh-CN" altLang="en-US" sz="2000" b="1" i="1" dirty="0">
                <a:latin typeface="+mj-ea"/>
                <a:ea typeface="+mj-ea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58375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8202400" cy="575005"/>
          </a:xfrm>
        </p:spPr>
        <p:txBody>
          <a:bodyPr/>
          <a:lstStyle/>
          <a:p>
            <a:r>
              <a:rPr lang="zh-CN" altLang="en-US" sz="3200" dirty="0"/>
              <a:t>二、治疗饮食</a:t>
            </a:r>
            <a:r>
              <a:rPr lang="en-US" altLang="zh-CN" sz="3200" dirty="0"/>
              <a:t>——</a:t>
            </a:r>
            <a:r>
              <a:rPr lang="zh-CN" altLang="en-US" sz="3200" dirty="0"/>
              <a:t>低脂肪饮食</a:t>
            </a: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C4B5CE77-61F2-42D2-BE86-8A62B03BF699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D60FDB7B-75B7-4D48-8294-61F074F66CC9}"/>
              </a:ext>
            </a:extLst>
          </p:cNvPr>
          <p:cNvSpPr/>
          <p:nvPr/>
        </p:nvSpPr>
        <p:spPr>
          <a:xfrm>
            <a:off x="1360562" y="1155311"/>
            <a:ext cx="1965686" cy="63407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低脂肪饮食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7640F1C-537C-49D1-86E8-BE669BA0A72E}"/>
              </a:ext>
            </a:extLst>
          </p:cNvPr>
          <p:cNvGrpSpPr/>
          <p:nvPr/>
        </p:nvGrpSpPr>
        <p:grpSpPr>
          <a:xfrm>
            <a:off x="98765" y="2193130"/>
            <a:ext cx="4757298" cy="3284761"/>
            <a:chOff x="98765" y="2193130"/>
            <a:chExt cx="4757298" cy="3284761"/>
          </a:xfrm>
        </p:grpSpPr>
        <p:grpSp>
          <p:nvGrpSpPr>
            <p:cNvPr id="8" name="组合 245763">
              <a:extLst>
                <a:ext uri="{FF2B5EF4-FFF2-40B4-BE49-F238E27FC236}">
                  <a16:creationId xmlns:a16="http://schemas.microsoft.com/office/drawing/2014/main" id="{BB0427ED-2926-4304-9577-BC6C96CE3E35}"/>
                </a:ext>
              </a:extLst>
            </p:cNvPr>
            <p:cNvGrpSpPr/>
            <p:nvPr/>
          </p:nvGrpSpPr>
          <p:grpSpPr>
            <a:xfrm>
              <a:off x="999263" y="2424115"/>
              <a:ext cx="2956666" cy="2629726"/>
              <a:chOff x="1520" y="1009"/>
              <a:chExt cx="2849" cy="2586"/>
            </a:xfrm>
          </p:grpSpPr>
          <p:sp>
            <p:nvSpPr>
              <p:cNvPr id="15" name="右箭头 245764">
                <a:extLst>
                  <a:ext uri="{FF2B5EF4-FFF2-40B4-BE49-F238E27FC236}">
                    <a16:creationId xmlns:a16="http://schemas.microsoft.com/office/drawing/2014/main" id="{5745FAEC-91E0-438E-84CC-AE82F4F3638B}"/>
                  </a:ext>
                </a:extLst>
              </p:cNvPr>
              <p:cNvSpPr/>
              <p:nvPr/>
            </p:nvSpPr>
            <p:spPr>
              <a:xfrm rot="17973186">
                <a:off x="2927" y="1595"/>
                <a:ext cx="513" cy="187"/>
              </a:xfrm>
              <a:prstGeom prst="rightArrow">
                <a:avLst>
                  <a:gd name="adj1" fmla="val 35166"/>
                  <a:gd name="adj2" fmla="val 110888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6" name="右箭头 245765">
                <a:extLst>
                  <a:ext uri="{FF2B5EF4-FFF2-40B4-BE49-F238E27FC236}">
                    <a16:creationId xmlns:a16="http://schemas.microsoft.com/office/drawing/2014/main" id="{1CFBE584-823E-44EF-909A-47CB48335EE0}"/>
                  </a:ext>
                </a:extLst>
              </p:cNvPr>
              <p:cNvSpPr/>
              <p:nvPr/>
            </p:nvSpPr>
            <p:spPr>
              <a:xfrm rot="3465783">
                <a:off x="2960" y="2962"/>
                <a:ext cx="513" cy="187"/>
              </a:xfrm>
              <a:prstGeom prst="rightArrow">
                <a:avLst>
                  <a:gd name="adj1" fmla="val 35166"/>
                  <a:gd name="adj2" fmla="val 110888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7" name="右箭头 245766">
                <a:extLst>
                  <a:ext uri="{FF2B5EF4-FFF2-40B4-BE49-F238E27FC236}">
                    <a16:creationId xmlns:a16="http://schemas.microsoft.com/office/drawing/2014/main" id="{34EABDFC-E1BD-4DB0-88FC-E4E4A14C31E9}"/>
                  </a:ext>
                </a:extLst>
              </p:cNvPr>
              <p:cNvSpPr/>
              <p:nvPr/>
            </p:nvSpPr>
            <p:spPr>
              <a:xfrm rot="14369022">
                <a:off x="2172" y="1609"/>
                <a:ext cx="513" cy="187"/>
              </a:xfrm>
              <a:prstGeom prst="rightArrow">
                <a:avLst>
                  <a:gd name="adj1" fmla="val 35166"/>
                  <a:gd name="adj2" fmla="val 110888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8" name="右箭头 245767">
                <a:extLst>
                  <a:ext uri="{FF2B5EF4-FFF2-40B4-BE49-F238E27FC236}">
                    <a16:creationId xmlns:a16="http://schemas.microsoft.com/office/drawing/2014/main" id="{9B9F4C6F-6C9A-4331-81FF-2499497EBA16}"/>
                  </a:ext>
                </a:extLst>
              </p:cNvPr>
              <p:cNvSpPr/>
              <p:nvPr/>
            </p:nvSpPr>
            <p:spPr>
              <a:xfrm rot="7535209">
                <a:off x="2146" y="2940"/>
                <a:ext cx="514" cy="187"/>
              </a:xfrm>
              <a:prstGeom prst="rightArrow">
                <a:avLst>
                  <a:gd name="adj1" fmla="val 35166"/>
                  <a:gd name="adj2" fmla="val 111104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9" name="右箭头 245768">
                <a:extLst>
                  <a:ext uri="{FF2B5EF4-FFF2-40B4-BE49-F238E27FC236}">
                    <a16:creationId xmlns:a16="http://schemas.microsoft.com/office/drawing/2014/main" id="{4D3669E1-81B0-474B-B617-651C7BFD41A9}"/>
                  </a:ext>
                </a:extLst>
              </p:cNvPr>
              <p:cNvSpPr/>
              <p:nvPr/>
            </p:nvSpPr>
            <p:spPr>
              <a:xfrm>
                <a:off x="3351" y="2307"/>
                <a:ext cx="512" cy="187"/>
              </a:xfrm>
              <a:prstGeom prst="rightArrow">
                <a:avLst>
                  <a:gd name="adj1" fmla="val 35166"/>
                  <a:gd name="adj2" fmla="val 110672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0" name="右箭头 245769">
                <a:extLst>
                  <a:ext uri="{FF2B5EF4-FFF2-40B4-BE49-F238E27FC236}">
                    <a16:creationId xmlns:a16="http://schemas.microsoft.com/office/drawing/2014/main" id="{B25FDA09-F01C-4B4D-948C-59C322739624}"/>
                  </a:ext>
                </a:extLst>
              </p:cNvPr>
              <p:cNvSpPr/>
              <p:nvPr/>
            </p:nvSpPr>
            <p:spPr>
              <a:xfrm rot="10800000">
                <a:off x="1793" y="2303"/>
                <a:ext cx="558" cy="187"/>
              </a:xfrm>
              <a:prstGeom prst="rightArrow">
                <a:avLst>
                  <a:gd name="adj1" fmla="val 35166"/>
                  <a:gd name="adj2" fmla="val 120615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1" name="椭圆 245770">
                <a:extLst>
                  <a:ext uri="{FF2B5EF4-FFF2-40B4-BE49-F238E27FC236}">
                    <a16:creationId xmlns:a16="http://schemas.microsoft.com/office/drawing/2014/main" id="{DC703E2A-A6D2-4DE8-A836-31BC4322A932}"/>
                  </a:ext>
                </a:extLst>
              </p:cNvPr>
              <p:cNvSpPr/>
              <p:nvPr/>
            </p:nvSpPr>
            <p:spPr>
              <a:xfrm>
                <a:off x="1612" y="1168"/>
                <a:ext cx="2420" cy="2427"/>
              </a:xfrm>
              <a:prstGeom prst="ellipse">
                <a:avLst/>
              </a:prstGeom>
              <a:noFill/>
              <a:ln w="3810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2" name="文本框 245771">
                <a:extLst>
                  <a:ext uri="{FF2B5EF4-FFF2-40B4-BE49-F238E27FC236}">
                    <a16:creationId xmlns:a16="http://schemas.microsoft.com/office/drawing/2014/main" id="{5267265D-66A4-4093-8538-EAFBE1CB68CA}"/>
                  </a:ext>
                </a:extLst>
              </p:cNvPr>
              <p:cNvSpPr txBox="1"/>
              <p:nvPr/>
            </p:nvSpPr>
            <p:spPr>
              <a:xfrm>
                <a:off x="3583" y="1009"/>
                <a:ext cx="195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buClrTx/>
                  <a:buSzTx/>
                  <a:buFontTx/>
                </a:pPr>
                <a:endParaRPr sz="32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文本框 245773">
                <a:extLst>
                  <a:ext uri="{FF2B5EF4-FFF2-40B4-BE49-F238E27FC236}">
                    <a16:creationId xmlns:a16="http://schemas.microsoft.com/office/drawing/2014/main" id="{6BD79A7B-9A82-4CF6-83C2-B3CF5027AB21}"/>
                  </a:ext>
                </a:extLst>
              </p:cNvPr>
              <p:cNvSpPr txBox="1"/>
              <p:nvPr/>
            </p:nvSpPr>
            <p:spPr>
              <a:xfrm>
                <a:off x="4174" y="2145"/>
                <a:ext cx="195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buClrTx/>
                  <a:buSzTx/>
                  <a:buFontTx/>
                </a:pPr>
                <a:endParaRPr sz="32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文本框 245774">
                <a:extLst>
                  <a:ext uri="{FF2B5EF4-FFF2-40B4-BE49-F238E27FC236}">
                    <a16:creationId xmlns:a16="http://schemas.microsoft.com/office/drawing/2014/main" id="{73FA64FA-BD07-45E5-8B00-1336A35FE619}"/>
                  </a:ext>
                </a:extLst>
              </p:cNvPr>
              <p:cNvSpPr txBox="1"/>
              <p:nvPr/>
            </p:nvSpPr>
            <p:spPr>
              <a:xfrm>
                <a:off x="3582" y="3313"/>
                <a:ext cx="195" cy="21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buClrTx/>
                  <a:buSzTx/>
                  <a:buFontTx/>
                </a:pPr>
                <a:endParaRPr sz="160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文本框 245776">
                <a:extLst>
                  <a:ext uri="{FF2B5EF4-FFF2-40B4-BE49-F238E27FC236}">
                    <a16:creationId xmlns:a16="http://schemas.microsoft.com/office/drawing/2014/main" id="{AB5A56CB-CF17-4228-B5A8-3E21D5729660}"/>
                  </a:ext>
                </a:extLst>
              </p:cNvPr>
              <p:cNvSpPr txBox="1"/>
              <p:nvPr/>
            </p:nvSpPr>
            <p:spPr>
              <a:xfrm>
                <a:off x="1840" y="3141"/>
                <a:ext cx="195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algn="r" eaLnBrk="0" hangingPunct="0">
                  <a:buClrTx/>
                  <a:buSzTx/>
                  <a:buFontTx/>
                </a:pPr>
                <a:endParaRPr sz="32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椭圆 245777">
                <a:extLst>
                  <a:ext uri="{FF2B5EF4-FFF2-40B4-BE49-F238E27FC236}">
                    <a16:creationId xmlns:a16="http://schemas.microsoft.com/office/drawing/2014/main" id="{62DE6752-4A5B-482F-8F48-34EB9D669436}"/>
                  </a:ext>
                </a:extLst>
              </p:cNvPr>
              <p:cNvSpPr/>
              <p:nvPr/>
            </p:nvSpPr>
            <p:spPr>
              <a:xfrm>
                <a:off x="1520" y="2321"/>
                <a:ext cx="197" cy="197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7" name="椭圆 245778">
                <a:extLst>
                  <a:ext uri="{FF2B5EF4-FFF2-40B4-BE49-F238E27FC236}">
                    <a16:creationId xmlns:a16="http://schemas.microsoft.com/office/drawing/2014/main" id="{071EDE62-BCF0-400A-AF28-66D23B091F04}"/>
                  </a:ext>
                </a:extLst>
              </p:cNvPr>
              <p:cNvSpPr/>
              <p:nvPr/>
            </p:nvSpPr>
            <p:spPr>
              <a:xfrm>
                <a:off x="2111" y="1251"/>
                <a:ext cx="197" cy="197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8" name="椭圆 245779">
                <a:extLst>
                  <a:ext uri="{FF2B5EF4-FFF2-40B4-BE49-F238E27FC236}">
                    <a16:creationId xmlns:a16="http://schemas.microsoft.com/office/drawing/2014/main" id="{31AE4402-D255-4333-ADD0-848E462FA1D1}"/>
                  </a:ext>
                </a:extLst>
              </p:cNvPr>
              <p:cNvSpPr/>
              <p:nvPr/>
            </p:nvSpPr>
            <p:spPr>
              <a:xfrm>
                <a:off x="3343" y="1251"/>
                <a:ext cx="197" cy="197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9" name="椭圆 245780">
                <a:extLst>
                  <a:ext uri="{FF2B5EF4-FFF2-40B4-BE49-F238E27FC236}">
                    <a16:creationId xmlns:a16="http://schemas.microsoft.com/office/drawing/2014/main" id="{27C2B885-1AA6-4867-9412-9E4D6024EC7B}"/>
                  </a:ext>
                </a:extLst>
              </p:cNvPr>
              <p:cNvSpPr/>
              <p:nvPr/>
            </p:nvSpPr>
            <p:spPr>
              <a:xfrm>
                <a:off x="2062" y="3324"/>
                <a:ext cx="197" cy="198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0" name="椭圆 245781">
                <a:extLst>
                  <a:ext uri="{FF2B5EF4-FFF2-40B4-BE49-F238E27FC236}">
                    <a16:creationId xmlns:a16="http://schemas.microsoft.com/office/drawing/2014/main" id="{67106F44-D453-4DB8-940F-2507C4DDA458}"/>
                  </a:ext>
                </a:extLst>
              </p:cNvPr>
              <p:cNvSpPr/>
              <p:nvPr/>
            </p:nvSpPr>
            <p:spPr>
              <a:xfrm>
                <a:off x="3343" y="3324"/>
                <a:ext cx="197" cy="198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1" name="椭圆 245782">
                <a:extLst>
                  <a:ext uri="{FF2B5EF4-FFF2-40B4-BE49-F238E27FC236}">
                    <a16:creationId xmlns:a16="http://schemas.microsoft.com/office/drawing/2014/main" id="{36D3689B-2BC7-48FF-B876-3CAC55377DDB}"/>
                  </a:ext>
                </a:extLst>
              </p:cNvPr>
              <p:cNvSpPr/>
              <p:nvPr/>
            </p:nvSpPr>
            <p:spPr>
              <a:xfrm>
                <a:off x="3934" y="2312"/>
                <a:ext cx="197" cy="198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2" name="椭圆 245783">
                <a:extLst>
                  <a:ext uri="{FF2B5EF4-FFF2-40B4-BE49-F238E27FC236}">
                    <a16:creationId xmlns:a16="http://schemas.microsoft.com/office/drawing/2014/main" id="{7169B4E2-04E2-4E0B-9361-2832B446A539}"/>
                  </a:ext>
                </a:extLst>
              </p:cNvPr>
              <p:cNvSpPr/>
              <p:nvPr/>
            </p:nvSpPr>
            <p:spPr>
              <a:xfrm>
                <a:off x="2284" y="1836"/>
                <a:ext cx="1102" cy="109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3" name="椭圆 245785">
                <a:extLst>
                  <a:ext uri="{FF2B5EF4-FFF2-40B4-BE49-F238E27FC236}">
                    <a16:creationId xmlns:a16="http://schemas.microsoft.com/office/drawing/2014/main" id="{B4C293D0-4C94-4A2F-A8C7-480226F6FFDE}"/>
                  </a:ext>
                </a:extLst>
              </p:cNvPr>
              <p:cNvSpPr/>
              <p:nvPr/>
            </p:nvSpPr>
            <p:spPr>
              <a:xfrm>
                <a:off x="2356" y="1907"/>
                <a:ext cx="958" cy="950"/>
              </a:xfrm>
              <a:prstGeom prst="ellipse">
                <a:avLst/>
              </a:prstGeom>
              <a:gradFill rotWithShape="1">
                <a:gsLst>
                  <a:gs pos="0">
                    <a:srgbClr val="8A531C"/>
                  </a:gs>
                  <a:gs pos="50000">
                    <a:schemeClr val="hlink"/>
                  </a:gs>
                  <a:gs pos="100000">
                    <a:srgbClr val="8A531C"/>
                  </a:gs>
                </a:gsLst>
                <a:lin ang="18900000" scaled="1"/>
                <a:tileRect/>
              </a:gra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4" name="椭圆 245786">
                <a:extLst>
                  <a:ext uri="{FF2B5EF4-FFF2-40B4-BE49-F238E27FC236}">
                    <a16:creationId xmlns:a16="http://schemas.microsoft.com/office/drawing/2014/main" id="{1FA38B68-A70C-41C4-B956-5FF20D164B9B}"/>
                  </a:ext>
                </a:extLst>
              </p:cNvPr>
              <p:cNvSpPr/>
              <p:nvPr/>
            </p:nvSpPr>
            <p:spPr>
              <a:xfrm>
                <a:off x="2364" y="1893"/>
                <a:ext cx="958" cy="950"/>
              </a:xfrm>
              <a:prstGeom prst="ellipse">
                <a:avLst/>
              </a:prstGeom>
              <a:gradFill rotWithShape="1">
                <a:gsLst>
                  <a:gs pos="0">
                    <a:srgbClr val="A26120"/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5" name="椭圆 245787">
                <a:extLst>
                  <a:ext uri="{FF2B5EF4-FFF2-40B4-BE49-F238E27FC236}">
                    <a16:creationId xmlns:a16="http://schemas.microsoft.com/office/drawing/2014/main" id="{06FBC69E-EE11-4C5B-A8FC-271F4C07FDE1}"/>
                  </a:ext>
                </a:extLst>
              </p:cNvPr>
              <p:cNvSpPr/>
              <p:nvPr/>
            </p:nvSpPr>
            <p:spPr>
              <a:xfrm>
                <a:off x="2405" y="1955"/>
                <a:ext cx="862" cy="856"/>
              </a:xfrm>
              <a:prstGeom prst="ellipse">
                <a:avLst/>
              </a:prstGeom>
              <a:solidFill>
                <a:srgbClr val="333333"/>
              </a:soli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grpSp>
            <p:nvGrpSpPr>
              <p:cNvPr id="36" name="组合 245788">
                <a:extLst>
                  <a:ext uri="{FF2B5EF4-FFF2-40B4-BE49-F238E27FC236}">
                    <a16:creationId xmlns:a16="http://schemas.microsoft.com/office/drawing/2014/main" id="{BCF20303-2A10-4208-9156-FBC10597464D}"/>
                  </a:ext>
                </a:extLst>
              </p:cNvPr>
              <p:cNvGrpSpPr/>
              <p:nvPr/>
            </p:nvGrpSpPr>
            <p:grpSpPr>
              <a:xfrm>
                <a:off x="2418" y="1968"/>
                <a:ext cx="834" cy="828"/>
                <a:chOff x="2418" y="1968"/>
                <a:chExt cx="834" cy="828"/>
              </a:xfrm>
            </p:grpSpPr>
            <p:sp>
              <p:nvSpPr>
                <p:cNvPr id="38" name="椭圆 245789">
                  <a:extLst>
                    <a:ext uri="{FF2B5EF4-FFF2-40B4-BE49-F238E27FC236}">
                      <a16:creationId xmlns:a16="http://schemas.microsoft.com/office/drawing/2014/main" id="{5B700BAE-A22E-4050-83D3-C43201A2D33F}"/>
                    </a:ext>
                  </a:extLst>
                </p:cNvPr>
                <p:cNvSpPr/>
                <p:nvPr/>
              </p:nvSpPr>
              <p:spPr>
                <a:xfrm>
                  <a:off x="2418" y="1968"/>
                  <a:ext cx="834" cy="8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lstStyle/>
                <a:p>
                  <a:pPr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39" name="椭圆 245790">
                  <a:extLst>
                    <a:ext uri="{FF2B5EF4-FFF2-40B4-BE49-F238E27FC236}">
                      <a16:creationId xmlns:a16="http://schemas.microsoft.com/office/drawing/2014/main" id="{5F1E6E7A-6767-46A2-9939-72D0F51FF4F0}"/>
                    </a:ext>
                  </a:extLst>
                </p:cNvPr>
                <p:cNvSpPr/>
                <p:nvPr/>
              </p:nvSpPr>
              <p:spPr>
                <a:xfrm>
                  <a:off x="2429" y="1973"/>
                  <a:ext cx="814" cy="8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lstStyle/>
                <a:p>
                  <a:pPr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40" name="椭圆 245791">
                  <a:extLst>
                    <a:ext uri="{FF2B5EF4-FFF2-40B4-BE49-F238E27FC236}">
                      <a16:creationId xmlns:a16="http://schemas.microsoft.com/office/drawing/2014/main" id="{D72DF2E8-333B-40EB-ABCA-D219DD49A796}"/>
                    </a:ext>
                  </a:extLst>
                </p:cNvPr>
                <p:cNvSpPr/>
                <p:nvPr/>
              </p:nvSpPr>
              <p:spPr>
                <a:xfrm>
                  <a:off x="2437" y="1981"/>
                  <a:ext cx="774" cy="75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lstStyle/>
                <a:p>
                  <a:pPr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41" name="椭圆 245792">
                  <a:extLst>
                    <a:ext uri="{FF2B5EF4-FFF2-40B4-BE49-F238E27FC236}">
                      <a16:creationId xmlns:a16="http://schemas.microsoft.com/office/drawing/2014/main" id="{C98C7B1E-FA7E-45A0-B6F5-77078E2F1A4A}"/>
                    </a:ext>
                  </a:extLst>
                </p:cNvPr>
                <p:cNvSpPr/>
                <p:nvPr/>
              </p:nvSpPr>
              <p:spPr>
                <a:xfrm>
                  <a:off x="2483" y="2002"/>
                  <a:ext cx="688" cy="61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vert="eaVert" wrap="none" anchor="ctr"/>
                <a:lstStyle/>
                <a:p>
                  <a:pPr algn="ctr"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37" name="文本框 245793">
                <a:extLst>
                  <a:ext uri="{FF2B5EF4-FFF2-40B4-BE49-F238E27FC236}">
                    <a16:creationId xmlns:a16="http://schemas.microsoft.com/office/drawing/2014/main" id="{47BF0AAC-5DBC-4754-AAE1-06C1716DEF13}"/>
                  </a:ext>
                </a:extLst>
              </p:cNvPr>
              <p:cNvSpPr txBox="1"/>
              <p:nvPr/>
            </p:nvSpPr>
            <p:spPr>
              <a:xfrm>
                <a:off x="2739" y="2262"/>
                <a:ext cx="195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algn="ctr" eaLnBrk="0" hangingPunct="0">
                  <a:buClrTx/>
                  <a:buSzTx/>
                  <a:buFontTx/>
                </a:pPr>
                <a:endParaRPr sz="2400" b="0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7A59CB9B-0FF9-4E91-B0F7-3F7D6B34BDD3}"/>
                </a:ext>
              </a:extLst>
            </p:cNvPr>
            <p:cNvSpPr txBox="1"/>
            <p:nvPr/>
          </p:nvSpPr>
          <p:spPr>
            <a:xfrm>
              <a:off x="3854744" y="3584882"/>
              <a:ext cx="9198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肥 胖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2489FBD8-CD13-483A-9E3E-9176C7AFE6F2}"/>
                </a:ext>
              </a:extLst>
            </p:cNvPr>
            <p:cNvSpPr txBox="1"/>
            <p:nvPr/>
          </p:nvSpPr>
          <p:spPr>
            <a:xfrm>
              <a:off x="98765" y="2239038"/>
              <a:ext cx="1428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高血脂症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934C29FF-5A62-4A1C-AF6A-73A9461A4A34}"/>
                </a:ext>
              </a:extLst>
            </p:cNvPr>
            <p:cNvSpPr txBox="1"/>
            <p:nvPr/>
          </p:nvSpPr>
          <p:spPr>
            <a:xfrm>
              <a:off x="295674" y="5016226"/>
              <a:ext cx="19686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肝胆胰疾病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CC321835-2E5B-4735-95EA-A3014B396718}"/>
                </a:ext>
              </a:extLst>
            </p:cNvPr>
            <p:cNvSpPr txBox="1"/>
            <p:nvPr/>
          </p:nvSpPr>
          <p:spPr>
            <a:xfrm>
              <a:off x="151752" y="3614921"/>
              <a:ext cx="9198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腹 泻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F5F12EDE-18BE-4F62-88B2-8461B3C78375}"/>
                </a:ext>
              </a:extLst>
            </p:cNvPr>
            <p:cNvSpPr txBox="1"/>
            <p:nvPr/>
          </p:nvSpPr>
          <p:spPr>
            <a:xfrm>
              <a:off x="3110461" y="5016225"/>
              <a:ext cx="1745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冠心病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9172FCA-B3DA-4A6D-851B-5C8E37A4E979}"/>
                </a:ext>
              </a:extLst>
            </p:cNvPr>
            <p:cNvSpPr txBox="1"/>
            <p:nvPr/>
          </p:nvSpPr>
          <p:spPr>
            <a:xfrm>
              <a:off x="3190823" y="2193130"/>
              <a:ext cx="14749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动脉硬化</a:t>
              </a:r>
            </a:p>
          </p:txBody>
        </p: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BCA319DE-3658-4C53-96E9-B948077CC9BD}"/>
              </a:ext>
            </a:extLst>
          </p:cNvPr>
          <p:cNvSpPr txBox="1"/>
          <p:nvPr/>
        </p:nvSpPr>
        <p:spPr>
          <a:xfrm>
            <a:off x="1203708" y="5806370"/>
            <a:ext cx="10365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C00000"/>
                </a:solidFill>
                <a:latin typeface="+mj-ea"/>
                <a:ea typeface="+mj-ea"/>
              </a:rPr>
              <a:t>食物清淡、少油，禁用肥肉、动物脑、蛋黄。</a:t>
            </a:r>
          </a:p>
        </p:txBody>
      </p:sp>
      <p:pic>
        <p:nvPicPr>
          <p:cNvPr id="4" name="图片 3" descr="图片包含 游戏机&#10;&#10;描述已自动生成">
            <a:extLst>
              <a:ext uri="{FF2B5EF4-FFF2-40B4-BE49-F238E27FC236}">
                <a16:creationId xmlns:a16="http://schemas.microsoft.com/office/drawing/2014/main" id="{5E815794-A0A1-4F6E-A59B-E38FFEB2FC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334" y="1888746"/>
            <a:ext cx="3372883" cy="2994730"/>
          </a:xfrm>
          <a:prstGeom prst="rect">
            <a:avLst/>
          </a:prstGeom>
        </p:spPr>
      </p:pic>
      <p:pic>
        <p:nvPicPr>
          <p:cNvPr id="44" name="图片 43" descr="不同颜色的鸡蛋&#10;&#10;描述已自动生成">
            <a:extLst>
              <a:ext uri="{FF2B5EF4-FFF2-40B4-BE49-F238E27FC236}">
                <a16:creationId xmlns:a16="http://schemas.microsoft.com/office/drawing/2014/main" id="{7BE9A76C-4295-4826-9EC2-2132178908B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341" y="3535092"/>
            <a:ext cx="2000250" cy="1747838"/>
          </a:xfrm>
          <a:prstGeom prst="rect">
            <a:avLst/>
          </a:prstGeom>
        </p:spPr>
      </p:pic>
      <p:pic>
        <p:nvPicPr>
          <p:cNvPr id="46" name="图片 45" descr="盘子里有食物&#10;&#10;描述已自动生成">
            <a:extLst>
              <a:ext uri="{FF2B5EF4-FFF2-40B4-BE49-F238E27FC236}">
                <a16:creationId xmlns:a16="http://schemas.microsoft.com/office/drawing/2014/main" id="{9AA8869A-04D7-49C7-8506-2E57572EC7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314" y="1292047"/>
            <a:ext cx="2028825" cy="1290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775BDFD2-CFFE-4878-A664-26722466DA6D}"/>
              </a:ext>
            </a:extLst>
          </p:cNvPr>
          <p:cNvCxnSpPr/>
          <p:nvPr/>
        </p:nvCxnSpPr>
        <p:spPr>
          <a:xfrm>
            <a:off x="6264332" y="1259617"/>
            <a:ext cx="5609885" cy="314140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F2103D58-5E18-466E-BF8F-CF431120B949}"/>
              </a:ext>
            </a:extLst>
          </p:cNvPr>
          <p:cNvCxnSpPr>
            <a:cxnSpLocks/>
          </p:cNvCxnSpPr>
          <p:nvPr/>
        </p:nvCxnSpPr>
        <p:spPr>
          <a:xfrm flipV="1">
            <a:off x="6264332" y="1200618"/>
            <a:ext cx="5129646" cy="3175963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14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8202400" cy="575005"/>
          </a:xfrm>
        </p:spPr>
        <p:txBody>
          <a:bodyPr/>
          <a:lstStyle/>
          <a:p>
            <a:r>
              <a:rPr lang="zh-CN" altLang="en-US" sz="3200" dirty="0"/>
              <a:t>二、治疗饮食</a:t>
            </a:r>
            <a:r>
              <a:rPr lang="en-US" altLang="zh-CN" sz="3200" dirty="0"/>
              <a:t>——</a:t>
            </a:r>
            <a:r>
              <a:rPr lang="zh-CN" altLang="en-US" sz="3200" dirty="0"/>
              <a:t>低胆固醇饮食</a:t>
            </a: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C4B5CE77-61F2-42D2-BE86-8A62B03BF699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D60FDB7B-75B7-4D48-8294-61F074F66CC9}"/>
              </a:ext>
            </a:extLst>
          </p:cNvPr>
          <p:cNvSpPr/>
          <p:nvPr/>
        </p:nvSpPr>
        <p:spPr>
          <a:xfrm>
            <a:off x="1377053" y="1000976"/>
            <a:ext cx="2143725" cy="63407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低胆固醇饮食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42633AA-14F1-4B2C-A344-0E2CE19871F8}"/>
              </a:ext>
            </a:extLst>
          </p:cNvPr>
          <p:cNvGrpSpPr/>
          <p:nvPr/>
        </p:nvGrpSpPr>
        <p:grpSpPr>
          <a:xfrm>
            <a:off x="78082" y="2073326"/>
            <a:ext cx="4959330" cy="3426467"/>
            <a:chOff x="1426" y="2051424"/>
            <a:chExt cx="4959330" cy="3426467"/>
          </a:xfrm>
        </p:grpSpPr>
        <p:grpSp>
          <p:nvGrpSpPr>
            <p:cNvPr id="8" name="组合 245763">
              <a:extLst>
                <a:ext uri="{FF2B5EF4-FFF2-40B4-BE49-F238E27FC236}">
                  <a16:creationId xmlns:a16="http://schemas.microsoft.com/office/drawing/2014/main" id="{A093B5DD-788D-414F-B417-8286C9FD9579}"/>
                </a:ext>
              </a:extLst>
            </p:cNvPr>
            <p:cNvGrpSpPr/>
            <p:nvPr/>
          </p:nvGrpSpPr>
          <p:grpSpPr>
            <a:xfrm>
              <a:off x="999263" y="2424115"/>
              <a:ext cx="2956666" cy="2629726"/>
              <a:chOff x="1520" y="1009"/>
              <a:chExt cx="2849" cy="2586"/>
            </a:xfrm>
          </p:grpSpPr>
          <p:sp>
            <p:nvSpPr>
              <p:cNvPr id="16" name="右箭头 245765">
                <a:extLst>
                  <a:ext uri="{FF2B5EF4-FFF2-40B4-BE49-F238E27FC236}">
                    <a16:creationId xmlns:a16="http://schemas.microsoft.com/office/drawing/2014/main" id="{0B0BC406-C6F6-4411-AE4D-023A49B0D3E0}"/>
                  </a:ext>
                </a:extLst>
              </p:cNvPr>
              <p:cNvSpPr/>
              <p:nvPr/>
            </p:nvSpPr>
            <p:spPr>
              <a:xfrm rot="3465783">
                <a:off x="2960" y="2962"/>
                <a:ext cx="513" cy="187"/>
              </a:xfrm>
              <a:prstGeom prst="rightArrow">
                <a:avLst>
                  <a:gd name="adj1" fmla="val 35166"/>
                  <a:gd name="adj2" fmla="val 110888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7" name="右箭头 245766">
                <a:extLst>
                  <a:ext uri="{FF2B5EF4-FFF2-40B4-BE49-F238E27FC236}">
                    <a16:creationId xmlns:a16="http://schemas.microsoft.com/office/drawing/2014/main" id="{8B0754DD-8C37-45CA-B35C-518215CDA746}"/>
                  </a:ext>
                </a:extLst>
              </p:cNvPr>
              <p:cNvSpPr/>
              <p:nvPr/>
            </p:nvSpPr>
            <p:spPr>
              <a:xfrm rot="16200000">
                <a:off x="2565" y="1507"/>
                <a:ext cx="513" cy="187"/>
              </a:xfrm>
              <a:prstGeom prst="rightArrow">
                <a:avLst>
                  <a:gd name="adj1" fmla="val 35166"/>
                  <a:gd name="adj2" fmla="val 110888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8" name="右箭头 245767">
                <a:extLst>
                  <a:ext uri="{FF2B5EF4-FFF2-40B4-BE49-F238E27FC236}">
                    <a16:creationId xmlns:a16="http://schemas.microsoft.com/office/drawing/2014/main" id="{CAF5C9C2-6413-45A4-8F39-30FA1FB26BC6}"/>
                  </a:ext>
                </a:extLst>
              </p:cNvPr>
              <p:cNvSpPr/>
              <p:nvPr/>
            </p:nvSpPr>
            <p:spPr>
              <a:xfrm rot="7535209">
                <a:off x="2146" y="2940"/>
                <a:ext cx="514" cy="187"/>
              </a:xfrm>
              <a:prstGeom prst="rightArrow">
                <a:avLst>
                  <a:gd name="adj1" fmla="val 35166"/>
                  <a:gd name="adj2" fmla="val 111104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9" name="右箭头 245768">
                <a:extLst>
                  <a:ext uri="{FF2B5EF4-FFF2-40B4-BE49-F238E27FC236}">
                    <a16:creationId xmlns:a16="http://schemas.microsoft.com/office/drawing/2014/main" id="{333A0211-1A6C-4ADC-8C8B-44BF551A40E8}"/>
                  </a:ext>
                </a:extLst>
              </p:cNvPr>
              <p:cNvSpPr/>
              <p:nvPr/>
            </p:nvSpPr>
            <p:spPr>
              <a:xfrm>
                <a:off x="3351" y="2307"/>
                <a:ext cx="512" cy="187"/>
              </a:xfrm>
              <a:prstGeom prst="rightArrow">
                <a:avLst>
                  <a:gd name="adj1" fmla="val 35166"/>
                  <a:gd name="adj2" fmla="val 110672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0" name="右箭头 245769">
                <a:extLst>
                  <a:ext uri="{FF2B5EF4-FFF2-40B4-BE49-F238E27FC236}">
                    <a16:creationId xmlns:a16="http://schemas.microsoft.com/office/drawing/2014/main" id="{ABF66CD8-6999-434E-8794-A1A616B22357}"/>
                  </a:ext>
                </a:extLst>
              </p:cNvPr>
              <p:cNvSpPr/>
              <p:nvPr/>
            </p:nvSpPr>
            <p:spPr>
              <a:xfrm rot="10800000">
                <a:off x="1793" y="2303"/>
                <a:ext cx="558" cy="187"/>
              </a:xfrm>
              <a:prstGeom prst="rightArrow">
                <a:avLst>
                  <a:gd name="adj1" fmla="val 35166"/>
                  <a:gd name="adj2" fmla="val 120615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1" name="椭圆 245770">
                <a:extLst>
                  <a:ext uri="{FF2B5EF4-FFF2-40B4-BE49-F238E27FC236}">
                    <a16:creationId xmlns:a16="http://schemas.microsoft.com/office/drawing/2014/main" id="{AE730C51-B47F-479B-9056-CCB6989EBF59}"/>
                  </a:ext>
                </a:extLst>
              </p:cNvPr>
              <p:cNvSpPr/>
              <p:nvPr/>
            </p:nvSpPr>
            <p:spPr>
              <a:xfrm>
                <a:off x="1612" y="1168"/>
                <a:ext cx="2420" cy="2427"/>
              </a:xfrm>
              <a:prstGeom prst="ellipse">
                <a:avLst/>
              </a:prstGeom>
              <a:noFill/>
              <a:ln w="3810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2" name="文本框 245771">
                <a:extLst>
                  <a:ext uri="{FF2B5EF4-FFF2-40B4-BE49-F238E27FC236}">
                    <a16:creationId xmlns:a16="http://schemas.microsoft.com/office/drawing/2014/main" id="{AD4A5066-2282-4E26-AA5C-DA5A4951EC2C}"/>
                  </a:ext>
                </a:extLst>
              </p:cNvPr>
              <p:cNvSpPr txBox="1"/>
              <p:nvPr/>
            </p:nvSpPr>
            <p:spPr>
              <a:xfrm>
                <a:off x="3583" y="1009"/>
                <a:ext cx="195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buClrTx/>
                  <a:buSzTx/>
                  <a:buFontTx/>
                </a:pPr>
                <a:endParaRPr sz="32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文本框 245773">
                <a:extLst>
                  <a:ext uri="{FF2B5EF4-FFF2-40B4-BE49-F238E27FC236}">
                    <a16:creationId xmlns:a16="http://schemas.microsoft.com/office/drawing/2014/main" id="{375B2BE5-349C-4884-8B46-B82AB633D095}"/>
                  </a:ext>
                </a:extLst>
              </p:cNvPr>
              <p:cNvSpPr txBox="1"/>
              <p:nvPr/>
            </p:nvSpPr>
            <p:spPr>
              <a:xfrm>
                <a:off x="4174" y="2145"/>
                <a:ext cx="195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buClrTx/>
                  <a:buSzTx/>
                  <a:buFontTx/>
                </a:pPr>
                <a:endParaRPr sz="32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文本框 245774">
                <a:extLst>
                  <a:ext uri="{FF2B5EF4-FFF2-40B4-BE49-F238E27FC236}">
                    <a16:creationId xmlns:a16="http://schemas.microsoft.com/office/drawing/2014/main" id="{6BAA73B2-B0AB-42C5-A697-20CFD2BA2C7C}"/>
                  </a:ext>
                </a:extLst>
              </p:cNvPr>
              <p:cNvSpPr txBox="1"/>
              <p:nvPr/>
            </p:nvSpPr>
            <p:spPr>
              <a:xfrm>
                <a:off x="3582" y="3313"/>
                <a:ext cx="195" cy="21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buClrTx/>
                  <a:buSzTx/>
                  <a:buFontTx/>
                </a:pPr>
                <a:endParaRPr sz="160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文本框 245776">
                <a:extLst>
                  <a:ext uri="{FF2B5EF4-FFF2-40B4-BE49-F238E27FC236}">
                    <a16:creationId xmlns:a16="http://schemas.microsoft.com/office/drawing/2014/main" id="{1439687A-83F6-4757-87A2-7B9B02DBF9AF}"/>
                  </a:ext>
                </a:extLst>
              </p:cNvPr>
              <p:cNvSpPr txBox="1"/>
              <p:nvPr/>
            </p:nvSpPr>
            <p:spPr>
              <a:xfrm>
                <a:off x="1840" y="3141"/>
                <a:ext cx="195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algn="r" eaLnBrk="0" hangingPunct="0">
                  <a:buClrTx/>
                  <a:buSzTx/>
                  <a:buFontTx/>
                </a:pPr>
                <a:endParaRPr sz="32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椭圆 245777">
                <a:extLst>
                  <a:ext uri="{FF2B5EF4-FFF2-40B4-BE49-F238E27FC236}">
                    <a16:creationId xmlns:a16="http://schemas.microsoft.com/office/drawing/2014/main" id="{8D328CE7-AE99-47E2-BC52-CBF96D18F35B}"/>
                  </a:ext>
                </a:extLst>
              </p:cNvPr>
              <p:cNvSpPr/>
              <p:nvPr/>
            </p:nvSpPr>
            <p:spPr>
              <a:xfrm>
                <a:off x="1520" y="2321"/>
                <a:ext cx="197" cy="197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7" name="椭圆 245778">
                <a:extLst>
                  <a:ext uri="{FF2B5EF4-FFF2-40B4-BE49-F238E27FC236}">
                    <a16:creationId xmlns:a16="http://schemas.microsoft.com/office/drawing/2014/main" id="{03E3D19E-9AA6-4A3E-ACC2-FE254F8A95DC}"/>
                  </a:ext>
                </a:extLst>
              </p:cNvPr>
              <p:cNvSpPr/>
              <p:nvPr/>
            </p:nvSpPr>
            <p:spPr>
              <a:xfrm>
                <a:off x="2723" y="1105"/>
                <a:ext cx="197" cy="197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9" name="椭圆 245780">
                <a:extLst>
                  <a:ext uri="{FF2B5EF4-FFF2-40B4-BE49-F238E27FC236}">
                    <a16:creationId xmlns:a16="http://schemas.microsoft.com/office/drawing/2014/main" id="{A0EC1555-E1D6-42D3-B4EF-5923137AED6A}"/>
                  </a:ext>
                </a:extLst>
              </p:cNvPr>
              <p:cNvSpPr/>
              <p:nvPr/>
            </p:nvSpPr>
            <p:spPr>
              <a:xfrm>
                <a:off x="2062" y="3324"/>
                <a:ext cx="197" cy="198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0" name="椭圆 245781">
                <a:extLst>
                  <a:ext uri="{FF2B5EF4-FFF2-40B4-BE49-F238E27FC236}">
                    <a16:creationId xmlns:a16="http://schemas.microsoft.com/office/drawing/2014/main" id="{845E25C9-2F2C-4F62-982C-4ADB81A3012B}"/>
                  </a:ext>
                </a:extLst>
              </p:cNvPr>
              <p:cNvSpPr/>
              <p:nvPr/>
            </p:nvSpPr>
            <p:spPr>
              <a:xfrm>
                <a:off x="3343" y="3324"/>
                <a:ext cx="197" cy="198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1" name="椭圆 245782">
                <a:extLst>
                  <a:ext uri="{FF2B5EF4-FFF2-40B4-BE49-F238E27FC236}">
                    <a16:creationId xmlns:a16="http://schemas.microsoft.com/office/drawing/2014/main" id="{CC218428-A3CC-4EF8-844C-842F72A6E4CF}"/>
                  </a:ext>
                </a:extLst>
              </p:cNvPr>
              <p:cNvSpPr/>
              <p:nvPr/>
            </p:nvSpPr>
            <p:spPr>
              <a:xfrm>
                <a:off x="3934" y="2312"/>
                <a:ext cx="197" cy="198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2" name="椭圆 245783">
                <a:extLst>
                  <a:ext uri="{FF2B5EF4-FFF2-40B4-BE49-F238E27FC236}">
                    <a16:creationId xmlns:a16="http://schemas.microsoft.com/office/drawing/2014/main" id="{61069590-005F-415B-A012-6C92B4059557}"/>
                  </a:ext>
                </a:extLst>
              </p:cNvPr>
              <p:cNvSpPr/>
              <p:nvPr/>
            </p:nvSpPr>
            <p:spPr>
              <a:xfrm>
                <a:off x="2284" y="1836"/>
                <a:ext cx="1102" cy="109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3" name="椭圆 245785">
                <a:extLst>
                  <a:ext uri="{FF2B5EF4-FFF2-40B4-BE49-F238E27FC236}">
                    <a16:creationId xmlns:a16="http://schemas.microsoft.com/office/drawing/2014/main" id="{1724B4F4-E086-40CC-8B90-BED3E5A668EA}"/>
                  </a:ext>
                </a:extLst>
              </p:cNvPr>
              <p:cNvSpPr/>
              <p:nvPr/>
            </p:nvSpPr>
            <p:spPr>
              <a:xfrm>
                <a:off x="2356" y="1907"/>
                <a:ext cx="958" cy="950"/>
              </a:xfrm>
              <a:prstGeom prst="ellipse">
                <a:avLst/>
              </a:prstGeom>
              <a:gradFill rotWithShape="1">
                <a:gsLst>
                  <a:gs pos="0">
                    <a:srgbClr val="8A531C"/>
                  </a:gs>
                  <a:gs pos="50000">
                    <a:schemeClr val="hlink"/>
                  </a:gs>
                  <a:gs pos="100000">
                    <a:srgbClr val="8A531C"/>
                  </a:gs>
                </a:gsLst>
                <a:lin ang="18900000" scaled="1"/>
                <a:tileRect/>
              </a:gra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4" name="椭圆 245786">
                <a:extLst>
                  <a:ext uri="{FF2B5EF4-FFF2-40B4-BE49-F238E27FC236}">
                    <a16:creationId xmlns:a16="http://schemas.microsoft.com/office/drawing/2014/main" id="{72028EE4-A4D6-4994-B06B-50DE6FC01D55}"/>
                  </a:ext>
                </a:extLst>
              </p:cNvPr>
              <p:cNvSpPr/>
              <p:nvPr/>
            </p:nvSpPr>
            <p:spPr>
              <a:xfrm>
                <a:off x="2364" y="1893"/>
                <a:ext cx="958" cy="950"/>
              </a:xfrm>
              <a:prstGeom prst="ellipse">
                <a:avLst/>
              </a:prstGeom>
              <a:gradFill rotWithShape="1">
                <a:gsLst>
                  <a:gs pos="0">
                    <a:srgbClr val="A26120"/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5" name="椭圆 245787">
                <a:extLst>
                  <a:ext uri="{FF2B5EF4-FFF2-40B4-BE49-F238E27FC236}">
                    <a16:creationId xmlns:a16="http://schemas.microsoft.com/office/drawing/2014/main" id="{34DB9573-482D-4343-9DC0-04C614FCCC00}"/>
                  </a:ext>
                </a:extLst>
              </p:cNvPr>
              <p:cNvSpPr/>
              <p:nvPr/>
            </p:nvSpPr>
            <p:spPr>
              <a:xfrm>
                <a:off x="2405" y="1955"/>
                <a:ext cx="862" cy="856"/>
              </a:xfrm>
              <a:prstGeom prst="ellipse">
                <a:avLst/>
              </a:prstGeom>
              <a:solidFill>
                <a:srgbClr val="333333"/>
              </a:soli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grpSp>
            <p:nvGrpSpPr>
              <p:cNvPr id="36" name="组合 245788">
                <a:extLst>
                  <a:ext uri="{FF2B5EF4-FFF2-40B4-BE49-F238E27FC236}">
                    <a16:creationId xmlns:a16="http://schemas.microsoft.com/office/drawing/2014/main" id="{0ADBC08B-473D-4104-B40D-D7ABD43C30E7}"/>
                  </a:ext>
                </a:extLst>
              </p:cNvPr>
              <p:cNvGrpSpPr/>
              <p:nvPr/>
            </p:nvGrpSpPr>
            <p:grpSpPr>
              <a:xfrm>
                <a:off x="2418" y="1968"/>
                <a:ext cx="834" cy="828"/>
                <a:chOff x="2418" y="1968"/>
                <a:chExt cx="834" cy="828"/>
              </a:xfrm>
            </p:grpSpPr>
            <p:sp>
              <p:nvSpPr>
                <p:cNvPr id="38" name="椭圆 245789">
                  <a:extLst>
                    <a:ext uri="{FF2B5EF4-FFF2-40B4-BE49-F238E27FC236}">
                      <a16:creationId xmlns:a16="http://schemas.microsoft.com/office/drawing/2014/main" id="{DC15497E-0D46-4DD1-A419-A3F0938C9482}"/>
                    </a:ext>
                  </a:extLst>
                </p:cNvPr>
                <p:cNvSpPr/>
                <p:nvPr/>
              </p:nvSpPr>
              <p:spPr>
                <a:xfrm>
                  <a:off x="2418" y="1968"/>
                  <a:ext cx="834" cy="8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lstStyle/>
                <a:p>
                  <a:pPr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39" name="椭圆 245790">
                  <a:extLst>
                    <a:ext uri="{FF2B5EF4-FFF2-40B4-BE49-F238E27FC236}">
                      <a16:creationId xmlns:a16="http://schemas.microsoft.com/office/drawing/2014/main" id="{F87D77F6-3839-49B0-83EB-78850F476A2C}"/>
                    </a:ext>
                  </a:extLst>
                </p:cNvPr>
                <p:cNvSpPr/>
                <p:nvPr/>
              </p:nvSpPr>
              <p:spPr>
                <a:xfrm>
                  <a:off x="2429" y="1973"/>
                  <a:ext cx="814" cy="8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lstStyle/>
                <a:p>
                  <a:pPr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40" name="椭圆 245791">
                  <a:extLst>
                    <a:ext uri="{FF2B5EF4-FFF2-40B4-BE49-F238E27FC236}">
                      <a16:creationId xmlns:a16="http://schemas.microsoft.com/office/drawing/2014/main" id="{8CF75D7A-A1A5-4603-AC17-6CCB45DBA9A9}"/>
                    </a:ext>
                  </a:extLst>
                </p:cNvPr>
                <p:cNvSpPr/>
                <p:nvPr/>
              </p:nvSpPr>
              <p:spPr>
                <a:xfrm>
                  <a:off x="2437" y="1981"/>
                  <a:ext cx="774" cy="75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lstStyle/>
                <a:p>
                  <a:pPr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41" name="椭圆 245792">
                  <a:extLst>
                    <a:ext uri="{FF2B5EF4-FFF2-40B4-BE49-F238E27FC236}">
                      <a16:creationId xmlns:a16="http://schemas.microsoft.com/office/drawing/2014/main" id="{AC31870A-46A6-4570-93CF-7519CCD77508}"/>
                    </a:ext>
                  </a:extLst>
                </p:cNvPr>
                <p:cNvSpPr/>
                <p:nvPr/>
              </p:nvSpPr>
              <p:spPr>
                <a:xfrm>
                  <a:off x="2483" y="2002"/>
                  <a:ext cx="688" cy="61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vert="eaVert" wrap="none" anchor="ctr"/>
                <a:lstStyle/>
                <a:p>
                  <a:pPr algn="ctr"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37" name="文本框 245793">
                <a:extLst>
                  <a:ext uri="{FF2B5EF4-FFF2-40B4-BE49-F238E27FC236}">
                    <a16:creationId xmlns:a16="http://schemas.microsoft.com/office/drawing/2014/main" id="{F32BA984-81E0-4AD9-AD2B-2C09DF480556}"/>
                  </a:ext>
                </a:extLst>
              </p:cNvPr>
              <p:cNvSpPr txBox="1"/>
              <p:nvPr/>
            </p:nvSpPr>
            <p:spPr>
              <a:xfrm>
                <a:off x="2739" y="2262"/>
                <a:ext cx="195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algn="ctr" eaLnBrk="0" hangingPunct="0">
                  <a:buClrTx/>
                  <a:buSzTx/>
                  <a:buFontTx/>
                </a:pPr>
                <a:endParaRPr sz="2400" b="0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42BDAD7F-63DE-43E2-9BCD-691C14D93756}"/>
                </a:ext>
              </a:extLst>
            </p:cNvPr>
            <p:cNvSpPr txBox="1"/>
            <p:nvPr/>
          </p:nvSpPr>
          <p:spPr>
            <a:xfrm>
              <a:off x="3854743" y="3584882"/>
              <a:ext cx="11060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高血脂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FEBD8C8-666A-4C8B-A02F-561E60DBBC34}"/>
                </a:ext>
              </a:extLst>
            </p:cNvPr>
            <p:cNvSpPr txBox="1"/>
            <p:nvPr/>
          </p:nvSpPr>
          <p:spPr>
            <a:xfrm>
              <a:off x="1384588" y="2051424"/>
              <a:ext cx="20462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高胆固醇血症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8A9285B-48CE-49D3-A87E-73AB972408F3}"/>
                </a:ext>
              </a:extLst>
            </p:cNvPr>
            <p:cNvSpPr txBox="1"/>
            <p:nvPr/>
          </p:nvSpPr>
          <p:spPr>
            <a:xfrm>
              <a:off x="295674" y="5016226"/>
              <a:ext cx="19686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动脉硬化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C28073D1-1947-4BAB-B586-70543AAFA68A}"/>
                </a:ext>
              </a:extLst>
            </p:cNvPr>
            <p:cNvSpPr txBox="1"/>
            <p:nvPr/>
          </p:nvSpPr>
          <p:spPr>
            <a:xfrm>
              <a:off x="1426" y="3614921"/>
              <a:ext cx="11308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高血压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79CB8DBB-661B-4B54-9A65-68A0436537E5}"/>
                </a:ext>
              </a:extLst>
            </p:cNvPr>
            <p:cNvSpPr txBox="1"/>
            <p:nvPr/>
          </p:nvSpPr>
          <p:spPr>
            <a:xfrm>
              <a:off x="3110461" y="5016225"/>
              <a:ext cx="1745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冠心病</a:t>
              </a:r>
            </a:p>
          </p:txBody>
        </p: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A651A2FB-6775-4AD9-8C34-63C985D109AE}"/>
              </a:ext>
            </a:extLst>
          </p:cNvPr>
          <p:cNvSpPr txBox="1"/>
          <p:nvPr/>
        </p:nvSpPr>
        <p:spPr>
          <a:xfrm>
            <a:off x="560858" y="5721455"/>
            <a:ext cx="10977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C00000"/>
                </a:solidFill>
                <a:latin typeface="+mj-ea"/>
                <a:ea typeface="+mj-ea"/>
              </a:rPr>
              <a:t>胆固醇摄入量＜</a:t>
            </a:r>
            <a:r>
              <a:rPr lang="en-US" altLang="zh-CN" sz="2400" dirty="0">
                <a:solidFill>
                  <a:srgbClr val="C00000"/>
                </a:solidFill>
                <a:latin typeface="+mj-ea"/>
                <a:ea typeface="+mj-ea"/>
              </a:rPr>
              <a:t>300mg/d</a:t>
            </a:r>
            <a:r>
              <a:rPr lang="zh-CN" altLang="en-US" sz="2400" dirty="0">
                <a:solidFill>
                  <a:srgbClr val="C00000"/>
                </a:solidFill>
                <a:latin typeface="+mj-ea"/>
                <a:ea typeface="+mj-ea"/>
              </a:rPr>
              <a:t>，禁用或少用含胆固醇高的食物。</a:t>
            </a:r>
          </a:p>
        </p:txBody>
      </p:sp>
      <p:pic>
        <p:nvPicPr>
          <p:cNvPr id="4" name="图片 3" descr="图片包含 食物, 桌子, 水果, 盘子&#10;&#10;描述已自动生成">
            <a:extLst>
              <a:ext uri="{FF2B5EF4-FFF2-40B4-BE49-F238E27FC236}">
                <a16:creationId xmlns:a16="http://schemas.microsoft.com/office/drawing/2014/main" id="{C626D471-FAFE-4C1C-8214-8FE2B399A6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56" y="3272115"/>
            <a:ext cx="1947863" cy="1276350"/>
          </a:xfrm>
          <a:prstGeom prst="rect">
            <a:avLst/>
          </a:prstGeom>
        </p:spPr>
      </p:pic>
      <p:pic>
        <p:nvPicPr>
          <p:cNvPr id="44" name="图片 43" descr="杯子里有饮料&#10;&#10;描述已自动生成">
            <a:extLst>
              <a:ext uri="{FF2B5EF4-FFF2-40B4-BE49-F238E27FC236}">
                <a16:creationId xmlns:a16="http://schemas.microsoft.com/office/drawing/2014/main" id="{3CF391C7-968C-468D-8984-A2E3BB2AE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109" y="1638878"/>
            <a:ext cx="2881313" cy="3008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图片 45" descr="切片的水果&#10;&#10;描述已自动生成">
            <a:extLst>
              <a:ext uri="{FF2B5EF4-FFF2-40B4-BE49-F238E27FC236}">
                <a16:creationId xmlns:a16="http://schemas.microsoft.com/office/drawing/2014/main" id="{AD05A8B8-1889-45A8-9E53-A38B11DE24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846" y="1092141"/>
            <a:ext cx="2153461" cy="1470257"/>
          </a:xfrm>
          <a:prstGeom prst="rect">
            <a:avLst/>
          </a:prstGeom>
        </p:spPr>
      </p:pic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EE5356DF-4634-4A8C-BB12-DB36F587EAB6}"/>
              </a:ext>
            </a:extLst>
          </p:cNvPr>
          <p:cNvCxnSpPr/>
          <p:nvPr/>
        </p:nvCxnSpPr>
        <p:spPr>
          <a:xfrm>
            <a:off x="6264332" y="1259617"/>
            <a:ext cx="5609885" cy="314140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5443DFC6-6E53-4D20-9795-D6D97953BF03}"/>
              </a:ext>
            </a:extLst>
          </p:cNvPr>
          <p:cNvCxnSpPr>
            <a:cxnSpLocks/>
          </p:cNvCxnSpPr>
          <p:nvPr/>
        </p:nvCxnSpPr>
        <p:spPr>
          <a:xfrm flipV="1">
            <a:off x="6264332" y="1200618"/>
            <a:ext cx="5129646" cy="3175963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35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EF07A324-8027-48BA-9534-89B423118F23}"/>
              </a:ext>
            </a:extLst>
          </p:cNvPr>
          <p:cNvSpPr/>
          <p:nvPr/>
        </p:nvSpPr>
        <p:spPr>
          <a:xfrm>
            <a:off x="728235" y="421610"/>
            <a:ext cx="11164440" cy="25789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409" name="Rectangle 2"/>
          <p:cNvSpPr>
            <a:spLocks noGrp="1"/>
          </p:cNvSpPr>
          <p:nvPr>
            <p:ph type="body" sz="half" idx="4294967295"/>
          </p:nvPr>
        </p:nvSpPr>
        <p:spPr>
          <a:xfrm>
            <a:off x="875470" y="609344"/>
            <a:ext cx="10861675" cy="2492375"/>
          </a:xfrm>
        </p:spPr>
        <p:txBody>
          <a:bodyPr wrap="square" lIns="91440" tIns="45720" rIns="91440" bIns="45720" anchor="t"/>
          <a:lstStyle>
            <a:lvl1pPr lvl="0">
              <a:buClrTx/>
              <a:buSzTx/>
              <a:buFont typeface="Arial" panose="020B0604020202020204" pitchFamily="34" charset="0"/>
              <a:defRPr sz="2800"/>
            </a:lvl1pPr>
            <a:lvl2pPr lvl="1">
              <a:buClrTx/>
              <a:buSzTx/>
              <a:buFont typeface="Arial" panose="020B0604020202020204" pitchFamily="34" charset="0"/>
              <a:defRPr sz="2400"/>
            </a:lvl2pPr>
            <a:lvl3pPr lvl="2">
              <a:buClrTx/>
              <a:buSzTx/>
              <a:buFont typeface="Arial" panose="020B0604020202020204" pitchFamily="34" charset="0"/>
              <a:defRPr sz="2000"/>
            </a:lvl3pPr>
            <a:lvl4pPr lvl="3">
              <a:buClrTx/>
              <a:buSzTx/>
              <a:buFont typeface="Arial" panose="020B0604020202020204" pitchFamily="34" charset="0"/>
              <a:defRPr sz="1800"/>
            </a:lvl4pPr>
            <a:lvl5pPr lvl="4">
              <a:buClrTx/>
              <a:buSzTx/>
              <a:buFont typeface="Arial" panose="020B0604020202020204" pitchFamily="34" charset="0"/>
              <a:defRPr sz="1800"/>
            </a:lvl5pPr>
          </a:lstStyle>
          <a:p>
            <a:pPr lvl="0">
              <a:lnSpc>
                <a:spcPct val="125000"/>
              </a:lnSpc>
              <a:buNone/>
            </a:pPr>
            <a:r>
              <a:rPr lang="zh-CN" alt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今天你吃</a:t>
            </a:r>
            <a:r>
              <a:rPr lang="zh-CN" altLang="en-US" sz="3200" b="1" u="none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些什么？</a:t>
            </a:r>
          </a:p>
          <a:p>
            <a:pPr lvl="0">
              <a:lnSpc>
                <a:spcPct val="125000"/>
              </a:lnSpc>
              <a:buNone/>
            </a:pPr>
            <a:r>
              <a:rPr lang="zh-CN" altLang="en-US" sz="3200" b="1" u="none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腹泻</a:t>
            </a:r>
            <a:r>
              <a:rPr lang="zh-CN" alt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时，你又</a:t>
            </a:r>
            <a:r>
              <a:rPr lang="zh-CN" altLang="en-US" sz="3200" b="1" u="none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吃些什么？为什么？</a:t>
            </a:r>
          </a:p>
          <a:p>
            <a:pPr lvl="0" indent="-171450">
              <a:lnSpc>
                <a:spcPct val="125000"/>
              </a:lnSpc>
              <a:buClrTx/>
              <a:buSzTx/>
              <a:buFontTx/>
              <a:buNone/>
            </a:pPr>
            <a:r>
              <a:rPr lang="zh-CN" altLang="en-US" sz="3200" b="1" u="none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当亲人出现高血压、糖尿病时，又吃些什么？为什么？</a:t>
            </a:r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42F035CC-4276-4AFE-ACDB-630AC159C876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pic>
        <p:nvPicPr>
          <p:cNvPr id="3" name="图片 2" descr="图片包含 游戏机, 衬衫&#10;&#10;描述已自动生成">
            <a:extLst>
              <a:ext uri="{FF2B5EF4-FFF2-40B4-BE49-F238E27FC236}">
                <a16:creationId xmlns:a16="http://schemas.microsoft.com/office/drawing/2014/main" id="{CB94039C-3EC2-4749-9403-8258AF6CD02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423" y="2953196"/>
            <a:ext cx="3567270" cy="3377924"/>
          </a:xfrm>
          <a:prstGeom prst="rect">
            <a:avLst/>
          </a:prstGeom>
        </p:spPr>
      </p:pic>
      <p:pic>
        <p:nvPicPr>
          <p:cNvPr id="5" name="图片 4" descr="卡通人物&#10;&#10;描述已自动生成">
            <a:extLst>
              <a:ext uri="{FF2B5EF4-FFF2-40B4-BE49-F238E27FC236}">
                <a16:creationId xmlns:a16="http://schemas.microsoft.com/office/drawing/2014/main" id="{9969DC29-E9C4-4083-9BE0-3DB3EF001D1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048" y="3159494"/>
            <a:ext cx="5326134" cy="3164481"/>
          </a:xfrm>
          <a:prstGeom prst="rect">
            <a:avLst/>
          </a:prstGeom>
        </p:spPr>
      </p:pic>
    </p:spTree>
  </p:cSld>
  <p:clrMapOvr>
    <a:masterClrMapping/>
  </p:clrMapOvr>
  <p:transition>
    <p:diamond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8202400" cy="575005"/>
          </a:xfrm>
        </p:spPr>
        <p:txBody>
          <a:bodyPr/>
          <a:lstStyle/>
          <a:p>
            <a:r>
              <a:rPr lang="zh-CN" altLang="en-US" sz="3200" dirty="0"/>
              <a:t>二、治疗饮食</a:t>
            </a:r>
            <a:r>
              <a:rPr lang="en-US" altLang="zh-CN" sz="3200" dirty="0"/>
              <a:t>——</a:t>
            </a:r>
            <a:r>
              <a:rPr lang="zh-CN" altLang="en-US" sz="3200" dirty="0"/>
              <a:t>低盐饮食</a:t>
            </a: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C4B5CE77-61F2-42D2-BE86-8A62B03BF699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D60FDB7B-75B7-4D48-8294-61F074F66CC9}"/>
              </a:ext>
            </a:extLst>
          </p:cNvPr>
          <p:cNvSpPr/>
          <p:nvPr/>
        </p:nvSpPr>
        <p:spPr>
          <a:xfrm>
            <a:off x="1360562" y="1155311"/>
            <a:ext cx="1965686" cy="63407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低盐饮食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AF013F7C-4424-489F-BA27-E239ED1C396F}"/>
              </a:ext>
            </a:extLst>
          </p:cNvPr>
          <p:cNvGrpSpPr/>
          <p:nvPr/>
        </p:nvGrpSpPr>
        <p:grpSpPr>
          <a:xfrm>
            <a:off x="78082" y="2063164"/>
            <a:ext cx="5186675" cy="3805961"/>
            <a:chOff x="1426" y="2041262"/>
            <a:chExt cx="5186675" cy="3805961"/>
          </a:xfrm>
        </p:grpSpPr>
        <p:grpSp>
          <p:nvGrpSpPr>
            <p:cNvPr id="8" name="组合 245763">
              <a:extLst>
                <a:ext uri="{FF2B5EF4-FFF2-40B4-BE49-F238E27FC236}">
                  <a16:creationId xmlns:a16="http://schemas.microsoft.com/office/drawing/2014/main" id="{DB839EA2-F960-4E34-844D-3391E7526A26}"/>
                </a:ext>
              </a:extLst>
            </p:cNvPr>
            <p:cNvGrpSpPr/>
            <p:nvPr/>
          </p:nvGrpSpPr>
          <p:grpSpPr>
            <a:xfrm>
              <a:off x="999263" y="2424115"/>
              <a:ext cx="2956666" cy="2629726"/>
              <a:chOff x="1520" y="1009"/>
              <a:chExt cx="2849" cy="2586"/>
            </a:xfrm>
          </p:grpSpPr>
          <p:sp>
            <p:nvSpPr>
              <p:cNvPr id="14" name="右箭头 245765">
                <a:extLst>
                  <a:ext uri="{FF2B5EF4-FFF2-40B4-BE49-F238E27FC236}">
                    <a16:creationId xmlns:a16="http://schemas.microsoft.com/office/drawing/2014/main" id="{5CE000A0-5926-48D1-92EB-A68C4D42ED31}"/>
                  </a:ext>
                </a:extLst>
              </p:cNvPr>
              <p:cNvSpPr/>
              <p:nvPr/>
            </p:nvSpPr>
            <p:spPr>
              <a:xfrm rot="3465783">
                <a:off x="2960" y="2962"/>
                <a:ext cx="513" cy="187"/>
              </a:xfrm>
              <a:prstGeom prst="rightArrow">
                <a:avLst>
                  <a:gd name="adj1" fmla="val 35166"/>
                  <a:gd name="adj2" fmla="val 110888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5" name="右箭头 245766">
                <a:extLst>
                  <a:ext uri="{FF2B5EF4-FFF2-40B4-BE49-F238E27FC236}">
                    <a16:creationId xmlns:a16="http://schemas.microsoft.com/office/drawing/2014/main" id="{3D4EB679-F49F-4FEE-8173-9C87EAF99FE2}"/>
                  </a:ext>
                </a:extLst>
              </p:cNvPr>
              <p:cNvSpPr/>
              <p:nvPr/>
            </p:nvSpPr>
            <p:spPr>
              <a:xfrm rot="16200000">
                <a:off x="2565" y="1507"/>
                <a:ext cx="513" cy="187"/>
              </a:xfrm>
              <a:prstGeom prst="rightArrow">
                <a:avLst>
                  <a:gd name="adj1" fmla="val 35166"/>
                  <a:gd name="adj2" fmla="val 110888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6" name="右箭头 245767">
                <a:extLst>
                  <a:ext uri="{FF2B5EF4-FFF2-40B4-BE49-F238E27FC236}">
                    <a16:creationId xmlns:a16="http://schemas.microsoft.com/office/drawing/2014/main" id="{08797E4F-83C4-4FD7-AB55-DBE3CDD7A7C7}"/>
                  </a:ext>
                </a:extLst>
              </p:cNvPr>
              <p:cNvSpPr/>
              <p:nvPr/>
            </p:nvSpPr>
            <p:spPr>
              <a:xfrm rot="7535209">
                <a:off x="2146" y="2940"/>
                <a:ext cx="514" cy="187"/>
              </a:xfrm>
              <a:prstGeom prst="rightArrow">
                <a:avLst>
                  <a:gd name="adj1" fmla="val 35166"/>
                  <a:gd name="adj2" fmla="val 111104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7" name="右箭头 245768">
                <a:extLst>
                  <a:ext uri="{FF2B5EF4-FFF2-40B4-BE49-F238E27FC236}">
                    <a16:creationId xmlns:a16="http://schemas.microsoft.com/office/drawing/2014/main" id="{DE92B3A5-08A0-450F-923A-0CD582FA4DBF}"/>
                  </a:ext>
                </a:extLst>
              </p:cNvPr>
              <p:cNvSpPr/>
              <p:nvPr/>
            </p:nvSpPr>
            <p:spPr>
              <a:xfrm>
                <a:off x="3351" y="2307"/>
                <a:ext cx="512" cy="187"/>
              </a:xfrm>
              <a:prstGeom prst="rightArrow">
                <a:avLst>
                  <a:gd name="adj1" fmla="val 35166"/>
                  <a:gd name="adj2" fmla="val 110672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8" name="右箭头 245769">
                <a:extLst>
                  <a:ext uri="{FF2B5EF4-FFF2-40B4-BE49-F238E27FC236}">
                    <a16:creationId xmlns:a16="http://schemas.microsoft.com/office/drawing/2014/main" id="{A7FC0858-56D0-4173-8277-891CE650358A}"/>
                  </a:ext>
                </a:extLst>
              </p:cNvPr>
              <p:cNvSpPr/>
              <p:nvPr/>
            </p:nvSpPr>
            <p:spPr>
              <a:xfrm rot="10800000">
                <a:off x="1793" y="2303"/>
                <a:ext cx="558" cy="187"/>
              </a:xfrm>
              <a:prstGeom prst="rightArrow">
                <a:avLst>
                  <a:gd name="adj1" fmla="val 35166"/>
                  <a:gd name="adj2" fmla="val 120615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9" name="椭圆 245770">
                <a:extLst>
                  <a:ext uri="{FF2B5EF4-FFF2-40B4-BE49-F238E27FC236}">
                    <a16:creationId xmlns:a16="http://schemas.microsoft.com/office/drawing/2014/main" id="{3183018A-AB6D-4156-81CB-57C03709C563}"/>
                  </a:ext>
                </a:extLst>
              </p:cNvPr>
              <p:cNvSpPr/>
              <p:nvPr/>
            </p:nvSpPr>
            <p:spPr>
              <a:xfrm>
                <a:off x="1612" y="1168"/>
                <a:ext cx="2420" cy="2427"/>
              </a:xfrm>
              <a:prstGeom prst="ellipse">
                <a:avLst/>
              </a:prstGeom>
              <a:noFill/>
              <a:ln w="3810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0" name="文本框 245771">
                <a:extLst>
                  <a:ext uri="{FF2B5EF4-FFF2-40B4-BE49-F238E27FC236}">
                    <a16:creationId xmlns:a16="http://schemas.microsoft.com/office/drawing/2014/main" id="{50056936-4D10-4A52-BB26-15FBC0130B20}"/>
                  </a:ext>
                </a:extLst>
              </p:cNvPr>
              <p:cNvSpPr txBox="1"/>
              <p:nvPr/>
            </p:nvSpPr>
            <p:spPr>
              <a:xfrm>
                <a:off x="3583" y="1009"/>
                <a:ext cx="195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buClrTx/>
                  <a:buSzTx/>
                  <a:buFontTx/>
                </a:pPr>
                <a:endParaRPr sz="32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文本框 245773">
                <a:extLst>
                  <a:ext uri="{FF2B5EF4-FFF2-40B4-BE49-F238E27FC236}">
                    <a16:creationId xmlns:a16="http://schemas.microsoft.com/office/drawing/2014/main" id="{2E555EB6-95D6-4604-9FE1-FC0F1436761E}"/>
                  </a:ext>
                </a:extLst>
              </p:cNvPr>
              <p:cNvSpPr txBox="1"/>
              <p:nvPr/>
            </p:nvSpPr>
            <p:spPr>
              <a:xfrm>
                <a:off x="4174" y="2145"/>
                <a:ext cx="195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buClrTx/>
                  <a:buSzTx/>
                  <a:buFontTx/>
                </a:pPr>
                <a:endParaRPr sz="32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文本框 245774">
                <a:extLst>
                  <a:ext uri="{FF2B5EF4-FFF2-40B4-BE49-F238E27FC236}">
                    <a16:creationId xmlns:a16="http://schemas.microsoft.com/office/drawing/2014/main" id="{09D583AE-7931-48CD-9F9E-0F6B06C999E9}"/>
                  </a:ext>
                </a:extLst>
              </p:cNvPr>
              <p:cNvSpPr txBox="1"/>
              <p:nvPr/>
            </p:nvSpPr>
            <p:spPr>
              <a:xfrm>
                <a:off x="3582" y="3313"/>
                <a:ext cx="195" cy="21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buClrTx/>
                  <a:buSzTx/>
                  <a:buFontTx/>
                </a:pPr>
                <a:endParaRPr sz="160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文本框 245776">
                <a:extLst>
                  <a:ext uri="{FF2B5EF4-FFF2-40B4-BE49-F238E27FC236}">
                    <a16:creationId xmlns:a16="http://schemas.microsoft.com/office/drawing/2014/main" id="{FE77E6D4-DF7F-4D19-97B4-907CD31A56DE}"/>
                  </a:ext>
                </a:extLst>
              </p:cNvPr>
              <p:cNvSpPr txBox="1"/>
              <p:nvPr/>
            </p:nvSpPr>
            <p:spPr>
              <a:xfrm>
                <a:off x="1840" y="3141"/>
                <a:ext cx="195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algn="r" eaLnBrk="0" hangingPunct="0">
                  <a:buClrTx/>
                  <a:buSzTx/>
                  <a:buFontTx/>
                </a:pPr>
                <a:endParaRPr sz="32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椭圆 245777">
                <a:extLst>
                  <a:ext uri="{FF2B5EF4-FFF2-40B4-BE49-F238E27FC236}">
                    <a16:creationId xmlns:a16="http://schemas.microsoft.com/office/drawing/2014/main" id="{C17A7C7E-F4F1-44B5-A6E5-8B540287EA4E}"/>
                  </a:ext>
                </a:extLst>
              </p:cNvPr>
              <p:cNvSpPr/>
              <p:nvPr/>
            </p:nvSpPr>
            <p:spPr>
              <a:xfrm>
                <a:off x="1520" y="2321"/>
                <a:ext cx="197" cy="197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5" name="椭圆 245778">
                <a:extLst>
                  <a:ext uri="{FF2B5EF4-FFF2-40B4-BE49-F238E27FC236}">
                    <a16:creationId xmlns:a16="http://schemas.microsoft.com/office/drawing/2014/main" id="{CCAB1D9C-39DE-436A-94F8-2CE5DD0EFC71}"/>
                  </a:ext>
                </a:extLst>
              </p:cNvPr>
              <p:cNvSpPr/>
              <p:nvPr/>
            </p:nvSpPr>
            <p:spPr>
              <a:xfrm>
                <a:off x="2723" y="1105"/>
                <a:ext cx="197" cy="197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6" name="椭圆 245780">
                <a:extLst>
                  <a:ext uri="{FF2B5EF4-FFF2-40B4-BE49-F238E27FC236}">
                    <a16:creationId xmlns:a16="http://schemas.microsoft.com/office/drawing/2014/main" id="{0D36E16C-F8B6-4431-A1F1-4000A215B144}"/>
                  </a:ext>
                </a:extLst>
              </p:cNvPr>
              <p:cNvSpPr/>
              <p:nvPr/>
            </p:nvSpPr>
            <p:spPr>
              <a:xfrm>
                <a:off x="2062" y="3324"/>
                <a:ext cx="197" cy="198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7" name="椭圆 245781">
                <a:extLst>
                  <a:ext uri="{FF2B5EF4-FFF2-40B4-BE49-F238E27FC236}">
                    <a16:creationId xmlns:a16="http://schemas.microsoft.com/office/drawing/2014/main" id="{54128C95-7EE0-4A9D-8448-456DCBB55EF1}"/>
                  </a:ext>
                </a:extLst>
              </p:cNvPr>
              <p:cNvSpPr/>
              <p:nvPr/>
            </p:nvSpPr>
            <p:spPr>
              <a:xfrm>
                <a:off x="3343" y="3324"/>
                <a:ext cx="197" cy="198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8" name="椭圆 245782">
                <a:extLst>
                  <a:ext uri="{FF2B5EF4-FFF2-40B4-BE49-F238E27FC236}">
                    <a16:creationId xmlns:a16="http://schemas.microsoft.com/office/drawing/2014/main" id="{2748C592-75E2-450A-807A-504EE56C41B9}"/>
                  </a:ext>
                </a:extLst>
              </p:cNvPr>
              <p:cNvSpPr/>
              <p:nvPr/>
            </p:nvSpPr>
            <p:spPr>
              <a:xfrm>
                <a:off x="3934" y="2312"/>
                <a:ext cx="197" cy="198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9" name="椭圆 245783">
                <a:extLst>
                  <a:ext uri="{FF2B5EF4-FFF2-40B4-BE49-F238E27FC236}">
                    <a16:creationId xmlns:a16="http://schemas.microsoft.com/office/drawing/2014/main" id="{C618D850-A417-4477-98D0-FBF29573A0DA}"/>
                  </a:ext>
                </a:extLst>
              </p:cNvPr>
              <p:cNvSpPr/>
              <p:nvPr/>
            </p:nvSpPr>
            <p:spPr>
              <a:xfrm>
                <a:off x="2284" y="1836"/>
                <a:ext cx="1102" cy="109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0" name="椭圆 245785">
                <a:extLst>
                  <a:ext uri="{FF2B5EF4-FFF2-40B4-BE49-F238E27FC236}">
                    <a16:creationId xmlns:a16="http://schemas.microsoft.com/office/drawing/2014/main" id="{30E1CB39-9FDA-42F4-BE60-91905405A84F}"/>
                  </a:ext>
                </a:extLst>
              </p:cNvPr>
              <p:cNvSpPr/>
              <p:nvPr/>
            </p:nvSpPr>
            <p:spPr>
              <a:xfrm>
                <a:off x="2356" y="1907"/>
                <a:ext cx="958" cy="950"/>
              </a:xfrm>
              <a:prstGeom prst="ellipse">
                <a:avLst/>
              </a:prstGeom>
              <a:gradFill rotWithShape="1">
                <a:gsLst>
                  <a:gs pos="0">
                    <a:srgbClr val="8A531C"/>
                  </a:gs>
                  <a:gs pos="50000">
                    <a:schemeClr val="hlink"/>
                  </a:gs>
                  <a:gs pos="100000">
                    <a:srgbClr val="8A531C"/>
                  </a:gs>
                </a:gsLst>
                <a:lin ang="18900000" scaled="1"/>
                <a:tileRect/>
              </a:gra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1" name="椭圆 245786">
                <a:extLst>
                  <a:ext uri="{FF2B5EF4-FFF2-40B4-BE49-F238E27FC236}">
                    <a16:creationId xmlns:a16="http://schemas.microsoft.com/office/drawing/2014/main" id="{FFCA001B-8376-4788-A5D2-65E8E033D5CA}"/>
                  </a:ext>
                </a:extLst>
              </p:cNvPr>
              <p:cNvSpPr/>
              <p:nvPr/>
            </p:nvSpPr>
            <p:spPr>
              <a:xfrm>
                <a:off x="2364" y="1893"/>
                <a:ext cx="958" cy="950"/>
              </a:xfrm>
              <a:prstGeom prst="ellipse">
                <a:avLst/>
              </a:prstGeom>
              <a:gradFill rotWithShape="1">
                <a:gsLst>
                  <a:gs pos="0">
                    <a:srgbClr val="A26120"/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2" name="椭圆 245787">
                <a:extLst>
                  <a:ext uri="{FF2B5EF4-FFF2-40B4-BE49-F238E27FC236}">
                    <a16:creationId xmlns:a16="http://schemas.microsoft.com/office/drawing/2014/main" id="{47A10C1D-7344-46D2-BA16-8A2DE6A2A81B}"/>
                  </a:ext>
                </a:extLst>
              </p:cNvPr>
              <p:cNvSpPr/>
              <p:nvPr/>
            </p:nvSpPr>
            <p:spPr>
              <a:xfrm>
                <a:off x="2405" y="1955"/>
                <a:ext cx="862" cy="856"/>
              </a:xfrm>
              <a:prstGeom prst="ellipse">
                <a:avLst/>
              </a:prstGeom>
              <a:solidFill>
                <a:srgbClr val="333333"/>
              </a:soli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grpSp>
            <p:nvGrpSpPr>
              <p:cNvPr id="33" name="组合 245788">
                <a:extLst>
                  <a:ext uri="{FF2B5EF4-FFF2-40B4-BE49-F238E27FC236}">
                    <a16:creationId xmlns:a16="http://schemas.microsoft.com/office/drawing/2014/main" id="{5800FDDD-9675-4CFC-BC74-3285B001A9BF}"/>
                  </a:ext>
                </a:extLst>
              </p:cNvPr>
              <p:cNvGrpSpPr/>
              <p:nvPr/>
            </p:nvGrpSpPr>
            <p:grpSpPr>
              <a:xfrm>
                <a:off x="2418" y="1968"/>
                <a:ext cx="834" cy="828"/>
                <a:chOff x="2418" y="1968"/>
                <a:chExt cx="834" cy="828"/>
              </a:xfrm>
            </p:grpSpPr>
            <p:sp>
              <p:nvSpPr>
                <p:cNvPr id="35" name="椭圆 245789">
                  <a:extLst>
                    <a:ext uri="{FF2B5EF4-FFF2-40B4-BE49-F238E27FC236}">
                      <a16:creationId xmlns:a16="http://schemas.microsoft.com/office/drawing/2014/main" id="{174E61F7-ED4B-4554-9BD0-A28FF7A1459F}"/>
                    </a:ext>
                  </a:extLst>
                </p:cNvPr>
                <p:cNvSpPr/>
                <p:nvPr/>
              </p:nvSpPr>
              <p:spPr>
                <a:xfrm>
                  <a:off x="2418" y="1968"/>
                  <a:ext cx="834" cy="8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lstStyle/>
                <a:p>
                  <a:pPr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36" name="椭圆 245790">
                  <a:extLst>
                    <a:ext uri="{FF2B5EF4-FFF2-40B4-BE49-F238E27FC236}">
                      <a16:creationId xmlns:a16="http://schemas.microsoft.com/office/drawing/2014/main" id="{9DBAD807-ECDA-444D-94B8-A3CBEDE37B9C}"/>
                    </a:ext>
                  </a:extLst>
                </p:cNvPr>
                <p:cNvSpPr/>
                <p:nvPr/>
              </p:nvSpPr>
              <p:spPr>
                <a:xfrm>
                  <a:off x="2429" y="1973"/>
                  <a:ext cx="814" cy="8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lstStyle/>
                <a:p>
                  <a:pPr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37" name="椭圆 245791">
                  <a:extLst>
                    <a:ext uri="{FF2B5EF4-FFF2-40B4-BE49-F238E27FC236}">
                      <a16:creationId xmlns:a16="http://schemas.microsoft.com/office/drawing/2014/main" id="{DE4564EE-496E-401A-8053-A1BAFEF17343}"/>
                    </a:ext>
                  </a:extLst>
                </p:cNvPr>
                <p:cNvSpPr/>
                <p:nvPr/>
              </p:nvSpPr>
              <p:spPr>
                <a:xfrm>
                  <a:off x="2437" y="1981"/>
                  <a:ext cx="774" cy="75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lstStyle/>
                <a:p>
                  <a:pPr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38" name="椭圆 245792">
                  <a:extLst>
                    <a:ext uri="{FF2B5EF4-FFF2-40B4-BE49-F238E27FC236}">
                      <a16:creationId xmlns:a16="http://schemas.microsoft.com/office/drawing/2014/main" id="{9F830734-BE93-44F4-B262-C55729EE89E3}"/>
                    </a:ext>
                  </a:extLst>
                </p:cNvPr>
                <p:cNvSpPr/>
                <p:nvPr/>
              </p:nvSpPr>
              <p:spPr>
                <a:xfrm>
                  <a:off x="2483" y="2002"/>
                  <a:ext cx="688" cy="61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vert="eaVert" wrap="none" anchor="ctr"/>
                <a:lstStyle/>
                <a:p>
                  <a:pPr algn="ctr"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34" name="文本框 245793">
                <a:extLst>
                  <a:ext uri="{FF2B5EF4-FFF2-40B4-BE49-F238E27FC236}">
                    <a16:creationId xmlns:a16="http://schemas.microsoft.com/office/drawing/2014/main" id="{351D1977-BF75-445A-A8CF-7226976FD43E}"/>
                  </a:ext>
                </a:extLst>
              </p:cNvPr>
              <p:cNvSpPr txBox="1"/>
              <p:nvPr/>
            </p:nvSpPr>
            <p:spPr>
              <a:xfrm>
                <a:off x="2739" y="2262"/>
                <a:ext cx="195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algn="ctr" eaLnBrk="0" hangingPunct="0">
                  <a:buClrTx/>
                  <a:buSzTx/>
                  <a:buFontTx/>
                </a:pPr>
                <a:endParaRPr sz="2400" b="0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E1802C05-4055-42BC-97D9-7FF3CB6661A0}"/>
                </a:ext>
              </a:extLst>
            </p:cNvPr>
            <p:cNvSpPr txBox="1"/>
            <p:nvPr/>
          </p:nvSpPr>
          <p:spPr>
            <a:xfrm>
              <a:off x="3753560" y="3683479"/>
              <a:ext cx="14345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先兆子痫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0D238A7-12CE-43E9-925E-DD8ED4E50CA1}"/>
                </a:ext>
              </a:extLst>
            </p:cNvPr>
            <p:cNvSpPr txBox="1"/>
            <p:nvPr/>
          </p:nvSpPr>
          <p:spPr>
            <a:xfrm>
              <a:off x="1173624" y="2041262"/>
              <a:ext cx="23243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肝硬化腹腔积液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100661E0-7B5E-47CE-A9B0-AD9C7D833527}"/>
                </a:ext>
              </a:extLst>
            </p:cNvPr>
            <p:cNvSpPr txBox="1"/>
            <p:nvPr/>
          </p:nvSpPr>
          <p:spPr>
            <a:xfrm>
              <a:off x="295674" y="5016226"/>
              <a:ext cx="19686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重度高血压但水肿较轻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021792F0-52B5-46EA-A6A2-F971C93F831D}"/>
                </a:ext>
              </a:extLst>
            </p:cNvPr>
            <p:cNvSpPr txBox="1"/>
            <p:nvPr/>
          </p:nvSpPr>
          <p:spPr>
            <a:xfrm>
              <a:off x="1426" y="3614921"/>
              <a:ext cx="11308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心脏病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C2A5951A-8DA0-4700-B8D0-4F2DE4C81D82}"/>
                </a:ext>
              </a:extLst>
            </p:cNvPr>
            <p:cNvSpPr txBox="1"/>
            <p:nvPr/>
          </p:nvSpPr>
          <p:spPr>
            <a:xfrm>
              <a:off x="3110461" y="5016225"/>
              <a:ext cx="1745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急慢性肾炎</a:t>
              </a:r>
            </a:p>
          </p:txBody>
        </p: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18DD7D44-0C24-4F71-8ACA-E42B2DDBC694}"/>
              </a:ext>
            </a:extLst>
          </p:cNvPr>
          <p:cNvSpPr txBox="1"/>
          <p:nvPr/>
        </p:nvSpPr>
        <p:spPr>
          <a:xfrm>
            <a:off x="1356658" y="5812640"/>
            <a:ext cx="10001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u="sng" dirty="0">
                <a:solidFill>
                  <a:srgbClr val="C00000"/>
                </a:solidFill>
                <a:latin typeface="+mj-ea"/>
                <a:ea typeface="+mj-ea"/>
              </a:rPr>
              <a:t>成人食盐量＜</a:t>
            </a:r>
            <a:r>
              <a:rPr lang="en-US" altLang="zh-CN" sz="2400" u="sng" dirty="0">
                <a:solidFill>
                  <a:srgbClr val="C00000"/>
                </a:solidFill>
                <a:latin typeface="+mj-ea"/>
                <a:ea typeface="+mj-ea"/>
              </a:rPr>
              <a:t>2.0g/d</a:t>
            </a:r>
            <a:r>
              <a:rPr lang="zh-CN" altLang="en-US" sz="2400" dirty="0">
                <a:solidFill>
                  <a:srgbClr val="C00000"/>
                </a:solidFill>
                <a:latin typeface="+mj-ea"/>
                <a:ea typeface="+mj-ea"/>
              </a:rPr>
              <a:t>，不包含食物内自然含钠量，禁用腌制品。</a:t>
            </a:r>
          </a:p>
        </p:txBody>
      </p:sp>
      <p:pic>
        <p:nvPicPr>
          <p:cNvPr id="4" name="图片 3" descr="卡通人物&#10;&#10;描述已自动生成">
            <a:extLst>
              <a:ext uri="{FF2B5EF4-FFF2-40B4-BE49-F238E27FC236}">
                <a16:creationId xmlns:a16="http://schemas.microsoft.com/office/drawing/2014/main" id="{591C3A27-ED28-4F2D-8B19-0B2C78AA0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346" y="1239506"/>
            <a:ext cx="4831453" cy="409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3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8202400" cy="575005"/>
          </a:xfrm>
        </p:spPr>
        <p:txBody>
          <a:bodyPr/>
          <a:lstStyle/>
          <a:p>
            <a:r>
              <a:rPr lang="zh-CN" altLang="en-US" sz="3200" dirty="0"/>
              <a:t>二、治疗饮食</a:t>
            </a:r>
            <a:r>
              <a:rPr lang="en-US" altLang="zh-CN" sz="3200" dirty="0"/>
              <a:t>——</a:t>
            </a:r>
            <a:r>
              <a:rPr lang="zh-CN" altLang="en-US" sz="3200" dirty="0"/>
              <a:t>无盐低钠饮食</a:t>
            </a: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C4B5CE77-61F2-42D2-BE86-8A62B03BF699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D60FDB7B-75B7-4D48-8294-61F074F66CC9}"/>
              </a:ext>
            </a:extLst>
          </p:cNvPr>
          <p:cNvSpPr/>
          <p:nvPr/>
        </p:nvSpPr>
        <p:spPr>
          <a:xfrm>
            <a:off x="724368" y="1183422"/>
            <a:ext cx="2329891" cy="63407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无盐低钠饮食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01D23CA-4321-4615-954E-5C5599F9C672}"/>
              </a:ext>
            </a:extLst>
          </p:cNvPr>
          <p:cNvSpPr txBox="1"/>
          <p:nvPr/>
        </p:nvSpPr>
        <p:spPr>
          <a:xfrm>
            <a:off x="595570" y="2215270"/>
            <a:ext cx="10645526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C00000"/>
                </a:solidFill>
                <a:latin typeface="+mj-ea"/>
                <a:ea typeface="+mj-ea"/>
              </a:rPr>
              <a:t>同低盐饮食，但水肿较重的病人。</a:t>
            </a:r>
            <a:endParaRPr lang="en-US" altLang="zh-CN" sz="2400" dirty="0">
              <a:solidFill>
                <a:srgbClr val="C00000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C00000"/>
                </a:solidFill>
                <a:latin typeface="+mj-ea"/>
                <a:ea typeface="+mj-ea"/>
              </a:rPr>
              <a:t>不放盐烹调，且控制食物中</a:t>
            </a:r>
            <a:r>
              <a:rPr lang="zh-CN" altLang="en-US" sz="2400" u="sng" dirty="0">
                <a:solidFill>
                  <a:srgbClr val="C00000"/>
                </a:solidFill>
                <a:latin typeface="+mj-ea"/>
                <a:ea typeface="+mj-ea"/>
              </a:rPr>
              <a:t>含钠量＜</a:t>
            </a:r>
            <a:r>
              <a:rPr lang="en-US" altLang="zh-CN" sz="2400" u="sng" dirty="0">
                <a:solidFill>
                  <a:srgbClr val="C00000"/>
                </a:solidFill>
                <a:latin typeface="+mj-ea"/>
                <a:ea typeface="+mj-ea"/>
              </a:rPr>
              <a:t>0.7g/d</a:t>
            </a:r>
            <a:r>
              <a:rPr lang="zh-CN" altLang="en-US" sz="2400" dirty="0">
                <a:solidFill>
                  <a:srgbClr val="C00000"/>
                </a:solidFill>
                <a:latin typeface="+mj-ea"/>
                <a:ea typeface="+mj-ea"/>
              </a:rPr>
              <a:t>，禁食腌制品、含钠的食物和药物。</a:t>
            </a:r>
          </a:p>
        </p:txBody>
      </p:sp>
      <p:pic>
        <p:nvPicPr>
          <p:cNvPr id="4" name="图片 3" descr="图片包含 瓶子, 桌子, 食物, 绿色&#10;&#10;描述已自动生成">
            <a:extLst>
              <a:ext uri="{FF2B5EF4-FFF2-40B4-BE49-F238E27FC236}">
                <a16:creationId xmlns:a16="http://schemas.microsoft.com/office/drawing/2014/main" id="{20528FC4-2C6A-49FB-87BF-FB2486CAA63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141" y="4538008"/>
            <a:ext cx="1995488" cy="1338263"/>
          </a:xfrm>
          <a:prstGeom prst="rect">
            <a:avLst/>
          </a:prstGeom>
        </p:spPr>
      </p:pic>
      <p:pic>
        <p:nvPicPr>
          <p:cNvPr id="9" name="图片 8" descr="图片包含 杯子, 桌子, 食物, 香蕉&#10;&#10;描述已自动生成">
            <a:extLst>
              <a:ext uri="{FF2B5EF4-FFF2-40B4-BE49-F238E27FC236}">
                <a16:creationId xmlns:a16="http://schemas.microsoft.com/office/drawing/2014/main" id="{D495F5FA-4549-4127-81BD-A0391330860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DCDBD9"/>
              </a:clrFrom>
              <a:clrTo>
                <a:srgbClr val="DCDB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010" y="3547408"/>
            <a:ext cx="2100263" cy="2328863"/>
          </a:xfrm>
          <a:prstGeom prst="rect">
            <a:avLst/>
          </a:prstGeom>
        </p:spPr>
      </p:pic>
      <p:pic>
        <p:nvPicPr>
          <p:cNvPr id="11" name="图片 10" descr="盘子里的薯条和汉堡&#10;&#10;描述已自动生成">
            <a:extLst>
              <a:ext uri="{FF2B5EF4-FFF2-40B4-BE49-F238E27FC236}">
                <a16:creationId xmlns:a16="http://schemas.microsoft.com/office/drawing/2014/main" id="{6504103E-BBEC-44A5-85D9-BC3C1D0C4C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759" y="4626996"/>
            <a:ext cx="2529001" cy="1338263"/>
          </a:xfrm>
          <a:prstGeom prst="rect">
            <a:avLst/>
          </a:prstGeom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CF5249D6-713F-44BF-8C87-598905B40CA4}"/>
              </a:ext>
            </a:extLst>
          </p:cNvPr>
          <p:cNvCxnSpPr/>
          <p:nvPr/>
        </p:nvCxnSpPr>
        <p:spPr>
          <a:xfrm>
            <a:off x="1138893" y="5130496"/>
            <a:ext cx="919327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42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8202400" cy="575005"/>
          </a:xfrm>
        </p:spPr>
        <p:txBody>
          <a:bodyPr/>
          <a:lstStyle/>
          <a:p>
            <a:r>
              <a:rPr lang="zh-CN" altLang="en-US" sz="3200" dirty="0"/>
              <a:t>二、治疗饮食</a:t>
            </a:r>
            <a:r>
              <a:rPr lang="en-US" altLang="zh-CN" sz="3200" dirty="0"/>
              <a:t>——</a:t>
            </a:r>
            <a:r>
              <a:rPr lang="zh-CN" altLang="en-US" sz="3200" dirty="0"/>
              <a:t>高纤维素饮食</a:t>
            </a: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C4B5CE77-61F2-42D2-BE86-8A62B03BF699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D60FDB7B-75B7-4D48-8294-61F074F66CC9}"/>
              </a:ext>
            </a:extLst>
          </p:cNvPr>
          <p:cNvSpPr/>
          <p:nvPr/>
        </p:nvSpPr>
        <p:spPr>
          <a:xfrm>
            <a:off x="1360561" y="1155311"/>
            <a:ext cx="2088971" cy="63407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高纤维素饮食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4A2E93D0-5A5D-44B0-86B4-90BB2C75F6B3}"/>
              </a:ext>
            </a:extLst>
          </p:cNvPr>
          <p:cNvGrpSpPr/>
          <p:nvPr/>
        </p:nvGrpSpPr>
        <p:grpSpPr>
          <a:xfrm>
            <a:off x="231394" y="2084550"/>
            <a:ext cx="4959330" cy="3618139"/>
            <a:chOff x="1426" y="2040746"/>
            <a:chExt cx="4959330" cy="3618139"/>
          </a:xfrm>
        </p:grpSpPr>
        <p:grpSp>
          <p:nvGrpSpPr>
            <p:cNvPr id="8" name="组合 245763">
              <a:extLst>
                <a:ext uri="{FF2B5EF4-FFF2-40B4-BE49-F238E27FC236}">
                  <a16:creationId xmlns:a16="http://schemas.microsoft.com/office/drawing/2014/main" id="{D682BF2B-48AB-4A67-9308-2CE44DE01C59}"/>
                </a:ext>
              </a:extLst>
            </p:cNvPr>
            <p:cNvGrpSpPr/>
            <p:nvPr/>
          </p:nvGrpSpPr>
          <p:grpSpPr>
            <a:xfrm>
              <a:off x="999263" y="2424115"/>
              <a:ext cx="2956666" cy="2720231"/>
              <a:chOff x="1520" y="1009"/>
              <a:chExt cx="2849" cy="2675"/>
            </a:xfrm>
          </p:grpSpPr>
          <p:sp>
            <p:nvSpPr>
              <p:cNvPr id="15" name="右箭头 245766">
                <a:extLst>
                  <a:ext uri="{FF2B5EF4-FFF2-40B4-BE49-F238E27FC236}">
                    <a16:creationId xmlns:a16="http://schemas.microsoft.com/office/drawing/2014/main" id="{3F753E75-65F2-4361-9909-BD5BF464829D}"/>
                  </a:ext>
                </a:extLst>
              </p:cNvPr>
              <p:cNvSpPr/>
              <p:nvPr/>
            </p:nvSpPr>
            <p:spPr>
              <a:xfrm rot="16200000">
                <a:off x="2565" y="1507"/>
                <a:ext cx="513" cy="187"/>
              </a:xfrm>
              <a:prstGeom prst="rightArrow">
                <a:avLst>
                  <a:gd name="adj1" fmla="val 35166"/>
                  <a:gd name="adj2" fmla="val 110888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6" name="右箭头 245767">
                <a:extLst>
                  <a:ext uri="{FF2B5EF4-FFF2-40B4-BE49-F238E27FC236}">
                    <a16:creationId xmlns:a16="http://schemas.microsoft.com/office/drawing/2014/main" id="{8A97C7AD-35F1-4E66-B051-C618707A1659}"/>
                  </a:ext>
                </a:extLst>
              </p:cNvPr>
              <p:cNvSpPr/>
              <p:nvPr/>
            </p:nvSpPr>
            <p:spPr>
              <a:xfrm rot="5400000">
                <a:off x="2590" y="3071"/>
                <a:ext cx="514" cy="187"/>
              </a:xfrm>
              <a:prstGeom prst="rightArrow">
                <a:avLst>
                  <a:gd name="adj1" fmla="val 35166"/>
                  <a:gd name="adj2" fmla="val 101693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7" name="右箭头 245768">
                <a:extLst>
                  <a:ext uri="{FF2B5EF4-FFF2-40B4-BE49-F238E27FC236}">
                    <a16:creationId xmlns:a16="http://schemas.microsoft.com/office/drawing/2014/main" id="{0F975156-EB71-4B00-A7FB-9E6BF1CE835F}"/>
                  </a:ext>
                </a:extLst>
              </p:cNvPr>
              <p:cNvSpPr/>
              <p:nvPr/>
            </p:nvSpPr>
            <p:spPr>
              <a:xfrm>
                <a:off x="3351" y="2307"/>
                <a:ext cx="512" cy="187"/>
              </a:xfrm>
              <a:prstGeom prst="rightArrow">
                <a:avLst>
                  <a:gd name="adj1" fmla="val 35166"/>
                  <a:gd name="adj2" fmla="val 110672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8" name="右箭头 245769">
                <a:extLst>
                  <a:ext uri="{FF2B5EF4-FFF2-40B4-BE49-F238E27FC236}">
                    <a16:creationId xmlns:a16="http://schemas.microsoft.com/office/drawing/2014/main" id="{0FA417D5-6181-47A9-8105-F4649B94C842}"/>
                  </a:ext>
                </a:extLst>
              </p:cNvPr>
              <p:cNvSpPr/>
              <p:nvPr/>
            </p:nvSpPr>
            <p:spPr>
              <a:xfrm rot="10800000">
                <a:off x="1793" y="2303"/>
                <a:ext cx="558" cy="187"/>
              </a:xfrm>
              <a:prstGeom prst="rightArrow">
                <a:avLst>
                  <a:gd name="adj1" fmla="val 35166"/>
                  <a:gd name="adj2" fmla="val 120615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9" name="椭圆 245770">
                <a:extLst>
                  <a:ext uri="{FF2B5EF4-FFF2-40B4-BE49-F238E27FC236}">
                    <a16:creationId xmlns:a16="http://schemas.microsoft.com/office/drawing/2014/main" id="{405B2B16-3C8A-4786-92CA-2CEE6BF5394F}"/>
                  </a:ext>
                </a:extLst>
              </p:cNvPr>
              <p:cNvSpPr/>
              <p:nvPr/>
            </p:nvSpPr>
            <p:spPr>
              <a:xfrm>
                <a:off x="1612" y="1168"/>
                <a:ext cx="2420" cy="2427"/>
              </a:xfrm>
              <a:prstGeom prst="ellipse">
                <a:avLst/>
              </a:prstGeom>
              <a:noFill/>
              <a:ln w="3810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0" name="文本框 245771">
                <a:extLst>
                  <a:ext uri="{FF2B5EF4-FFF2-40B4-BE49-F238E27FC236}">
                    <a16:creationId xmlns:a16="http://schemas.microsoft.com/office/drawing/2014/main" id="{88F8E6AC-9385-494D-B868-EDBBB04EEA93}"/>
                  </a:ext>
                </a:extLst>
              </p:cNvPr>
              <p:cNvSpPr txBox="1"/>
              <p:nvPr/>
            </p:nvSpPr>
            <p:spPr>
              <a:xfrm>
                <a:off x="3583" y="1009"/>
                <a:ext cx="195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buClrTx/>
                  <a:buSzTx/>
                  <a:buFontTx/>
                </a:pPr>
                <a:endParaRPr sz="32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文本框 245773">
                <a:extLst>
                  <a:ext uri="{FF2B5EF4-FFF2-40B4-BE49-F238E27FC236}">
                    <a16:creationId xmlns:a16="http://schemas.microsoft.com/office/drawing/2014/main" id="{47CA9C43-FA20-474A-A6C7-4C77445E9000}"/>
                  </a:ext>
                </a:extLst>
              </p:cNvPr>
              <p:cNvSpPr txBox="1"/>
              <p:nvPr/>
            </p:nvSpPr>
            <p:spPr>
              <a:xfrm>
                <a:off x="4174" y="2145"/>
                <a:ext cx="195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buClrTx/>
                  <a:buSzTx/>
                  <a:buFontTx/>
                </a:pPr>
                <a:endParaRPr sz="32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文本框 245774">
                <a:extLst>
                  <a:ext uri="{FF2B5EF4-FFF2-40B4-BE49-F238E27FC236}">
                    <a16:creationId xmlns:a16="http://schemas.microsoft.com/office/drawing/2014/main" id="{8A5D33EB-3215-4A3A-BB99-E65D11BB7A8A}"/>
                  </a:ext>
                </a:extLst>
              </p:cNvPr>
              <p:cNvSpPr txBox="1"/>
              <p:nvPr/>
            </p:nvSpPr>
            <p:spPr>
              <a:xfrm>
                <a:off x="3582" y="3313"/>
                <a:ext cx="195" cy="21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buClrTx/>
                  <a:buSzTx/>
                  <a:buFontTx/>
                </a:pPr>
                <a:endParaRPr sz="160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文本框 245776">
                <a:extLst>
                  <a:ext uri="{FF2B5EF4-FFF2-40B4-BE49-F238E27FC236}">
                    <a16:creationId xmlns:a16="http://schemas.microsoft.com/office/drawing/2014/main" id="{4825A4C1-6456-45AA-A4D1-E152DBD89902}"/>
                  </a:ext>
                </a:extLst>
              </p:cNvPr>
              <p:cNvSpPr txBox="1"/>
              <p:nvPr/>
            </p:nvSpPr>
            <p:spPr>
              <a:xfrm>
                <a:off x="1840" y="3141"/>
                <a:ext cx="195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algn="r" eaLnBrk="0" hangingPunct="0">
                  <a:buClrTx/>
                  <a:buSzTx/>
                  <a:buFontTx/>
                </a:pPr>
                <a:endParaRPr sz="32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椭圆 245777">
                <a:extLst>
                  <a:ext uri="{FF2B5EF4-FFF2-40B4-BE49-F238E27FC236}">
                    <a16:creationId xmlns:a16="http://schemas.microsoft.com/office/drawing/2014/main" id="{3FFE3869-2F1C-4BB2-97A5-BD5D407C1F33}"/>
                  </a:ext>
                </a:extLst>
              </p:cNvPr>
              <p:cNvSpPr/>
              <p:nvPr/>
            </p:nvSpPr>
            <p:spPr>
              <a:xfrm>
                <a:off x="1520" y="2321"/>
                <a:ext cx="197" cy="197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5" name="椭圆 245778">
                <a:extLst>
                  <a:ext uri="{FF2B5EF4-FFF2-40B4-BE49-F238E27FC236}">
                    <a16:creationId xmlns:a16="http://schemas.microsoft.com/office/drawing/2014/main" id="{24E7D7CD-00D0-4886-B96A-DA4CB1286B11}"/>
                  </a:ext>
                </a:extLst>
              </p:cNvPr>
              <p:cNvSpPr/>
              <p:nvPr/>
            </p:nvSpPr>
            <p:spPr>
              <a:xfrm>
                <a:off x="2723" y="1105"/>
                <a:ext cx="197" cy="197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6" name="椭圆 245780">
                <a:extLst>
                  <a:ext uri="{FF2B5EF4-FFF2-40B4-BE49-F238E27FC236}">
                    <a16:creationId xmlns:a16="http://schemas.microsoft.com/office/drawing/2014/main" id="{7B863D72-FDC2-4FE7-A2D9-009AA188CBB6}"/>
                  </a:ext>
                </a:extLst>
              </p:cNvPr>
              <p:cNvSpPr/>
              <p:nvPr/>
            </p:nvSpPr>
            <p:spPr>
              <a:xfrm>
                <a:off x="2732" y="3486"/>
                <a:ext cx="197" cy="198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8" name="椭圆 245782">
                <a:extLst>
                  <a:ext uri="{FF2B5EF4-FFF2-40B4-BE49-F238E27FC236}">
                    <a16:creationId xmlns:a16="http://schemas.microsoft.com/office/drawing/2014/main" id="{0D8BC2EF-A148-4299-AB5C-4613F86F4C9B}"/>
                  </a:ext>
                </a:extLst>
              </p:cNvPr>
              <p:cNvSpPr/>
              <p:nvPr/>
            </p:nvSpPr>
            <p:spPr>
              <a:xfrm>
                <a:off x="3934" y="2312"/>
                <a:ext cx="197" cy="198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9" name="椭圆 245783">
                <a:extLst>
                  <a:ext uri="{FF2B5EF4-FFF2-40B4-BE49-F238E27FC236}">
                    <a16:creationId xmlns:a16="http://schemas.microsoft.com/office/drawing/2014/main" id="{8C6FC198-7D70-48B2-91AD-81EFDC685A64}"/>
                  </a:ext>
                </a:extLst>
              </p:cNvPr>
              <p:cNvSpPr/>
              <p:nvPr/>
            </p:nvSpPr>
            <p:spPr>
              <a:xfrm>
                <a:off x="2284" y="1836"/>
                <a:ext cx="1102" cy="109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0" name="椭圆 245785">
                <a:extLst>
                  <a:ext uri="{FF2B5EF4-FFF2-40B4-BE49-F238E27FC236}">
                    <a16:creationId xmlns:a16="http://schemas.microsoft.com/office/drawing/2014/main" id="{3DAF4847-DAF8-4434-9807-5C173C171E4B}"/>
                  </a:ext>
                </a:extLst>
              </p:cNvPr>
              <p:cNvSpPr/>
              <p:nvPr/>
            </p:nvSpPr>
            <p:spPr>
              <a:xfrm>
                <a:off x="2356" y="1907"/>
                <a:ext cx="958" cy="950"/>
              </a:xfrm>
              <a:prstGeom prst="ellipse">
                <a:avLst/>
              </a:prstGeom>
              <a:gradFill rotWithShape="1">
                <a:gsLst>
                  <a:gs pos="0">
                    <a:srgbClr val="8A531C"/>
                  </a:gs>
                  <a:gs pos="50000">
                    <a:schemeClr val="hlink"/>
                  </a:gs>
                  <a:gs pos="100000">
                    <a:srgbClr val="8A531C"/>
                  </a:gs>
                </a:gsLst>
                <a:lin ang="18900000" scaled="1"/>
                <a:tileRect/>
              </a:gra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1" name="椭圆 245786">
                <a:extLst>
                  <a:ext uri="{FF2B5EF4-FFF2-40B4-BE49-F238E27FC236}">
                    <a16:creationId xmlns:a16="http://schemas.microsoft.com/office/drawing/2014/main" id="{91888AF6-FE75-4B8B-8012-BAB4785EA60C}"/>
                  </a:ext>
                </a:extLst>
              </p:cNvPr>
              <p:cNvSpPr/>
              <p:nvPr/>
            </p:nvSpPr>
            <p:spPr>
              <a:xfrm>
                <a:off x="2364" y="1893"/>
                <a:ext cx="958" cy="950"/>
              </a:xfrm>
              <a:prstGeom prst="ellipse">
                <a:avLst/>
              </a:prstGeom>
              <a:gradFill rotWithShape="1">
                <a:gsLst>
                  <a:gs pos="0">
                    <a:srgbClr val="A26120"/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2" name="椭圆 245787">
                <a:extLst>
                  <a:ext uri="{FF2B5EF4-FFF2-40B4-BE49-F238E27FC236}">
                    <a16:creationId xmlns:a16="http://schemas.microsoft.com/office/drawing/2014/main" id="{8A8D63E0-EE65-4B50-AA36-07195C71AE8B}"/>
                  </a:ext>
                </a:extLst>
              </p:cNvPr>
              <p:cNvSpPr/>
              <p:nvPr/>
            </p:nvSpPr>
            <p:spPr>
              <a:xfrm>
                <a:off x="2405" y="1955"/>
                <a:ext cx="862" cy="856"/>
              </a:xfrm>
              <a:prstGeom prst="ellipse">
                <a:avLst/>
              </a:prstGeom>
              <a:solidFill>
                <a:srgbClr val="333333"/>
              </a:soli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grpSp>
            <p:nvGrpSpPr>
              <p:cNvPr id="33" name="组合 245788">
                <a:extLst>
                  <a:ext uri="{FF2B5EF4-FFF2-40B4-BE49-F238E27FC236}">
                    <a16:creationId xmlns:a16="http://schemas.microsoft.com/office/drawing/2014/main" id="{209EE1B6-B571-4665-A5E9-4EA11B456BB8}"/>
                  </a:ext>
                </a:extLst>
              </p:cNvPr>
              <p:cNvGrpSpPr/>
              <p:nvPr/>
            </p:nvGrpSpPr>
            <p:grpSpPr>
              <a:xfrm>
                <a:off x="2418" y="1968"/>
                <a:ext cx="834" cy="828"/>
                <a:chOff x="2418" y="1968"/>
                <a:chExt cx="834" cy="828"/>
              </a:xfrm>
            </p:grpSpPr>
            <p:sp>
              <p:nvSpPr>
                <p:cNvPr id="35" name="椭圆 245789">
                  <a:extLst>
                    <a:ext uri="{FF2B5EF4-FFF2-40B4-BE49-F238E27FC236}">
                      <a16:creationId xmlns:a16="http://schemas.microsoft.com/office/drawing/2014/main" id="{AEFC0C12-D776-4D55-A7C5-E47EB2B4B416}"/>
                    </a:ext>
                  </a:extLst>
                </p:cNvPr>
                <p:cNvSpPr/>
                <p:nvPr/>
              </p:nvSpPr>
              <p:spPr>
                <a:xfrm>
                  <a:off x="2418" y="1968"/>
                  <a:ext cx="834" cy="8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lstStyle/>
                <a:p>
                  <a:pPr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36" name="椭圆 245790">
                  <a:extLst>
                    <a:ext uri="{FF2B5EF4-FFF2-40B4-BE49-F238E27FC236}">
                      <a16:creationId xmlns:a16="http://schemas.microsoft.com/office/drawing/2014/main" id="{DF43F427-3455-48F3-BD66-DBB0597A8FAC}"/>
                    </a:ext>
                  </a:extLst>
                </p:cNvPr>
                <p:cNvSpPr/>
                <p:nvPr/>
              </p:nvSpPr>
              <p:spPr>
                <a:xfrm>
                  <a:off x="2429" y="1973"/>
                  <a:ext cx="814" cy="8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lstStyle/>
                <a:p>
                  <a:pPr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37" name="椭圆 245791">
                  <a:extLst>
                    <a:ext uri="{FF2B5EF4-FFF2-40B4-BE49-F238E27FC236}">
                      <a16:creationId xmlns:a16="http://schemas.microsoft.com/office/drawing/2014/main" id="{FD06E5EF-85E8-4696-8EF0-FDBECFF98105}"/>
                    </a:ext>
                  </a:extLst>
                </p:cNvPr>
                <p:cNvSpPr/>
                <p:nvPr/>
              </p:nvSpPr>
              <p:spPr>
                <a:xfrm>
                  <a:off x="2437" y="1981"/>
                  <a:ext cx="774" cy="75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lstStyle/>
                <a:p>
                  <a:pPr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38" name="椭圆 245792">
                  <a:extLst>
                    <a:ext uri="{FF2B5EF4-FFF2-40B4-BE49-F238E27FC236}">
                      <a16:creationId xmlns:a16="http://schemas.microsoft.com/office/drawing/2014/main" id="{2E40B486-A12B-4579-B053-33D6D8C2F722}"/>
                    </a:ext>
                  </a:extLst>
                </p:cNvPr>
                <p:cNvSpPr/>
                <p:nvPr/>
              </p:nvSpPr>
              <p:spPr>
                <a:xfrm>
                  <a:off x="2483" y="2002"/>
                  <a:ext cx="688" cy="61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vert="eaVert" wrap="none" anchor="ctr"/>
                <a:lstStyle/>
                <a:p>
                  <a:pPr algn="ctr"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34" name="文本框 245793">
                <a:extLst>
                  <a:ext uri="{FF2B5EF4-FFF2-40B4-BE49-F238E27FC236}">
                    <a16:creationId xmlns:a16="http://schemas.microsoft.com/office/drawing/2014/main" id="{1EDB7CFF-102F-47A4-BCF4-2D50996D6CA6}"/>
                  </a:ext>
                </a:extLst>
              </p:cNvPr>
              <p:cNvSpPr txBox="1"/>
              <p:nvPr/>
            </p:nvSpPr>
            <p:spPr>
              <a:xfrm>
                <a:off x="2739" y="2262"/>
                <a:ext cx="195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algn="ctr" eaLnBrk="0" hangingPunct="0">
                  <a:buClrTx/>
                  <a:buSzTx/>
                  <a:buFontTx/>
                </a:pPr>
                <a:endParaRPr sz="2400" b="0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87480ECE-498B-45D4-9CDC-EC25298B9012}"/>
                </a:ext>
              </a:extLst>
            </p:cNvPr>
            <p:cNvSpPr txBox="1"/>
            <p:nvPr/>
          </p:nvSpPr>
          <p:spPr>
            <a:xfrm>
              <a:off x="3854743" y="3584882"/>
              <a:ext cx="11060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高血脂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390CDED2-6840-482F-B36A-CA1D538AED49}"/>
                </a:ext>
              </a:extLst>
            </p:cNvPr>
            <p:cNvSpPr txBox="1"/>
            <p:nvPr/>
          </p:nvSpPr>
          <p:spPr>
            <a:xfrm>
              <a:off x="1913126" y="2040746"/>
              <a:ext cx="8631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便秘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F5B2B07-2062-4ADC-8BFE-FA3678D431B4}"/>
                </a:ext>
              </a:extLst>
            </p:cNvPr>
            <p:cNvSpPr txBox="1"/>
            <p:nvPr/>
          </p:nvSpPr>
          <p:spPr>
            <a:xfrm>
              <a:off x="1792135" y="5197220"/>
              <a:ext cx="12837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糖尿病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671AA8CC-EA87-4A86-8959-F5134BA0984C}"/>
                </a:ext>
              </a:extLst>
            </p:cNvPr>
            <p:cNvSpPr txBox="1"/>
            <p:nvPr/>
          </p:nvSpPr>
          <p:spPr>
            <a:xfrm>
              <a:off x="1426" y="3614921"/>
              <a:ext cx="11308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肥胖</a:t>
              </a:r>
            </a:p>
          </p:txBody>
        </p:sp>
      </p:grpSp>
      <p:pic>
        <p:nvPicPr>
          <p:cNvPr id="4" name="图片 3" descr="桌子上有许多食物&#10;&#10;描述已自动生成">
            <a:extLst>
              <a:ext uri="{FF2B5EF4-FFF2-40B4-BE49-F238E27FC236}">
                <a16:creationId xmlns:a16="http://schemas.microsoft.com/office/drawing/2014/main" id="{1EDA2AA1-D8FB-44A9-A149-9BA9141D6BB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32" y="3460210"/>
            <a:ext cx="2224088" cy="1390650"/>
          </a:xfrm>
          <a:prstGeom prst="rect">
            <a:avLst/>
          </a:prstGeom>
        </p:spPr>
      </p:pic>
      <p:pic>
        <p:nvPicPr>
          <p:cNvPr id="41" name="图片 40" descr="图片包含 芹菜, 游戏机, 桌子, 青菜&#10;&#10;描述已自动生成">
            <a:extLst>
              <a:ext uri="{FF2B5EF4-FFF2-40B4-BE49-F238E27FC236}">
                <a16:creationId xmlns:a16="http://schemas.microsoft.com/office/drawing/2014/main" id="{2B3DD237-E61D-41E0-8FBE-41342D4F68D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464" y="1366596"/>
            <a:ext cx="1876425" cy="1543050"/>
          </a:xfrm>
          <a:prstGeom prst="rect">
            <a:avLst/>
          </a:prstGeom>
        </p:spPr>
      </p:pic>
      <p:pic>
        <p:nvPicPr>
          <p:cNvPr id="43" name="图片 42" descr="图片包含 桌子, 食物, 面, 热&#10;&#10;描述已自动生成">
            <a:extLst>
              <a:ext uri="{FF2B5EF4-FFF2-40B4-BE49-F238E27FC236}">
                <a16:creationId xmlns:a16="http://schemas.microsoft.com/office/drawing/2014/main" id="{3AD55E49-7E07-474C-90C1-9883D50C66B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CCCECD"/>
              </a:clrFrom>
              <a:clrTo>
                <a:srgbClr val="CCCE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33" y="1366596"/>
            <a:ext cx="1924050" cy="1357313"/>
          </a:xfrm>
          <a:prstGeom prst="rect">
            <a:avLst/>
          </a:prstGeom>
        </p:spPr>
      </p:pic>
      <p:pic>
        <p:nvPicPr>
          <p:cNvPr id="45" name="图片 44" descr="盘子上放了料理&#10;&#10;描述已自动生成">
            <a:extLst>
              <a:ext uri="{FF2B5EF4-FFF2-40B4-BE49-F238E27FC236}">
                <a16:creationId xmlns:a16="http://schemas.microsoft.com/office/drawing/2014/main" id="{EDA42D63-C122-49A2-8DFF-DCB59F0A15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19" y="3255422"/>
            <a:ext cx="2524125" cy="1800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067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8202400" cy="575005"/>
          </a:xfrm>
        </p:spPr>
        <p:txBody>
          <a:bodyPr/>
          <a:lstStyle/>
          <a:p>
            <a:r>
              <a:rPr lang="zh-CN" altLang="en-US" sz="3200" dirty="0"/>
              <a:t>二、治疗饮食</a:t>
            </a:r>
            <a:r>
              <a:rPr lang="en-US" altLang="zh-CN" sz="3200" dirty="0"/>
              <a:t>——</a:t>
            </a:r>
            <a:r>
              <a:rPr lang="zh-CN" altLang="en-US" sz="3200" dirty="0"/>
              <a:t>少渣饮食</a:t>
            </a: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C4B5CE77-61F2-42D2-BE86-8A62B03BF699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D60FDB7B-75B7-4D48-8294-61F074F66CC9}"/>
              </a:ext>
            </a:extLst>
          </p:cNvPr>
          <p:cNvSpPr/>
          <p:nvPr/>
        </p:nvSpPr>
        <p:spPr>
          <a:xfrm>
            <a:off x="1360562" y="1155311"/>
            <a:ext cx="1965686" cy="63407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少渣饮食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1467C67-84A5-4286-A807-604142045D61}"/>
              </a:ext>
            </a:extLst>
          </p:cNvPr>
          <p:cNvGrpSpPr/>
          <p:nvPr/>
        </p:nvGrpSpPr>
        <p:grpSpPr>
          <a:xfrm>
            <a:off x="78082" y="2073326"/>
            <a:ext cx="4959330" cy="3795799"/>
            <a:chOff x="1426" y="2051424"/>
            <a:chExt cx="4959330" cy="3795799"/>
          </a:xfrm>
        </p:grpSpPr>
        <p:grpSp>
          <p:nvGrpSpPr>
            <p:cNvPr id="8" name="组合 245763">
              <a:extLst>
                <a:ext uri="{FF2B5EF4-FFF2-40B4-BE49-F238E27FC236}">
                  <a16:creationId xmlns:a16="http://schemas.microsoft.com/office/drawing/2014/main" id="{232E96E8-E941-4E3B-A772-4B827B438D28}"/>
                </a:ext>
              </a:extLst>
            </p:cNvPr>
            <p:cNvGrpSpPr/>
            <p:nvPr/>
          </p:nvGrpSpPr>
          <p:grpSpPr>
            <a:xfrm>
              <a:off x="999263" y="2424115"/>
              <a:ext cx="2956666" cy="2629726"/>
              <a:chOff x="1520" y="1009"/>
              <a:chExt cx="2849" cy="2586"/>
            </a:xfrm>
          </p:grpSpPr>
          <p:sp>
            <p:nvSpPr>
              <p:cNvPr id="14" name="右箭头 245765">
                <a:extLst>
                  <a:ext uri="{FF2B5EF4-FFF2-40B4-BE49-F238E27FC236}">
                    <a16:creationId xmlns:a16="http://schemas.microsoft.com/office/drawing/2014/main" id="{9D1DDB07-F7C2-4426-BD5C-2B2AE037B013}"/>
                  </a:ext>
                </a:extLst>
              </p:cNvPr>
              <p:cNvSpPr/>
              <p:nvPr/>
            </p:nvSpPr>
            <p:spPr>
              <a:xfrm rot="3465783">
                <a:off x="2960" y="2962"/>
                <a:ext cx="513" cy="187"/>
              </a:xfrm>
              <a:prstGeom prst="rightArrow">
                <a:avLst>
                  <a:gd name="adj1" fmla="val 35166"/>
                  <a:gd name="adj2" fmla="val 110888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5" name="右箭头 245766">
                <a:extLst>
                  <a:ext uri="{FF2B5EF4-FFF2-40B4-BE49-F238E27FC236}">
                    <a16:creationId xmlns:a16="http://schemas.microsoft.com/office/drawing/2014/main" id="{A671F9FF-F18F-4436-B488-27E4203CE350}"/>
                  </a:ext>
                </a:extLst>
              </p:cNvPr>
              <p:cNvSpPr/>
              <p:nvPr/>
            </p:nvSpPr>
            <p:spPr>
              <a:xfrm rot="16200000">
                <a:off x="2565" y="1507"/>
                <a:ext cx="513" cy="187"/>
              </a:xfrm>
              <a:prstGeom prst="rightArrow">
                <a:avLst>
                  <a:gd name="adj1" fmla="val 35166"/>
                  <a:gd name="adj2" fmla="val 110888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6" name="右箭头 245767">
                <a:extLst>
                  <a:ext uri="{FF2B5EF4-FFF2-40B4-BE49-F238E27FC236}">
                    <a16:creationId xmlns:a16="http://schemas.microsoft.com/office/drawing/2014/main" id="{3FA5DEFC-4494-4345-AD26-E9F4003C4F11}"/>
                  </a:ext>
                </a:extLst>
              </p:cNvPr>
              <p:cNvSpPr/>
              <p:nvPr/>
            </p:nvSpPr>
            <p:spPr>
              <a:xfrm rot="7535209">
                <a:off x="2146" y="2940"/>
                <a:ext cx="514" cy="187"/>
              </a:xfrm>
              <a:prstGeom prst="rightArrow">
                <a:avLst>
                  <a:gd name="adj1" fmla="val 35166"/>
                  <a:gd name="adj2" fmla="val 111104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7" name="右箭头 245768">
                <a:extLst>
                  <a:ext uri="{FF2B5EF4-FFF2-40B4-BE49-F238E27FC236}">
                    <a16:creationId xmlns:a16="http://schemas.microsoft.com/office/drawing/2014/main" id="{83ACB4B0-D6A6-480A-8C0C-0CA221734FE0}"/>
                  </a:ext>
                </a:extLst>
              </p:cNvPr>
              <p:cNvSpPr/>
              <p:nvPr/>
            </p:nvSpPr>
            <p:spPr>
              <a:xfrm>
                <a:off x="3351" y="2307"/>
                <a:ext cx="512" cy="187"/>
              </a:xfrm>
              <a:prstGeom prst="rightArrow">
                <a:avLst>
                  <a:gd name="adj1" fmla="val 35166"/>
                  <a:gd name="adj2" fmla="val 110672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8" name="右箭头 245769">
                <a:extLst>
                  <a:ext uri="{FF2B5EF4-FFF2-40B4-BE49-F238E27FC236}">
                    <a16:creationId xmlns:a16="http://schemas.microsoft.com/office/drawing/2014/main" id="{F4F41575-4652-4A8E-8E70-9694B9DB13CC}"/>
                  </a:ext>
                </a:extLst>
              </p:cNvPr>
              <p:cNvSpPr/>
              <p:nvPr/>
            </p:nvSpPr>
            <p:spPr>
              <a:xfrm rot="10800000">
                <a:off x="1793" y="2303"/>
                <a:ext cx="558" cy="187"/>
              </a:xfrm>
              <a:prstGeom prst="rightArrow">
                <a:avLst>
                  <a:gd name="adj1" fmla="val 35166"/>
                  <a:gd name="adj2" fmla="val 120615"/>
                </a:avLst>
              </a:prstGeom>
              <a:solidFill>
                <a:schemeClr val="accent1"/>
              </a:solidFill>
              <a:ln w="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9" name="椭圆 245770">
                <a:extLst>
                  <a:ext uri="{FF2B5EF4-FFF2-40B4-BE49-F238E27FC236}">
                    <a16:creationId xmlns:a16="http://schemas.microsoft.com/office/drawing/2014/main" id="{B5D49D05-9B8A-41C6-9601-0ABB5B7FC1AB}"/>
                  </a:ext>
                </a:extLst>
              </p:cNvPr>
              <p:cNvSpPr/>
              <p:nvPr/>
            </p:nvSpPr>
            <p:spPr>
              <a:xfrm>
                <a:off x="1612" y="1168"/>
                <a:ext cx="2420" cy="2427"/>
              </a:xfrm>
              <a:prstGeom prst="ellipse">
                <a:avLst/>
              </a:prstGeom>
              <a:noFill/>
              <a:ln w="3810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0" name="文本框 245771">
                <a:extLst>
                  <a:ext uri="{FF2B5EF4-FFF2-40B4-BE49-F238E27FC236}">
                    <a16:creationId xmlns:a16="http://schemas.microsoft.com/office/drawing/2014/main" id="{9851333A-B406-43F7-9E63-0C841E2BE429}"/>
                  </a:ext>
                </a:extLst>
              </p:cNvPr>
              <p:cNvSpPr txBox="1"/>
              <p:nvPr/>
            </p:nvSpPr>
            <p:spPr>
              <a:xfrm>
                <a:off x="3583" y="1009"/>
                <a:ext cx="195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buClrTx/>
                  <a:buSzTx/>
                  <a:buFontTx/>
                </a:pPr>
                <a:endParaRPr sz="32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文本框 245773">
                <a:extLst>
                  <a:ext uri="{FF2B5EF4-FFF2-40B4-BE49-F238E27FC236}">
                    <a16:creationId xmlns:a16="http://schemas.microsoft.com/office/drawing/2014/main" id="{26B9FE79-297E-42A8-9B2A-8706B9A07747}"/>
                  </a:ext>
                </a:extLst>
              </p:cNvPr>
              <p:cNvSpPr txBox="1"/>
              <p:nvPr/>
            </p:nvSpPr>
            <p:spPr>
              <a:xfrm>
                <a:off x="4174" y="2145"/>
                <a:ext cx="195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buClrTx/>
                  <a:buSzTx/>
                  <a:buFontTx/>
                </a:pPr>
                <a:endParaRPr sz="32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文本框 245774">
                <a:extLst>
                  <a:ext uri="{FF2B5EF4-FFF2-40B4-BE49-F238E27FC236}">
                    <a16:creationId xmlns:a16="http://schemas.microsoft.com/office/drawing/2014/main" id="{A93AE57D-852F-4F61-A90B-EB1108C7C747}"/>
                  </a:ext>
                </a:extLst>
              </p:cNvPr>
              <p:cNvSpPr txBox="1"/>
              <p:nvPr/>
            </p:nvSpPr>
            <p:spPr>
              <a:xfrm>
                <a:off x="3582" y="3313"/>
                <a:ext cx="195" cy="21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eaLnBrk="0" hangingPunct="0">
                  <a:buClrTx/>
                  <a:buSzTx/>
                  <a:buFontTx/>
                </a:pPr>
                <a:endParaRPr sz="160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文本框 245776">
                <a:extLst>
                  <a:ext uri="{FF2B5EF4-FFF2-40B4-BE49-F238E27FC236}">
                    <a16:creationId xmlns:a16="http://schemas.microsoft.com/office/drawing/2014/main" id="{01974AC3-18D8-4739-8466-CC06C141C7B6}"/>
                  </a:ext>
                </a:extLst>
              </p:cNvPr>
              <p:cNvSpPr txBox="1"/>
              <p:nvPr/>
            </p:nvSpPr>
            <p:spPr>
              <a:xfrm>
                <a:off x="1840" y="3141"/>
                <a:ext cx="195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algn="r" eaLnBrk="0" hangingPunct="0">
                  <a:buClrTx/>
                  <a:buSzTx/>
                  <a:buFontTx/>
                </a:pPr>
                <a:endParaRPr sz="3200" b="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椭圆 245777">
                <a:extLst>
                  <a:ext uri="{FF2B5EF4-FFF2-40B4-BE49-F238E27FC236}">
                    <a16:creationId xmlns:a16="http://schemas.microsoft.com/office/drawing/2014/main" id="{89870BD0-593C-406D-8452-2DFD5CB7CFAF}"/>
                  </a:ext>
                </a:extLst>
              </p:cNvPr>
              <p:cNvSpPr/>
              <p:nvPr/>
            </p:nvSpPr>
            <p:spPr>
              <a:xfrm>
                <a:off x="1520" y="2321"/>
                <a:ext cx="197" cy="197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5" name="椭圆 245778">
                <a:extLst>
                  <a:ext uri="{FF2B5EF4-FFF2-40B4-BE49-F238E27FC236}">
                    <a16:creationId xmlns:a16="http://schemas.microsoft.com/office/drawing/2014/main" id="{06899FA1-383E-4669-980C-7B686331D66C}"/>
                  </a:ext>
                </a:extLst>
              </p:cNvPr>
              <p:cNvSpPr/>
              <p:nvPr/>
            </p:nvSpPr>
            <p:spPr>
              <a:xfrm>
                <a:off x="2723" y="1105"/>
                <a:ext cx="197" cy="197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6" name="椭圆 245780">
                <a:extLst>
                  <a:ext uri="{FF2B5EF4-FFF2-40B4-BE49-F238E27FC236}">
                    <a16:creationId xmlns:a16="http://schemas.microsoft.com/office/drawing/2014/main" id="{4E494B4F-8A3D-4073-A0FB-9C4193E67DFB}"/>
                  </a:ext>
                </a:extLst>
              </p:cNvPr>
              <p:cNvSpPr/>
              <p:nvPr/>
            </p:nvSpPr>
            <p:spPr>
              <a:xfrm>
                <a:off x="2062" y="3324"/>
                <a:ext cx="197" cy="198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7" name="椭圆 245781">
                <a:extLst>
                  <a:ext uri="{FF2B5EF4-FFF2-40B4-BE49-F238E27FC236}">
                    <a16:creationId xmlns:a16="http://schemas.microsoft.com/office/drawing/2014/main" id="{23D609CC-349C-468E-98C7-C8BC63EB5E63}"/>
                  </a:ext>
                </a:extLst>
              </p:cNvPr>
              <p:cNvSpPr/>
              <p:nvPr/>
            </p:nvSpPr>
            <p:spPr>
              <a:xfrm>
                <a:off x="3343" y="3324"/>
                <a:ext cx="197" cy="198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8" name="椭圆 245782">
                <a:extLst>
                  <a:ext uri="{FF2B5EF4-FFF2-40B4-BE49-F238E27FC236}">
                    <a16:creationId xmlns:a16="http://schemas.microsoft.com/office/drawing/2014/main" id="{B78B5510-003D-434D-8281-6CE7FD89C446}"/>
                  </a:ext>
                </a:extLst>
              </p:cNvPr>
              <p:cNvSpPr/>
              <p:nvPr/>
            </p:nvSpPr>
            <p:spPr>
              <a:xfrm>
                <a:off x="3934" y="2312"/>
                <a:ext cx="197" cy="198"/>
              </a:xfrm>
              <a:prstGeom prst="ellipse">
                <a:avLst/>
              </a:prstGeom>
              <a:gradFill rotWithShape="1">
                <a:gsLst>
                  <a:gs pos="0">
                    <a:srgbClr val="CAE0AB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29" name="椭圆 245783">
                <a:extLst>
                  <a:ext uri="{FF2B5EF4-FFF2-40B4-BE49-F238E27FC236}">
                    <a16:creationId xmlns:a16="http://schemas.microsoft.com/office/drawing/2014/main" id="{2A334A9A-C775-41C8-89E3-DAC75256FEE8}"/>
                  </a:ext>
                </a:extLst>
              </p:cNvPr>
              <p:cNvSpPr/>
              <p:nvPr/>
            </p:nvSpPr>
            <p:spPr>
              <a:xfrm>
                <a:off x="2284" y="1836"/>
                <a:ext cx="1102" cy="109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0" name="椭圆 245785">
                <a:extLst>
                  <a:ext uri="{FF2B5EF4-FFF2-40B4-BE49-F238E27FC236}">
                    <a16:creationId xmlns:a16="http://schemas.microsoft.com/office/drawing/2014/main" id="{62A4C6BC-73FD-4D67-8D04-C20D7EDC0E59}"/>
                  </a:ext>
                </a:extLst>
              </p:cNvPr>
              <p:cNvSpPr/>
              <p:nvPr/>
            </p:nvSpPr>
            <p:spPr>
              <a:xfrm>
                <a:off x="2356" y="1907"/>
                <a:ext cx="958" cy="950"/>
              </a:xfrm>
              <a:prstGeom prst="ellipse">
                <a:avLst/>
              </a:prstGeom>
              <a:gradFill rotWithShape="1">
                <a:gsLst>
                  <a:gs pos="0">
                    <a:srgbClr val="8A531C"/>
                  </a:gs>
                  <a:gs pos="50000">
                    <a:schemeClr val="hlink"/>
                  </a:gs>
                  <a:gs pos="100000">
                    <a:srgbClr val="8A531C"/>
                  </a:gs>
                </a:gsLst>
                <a:lin ang="18900000" scaled="1"/>
                <a:tileRect/>
              </a:gra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1" name="椭圆 245786">
                <a:extLst>
                  <a:ext uri="{FF2B5EF4-FFF2-40B4-BE49-F238E27FC236}">
                    <a16:creationId xmlns:a16="http://schemas.microsoft.com/office/drawing/2014/main" id="{3E4264B4-EDF7-47DA-A8D1-48B7AE4B8EC4}"/>
                  </a:ext>
                </a:extLst>
              </p:cNvPr>
              <p:cNvSpPr/>
              <p:nvPr/>
            </p:nvSpPr>
            <p:spPr>
              <a:xfrm>
                <a:off x="2364" y="1893"/>
                <a:ext cx="958" cy="950"/>
              </a:xfrm>
              <a:prstGeom prst="ellipse">
                <a:avLst/>
              </a:prstGeom>
              <a:gradFill rotWithShape="1">
                <a:gsLst>
                  <a:gs pos="0">
                    <a:srgbClr val="A26120"/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32" name="椭圆 245787">
                <a:extLst>
                  <a:ext uri="{FF2B5EF4-FFF2-40B4-BE49-F238E27FC236}">
                    <a16:creationId xmlns:a16="http://schemas.microsoft.com/office/drawing/2014/main" id="{2B7E8533-0EED-4CCD-B4F2-252C1649F413}"/>
                  </a:ext>
                </a:extLst>
              </p:cNvPr>
              <p:cNvSpPr/>
              <p:nvPr/>
            </p:nvSpPr>
            <p:spPr>
              <a:xfrm>
                <a:off x="2405" y="1955"/>
                <a:ext cx="862" cy="856"/>
              </a:xfrm>
              <a:prstGeom prst="ellipse">
                <a:avLst/>
              </a:prstGeom>
              <a:solidFill>
                <a:srgbClr val="333333"/>
              </a:solidFill>
              <a:ln w="38100">
                <a:noFill/>
              </a:ln>
            </p:spPr>
            <p:txBody>
              <a:bodyPr anchor="t"/>
              <a:lstStyle/>
              <a:p>
                <a:pPr>
                  <a:buClrTx/>
                  <a:buSzTx/>
                  <a:buFontTx/>
                </a:pPr>
                <a:endParaRPr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grpSp>
            <p:nvGrpSpPr>
              <p:cNvPr id="33" name="组合 245788">
                <a:extLst>
                  <a:ext uri="{FF2B5EF4-FFF2-40B4-BE49-F238E27FC236}">
                    <a16:creationId xmlns:a16="http://schemas.microsoft.com/office/drawing/2014/main" id="{C1B76C3B-3F95-4109-8419-49302E0724EC}"/>
                  </a:ext>
                </a:extLst>
              </p:cNvPr>
              <p:cNvGrpSpPr/>
              <p:nvPr/>
            </p:nvGrpSpPr>
            <p:grpSpPr>
              <a:xfrm>
                <a:off x="2418" y="1968"/>
                <a:ext cx="834" cy="828"/>
                <a:chOff x="2418" y="1968"/>
                <a:chExt cx="834" cy="828"/>
              </a:xfrm>
            </p:grpSpPr>
            <p:sp>
              <p:nvSpPr>
                <p:cNvPr id="35" name="椭圆 245789">
                  <a:extLst>
                    <a:ext uri="{FF2B5EF4-FFF2-40B4-BE49-F238E27FC236}">
                      <a16:creationId xmlns:a16="http://schemas.microsoft.com/office/drawing/2014/main" id="{70DB35BE-9869-47B8-ACAD-B55C202D7DF5}"/>
                    </a:ext>
                  </a:extLst>
                </p:cNvPr>
                <p:cNvSpPr/>
                <p:nvPr/>
              </p:nvSpPr>
              <p:spPr>
                <a:xfrm>
                  <a:off x="2418" y="1968"/>
                  <a:ext cx="834" cy="8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lstStyle/>
                <a:p>
                  <a:pPr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36" name="椭圆 245790">
                  <a:extLst>
                    <a:ext uri="{FF2B5EF4-FFF2-40B4-BE49-F238E27FC236}">
                      <a16:creationId xmlns:a16="http://schemas.microsoft.com/office/drawing/2014/main" id="{C4FBC4C7-74B2-42CC-9385-620A13945808}"/>
                    </a:ext>
                  </a:extLst>
                </p:cNvPr>
                <p:cNvSpPr/>
                <p:nvPr/>
              </p:nvSpPr>
              <p:spPr>
                <a:xfrm>
                  <a:off x="2429" y="1973"/>
                  <a:ext cx="814" cy="8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lstStyle/>
                <a:p>
                  <a:pPr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37" name="椭圆 245791">
                  <a:extLst>
                    <a:ext uri="{FF2B5EF4-FFF2-40B4-BE49-F238E27FC236}">
                      <a16:creationId xmlns:a16="http://schemas.microsoft.com/office/drawing/2014/main" id="{B04CCFB2-2A3B-43FA-BCF7-AE6C5848C2E2}"/>
                    </a:ext>
                  </a:extLst>
                </p:cNvPr>
                <p:cNvSpPr/>
                <p:nvPr/>
              </p:nvSpPr>
              <p:spPr>
                <a:xfrm>
                  <a:off x="2437" y="1981"/>
                  <a:ext cx="774" cy="75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anchor="t"/>
                <a:lstStyle/>
                <a:p>
                  <a:pPr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38" name="椭圆 245792">
                  <a:extLst>
                    <a:ext uri="{FF2B5EF4-FFF2-40B4-BE49-F238E27FC236}">
                      <a16:creationId xmlns:a16="http://schemas.microsoft.com/office/drawing/2014/main" id="{A3EDDE6A-A19B-490B-B6A0-A6650987FA75}"/>
                    </a:ext>
                  </a:extLst>
                </p:cNvPr>
                <p:cNvSpPr/>
                <p:nvPr/>
              </p:nvSpPr>
              <p:spPr>
                <a:xfrm>
                  <a:off x="2483" y="2002"/>
                  <a:ext cx="688" cy="61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 vert="eaVert" wrap="none" anchor="ctr"/>
                <a:lstStyle/>
                <a:p>
                  <a:pPr algn="ctr">
                    <a:buClrTx/>
                    <a:buSzTx/>
                    <a:buFontTx/>
                  </a:pPr>
                  <a:endParaRPr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34" name="文本框 245793">
                <a:extLst>
                  <a:ext uri="{FF2B5EF4-FFF2-40B4-BE49-F238E27FC236}">
                    <a16:creationId xmlns:a16="http://schemas.microsoft.com/office/drawing/2014/main" id="{23F96B4A-2245-4BDA-A1F6-B747308EE991}"/>
                  </a:ext>
                </a:extLst>
              </p:cNvPr>
              <p:cNvSpPr txBox="1"/>
              <p:nvPr/>
            </p:nvSpPr>
            <p:spPr>
              <a:xfrm>
                <a:off x="2739" y="2262"/>
                <a:ext cx="195" cy="29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algn="ctr" eaLnBrk="0" hangingPunct="0">
                  <a:buClrTx/>
                  <a:buSzTx/>
                  <a:buFontTx/>
                </a:pPr>
                <a:endParaRPr sz="2400" b="0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C6FBBE8-01FE-40BD-BFAE-C42398C7A050}"/>
                </a:ext>
              </a:extLst>
            </p:cNvPr>
            <p:cNvSpPr txBox="1"/>
            <p:nvPr/>
          </p:nvSpPr>
          <p:spPr>
            <a:xfrm>
              <a:off x="3854743" y="3584882"/>
              <a:ext cx="11060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痢疾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7AF37E81-8861-4AD4-A9D1-2713C1C4A4FE}"/>
                </a:ext>
              </a:extLst>
            </p:cNvPr>
            <p:cNvSpPr txBox="1"/>
            <p:nvPr/>
          </p:nvSpPr>
          <p:spPr>
            <a:xfrm>
              <a:off x="1384588" y="2051424"/>
              <a:ext cx="20462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肠炎、腹泻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19FFB873-8858-4AC5-A4D7-9D4F5F17CFCB}"/>
                </a:ext>
              </a:extLst>
            </p:cNvPr>
            <p:cNvSpPr txBox="1"/>
            <p:nvPr/>
          </p:nvSpPr>
          <p:spPr>
            <a:xfrm>
              <a:off x="295674" y="5016226"/>
              <a:ext cx="19686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咽喉或消化道手术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A8301990-E693-4FF7-B143-5B474C104014}"/>
                </a:ext>
              </a:extLst>
            </p:cNvPr>
            <p:cNvSpPr txBox="1"/>
            <p:nvPr/>
          </p:nvSpPr>
          <p:spPr>
            <a:xfrm>
              <a:off x="1426" y="3614921"/>
              <a:ext cx="11308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伤寒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58075F45-BE24-4011-BD0A-44EC08CFDAE4}"/>
                </a:ext>
              </a:extLst>
            </p:cNvPr>
            <p:cNvSpPr txBox="1"/>
            <p:nvPr/>
          </p:nvSpPr>
          <p:spPr>
            <a:xfrm>
              <a:off x="3110461" y="5016225"/>
              <a:ext cx="15890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食管静脉曲张</a:t>
              </a:r>
            </a:p>
          </p:txBody>
        </p: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820A6865-7FE0-476F-9B1F-B616346C8A3A}"/>
              </a:ext>
            </a:extLst>
          </p:cNvPr>
          <p:cNvSpPr txBox="1"/>
          <p:nvPr/>
        </p:nvSpPr>
        <p:spPr>
          <a:xfrm>
            <a:off x="1356658" y="5812640"/>
            <a:ext cx="10001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C00000"/>
                </a:solidFill>
                <a:latin typeface="+mj-ea"/>
                <a:ea typeface="+mj-ea"/>
              </a:rPr>
              <a:t>食物少纤维素少油，不用强刺激调味品、坚果，可食蒸蛋、嫩豆腐等。</a:t>
            </a:r>
          </a:p>
        </p:txBody>
      </p:sp>
      <p:pic>
        <p:nvPicPr>
          <p:cNvPr id="4" name="图片 3" descr="图片包含 桌子, 食物, 盘子, 白色&#10;&#10;描述已自动生成">
            <a:extLst>
              <a:ext uri="{FF2B5EF4-FFF2-40B4-BE49-F238E27FC236}">
                <a16:creationId xmlns:a16="http://schemas.microsoft.com/office/drawing/2014/main" id="{95B3D273-61F7-4541-81EB-229DCCE9829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35" y="1432175"/>
            <a:ext cx="4500563" cy="352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3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文本框 336899"/>
          <p:cNvSpPr txBox="1"/>
          <p:nvPr/>
        </p:nvSpPr>
        <p:spPr>
          <a:xfrm>
            <a:off x="397351" y="187326"/>
            <a:ext cx="577088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 eaLnBrk="0" hangingPunct="0">
              <a:buClrTx/>
              <a:buSzTx/>
              <a:buFontTx/>
            </a:pPr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你能完成以下连线题吗？</a:t>
            </a:r>
          </a:p>
        </p:txBody>
      </p:sp>
      <p:sp>
        <p:nvSpPr>
          <p:cNvPr id="48132" name="文本框 336900"/>
          <p:cNvSpPr txBox="1"/>
          <p:nvPr/>
        </p:nvSpPr>
        <p:spPr>
          <a:xfrm>
            <a:off x="2270413" y="1557338"/>
            <a:ext cx="4339650" cy="4010906"/>
          </a:xfrm>
          <a:prstGeom prst="rect">
            <a:avLst/>
          </a:prstGeom>
          <a:noFill/>
          <a:ln w="2857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pPr eaLnBrk="0" hangingPunct="0">
              <a:lnSpc>
                <a:spcPts val="4400"/>
              </a:lnSpc>
              <a:buClrTx/>
              <a:buSzTx/>
              <a:buFontTx/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肾病综合征</a:t>
            </a:r>
          </a:p>
          <a:p>
            <a:pPr eaLnBrk="0" hangingPunct="0">
              <a:lnSpc>
                <a:spcPts val="4400"/>
              </a:lnSpc>
              <a:buClrTx/>
              <a:buSzTx/>
              <a:buFontTx/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急性肾炎</a:t>
            </a:r>
          </a:p>
          <a:p>
            <a:pPr eaLnBrk="0" hangingPunct="0">
              <a:lnSpc>
                <a:spcPts val="4400"/>
              </a:lnSpc>
              <a:buClrTx/>
              <a:buSzTx/>
              <a:buFontTx/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慢性肾炎伴轻度水肿</a:t>
            </a:r>
          </a:p>
          <a:p>
            <a:pPr eaLnBrk="0" hangingPunct="0">
              <a:lnSpc>
                <a:spcPts val="4400"/>
              </a:lnSpc>
              <a:buClrTx/>
              <a:buSzTx/>
              <a:buFontTx/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甲亢</a:t>
            </a:r>
          </a:p>
          <a:p>
            <a:pPr eaLnBrk="0" hangingPunct="0">
              <a:lnSpc>
                <a:spcPts val="4400"/>
              </a:lnSpc>
              <a:buClrTx/>
              <a:buSzTx/>
              <a:buFontTx/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肝性昏迷</a:t>
            </a:r>
          </a:p>
          <a:p>
            <a:pPr eaLnBrk="0" hangingPunct="0">
              <a:lnSpc>
                <a:spcPts val="4400"/>
              </a:lnSpc>
              <a:buClrTx/>
              <a:buSzTx/>
              <a:buFontTx/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肝硬化腹水</a:t>
            </a:r>
          </a:p>
          <a:p>
            <a:pPr eaLnBrk="0" hangingPunct="0">
              <a:lnSpc>
                <a:spcPts val="4400"/>
              </a:lnSpc>
              <a:buClrTx/>
              <a:buSzTx/>
              <a:buFontTx/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冠心病</a:t>
            </a:r>
          </a:p>
        </p:txBody>
      </p:sp>
      <p:sp>
        <p:nvSpPr>
          <p:cNvPr id="48133" name="文本框 336901"/>
          <p:cNvSpPr txBox="1"/>
          <p:nvPr/>
        </p:nvSpPr>
        <p:spPr>
          <a:xfrm>
            <a:off x="7520147" y="1606617"/>
            <a:ext cx="2501006" cy="3416320"/>
          </a:xfrm>
          <a:prstGeom prst="rect">
            <a:avLst/>
          </a:prstGeom>
          <a:noFill/>
          <a:ln w="2857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pPr eaLnBrk="0" hangingPunct="0">
              <a:lnSpc>
                <a:spcPts val="4400"/>
              </a:lnSpc>
              <a:buClrTx/>
              <a:buSzTx/>
              <a:buFontTx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高热能饮食</a:t>
            </a:r>
          </a:p>
          <a:p>
            <a:pPr eaLnBrk="0" hangingPunct="0">
              <a:lnSpc>
                <a:spcPts val="4400"/>
              </a:lnSpc>
              <a:buClrTx/>
              <a:buSzTx/>
              <a:buFontTx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高蛋白饮食</a:t>
            </a:r>
          </a:p>
          <a:p>
            <a:pPr eaLnBrk="0" hangingPunct="0">
              <a:lnSpc>
                <a:spcPts val="4400"/>
              </a:lnSpc>
              <a:buClrTx/>
              <a:buSzTx/>
              <a:buFontTx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低脂肪</a:t>
            </a:r>
          </a:p>
          <a:p>
            <a:pPr eaLnBrk="0" hangingPunct="0">
              <a:lnSpc>
                <a:spcPts val="4400"/>
              </a:lnSpc>
              <a:buClrTx/>
              <a:buSzTx/>
              <a:buFontTx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低胆固醇</a:t>
            </a:r>
          </a:p>
          <a:p>
            <a:pPr eaLnBrk="0" hangingPunct="0">
              <a:lnSpc>
                <a:spcPts val="4400"/>
              </a:lnSpc>
              <a:buClrTx/>
              <a:buSzTx/>
              <a:buFontTx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低盐饮食</a:t>
            </a:r>
          </a:p>
          <a:p>
            <a:pPr eaLnBrk="0" hangingPunct="0">
              <a:lnSpc>
                <a:spcPts val="4400"/>
              </a:lnSpc>
              <a:buClrTx/>
              <a:buSzTx/>
              <a:buFontTx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低蛋白饮食</a:t>
            </a:r>
          </a:p>
        </p:txBody>
      </p:sp>
      <p:sp>
        <p:nvSpPr>
          <p:cNvPr id="48134" name="直接连接符 336902"/>
          <p:cNvSpPr/>
          <p:nvPr/>
        </p:nvSpPr>
        <p:spPr>
          <a:xfrm>
            <a:off x="4872038" y="1844675"/>
            <a:ext cx="2592387" cy="647700"/>
          </a:xfrm>
          <a:prstGeom prst="line">
            <a:avLst/>
          </a:prstGeom>
          <a:ln w="76200" cap="flat" cmpd="sng">
            <a:solidFill>
              <a:srgbClr val="993300"/>
            </a:solidFill>
            <a:prstDash val="solid"/>
            <a:round/>
            <a:headEnd type="none" w="med" len="med"/>
            <a:tailEnd type="stealth" w="sm" len="lg"/>
          </a:ln>
        </p:spPr>
      </p:sp>
      <p:sp>
        <p:nvSpPr>
          <p:cNvPr id="48135" name="直接连接符 336903"/>
          <p:cNvSpPr/>
          <p:nvPr/>
        </p:nvSpPr>
        <p:spPr>
          <a:xfrm>
            <a:off x="4151313" y="2420938"/>
            <a:ext cx="3313112" cy="2160587"/>
          </a:xfrm>
          <a:prstGeom prst="line">
            <a:avLst/>
          </a:prstGeom>
          <a:ln w="76200" cap="flat" cmpd="sng">
            <a:solidFill>
              <a:srgbClr val="CC9900"/>
            </a:solidFill>
            <a:prstDash val="solid"/>
            <a:round/>
            <a:headEnd type="none" w="med" len="med"/>
            <a:tailEnd type="stealth" w="sm" len="lg"/>
          </a:ln>
        </p:spPr>
      </p:sp>
      <p:sp>
        <p:nvSpPr>
          <p:cNvPr id="48136" name="直接连接符 336904"/>
          <p:cNvSpPr/>
          <p:nvPr/>
        </p:nvSpPr>
        <p:spPr>
          <a:xfrm>
            <a:off x="4151313" y="2420938"/>
            <a:ext cx="3313112" cy="1655762"/>
          </a:xfrm>
          <a:prstGeom prst="line">
            <a:avLst/>
          </a:prstGeom>
          <a:ln w="76200" cap="flat" cmpd="sng">
            <a:solidFill>
              <a:srgbClr val="CC9900"/>
            </a:solidFill>
            <a:prstDash val="solid"/>
            <a:round/>
            <a:headEnd type="none" w="med" len="med"/>
            <a:tailEnd type="stealth" w="sm" len="lg"/>
          </a:ln>
        </p:spPr>
      </p:sp>
      <p:sp>
        <p:nvSpPr>
          <p:cNvPr id="48137" name="直接连接符 336905"/>
          <p:cNvSpPr/>
          <p:nvPr/>
        </p:nvSpPr>
        <p:spPr>
          <a:xfrm>
            <a:off x="6311900" y="3141663"/>
            <a:ext cx="1152525" cy="863600"/>
          </a:xfrm>
          <a:prstGeom prst="line">
            <a:avLst/>
          </a:prstGeom>
          <a:ln w="76200" cap="flat" cmpd="sng">
            <a:solidFill>
              <a:srgbClr val="FF9933"/>
            </a:solidFill>
            <a:prstDash val="solid"/>
            <a:round/>
            <a:headEnd type="none" w="med" len="med"/>
            <a:tailEnd type="stealth" w="sm" len="lg"/>
          </a:ln>
        </p:spPr>
      </p:sp>
      <p:sp>
        <p:nvSpPr>
          <p:cNvPr id="48138" name="直接连接符 336906"/>
          <p:cNvSpPr/>
          <p:nvPr/>
        </p:nvSpPr>
        <p:spPr>
          <a:xfrm flipV="1">
            <a:off x="3503613" y="1916113"/>
            <a:ext cx="3960812" cy="1584325"/>
          </a:xfrm>
          <a:prstGeom prst="line">
            <a:avLst/>
          </a:prstGeom>
          <a:ln w="76200" cap="flat" cmpd="sng">
            <a:solidFill>
              <a:srgbClr val="009900"/>
            </a:solidFill>
            <a:prstDash val="solid"/>
            <a:round/>
            <a:headEnd type="none" w="med" len="med"/>
            <a:tailEnd type="stealth" w="sm" len="lg"/>
          </a:ln>
        </p:spPr>
      </p:sp>
      <p:sp>
        <p:nvSpPr>
          <p:cNvPr id="48139" name="直接连接符 336907"/>
          <p:cNvSpPr/>
          <p:nvPr/>
        </p:nvSpPr>
        <p:spPr>
          <a:xfrm>
            <a:off x="4367213" y="4149725"/>
            <a:ext cx="3097212" cy="431800"/>
          </a:xfrm>
          <a:prstGeom prst="line">
            <a:avLst/>
          </a:prstGeom>
          <a:ln w="76200" cap="flat" cmpd="sng">
            <a:solidFill>
              <a:schemeClr val="bg2"/>
            </a:solidFill>
            <a:prstDash val="solid"/>
            <a:round/>
            <a:headEnd type="none" w="med" len="med"/>
            <a:tailEnd type="stealth" w="sm" len="lg"/>
          </a:ln>
        </p:spPr>
      </p:sp>
      <p:sp>
        <p:nvSpPr>
          <p:cNvPr id="48140" name="直接连接符 336908"/>
          <p:cNvSpPr/>
          <p:nvPr/>
        </p:nvSpPr>
        <p:spPr>
          <a:xfrm flipV="1">
            <a:off x="3790950" y="4149725"/>
            <a:ext cx="3673475" cy="1079500"/>
          </a:xfrm>
          <a:prstGeom prst="line">
            <a:avLst/>
          </a:prstGeom>
          <a:ln w="76200" cap="flat" cmpd="sng">
            <a:solidFill>
              <a:srgbClr val="3366FF"/>
            </a:solidFill>
            <a:prstDash val="solid"/>
            <a:round/>
            <a:headEnd type="none" w="med" len="med"/>
            <a:tailEnd type="stealth" w="sm" len="lg"/>
          </a:ln>
        </p:spPr>
      </p:sp>
      <p:sp>
        <p:nvSpPr>
          <p:cNvPr id="48141" name="直接连接符 336909"/>
          <p:cNvSpPr/>
          <p:nvPr/>
        </p:nvSpPr>
        <p:spPr>
          <a:xfrm flipV="1">
            <a:off x="3792538" y="3068638"/>
            <a:ext cx="3671887" cy="2160587"/>
          </a:xfrm>
          <a:prstGeom prst="line">
            <a:avLst/>
          </a:prstGeom>
          <a:ln w="76200" cap="flat" cmpd="sng">
            <a:solidFill>
              <a:srgbClr val="3366FF"/>
            </a:solidFill>
            <a:prstDash val="solid"/>
            <a:round/>
            <a:headEnd type="none" w="med" len="med"/>
            <a:tailEnd type="stealth" w="sm" len="lg"/>
          </a:ln>
        </p:spPr>
      </p:sp>
      <p:sp>
        <p:nvSpPr>
          <p:cNvPr id="48142" name="直接连接符 336910"/>
          <p:cNvSpPr/>
          <p:nvPr/>
        </p:nvSpPr>
        <p:spPr>
          <a:xfrm flipV="1">
            <a:off x="3792538" y="3644900"/>
            <a:ext cx="3671887" cy="1584325"/>
          </a:xfrm>
          <a:prstGeom prst="line">
            <a:avLst/>
          </a:prstGeom>
          <a:ln w="76200" cap="flat" cmpd="sng">
            <a:solidFill>
              <a:srgbClr val="3366FF"/>
            </a:solidFill>
            <a:prstDash val="solid"/>
            <a:round/>
            <a:headEnd type="none" w="med" len="med"/>
            <a:tailEnd type="stealth" w="sm" len="lg"/>
          </a:ln>
        </p:spPr>
      </p:sp>
      <p:sp>
        <p:nvSpPr>
          <p:cNvPr id="48143" name="直接连接符 336911"/>
          <p:cNvSpPr/>
          <p:nvPr/>
        </p:nvSpPr>
        <p:spPr>
          <a:xfrm>
            <a:off x="4872038" y="1916113"/>
            <a:ext cx="2592387" cy="1944687"/>
          </a:xfrm>
          <a:prstGeom prst="line">
            <a:avLst/>
          </a:prstGeom>
          <a:ln w="76200" cap="flat" cmpd="sng">
            <a:solidFill>
              <a:srgbClr val="993300"/>
            </a:solidFill>
            <a:prstDash val="solid"/>
            <a:round/>
            <a:headEnd type="none" w="med" len="med"/>
            <a:tailEnd type="stealth" w="sm" len="lg"/>
          </a:ln>
        </p:spPr>
      </p:sp>
      <p:sp>
        <p:nvSpPr>
          <p:cNvPr id="48144" name="直接连接符 336912"/>
          <p:cNvSpPr/>
          <p:nvPr/>
        </p:nvSpPr>
        <p:spPr>
          <a:xfrm>
            <a:off x="4872038" y="1916113"/>
            <a:ext cx="2592387" cy="1081087"/>
          </a:xfrm>
          <a:prstGeom prst="line">
            <a:avLst/>
          </a:prstGeom>
          <a:ln w="76200" cap="flat" cmpd="sng">
            <a:solidFill>
              <a:srgbClr val="993300"/>
            </a:solidFill>
            <a:prstDash val="solid"/>
            <a:round/>
            <a:headEnd type="none" w="med" len="med"/>
            <a:tailEnd type="stealth" w="sm" len="lg"/>
          </a:ln>
        </p:spPr>
      </p:sp>
      <p:sp>
        <p:nvSpPr>
          <p:cNvPr id="48145" name="直接连接符 336913"/>
          <p:cNvSpPr/>
          <p:nvPr/>
        </p:nvSpPr>
        <p:spPr>
          <a:xfrm flipV="1">
            <a:off x="3503613" y="2565400"/>
            <a:ext cx="3960812" cy="935038"/>
          </a:xfrm>
          <a:prstGeom prst="line">
            <a:avLst/>
          </a:prstGeom>
          <a:ln w="76200" cap="flat" cmpd="sng">
            <a:solidFill>
              <a:srgbClr val="009900"/>
            </a:solidFill>
            <a:prstDash val="solid"/>
            <a:round/>
            <a:headEnd type="none" w="med" len="med"/>
            <a:tailEnd type="stealth" w="sm" len="lg"/>
          </a:ln>
        </p:spPr>
      </p:sp>
      <p:sp>
        <p:nvSpPr>
          <p:cNvPr id="48146" name="直接连接符 336914"/>
          <p:cNvSpPr/>
          <p:nvPr/>
        </p:nvSpPr>
        <p:spPr>
          <a:xfrm flipV="1">
            <a:off x="4584700" y="4076700"/>
            <a:ext cx="2808288" cy="504825"/>
          </a:xfrm>
          <a:prstGeom prst="line">
            <a:avLst/>
          </a:prstGeom>
          <a:ln w="76200" cap="flat" cmpd="sng">
            <a:solidFill>
              <a:srgbClr val="990099"/>
            </a:solidFill>
            <a:prstDash val="solid"/>
            <a:round/>
            <a:headEnd type="none" w="med" len="med"/>
            <a:tailEnd type="stealth" w="sm" len="lg"/>
          </a:ln>
        </p:spPr>
      </p:sp>
      <p:sp>
        <p:nvSpPr>
          <p:cNvPr id="21" name="灯片编号占位符 3">
            <a:extLst>
              <a:ext uri="{FF2B5EF4-FFF2-40B4-BE49-F238E27FC236}">
                <a16:creationId xmlns:a16="http://schemas.microsoft.com/office/drawing/2014/main" id="{114A1D30-F348-4880-8EE3-AE6093A92A69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8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dirty="0"/>
              <a:t>三、试验饮食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C332C99-2A7C-4C23-8A23-BAC3569A7ED4}"/>
              </a:ext>
            </a:extLst>
          </p:cNvPr>
          <p:cNvSpPr/>
          <p:nvPr/>
        </p:nvSpPr>
        <p:spPr>
          <a:xfrm>
            <a:off x="451406" y="1112877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“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试验饮食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”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5F0764B0-AE8D-48A9-8B9D-05FBD2C2037B}"/>
              </a:ext>
            </a:extLst>
          </p:cNvPr>
          <p:cNvSpPr/>
          <p:nvPr/>
        </p:nvSpPr>
        <p:spPr>
          <a:xfrm>
            <a:off x="2643752" y="902914"/>
            <a:ext cx="8808064" cy="147837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在特定时间内，调整饮食内容以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协助诊断疾病</a:t>
            </a: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保证实验室检查结果准确性</a:t>
            </a: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的一类饮食，又称诊断饮食。</a:t>
            </a:r>
            <a:endParaRPr lang="zh-CN" altLang="en-US" sz="24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C8A286D-717A-450D-8EC1-C1B55132F10D}"/>
              </a:ext>
            </a:extLst>
          </p:cNvPr>
          <p:cNvSpPr/>
          <p:nvPr/>
        </p:nvSpPr>
        <p:spPr>
          <a:xfrm>
            <a:off x="964527" y="1789460"/>
            <a:ext cx="1312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(test diet) </a:t>
            </a:r>
            <a:endParaRPr lang="zh-CN" altLang="en-US" dirty="0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DD5FD1E2-1BCB-4201-984B-57E708A6DD77}"/>
              </a:ext>
            </a:extLst>
          </p:cNvPr>
          <p:cNvSpPr/>
          <p:nvPr/>
        </p:nvSpPr>
        <p:spPr>
          <a:xfrm>
            <a:off x="722758" y="3126473"/>
            <a:ext cx="2398247" cy="6461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隐血试验饮食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C5525AE2-A239-4F57-B61B-7EA6DBF9D637}"/>
              </a:ext>
            </a:extLst>
          </p:cNvPr>
          <p:cNvSpPr/>
          <p:nvPr/>
        </p:nvSpPr>
        <p:spPr>
          <a:xfrm>
            <a:off x="4237540" y="3120998"/>
            <a:ext cx="2398247" cy="6461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肌酐试验饮食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B262DCA3-72DD-4D29-81D0-ED900BC15307}"/>
              </a:ext>
            </a:extLst>
          </p:cNvPr>
          <p:cNvSpPr/>
          <p:nvPr/>
        </p:nvSpPr>
        <p:spPr>
          <a:xfrm>
            <a:off x="7752322" y="3105944"/>
            <a:ext cx="2398247" cy="6461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baseline="300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131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I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试验饮食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646B1341-35F2-4643-B732-B3C15435C8AE}"/>
              </a:ext>
            </a:extLst>
          </p:cNvPr>
          <p:cNvSpPr/>
          <p:nvPr/>
        </p:nvSpPr>
        <p:spPr>
          <a:xfrm>
            <a:off x="722758" y="4243012"/>
            <a:ext cx="4611244" cy="6461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尿浓缩功能试验饮食（干饮食）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22261785-5AB5-4588-86D3-AE21F462970F}"/>
              </a:ext>
            </a:extLst>
          </p:cNvPr>
          <p:cNvSpPr/>
          <p:nvPr/>
        </p:nvSpPr>
        <p:spPr>
          <a:xfrm>
            <a:off x="6498444" y="4243012"/>
            <a:ext cx="3735170" cy="6461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葡萄糖耐量试验饮食</a:t>
            </a:r>
          </a:p>
        </p:txBody>
      </p:sp>
      <p:sp>
        <p:nvSpPr>
          <p:cNvPr id="11" name="灯片编号占位符 3">
            <a:extLst>
              <a:ext uri="{FF2B5EF4-FFF2-40B4-BE49-F238E27FC236}">
                <a16:creationId xmlns:a16="http://schemas.microsoft.com/office/drawing/2014/main" id="{672018B3-EE17-4ACA-933E-1E5D990F6065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307153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Text Box 7"/>
          <p:cNvSpPr txBox="1"/>
          <p:nvPr/>
        </p:nvSpPr>
        <p:spPr>
          <a:xfrm>
            <a:off x="2128344" y="1360064"/>
            <a:ext cx="8609012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大便隐血试验前的准备，协助诊断消化道有无出血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楷体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10" name="文本占位符 1">
            <a:extLst>
              <a:ext uri="{FF2B5EF4-FFF2-40B4-BE49-F238E27FC236}">
                <a16:creationId xmlns:a16="http://schemas.microsoft.com/office/drawing/2014/main" id="{0E693B2B-3630-4893-ABB4-573854CF69E4}"/>
              </a:ext>
            </a:extLst>
          </p:cNvPr>
          <p:cNvSpPr txBox="1">
            <a:spLocks/>
          </p:cNvSpPr>
          <p:nvPr/>
        </p:nvSpPr>
        <p:spPr>
          <a:xfrm>
            <a:off x="1264651" y="104917"/>
            <a:ext cx="9472705" cy="57500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三、试验饮食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隐血试验饮食</a:t>
            </a:r>
          </a:p>
        </p:txBody>
      </p:sp>
      <p:pic>
        <p:nvPicPr>
          <p:cNvPr id="3" name="图片 2" descr="图片包含 画, 游戏机&#10;&#10;描述已自动生成">
            <a:extLst>
              <a:ext uri="{FF2B5EF4-FFF2-40B4-BE49-F238E27FC236}">
                <a16:creationId xmlns:a16="http://schemas.microsoft.com/office/drawing/2014/main" id="{21457E9A-6F9C-4851-AA1D-EC45E6BA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2E6E7"/>
              </a:clrFrom>
              <a:clrTo>
                <a:srgbClr val="E2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56" y="1210468"/>
            <a:ext cx="995615" cy="830209"/>
          </a:xfrm>
          <a:prstGeom prst="rect">
            <a:avLst/>
          </a:prstGeom>
        </p:spPr>
      </p:pic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F808AF35-8776-4EE5-929B-EB3FE8955701}"/>
              </a:ext>
            </a:extLst>
          </p:cNvPr>
          <p:cNvSpPr/>
          <p:nvPr/>
        </p:nvSpPr>
        <p:spPr>
          <a:xfrm rot="10800000">
            <a:off x="2080669" y="2268732"/>
            <a:ext cx="3246897" cy="1444540"/>
          </a:xfrm>
          <a:custGeom>
            <a:avLst/>
            <a:gdLst>
              <a:gd name="connsiteX0" fmla="*/ 0 w 777186"/>
              <a:gd name="connsiteY0" fmla="*/ 0 h 344955"/>
              <a:gd name="connsiteX1" fmla="*/ 777186 w 777186"/>
              <a:gd name="connsiteY1" fmla="*/ 0 h 344955"/>
              <a:gd name="connsiteX2" fmla="*/ 772134 w 777186"/>
              <a:gd name="connsiteY2" fmla="*/ 47662 h 344955"/>
              <a:gd name="connsiteX3" fmla="*/ 388593 w 777186"/>
              <a:gd name="connsiteY3" fmla="*/ 344955 h 344955"/>
              <a:gd name="connsiteX4" fmla="*/ 5052 w 777186"/>
              <a:gd name="connsiteY4" fmla="*/ 47662 h 34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186" h="344955">
                <a:moveTo>
                  <a:pt x="0" y="0"/>
                </a:moveTo>
                <a:lnTo>
                  <a:pt x="777186" y="0"/>
                </a:lnTo>
                <a:lnTo>
                  <a:pt x="772134" y="47662"/>
                </a:lnTo>
                <a:cubicBezTo>
                  <a:pt x="735629" y="217327"/>
                  <a:pt x="577783" y="344955"/>
                  <a:pt x="388593" y="344955"/>
                </a:cubicBezTo>
                <a:cubicBezTo>
                  <a:pt x="199403" y="344955"/>
                  <a:pt x="41557" y="217327"/>
                  <a:pt x="5052" y="4766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zh-CN" altLang="en-US" u="dbl" spc="600" dirty="0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777141B2-F425-4334-A274-2768D614ABB6}"/>
              </a:ext>
            </a:extLst>
          </p:cNvPr>
          <p:cNvSpPr/>
          <p:nvPr/>
        </p:nvSpPr>
        <p:spPr>
          <a:xfrm>
            <a:off x="6964639" y="3925486"/>
            <a:ext cx="3241472" cy="1633408"/>
          </a:xfrm>
          <a:custGeom>
            <a:avLst/>
            <a:gdLst>
              <a:gd name="connsiteX0" fmla="*/ 0 w 777186"/>
              <a:gd name="connsiteY0" fmla="*/ 0 h 344955"/>
              <a:gd name="connsiteX1" fmla="*/ 777186 w 777186"/>
              <a:gd name="connsiteY1" fmla="*/ 0 h 344955"/>
              <a:gd name="connsiteX2" fmla="*/ 772134 w 777186"/>
              <a:gd name="connsiteY2" fmla="*/ 47662 h 344955"/>
              <a:gd name="connsiteX3" fmla="*/ 388593 w 777186"/>
              <a:gd name="connsiteY3" fmla="*/ 344955 h 344955"/>
              <a:gd name="connsiteX4" fmla="*/ 5052 w 777186"/>
              <a:gd name="connsiteY4" fmla="*/ 47662 h 34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186" h="344955">
                <a:moveTo>
                  <a:pt x="0" y="0"/>
                </a:moveTo>
                <a:lnTo>
                  <a:pt x="777186" y="0"/>
                </a:lnTo>
                <a:lnTo>
                  <a:pt x="772134" y="47662"/>
                </a:lnTo>
                <a:cubicBezTo>
                  <a:pt x="735629" y="217327"/>
                  <a:pt x="577783" y="344955"/>
                  <a:pt x="388593" y="344955"/>
                </a:cubicBezTo>
                <a:cubicBezTo>
                  <a:pt x="199403" y="344955"/>
                  <a:pt x="41557" y="217327"/>
                  <a:pt x="5052" y="4766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1ACA88EB-F04C-4728-9045-6FF1CF5EFB6C}"/>
              </a:ext>
            </a:extLst>
          </p:cNvPr>
          <p:cNvCxnSpPr>
            <a:cxnSpLocks/>
          </p:cNvCxnSpPr>
          <p:nvPr/>
        </p:nvCxnSpPr>
        <p:spPr>
          <a:xfrm flipV="1">
            <a:off x="1582863" y="3777176"/>
            <a:ext cx="9389937" cy="45219"/>
          </a:xfrm>
          <a:prstGeom prst="line">
            <a:avLst/>
          </a:prstGeom>
          <a:ln w="15875" cmpd="sng">
            <a:solidFill>
              <a:srgbClr val="7030A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196FD1FF-5478-4A33-BA86-472522A03B66}"/>
              </a:ext>
            </a:extLst>
          </p:cNvPr>
          <p:cNvSpPr txBox="1"/>
          <p:nvPr/>
        </p:nvSpPr>
        <p:spPr>
          <a:xfrm>
            <a:off x="2286796" y="2967335"/>
            <a:ext cx="2834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+mj-ea"/>
                <a:ea typeface="+mj-ea"/>
              </a:rPr>
              <a:t>试验前</a:t>
            </a:r>
            <a:r>
              <a:rPr lang="en-US" altLang="zh-CN" sz="2400" b="1" dirty="0">
                <a:latin typeface="+mj-ea"/>
                <a:ea typeface="+mj-ea"/>
              </a:rPr>
              <a:t>3</a:t>
            </a:r>
            <a:r>
              <a:rPr lang="zh-CN" altLang="en-US" sz="2400" b="1" dirty="0">
                <a:latin typeface="+mj-ea"/>
                <a:ea typeface="+mj-ea"/>
              </a:rPr>
              <a:t>天及试验期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CF1756F-F783-44A4-9D6B-BDC941CB2589}"/>
              </a:ext>
            </a:extLst>
          </p:cNvPr>
          <p:cNvSpPr txBox="1"/>
          <p:nvPr/>
        </p:nvSpPr>
        <p:spPr>
          <a:xfrm>
            <a:off x="7168054" y="4337984"/>
            <a:ext cx="2834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试验期第</a:t>
            </a:r>
            <a:r>
              <a:rPr lang="en-US" altLang="zh-CN" sz="2400" b="1" dirty="0">
                <a:latin typeface="+mj-ea"/>
                <a:ea typeface="+mj-ea"/>
              </a:rPr>
              <a:t>4</a:t>
            </a:r>
            <a:r>
              <a:rPr lang="zh-CN" altLang="en-US" sz="2400" b="1" dirty="0">
                <a:latin typeface="+mj-ea"/>
                <a:ea typeface="+mj-ea"/>
              </a:rPr>
              <a:t>天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2C13DA1-A06B-490B-A42E-A9B68DD78248}"/>
              </a:ext>
            </a:extLst>
          </p:cNvPr>
          <p:cNvSpPr txBox="1"/>
          <p:nvPr/>
        </p:nvSpPr>
        <p:spPr>
          <a:xfrm>
            <a:off x="1722810" y="3830153"/>
            <a:ext cx="45550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禁食肉类、动物肝和血类、含铁丰富的药物或食物以及绿色蔬菜等，</a:t>
            </a:r>
            <a:r>
              <a:rPr lang="zh-CN" altLang="en-US" sz="2400" dirty="0">
                <a:solidFill>
                  <a:srgbClr val="C00000"/>
                </a:solidFill>
              </a:rPr>
              <a:t>避免假阳性</a:t>
            </a:r>
            <a:r>
              <a:rPr lang="zh-CN" altLang="en-US" sz="2400" dirty="0"/>
              <a:t>。</a:t>
            </a:r>
            <a:endParaRPr lang="en-US" altLang="zh-CN" sz="2400" dirty="0"/>
          </a:p>
          <a:p>
            <a:r>
              <a:rPr lang="zh-CN" altLang="en-US" sz="2400" dirty="0"/>
              <a:t>可进食牛奶、豆制品、土豆、非绿色蔬菜、米饭、馒头、面条等。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8AF98D17-0682-4EDB-8BFA-DCF756EB43F5}"/>
              </a:ext>
            </a:extLst>
          </p:cNvPr>
          <p:cNvSpPr txBox="1"/>
          <p:nvPr/>
        </p:nvSpPr>
        <p:spPr>
          <a:xfrm>
            <a:off x="6096000" y="3087456"/>
            <a:ext cx="455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留取粪便做隐血试验。</a:t>
            </a:r>
          </a:p>
        </p:txBody>
      </p: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41F1CD44-69A4-431E-BF4D-890DCBA84C35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Text Box 7"/>
          <p:cNvSpPr txBox="1"/>
          <p:nvPr/>
        </p:nvSpPr>
        <p:spPr>
          <a:xfrm>
            <a:off x="2128344" y="1360064"/>
            <a:ext cx="8609012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协助检查、测定肾小球的滤过功能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楷体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10" name="文本占位符 1">
            <a:extLst>
              <a:ext uri="{FF2B5EF4-FFF2-40B4-BE49-F238E27FC236}">
                <a16:creationId xmlns:a16="http://schemas.microsoft.com/office/drawing/2014/main" id="{0E693B2B-3630-4893-ABB4-573854CF69E4}"/>
              </a:ext>
            </a:extLst>
          </p:cNvPr>
          <p:cNvSpPr txBox="1">
            <a:spLocks/>
          </p:cNvSpPr>
          <p:nvPr/>
        </p:nvSpPr>
        <p:spPr>
          <a:xfrm>
            <a:off x="1264651" y="104917"/>
            <a:ext cx="9472705" cy="57500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三、试验饮食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肌酐试验饮食</a:t>
            </a:r>
          </a:p>
        </p:txBody>
      </p:sp>
      <p:pic>
        <p:nvPicPr>
          <p:cNvPr id="3" name="图片 2" descr="图片包含 画, 游戏机&#10;&#10;描述已自动生成">
            <a:extLst>
              <a:ext uri="{FF2B5EF4-FFF2-40B4-BE49-F238E27FC236}">
                <a16:creationId xmlns:a16="http://schemas.microsoft.com/office/drawing/2014/main" id="{21457E9A-6F9C-4851-AA1D-EC45E6BA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2E6E7"/>
              </a:clrFrom>
              <a:clrTo>
                <a:srgbClr val="E2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56" y="1210468"/>
            <a:ext cx="995615" cy="830209"/>
          </a:xfrm>
          <a:prstGeom prst="rect">
            <a:avLst/>
          </a:prstGeom>
        </p:spPr>
      </p:pic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F808AF35-8776-4EE5-929B-EB3FE8955701}"/>
              </a:ext>
            </a:extLst>
          </p:cNvPr>
          <p:cNvSpPr/>
          <p:nvPr/>
        </p:nvSpPr>
        <p:spPr>
          <a:xfrm rot="10800000">
            <a:off x="2080669" y="2268732"/>
            <a:ext cx="3246897" cy="1444540"/>
          </a:xfrm>
          <a:custGeom>
            <a:avLst/>
            <a:gdLst>
              <a:gd name="connsiteX0" fmla="*/ 0 w 777186"/>
              <a:gd name="connsiteY0" fmla="*/ 0 h 344955"/>
              <a:gd name="connsiteX1" fmla="*/ 777186 w 777186"/>
              <a:gd name="connsiteY1" fmla="*/ 0 h 344955"/>
              <a:gd name="connsiteX2" fmla="*/ 772134 w 777186"/>
              <a:gd name="connsiteY2" fmla="*/ 47662 h 344955"/>
              <a:gd name="connsiteX3" fmla="*/ 388593 w 777186"/>
              <a:gd name="connsiteY3" fmla="*/ 344955 h 344955"/>
              <a:gd name="connsiteX4" fmla="*/ 5052 w 777186"/>
              <a:gd name="connsiteY4" fmla="*/ 47662 h 34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186" h="344955">
                <a:moveTo>
                  <a:pt x="0" y="0"/>
                </a:moveTo>
                <a:lnTo>
                  <a:pt x="777186" y="0"/>
                </a:lnTo>
                <a:lnTo>
                  <a:pt x="772134" y="47662"/>
                </a:lnTo>
                <a:cubicBezTo>
                  <a:pt x="735629" y="217327"/>
                  <a:pt x="577783" y="344955"/>
                  <a:pt x="388593" y="344955"/>
                </a:cubicBezTo>
                <a:cubicBezTo>
                  <a:pt x="199403" y="344955"/>
                  <a:pt x="41557" y="217327"/>
                  <a:pt x="5052" y="4766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zh-CN" altLang="en-US" u="dbl" spc="600" dirty="0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777141B2-F425-4334-A274-2768D614ABB6}"/>
              </a:ext>
            </a:extLst>
          </p:cNvPr>
          <p:cNvSpPr/>
          <p:nvPr/>
        </p:nvSpPr>
        <p:spPr>
          <a:xfrm>
            <a:off x="6964639" y="3925486"/>
            <a:ext cx="3241472" cy="1633408"/>
          </a:xfrm>
          <a:custGeom>
            <a:avLst/>
            <a:gdLst>
              <a:gd name="connsiteX0" fmla="*/ 0 w 777186"/>
              <a:gd name="connsiteY0" fmla="*/ 0 h 344955"/>
              <a:gd name="connsiteX1" fmla="*/ 777186 w 777186"/>
              <a:gd name="connsiteY1" fmla="*/ 0 h 344955"/>
              <a:gd name="connsiteX2" fmla="*/ 772134 w 777186"/>
              <a:gd name="connsiteY2" fmla="*/ 47662 h 344955"/>
              <a:gd name="connsiteX3" fmla="*/ 388593 w 777186"/>
              <a:gd name="connsiteY3" fmla="*/ 344955 h 344955"/>
              <a:gd name="connsiteX4" fmla="*/ 5052 w 777186"/>
              <a:gd name="connsiteY4" fmla="*/ 47662 h 34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186" h="344955">
                <a:moveTo>
                  <a:pt x="0" y="0"/>
                </a:moveTo>
                <a:lnTo>
                  <a:pt x="777186" y="0"/>
                </a:lnTo>
                <a:lnTo>
                  <a:pt x="772134" y="47662"/>
                </a:lnTo>
                <a:cubicBezTo>
                  <a:pt x="735629" y="217327"/>
                  <a:pt x="577783" y="344955"/>
                  <a:pt x="388593" y="344955"/>
                </a:cubicBezTo>
                <a:cubicBezTo>
                  <a:pt x="199403" y="344955"/>
                  <a:pt x="41557" y="217327"/>
                  <a:pt x="5052" y="4766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1ACA88EB-F04C-4728-9045-6FF1CF5EFB6C}"/>
              </a:ext>
            </a:extLst>
          </p:cNvPr>
          <p:cNvCxnSpPr>
            <a:cxnSpLocks/>
          </p:cNvCxnSpPr>
          <p:nvPr/>
        </p:nvCxnSpPr>
        <p:spPr>
          <a:xfrm flipV="1">
            <a:off x="1582863" y="3777176"/>
            <a:ext cx="9389937" cy="45219"/>
          </a:xfrm>
          <a:prstGeom prst="line">
            <a:avLst/>
          </a:prstGeom>
          <a:ln w="15875" cmpd="sng">
            <a:solidFill>
              <a:srgbClr val="7030A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196FD1FF-5478-4A33-BA86-472522A03B66}"/>
              </a:ext>
            </a:extLst>
          </p:cNvPr>
          <p:cNvSpPr txBox="1"/>
          <p:nvPr/>
        </p:nvSpPr>
        <p:spPr>
          <a:xfrm>
            <a:off x="2286796" y="2967335"/>
            <a:ext cx="2834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试验期为</a:t>
            </a:r>
            <a:r>
              <a:rPr lang="en-US" altLang="zh-CN" sz="2400" b="1" dirty="0">
                <a:latin typeface="+mj-ea"/>
                <a:ea typeface="+mj-ea"/>
              </a:rPr>
              <a:t>3</a:t>
            </a:r>
            <a:r>
              <a:rPr lang="zh-CN" altLang="en-US" sz="2400" b="1" dirty="0">
                <a:latin typeface="+mj-ea"/>
                <a:ea typeface="+mj-ea"/>
              </a:rPr>
              <a:t>天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CF1756F-F783-44A4-9D6B-BDC941CB2589}"/>
              </a:ext>
            </a:extLst>
          </p:cNvPr>
          <p:cNvSpPr txBox="1"/>
          <p:nvPr/>
        </p:nvSpPr>
        <p:spPr>
          <a:xfrm>
            <a:off x="7168054" y="4337984"/>
            <a:ext cx="2834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试验期第</a:t>
            </a:r>
            <a:r>
              <a:rPr lang="en-US" altLang="zh-CN" sz="2400" b="1" dirty="0">
                <a:latin typeface="+mj-ea"/>
                <a:ea typeface="+mj-ea"/>
              </a:rPr>
              <a:t>3</a:t>
            </a:r>
            <a:r>
              <a:rPr lang="zh-CN" altLang="en-US" sz="2400" b="1" dirty="0">
                <a:latin typeface="+mj-ea"/>
                <a:ea typeface="+mj-ea"/>
              </a:rPr>
              <a:t>天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2C13DA1-A06B-490B-A42E-A9B68DD78248}"/>
              </a:ext>
            </a:extLst>
          </p:cNvPr>
          <p:cNvSpPr txBox="1"/>
          <p:nvPr/>
        </p:nvSpPr>
        <p:spPr>
          <a:xfrm>
            <a:off x="1722810" y="3830153"/>
            <a:ext cx="4555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禁食肉类、禽类、鱼类，忌茶和咖啡。全天主食在</a:t>
            </a:r>
            <a:r>
              <a:rPr lang="en-US" altLang="zh-CN" sz="2400" dirty="0"/>
              <a:t>300g</a:t>
            </a:r>
            <a:r>
              <a:rPr lang="zh-CN" altLang="en-US" sz="2400" dirty="0"/>
              <a:t>以内，蛋白质摄入＜</a:t>
            </a:r>
            <a:r>
              <a:rPr lang="en-US" altLang="zh-CN" sz="2400" dirty="0"/>
              <a:t>40g/d,</a:t>
            </a:r>
            <a:r>
              <a:rPr lang="zh-CN" altLang="en-US" sz="2400" dirty="0"/>
              <a:t>排除外源性肌酐影响。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8AF98D17-0682-4EDB-8BFA-DCF756EB43F5}"/>
              </a:ext>
            </a:extLst>
          </p:cNvPr>
          <p:cNvSpPr txBox="1"/>
          <p:nvPr/>
        </p:nvSpPr>
        <p:spPr>
          <a:xfrm>
            <a:off x="6277831" y="3080824"/>
            <a:ext cx="455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测尿肌酐清除率及血肌酐含量。</a:t>
            </a:r>
          </a:p>
        </p:txBody>
      </p: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131B4370-3FC7-48D8-BCD7-14EBF3CAA4A2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1535422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Text Box 7"/>
          <p:cNvSpPr txBox="1"/>
          <p:nvPr/>
        </p:nvSpPr>
        <p:spPr>
          <a:xfrm>
            <a:off x="2128344" y="1360064"/>
            <a:ext cx="8609012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检查肾小球的浓缩功能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楷体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10" name="文本占位符 1">
            <a:extLst>
              <a:ext uri="{FF2B5EF4-FFF2-40B4-BE49-F238E27FC236}">
                <a16:creationId xmlns:a16="http://schemas.microsoft.com/office/drawing/2014/main" id="{0E693B2B-3630-4893-ABB4-573854CF69E4}"/>
              </a:ext>
            </a:extLst>
          </p:cNvPr>
          <p:cNvSpPr txBox="1">
            <a:spLocks/>
          </p:cNvSpPr>
          <p:nvPr/>
        </p:nvSpPr>
        <p:spPr>
          <a:xfrm>
            <a:off x="1264651" y="104917"/>
            <a:ext cx="9472705" cy="57500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三、试验饮食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尿浓缩功能试验饮食</a:t>
            </a:r>
          </a:p>
        </p:txBody>
      </p:sp>
      <p:pic>
        <p:nvPicPr>
          <p:cNvPr id="3" name="图片 2" descr="图片包含 画, 游戏机&#10;&#10;描述已自动生成">
            <a:extLst>
              <a:ext uri="{FF2B5EF4-FFF2-40B4-BE49-F238E27FC236}">
                <a16:creationId xmlns:a16="http://schemas.microsoft.com/office/drawing/2014/main" id="{21457E9A-6F9C-4851-AA1D-EC45E6BA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2E6E7"/>
              </a:clrFrom>
              <a:clrTo>
                <a:srgbClr val="E2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56" y="1210468"/>
            <a:ext cx="995615" cy="830209"/>
          </a:xfrm>
          <a:prstGeom prst="rect">
            <a:avLst/>
          </a:prstGeom>
        </p:spPr>
      </p:pic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F808AF35-8776-4EE5-929B-EB3FE8955701}"/>
              </a:ext>
            </a:extLst>
          </p:cNvPr>
          <p:cNvSpPr/>
          <p:nvPr/>
        </p:nvSpPr>
        <p:spPr>
          <a:xfrm rot="10800000">
            <a:off x="2080669" y="2268732"/>
            <a:ext cx="3246897" cy="1444540"/>
          </a:xfrm>
          <a:custGeom>
            <a:avLst/>
            <a:gdLst>
              <a:gd name="connsiteX0" fmla="*/ 0 w 777186"/>
              <a:gd name="connsiteY0" fmla="*/ 0 h 344955"/>
              <a:gd name="connsiteX1" fmla="*/ 777186 w 777186"/>
              <a:gd name="connsiteY1" fmla="*/ 0 h 344955"/>
              <a:gd name="connsiteX2" fmla="*/ 772134 w 777186"/>
              <a:gd name="connsiteY2" fmla="*/ 47662 h 344955"/>
              <a:gd name="connsiteX3" fmla="*/ 388593 w 777186"/>
              <a:gd name="connsiteY3" fmla="*/ 344955 h 344955"/>
              <a:gd name="connsiteX4" fmla="*/ 5052 w 777186"/>
              <a:gd name="connsiteY4" fmla="*/ 47662 h 34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186" h="344955">
                <a:moveTo>
                  <a:pt x="0" y="0"/>
                </a:moveTo>
                <a:lnTo>
                  <a:pt x="777186" y="0"/>
                </a:lnTo>
                <a:lnTo>
                  <a:pt x="772134" y="47662"/>
                </a:lnTo>
                <a:cubicBezTo>
                  <a:pt x="735629" y="217327"/>
                  <a:pt x="577783" y="344955"/>
                  <a:pt x="388593" y="344955"/>
                </a:cubicBezTo>
                <a:cubicBezTo>
                  <a:pt x="199403" y="344955"/>
                  <a:pt x="41557" y="217327"/>
                  <a:pt x="5052" y="4766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zh-CN" altLang="en-US" u="dbl" spc="600" dirty="0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1ACA88EB-F04C-4728-9045-6FF1CF5EFB6C}"/>
              </a:ext>
            </a:extLst>
          </p:cNvPr>
          <p:cNvCxnSpPr>
            <a:cxnSpLocks/>
          </p:cNvCxnSpPr>
          <p:nvPr/>
        </p:nvCxnSpPr>
        <p:spPr>
          <a:xfrm flipV="1">
            <a:off x="1582863" y="3777176"/>
            <a:ext cx="9389937" cy="45219"/>
          </a:xfrm>
          <a:prstGeom prst="line">
            <a:avLst/>
          </a:prstGeom>
          <a:ln w="15875" cmpd="sng">
            <a:solidFill>
              <a:srgbClr val="7030A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196FD1FF-5478-4A33-BA86-472522A03B66}"/>
              </a:ext>
            </a:extLst>
          </p:cNvPr>
          <p:cNvSpPr txBox="1"/>
          <p:nvPr/>
        </p:nvSpPr>
        <p:spPr>
          <a:xfrm>
            <a:off x="2286796" y="2967335"/>
            <a:ext cx="2834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试验期为</a:t>
            </a:r>
            <a:r>
              <a:rPr lang="en-US" altLang="zh-CN" sz="2400" b="1" dirty="0">
                <a:latin typeface="+mj-ea"/>
                <a:ea typeface="+mj-ea"/>
              </a:rPr>
              <a:t>1</a:t>
            </a:r>
            <a:r>
              <a:rPr lang="zh-CN" altLang="en-US" sz="2400" b="1" dirty="0">
                <a:latin typeface="+mj-ea"/>
                <a:ea typeface="+mj-ea"/>
              </a:rPr>
              <a:t>天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2C13DA1-A06B-490B-A42E-A9B68DD78248}"/>
              </a:ext>
            </a:extLst>
          </p:cNvPr>
          <p:cNvSpPr txBox="1"/>
          <p:nvPr/>
        </p:nvSpPr>
        <p:spPr>
          <a:xfrm>
            <a:off x="1968928" y="3965170"/>
            <a:ext cx="8888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全天水分摄入总量为</a:t>
            </a:r>
            <a:r>
              <a:rPr lang="en-US" altLang="zh-CN" sz="2400" u="sng" dirty="0">
                <a:solidFill>
                  <a:srgbClr val="C00000"/>
                </a:solidFill>
              </a:rPr>
              <a:t>500~600ml</a:t>
            </a:r>
            <a:r>
              <a:rPr lang="zh-CN" altLang="en-US" sz="2400" dirty="0"/>
              <a:t>，选择含水量少的食物，如：米饭、面包、馒头、土豆等，烹调食物也尽量不加或少加水。</a:t>
            </a:r>
            <a:endParaRPr lang="en-US" altLang="zh-CN" sz="2400" dirty="0"/>
          </a:p>
          <a:p>
            <a:r>
              <a:rPr lang="zh-CN" altLang="en-US" sz="2400" dirty="0"/>
              <a:t>避免使用含水高、过甜或过咸的食物。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69A864E-AC0A-4354-B975-33587DEACFEE}"/>
              </a:ext>
            </a:extLst>
          </p:cNvPr>
          <p:cNvSpPr txBox="1"/>
          <p:nvPr/>
        </p:nvSpPr>
        <p:spPr>
          <a:xfrm>
            <a:off x="5800830" y="3152141"/>
            <a:ext cx="4443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控制全天饮食中的水分摄入量。</a:t>
            </a:r>
          </a:p>
        </p:txBody>
      </p:sp>
      <p:sp>
        <p:nvSpPr>
          <p:cNvPr id="11" name="灯片编号占位符 3">
            <a:extLst>
              <a:ext uri="{FF2B5EF4-FFF2-40B4-BE49-F238E27FC236}">
                <a16:creationId xmlns:a16="http://schemas.microsoft.com/office/drawing/2014/main" id="{B32D890A-C3DA-490F-A449-7E30B444BEE9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3575644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Text Box 7"/>
          <p:cNvSpPr txBox="1"/>
          <p:nvPr/>
        </p:nvSpPr>
        <p:spPr>
          <a:xfrm>
            <a:off x="2128344" y="1360064"/>
            <a:ext cx="897860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协助检测甲状腺功能，排除外源性摄入碘对结果的干扰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楷体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10" name="文本占位符 1">
            <a:extLst>
              <a:ext uri="{FF2B5EF4-FFF2-40B4-BE49-F238E27FC236}">
                <a16:creationId xmlns:a16="http://schemas.microsoft.com/office/drawing/2014/main" id="{0E693B2B-3630-4893-ABB4-573854CF69E4}"/>
              </a:ext>
            </a:extLst>
          </p:cNvPr>
          <p:cNvSpPr txBox="1">
            <a:spLocks/>
          </p:cNvSpPr>
          <p:nvPr/>
        </p:nvSpPr>
        <p:spPr>
          <a:xfrm>
            <a:off x="1264651" y="104917"/>
            <a:ext cx="9472705" cy="57500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三、试验饮食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甲状腺</a:t>
            </a:r>
            <a:r>
              <a:rPr lang="en-US" altLang="zh-CN" sz="3200" b="1" baseline="300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131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试验饮食</a:t>
            </a:r>
          </a:p>
        </p:txBody>
      </p:sp>
      <p:pic>
        <p:nvPicPr>
          <p:cNvPr id="3" name="图片 2" descr="图片包含 画, 游戏机&#10;&#10;描述已自动生成">
            <a:extLst>
              <a:ext uri="{FF2B5EF4-FFF2-40B4-BE49-F238E27FC236}">
                <a16:creationId xmlns:a16="http://schemas.microsoft.com/office/drawing/2014/main" id="{21457E9A-6F9C-4851-AA1D-EC45E6BA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2E6E7"/>
              </a:clrFrom>
              <a:clrTo>
                <a:srgbClr val="E2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56" y="1210468"/>
            <a:ext cx="995615" cy="830209"/>
          </a:xfrm>
          <a:prstGeom prst="rect">
            <a:avLst/>
          </a:prstGeom>
        </p:spPr>
      </p:pic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F808AF35-8776-4EE5-929B-EB3FE8955701}"/>
              </a:ext>
            </a:extLst>
          </p:cNvPr>
          <p:cNvSpPr/>
          <p:nvPr/>
        </p:nvSpPr>
        <p:spPr>
          <a:xfrm rot="10800000">
            <a:off x="2080669" y="2268732"/>
            <a:ext cx="3246897" cy="1444540"/>
          </a:xfrm>
          <a:custGeom>
            <a:avLst/>
            <a:gdLst>
              <a:gd name="connsiteX0" fmla="*/ 0 w 777186"/>
              <a:gd name="connsiteY0" fmla="*/ 0 h 344955"/>
              <a:gd name="connsiteX1" fmla="*/ 777186 w 777186"/>
              <a:gd name="connsiteY1" fmla="*/ 0 h 344955"/>
              <a:gd name="connsiteX2" fmla="*/ 772134 w 777186"/>
              <a:gd name="connsiteY2" fmla="*/ 47662 h 344955"/>
              <a:gd name="connsiteX3" fmla="*/ 388593 w 777186"/>
              <a:gd name="connsiteY3" fmla="*/ 344955 h 344955"/>
              <a:gd name="connsiteX4" fmla="*/ 5052 w 777186"/>
              <a:gd name="connsiteY4" fmla="*/ 47662 h 34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186" h="344955">
                <a:moveTo>
                  <a:pt x="0" y="0"/>
                </a:moveTo>
                <a:lnTo>
                  <a:pt x="777186" y="0"/>
                </a:lnTo>
                <a:lnTo>
                  <a:pt x="772134" y="47662"/>
                </a:lnTo>
                <a:cubicBezTo>
                  <a:pt x="735629" y="217327"/>
                  <a:pt x="577783" y="344955"/>
                  <a:pt x="388593" y="344955"/>
                </a:cubicBezTo>
                <a:cubicBezTo>
                  <a:pt x="199403" y="344955"/>
                  <a:pt x="41557" y="217327"/>
                  <a:pt x="5052" y="4766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zh-CN" altLang="en-US" u="dbl" spc="600" dirty="0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777141B2-F425-4334-A274-2768D614ABB6}"/>
              </a:ext>
            </a:extLst>
          </p:cNvPr>
          <p:cNvSpPr/>
          <p:nvPr/>
        </p:nvSpPr>
        <p:spPr>
          <a:xfrm>
            <a:off x="6964639" y="3925486"/>
            <a:ext cx="3241472" cy="1633408"/>
          </a:xfrm>
          <a:custGeom>
            <a:avLst/>
            <a:gdLst>
              <a:gd name="connsiteX0" fmla="*/ 0 w 777186"/>
              <a:gd name="connsiteY0" fmla="*/ 0 h 344955"/>
              <a:gd name="connsiteX1" fmla="*/ 777186 w 777186"/>
              <a:gd name="connsiteY1" fmla="*/ 0 h 344955"/>
              <a:gd name="connsiteX2" fmla="*/ 772134 w 777186"/>
              <a:gd name="connsiteY2" fmla="*/ 47662 h 344955"/>
              <a:gd name="connsiteX3" fmla="*/ 388593 w 777186"/>
              <a:gd name="connsiteY3" fmla="*/ 344955 h 344955"/>
              <a:gd name="connsiteX4" fmla="*/ 5052 w 777186"/>
              <a:gd name="connsiteY4" fmla="*/ 47662 h 34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186" h="344955">
                <a:moveTo>
                  <a:pt x="0" y="0"/>
                </a:moveTo>
                <a:lnTo>
                  <a:pt x="777186" y="0"/>
                </a:lnTo>
                <a:lnTo>
                  <a:pt x="772134" y="47662"/>
                </a:lnTo>
                <a:cubicBezTo>
                  <a:pt x="735629" y="217327"/>
                  <a:pt x="577783" y="344955"/>
                  <a:pt x="388593" y="344955"/>
                </a:cubicBezTo>
                <a:cubicBezTo>
                  <a:pt x="199403" y="344955"/>
                  <a:pt x="41557" y="217327"/>
                  <a:pt x="5052" y="4766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1ACA88EB-F04C-4728-9045-6FF1CF5EFB6C}"/>
              </a:ext>
            </a:extLst>
          </p:cNvPr>
          <p:cNvCxnSpPr>
            <a:cxnSpLocks/>
          </p:cNvCxnSpPr>
          <p:nvPr/>
        </p:nvCxnSpPr>
        <p:spPr>
          <a:xfrm flipV="1">
            <a:off x="1582863" y="3777176"/>
            <a:ext cx="9389937" cy="45219"/>
          </a:xfrm>
          <a:prstGeom prst="line">
            <a:avLst/>
          </a:prstGeom>
          <a:ln w="15875" cmpd="sng">
            <a:solidFill>
              <a:srgbClr val="7030A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196FD1FF-5478-4A33-BA86-472522A03B66}"/>
              </a:ext>
            </a:extLst>
          </p:cNvPr>
          <p:cNvSpPr txBox="1"/>
          <p:nvPr/>
        </p:nvSpPr>
        <p:spPr>
          <a:xfrm>
            <a:off x="2286796" y="2967335"/>
            <a:ext cx="2834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试验期为</a:t>
            </a:r>
            <a:r>
              <a:rPr lang="en-US" altLang="zh-CN" sz="2400" b="1" dirty="0">
                <a:latin typeface="+mj-ea"/>
                <a:ea typeface="+mj-ea"/>
              </a:rPr>
              <a:t>2</a:t>
            </a:r>
            <a:r>
              <a:rPr lang="zh-CN" altLang="en-US" sz="2400" b="1" dirty="0">
                <a:latin typeface="+mj-ea"/>
                <a:ea typeface="+mj-ea"/>
              </a:rPr>
              <a:t>周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CF1756F-F783-44A4-9D6B-BDC941CB2589}"/>
              </a:ext>
            </a:extLst>
          </p:cNvPr>
          <p:cNvSpPr txBox="1"/>
          <p:nvPr/>
        </p:nvSpPr>
        <p:spPr>
          <a:xfrm>
            <a:off x="7168054" y="4337984"/>
            <a:ext cx="2834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+mj-ea"/>
                <a:ea typeface="+mj-ea"/>
              </a:rPr>
              <a:t>2</a:t>
            </a:r>
            <a:r>
              <a:rPr lang="zh-CN" altLang="en-US" sz="2400" b="1" dirty="0">
                <a:latin typeface="+mj-ea"/>
                <a:ea typeface="+mj-ea"/>
              </a:rPr>
              <a:t>周后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2C13DA1-A06B-490B-A42E-A9B68DD78248}"/>
              </a:ext>
            </a:extLst>
          </p:cNvPr>
          <p:cNvSpPr txBox="1"/>
          <p:nvPr/>
        </p:nvSpPr>
        <p:spPr>
          <a:xfrm>
            <a:off x="1722810" y="3830153"/>
            <a:ext cx="4555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</a:rPr>
              <a:t>禁食含碘食物</a:t>
            </a:r>
            <a:r>
              <a:rPr lang="zh-CN" altLang="en-US" sz="2400" dirty="0"/>
              <a:t>如：海带、海蜇、海参、紫菜、鱼、虾、加碘食盐等。</a:t>
            </a:r>
            <a:endParaRPr lang="en-US" altLang="zh-CN" sz="2400" dirty="0"/>
          </a:p>
          <a:p>
            <a:r>
              <a:rPr lang="zh-CN" altLang="en-US" sz="2400" dirty="0"/>
              <a:t>禁用碘消毒剂作局部消毒。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8AF98D17-0682-4EDB-8BFA-DCF756EB43F5}"/>
              </a:ext>
            </a:extLst>
          </p:cNvPr>
          <p:cNvSpPr txBox="1"/>
          <p:nvPr/>
        </p:nvSpPr>
        <p:spPr>
          <a:xfrm>
            <a:off x="7168054" y="3234335"/>
            <a:ext cx="3042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作</a:t>
            </a:r>
            <a:r>
              <a:rPr lang="en-US" altLang="zh-CN" sz="2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131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功能测定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/>
              <a:t>。</a:t>
            </a:r>
          </a:p>
        </p:txBody>
      </p: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2A156188-4356-4E8A-B288-E794B27E09D7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1413244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F9032BF-7B13-4C4F-B465-959094C918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2173931" cy="575005"/>
          </a:xfrm>
        </p:spPr>
        <p:txBody>
          <a:bodyPr/>
          <a:lstStyle/>
          <a:p>
            <a:r>
              <a:rPr lang="zh-CN" altLang="en-US" sz="3200" dirty="0"/>
              <a:t>本章框架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2C3283D9-1673-4605-9EFE-5C828C8BC53C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grpSp>
        <p:nvGrpSpPr>
          <p:cNvPr id="109" name="组合 108">
            <a:extLst>
              <a:ext uri="{FF2B5EF4-FFF2-40B4-BE49-F238E27FC236}">
                <a16:creationId xmlns:a16="http://schemas.microsoft.com/office/drawing/2014/main" id="{0B285E58-2E36-4211-B0B1-25AE264346E7}"/>
              </a:ext>
            </a:extLst>
          </p:cNvPr>
          <p:cNvGrpSpPr/>
          <p:nvPr/>
        </p:nvGrpSpPr>
        <p:grpSpPr>
          <a:xfrm>
            <a:off x="832843" y="758604"/>
            <a:ext cx="9712900" cy="5497983"/>
            <a:chOff x="175694" y="672437"/>
            <a:chExt cx="9712900" cy="5497983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3032F773-88E3-49BA-8B8D-E00203428E39}"/>
                </a:ext>
              </a:extLst>
            </p:cNvPr>
            <p:cNvGrpSpPr/>
            <p:nvPr/>
          </p:nvGrpSpPr>
          <p:grpSpPr>
            <a:xfrm>
              <a:off x="175694" y="1169603"/>
              <a:ext cx="3355975" cy="4645961"/>
              <a:chOff x="1506538" y="1676400"/>
              <a:chExt cx="3355975" cy="4443413"/>
            </a:xfrm>
          </p:grpSpPr>
          <p:sp>
            <p:nvSpPr>
              <p:cNvPr id="5" name="左大括号 4">
                <a:extLst>
                  <a:ext uri="{FF2B5EF4-FFF2-40B4-BE49-F238E27FC236}">
                    <a16:creationId xmlns:a16="http://schemas.microsoft.com/office/drawing/2014/main" id="{1392AD0F-50BB-4DE8-96AB-6801ECA620D6}"/>
                  </a:ext>
                </a:extLst>
              </p:cNvPr>
              <p:cNvSpPr/>
              <p:nvPr/>
            </p:nvSpPr>
            <p:spPr>
              <a:xfrm>
                <a:off x="2597150" y="1952625"/>
                <a:ext cx="106363" cy="3863975"/>
              </a:xfrm>
              <a:prstGeom prst="leftBrac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zh-CN" altLang="en-US">
                  <a:ln w="19050">
                    <a:solidFill>
                      <a:schemeClr val="tx1"/>
                    </a:solidFill>
                  </a:ln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cxnSp>
            <p:nvCxnSpPr>
              <p:cNvPr id="6" name="直接连接符 5">
                <a:extLst>
                  <a:ext uri="{FF2B5EF4-FFF2-40B4-BE49-F238E27FC236}">
                    <a16:creationId xmlns:a16="http://schemas.microsoft.com/office/drawing/2014/main" id="{771462C7-8B09-4579-B75B-8A42F87B787D}"/>
                  </a:ext>
                </a:extLst>
              </p:cNvPr>
              <p:cNvCxnSpPr/>
              <p:nvPr/>
            </p:nvCxnSpPr>
            <p:spPr>
              <a:xfrm>
                <a:off x="2647950" y="3881438"/>
                <a:ext cx="355600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圆角矩形 76">
                <a:extLst>
                  <a:ext uri="{FF2B5EF4-FFF2-40B4-BE49-F238E27FC236}">
                    <a16:creationId xmlns:a16="http://schemas.microsoft.com/office/drawing/2014/main" id="{348F1113-2EBC-45F4-ACAF-6E82D065B321}"/>
                  </a:ext>
                </a:extLst>
              </p:cNvPr>
              <p:cNvSpPr/>
              <p:nvPr/>
            </p:nvSpPr>
            <p:spPr>
              <a:xfrm>
                <a:off x="2879725" y="3603625"/>
                <a:ext cx="1646238" cy="57785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等线"/>
                  </a:rPr>
                  <a:t>一般饮食护理</a:t>
                </a:r>
              </a:p>
            </p:txBody>
          </p:sp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83D35435-44F4-4E41-9394-273B35DDD1DA}"/>
                  </a:ext>
                </a:extLst>
              </p:cNvPr>
              <p:cNvCxnSpPr/>
              <p:nvPr/>
            </p:nvCxnSpPr>
            <p:spPr>
              <a:xfrm>
                <a:off x="4535488" y="3886200"/>
                <a:ext cx="306387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445568E9-C709-419B-8A8E-3E3F8F4F38AA}"/>
                  </a:ext>
                </a:extLst>
              </p:cNvPr>
              <p:cNvCxnSpPr/>
              <p:nvPr/>
            </p:nvCxnSpPr>
            <p:spPr>
              <a:xfrm>
                <a:off x="2700338" y="5810250"/>
                <a:ext cx="384175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圆角矩形 102">
                <a:extLst>
                  <a:ext uri="{FF2B5EF4-FFF2-40B4-BE49-F238E27FC236}">
                    <a16:creationId xmlns:a16="http://schemas.microsoft.com/office/drawing/2014/main" id="{F8704F86-BF6C-4BF6-8F50-E2944BF4B3A6}"/>
                  </a:ext>
                </a:extLst>
              </p:cNvPr>
              <p:cNvSpPr/>
              <p:nvPr/>
            </p:nvSpPr>
            <p:spPr>
              <a:xfrm>
                <a:off x="2892425" y="5519738"/>
                <a:ext cx="1673225" cy="600075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等线"/>
                  </a:rPr>
                  <a:t>特殊饮食护理</a:t>
                </a:r>
              </a:p>
            </p:txBody>
          </p:sp>
          <p:cxnSp>
            <p:nvCxnSpPr>
              <p:cNvPr id="11" name="直接连接符 84">
                <a:extLst>
                  <a:ext uri="{FF2B5EF4-FFF2-40B4-BE49-F238E27FC236}">
                    <a16:creationId xmlns:a16="http://schemas.microsoft.com/office/drawing/2014/main" id="{978FC938-5783-4DD7-9A84-3F34AA1F42A7}"/>
                  </a:ext>
                </a:extLst>
              </p:cNvPr>
              <p:cNvCxnSpPr/>
              <p:nvPr/>
            </p:nvCxnSpPr>
            <p:spPr>
              <a:xfrm>
                <a:off x="4556125" y="5816600"/>
                <a:ext cx="30638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72">
                <a:extLst>
                  <a:ext uri="{FF2B5EF4-FFF2-40B4-BE49-F238E27FC236}">
                    <a16:creationId xmlns:a16="http://schemas.microsoft.com/office/drawing/2014/main" id="{62119404-206B-49F2-8167-26CBA95B540A}"/>
                  </a:ext>
                </a:extLst>
              </p:cNvPr>
              <p:cNvCxnSpPr/>
              <p:nvPr/>
            </p:nvCxnSpPr>
            <p:spPr>
              <a:xfrm>
                <a:off x="2698750" y="1943100"/>
                <a:ext cx="354013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圆角矩形 66">
                <a:extLst>
                  <a:ext uri="{FF2B5EF4-FFF2-40B4-BE49-F238E27FC236}">
                    <a16:creationId xmlns:a16="http://schemas.microsoft.com/office/drawing/2014/main" id="{C611E310-B688-4F0C-9547-1BB079B1C02B}"/>
                  </a:ext>
                </a:extLst>
              </p:cNvPr>
              <p:cNvSpPr/>
              <p:nvPr/>
            </p:nvSpPr>
            <p:spPr>
              <a:xfrm>
                <a:off x="1506538" y="3511550"/>
                <a:ext cx="1020762" cy="746125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等线"/>
                  </a:rPr>
                  <a:t>饮食</a:t>
                </a:r>
              </a:p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等线"/>
                  </a:rPr>
                  <a:t>护理</a:t>
                </a:r>
              </a:p>
            </p:txBody>
          </p:sp>
          <p:sp>
            <p:nvSpPr>
              <p:cNvPr id="14" name="圆角矩形 68">
                <a:extLst>
                  <a:ext uri="{FF2B5EF4-FFF2-40B4-BE49-F238E27FC236}">
                    <a16:creationId xmlns:a16="http://schemas.microsoft.com/office/drawing/2014/main" id="{B705E86C-4347-44F7-AC60-CE0B5145BBA0}"/>
                  </a:ext>
                </a:extLst>
              </p:cNvPr>
              <p:cNvSpPr/>
              <p:nvPr/>
            </p:nvSpPr>
            <p:spPr>
              <a:xfrm>
                <a:off x="2927350" y="1676400"/>
                <a:ext cx="1503363" cy="542925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等线"/>
                  </a:rPr>
                  <a:t>医院饮食</a:t>
                </a:r>
              </a:p>
            </p:txBody>
          </p:sp>
          <p:cxnSp>
            <p:nvCxnSpPr>
              <p:cNvPr id="15" name="直接连接符 14">
                <a:extLst>
                  <a:ext uri="{FF2B5EF4-FFF2-40B4-BE49-F238E27FC236}">
                    <a16:creationId xmlns:a16="http://schemas.microsoft.com/office/drawing/2014/main" id="{3B4FDA95-CD18-43A7-9592-67438B62CAF2}"/>
                  </a:ext>
                </a:extLst>
              </p:cNvPr>
              <p:cNvCxnSpPr/>
              <p:nvPr/>
            </p:nvCxnSpPr>
            <p:spPr>
              <a:xfrm>
                <a:off x="4441825" y="1958975"/>
                <a:ext cx="250825" cy="1588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F650CEAF-5A28-4BDB-96AB-7517CBE8EC07}"/>
                </a:ext>
              </a:extLst>
            </p:cNvPr>
            <p:cNvGrpSpPr/>
            <p:nvPr/>
          </p:nvGrpSpPr>
          <p:grpSpPr>
            <a:xfrm>
              <a:off x="3379262" y="773614"/>
              <a:ext cx="4437795" cy="2283675"/>
              <a:chOff x="4687155" y="557213"/>
              <a:chExt cx="4437795" cy="2435225"/>
            </a:xfrm>
          </p:grpSpPr>
          <p:sp>
            <p:nvSpPr>
              <p:cNvPr id="17" name="圆角矩形 105">
                <a:extLst>
                  <a:ext uri="{FF2B5EF4-FFF2-40B4-BE49-F238E27FC236}">
                    <a16:creationId xmlns:a16="http://schemas.microsoft.com/office/drawing/2014/main" id="{A478EFE6-9F9D-4269-924B-1BE92D80DB44}"/>
                  </a:ext>
                </a:extLst>
              </p:cNvPr>
              <p:cNvSpPr/>
              <p:nvPr/>
            </p:nvSpPr>
            <p:spPr>
              <a:xfrm>
                <a:off x="5056188" y="684213"/>
                <a:ext cx="1192212" cy="31908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等线"/>
                  </a:rPr>
                  <a:t>基本饮食</a:t>
                </a:r>
              </a:p>
            </p:txBody>
          </p:sp>
          <p:sp>
            <p:nvSpPr>
              <p:cNvPr id="18" name="圆角矩形 111">
                <a:extLst>
                  <a:ext uri="{FF2B5EF4-FFF2-40B4-BE49-F238E27FC236}">
                    <a16:creationId xmlns:a16="http://schemas.microsoft.com/office/drawing/2014/main" id="{25B0D3F7-1DDE-40E0-B025-48DD9BFBDB7A}"/>
                  </a:ext>
                </a:extLst>
              </p:cNvPr>
              <p:cNvSpPr/>
              <p:nvPr/>
            </p:nvSpPr>
            <p:spPr>
              <a:xfrm>
                <a:off x="5083175" y="2251075"/>
                <a:ext cx="1135063" cy="301625"/>
              </a:xfrm>
              <a:prstGeom prst="roundRect">
                <a:avLst/>
              </a:prstGeom>
              <a:solidFill>
                <a:srgbClr val="FF7C80"/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等线"/>
                  </a:rPr>
                  <a:t>试验饮食</a:t>
                </a:r>
              </a:p>
            </p:txBody>
          </p:sp>
          <p:sp>
            <p:nvSpPr>
              <p:cNvPr id="19" name="圆角矩形 68">
                <a:extLst>
                  <a:ext uri="{FF2B5EF4-FFF2-40B4-BE49-F238E27FC236}">
                    <a16:creationId xmlns:a16="http://schemas.microsoft.com/office/drawing/2014/main" id="{B708876B-33D0-4B9B-96AF-AAF9E4BC9D88}"/>
                  </a:ext>
                </a:extLst>
              </p:cNvPr>
              <p:cNvSpPr/>
              <p:nvPr/>
            </p:nvSpPr>
            <p:spPr>
              <a:xfrm>
                <a:off x="7011988" y="1350963"/>
                <a:ext cx="1350962" cy="24288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buFontTx/>
                  <a:buNone/>
                  <a:defRPr/>
                </a:pP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等线"/>
                  </a:rPr>
                  <a:t>流质饮食</a:t>
                </a:r>
              </a:p>
            </p:txBody>
          </p:sp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6B18539D-BB71-44DD-876F-0857FE36457F}"/>
                  </a:ext>
                </a:extLst>
              </p:cNvPr>
              <p:cNvCxnSpPr/>
              <p:nvPr/>
            </p:nvCxnSpPr>
            <p:spPr>
              <a:xfrm>
                <a:off x="6762750" y="903288"/>
                <a:ext cx="255588" cy="1587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140">
                <a:extLst>
                  <a:ext uri="{FF2B5EF4-FFF2-40B4-BE49-F238E27FC236}">
                    <a16:creationId xmlns:a16="http://schemas.microsoft.com/office/drawing/2014/main" id="{994D1385-D20B-4D14-A2B1-186BE1D7802C}"/>
                  </a:ext>
                </a:extLst>
              </p:cNvPr>
              <p:cNvCxnSpPr/>
              <p:nvPr/>
            </p:nvCxnSpPr>
            <p:spPr>
              <a:xfrm>
                <a:off x="6757988" y="1509713"/>
                <a:ext cx="269875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96">
                <a:extLst>
                  <a:ext uri="{FF2B5EF4-FFF2-40B4-BE49-F238E27FC236}">
                    <a16:creationId xmlns:a16="http://schemas.microsoft.com/office/drawing/2014/main" id="{24E6C80E-2546-4245-9186-2DB77DC51F84}"/>
                  </a:ext>
                </a:extLst>
              </p:cNvPr>
              <p:cNvCxnSpPr/>
              <p:nvPr/>
            </p:nvCxnSpPr>
            <p:spPr>
              <a:xfrm>
                <a:off x="6764338" y="1192213"/>
                <a:ext cx="315912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140">
                <a:extLst>
                  <a:ext uri="{FF2B5EF4-FFF2-40B4-BE49-F238E27FC236}">
                    <a16:creationId xmlns:a16="http://schemas.microsoft.com/office/drawing/2014/main" id="{D4587970-2BC8-4C39-8378-3E626D842E47}"/>
                  </a:ext>
                </a:extLst>
              </p:cNvPr>
              <p:cNvCxnSpPr/>
              <p:nvPr/>
            </p:nvCxnSpPr>
            <p:spPr>
              <a:xfrm>
                <a:off x="6200775" y="2393950"/>
                <a:ext cx="244475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140">
                <a:extLst>
                  <a:ext uri="{FF2B5EF4-FFF2-40B4-BE49-F238E27FC236}">
                    <a16:creationId xmlns:a16="http://schemas.microsoft.com/office/drawing/2014/main" id="{A7E75364-BA65-448F-BC3E-A0BC1A15316D}"/>
                  </a:ext>
                </a:extLst>
              </p:cNvPr>
              <p:cNvCxnSpPr/>
              <p:nvPr/>
            </p:nvCxnSpPr>
            <p:spPr>
              <a:xfrm>
                <a:off x="6240463" y="1635125"/>
                <a:ext cx="2884487" cy="1428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96">
                <a:extLst>
                  <a:ext uri="{FF2B5EF4-FFF2-40B4-BE49-F238E27FC236}">
                    <a16:creationId xmlns:a16="http://schemas.microsoft.com/office/drawing/2014/main" id="{51B49A91-12F0-402B-A8F1-68EB5CDAC911}"/>
                  </a:ext>
                </a:extLst>
              </p:cNvPr>
              <p:cNvCxnSpPr/>
              <p:nvPr/>
            </p:nvCxnSpPr>
            <p:spPr>
              <a:xfrm>
                <a:off x="6253163" y="836613"/>
                <a:ext cx="508000" cy="14287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6480DF49-8BFC-4F20-87D9-18A0C1BCFB38}"/>
                  </a:ext>
                </a:extLst>
              </p:cNvPr>
              <p:cNvCxnSpPr/>
              <p:nvPr/>
            </p:nvCxnSpPr>
            <p:spPr>
              <a:xfrm flipH="1">
                <a:off x="6753225" y="625475"/>
                <a:ext cx="9525" cy="898525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93">
                <a:extLst>
                  <a:ext uri="{FF2B5EF4-FFF2-40B4-BE49-F238E27FC236}">
                    <a16:creationId xmlns:a16="http://schemas.microsoft.com/office/drawing/2014/main" id="{6CF86276-E34D-46D2-8966-E34244E52A4C}"/>
                  </a:ext>
                </a:extLst>
              </p:cNvPr>
              <p:cNvCxnSpPr/>
              <p:nvPr/>
            </p:nvCxnSpPr>
            <p:spPr>
              <a:xfrm flipH="1">
                <a:off x="6451600" y="1858963"/>
                <a:ext cx="0" cy="1012825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95">
                <a:extLst>
                  <a:ext uri="{FF2B5EF4-FFF2-40B4-BE49-F238E27FC236}">
                    <a16:creationId xmlns:a16="http://schemas.microsoft.com/office/drawing/2014/main" id="{81D4FBF9-89B8-47F5-8A6C-F8E8A2ED9FD9}"/>
                  </a:ext>
                </a:extLst>
              </p:cNvPr>
              <p:cNvCxnSpPr/>
              <p:nvPr/>
            </p:nvCxnSpPr>
            <p:spPr>
              <a:xfrm>
                <a:off x="6772275" y="631825"/>
                <a:ext cx="255588" cy="158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圆角矩形 68">
                <a:extLst>
                  <a:ext uri="{FF2B5EF4-FFF2-40B4-BE49-F238E27FC236}">
                    <a16:creationId xmlns:a16="http://schemas.microsoft.com/office/drawing/2014/main" id="{6BB4EF2F-B9EC-4203-BEEB-7C179FA8DD4E}"/>
                  </a:ext>
                </a:extLst>
              </p:cNvPr>
              <p:cNvSpPr/>
              <p:nvPr/>
            </p:nvSpPr>
            <p:spPr>
              <a:xfrm>
                <a:off x="6578600" y="1681163"/>
                <a:ext cx="1743075" cy="30638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等线"/>
                  </a:rPr>
                  <a:t>隐血试验饮食</a:t>
                </a:r>
              </a:p>
            </p:txBody>
          </p:sp>
          <p:sp>
            <p:nvSpPr>
              <p:cNvPr id="30" name="圆角矩形 68">
                <a:extLst>
                  <a:ext uri="{FF2B5EF4-FFF2-40B4-BE49-F238E27FC236}">
                    <a16:creationId xmlns:a16="http://schemas.microsoft.com/office/drawing/2014/main" id="{5CEEE3BA-5296-4401-A1EC-3D5E3F89A105}"/>
                  </a:ext>
                </a:extLst>
              </p:cNvPr>
              <p:cNvSpPr/>
              <p:nvPr/>
            </p:nvSpPr>
            <p:spPr>
              <a:xfrm>
                <a:off x="6573838" y="2001838"/>
                <a:ext cx="1773237" cy="30638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等线"/>
                  </a:rPr>
                  <a:t>肌酐试验饮食</a:t>
                </a:r>
              </a:p>
            </p:txBody>
          </p:sp>
          <p:sp>
            <p:nvSpPr>
              <p:cNvPr id="31" name="圆角矩形 68">
                <a:extLst>
                  <a:ext uri="{FF2B5EF4-FFF2-40B4-BE49-F238E27FC236}">
                    <a16:creationId xmlns:a16="http://schemas.microsoft.com/office/drawing/2014/main" id="{4E3E5675-040B-4DF1-A39F-BF5B642B6213}"/>
                  </a:ext>
                </a:extLst>
              </p:cNvPr>
              <p:cNvSpPr/>
              <p:nvPr/>
            </p:nvSpPr>
            <p:spPr>
              <a:xfrm>
                <a:off x="6580188" y="2349500"/>
                <a:ext cx="2351087" cy="30638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buFontTx/>
                  <a:buNone/>
                  <a:defRPr/>
                </a:pP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尿浓缩功能试验饮食 </a:t>
                </a:r>
              </a:p>
            </p:txBody>
          </p:sp>
          <p:sp>
            <p:nvSpPr>
              <p:cNvPr id="32" name="圆角矩形 68">
                <a:extLst>
                  <a:ext uri="{FF2B5EF4-FFF2-40B4-BE49-F238E27FC236}">
                    <a16:creationId xmlns:a16="http://schemas.microsoft.com/office/drawing/2014/main" id="{BB9E2BED-49DA-4C5A-B2E3-FD5636F6D4F7}"/>
                  </a:ext>
                </a:extLst>
              </p:cNvPr>
              <p:cNvSpPr/>
              <p:nvPr/>
            </p:nvSpPr>
            <p:spPr>
              <a:xfrm>
                <a:off x="6580188" y="2686050"/>
                <a:ext cx="2366962" cy="30638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buFontTx/>
                  <a:buNone/>
                  <a:defRPr/>
                </a:pP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甲状腺</a:t>
                </a:r>
                <a:r>
                  <a:rPr lang="en-US" baseline="300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131</a:t>
                </a:r>
                <a:r>
                  <a:rPr lang="en-US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I</a:t>
                </a: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试验饮食 </a:t>
                </a:r>
              </a:p>
            </p:txBody>
          </p:sp>
          <p:sp>
            <p:nvSpPr>
              <p:cNvPr id="33" name="圆角矩形 68">
                <a:extLst>
                  <a:ext uri="{FF2B5EF4-FFF2-40B4-BE49-F238E27FC236}">
                    <a16:creationId xmlns:a16="http://schemas.microsoft.com/office/drawing/2014/main" id="{818C1C87-0E3E-41A5-8973-B9788B580058}"/>
                  </a:ext>
                </a:extLst>
              </p:cNvPr>
              <p:cNvSpPr/>
              <p:nvPr/>
            </p:nvSpPr>
            <p:spPr>
              <a:xfrm>
                <a:off x="7010400" y="1077913"/>
                <a:ext cx="1352550" cy="24288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buFontTx/>
                  <a:buNone/>
                  <a:defRPr/>
                </a:pP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等线"/>
                  </a:rPr>
                  <a:t>半流质饮食</a:t>
                </a:r>
              </a:p>
            </p:txBody>
          </p:sp>
          <p:sp>
            <p:nvSpPr>
              <p:cNvPr id="34" name="圆角矩形 68">
                <a:extLst>
                  <a:ext uri="{FF2B5EF4-FFF2-40B4-BE49-F238E27FC236}">
                    <a16:creationId xmlns:a16="http://schemas.microsoft.com/office/drawing/2014/main" id="{976D2B01-436B-4A25-9043-DD7AE6983EF0}"/>
                  </a:ext>
                </a:extLst>
              </p:cNvPr>
              <p:cNvSpPr/>
              <p:nvPr/>
            </p:nvSpPr>
            <p:spPr>
              <a:xfrm>
                <a:off x="7010400" y="808038"/>
                <a:ext cx="1349375" cy="24288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buFontTx/>
                  <a:buNone/>
                  <a:defRPr/>
                </a:pP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等线"/>
                  </a:rPr>
                  <a:t>软质饮食</a:t>
                </a:r>
              </a:p>
            </p:txBody>
          </p:sp>
          <p:sp>
            <p:nvSpPr>
              <p:cNvPr id="35" name="圆角矩形 68">
                <a:extLst>
                  <a:ext uri="{FF2B5EF4-FFF2-40B4-BE49-F238E27FC236}">
                    <a16:creationId xmlns:a16="http://schemas.microsoft.com/office/drawing/2014/main" id="{E8EA089B-28C4-4D10-909F-CFDC6CCBA3CD}"/>
                  </a:ext>
                </a:extLst>
              </p:cNvPr>
              <p:cNvSpPr/>
              <p:nvPr/>
            </p:nvSpPr>
            <p:spPr>
              <a:xfrm>
                <a:off x="7018338" y="557213"/>
                <a:ext cx="1349375" cy="24288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等线"/>
                  </a:rPr>
                  <a:t>普通饮食</a:t>
                </a:r>
              </a:p>
            </p:txBody>
          </p: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DB0BF679-B480-4BD0-B082-60F00F6D3072}"/>
                  </a:ext>
                </a:extLst>
              </p:cNvPr>
              <p:cNvCxnSpPr/>
              <p:nvPr/>
            </p:nvCxnSpPr>
            <p:spPr>
              <a:xfrm>
                <a:off x="4687155" y="777081"/>
                <a:ext cx="365125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圆角矩形 106">
                <a:extLst>
                  <a:ext uri="{FF2B5EF4-FFF2-40B4-BE49-F238E27FC236}">
                    <a16:creationId xmlns:a16="http://schemas.microsoft.com/office/drawing/2014/main" id="{F9637739-FA92-4A2C-A4D5-AA2E6E38091C}"/>
                  </a:ext>
                </a:extLst>
              </p:cNvPr>
              <p:cNvSpPr/>
              <p:nvPr/>
            </p:nvSpPr>
            <p:spPr>
              <a:xfrm>
                <a:off x="5084030" y="1451769"/>
                <a:ext cx="1144588" cy="284162"/>
              </a:xfrm>
              <a:prstGeom prst="roundRect">
                <a:avLst/>
              </a:prstGeom>
              <a:solidFill>
                <a:srgbClr val="FF7C80"/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等线"/>
                  </a:rPr>
                  <a:t>治疗饮食</a:t>
                </a:r>
              </a:p>
            </p:txBody>
          </p: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79037320-FBA4-4732-A0ED-0D00BC2DD529}"/>
                  </a:ext>
                </a:extLst>
              </p:cNvPr>
              <p:cNvCxnSpPr/>
              <p:nvPr/>
            </p:nvCxnSpPr>
            <p:spPr>
              <a:xfrm>
                <a:off x="4699855" y="769144"/>
                <a:ext cx="11113" cy="1608137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7F667CC1-5F19-4020-84E1-DC7F449A9150}"/>
                  </a:ext>
                </a:extLst>
              </p:cNvPr>
              <p:cNvCxnSpPr/>
              <p:nvPr/>
            </p:nvCxnSpPr>
            <p:spPr>
              <a:xfrm>
                <a:off x="4701443" y="1623219"/>
                <a:ext cx="377825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>
                <a:extLst>
                  <a:ext uri="{FF2B5EF4-FFF2-40B4-BE49-F238E27FC236}">
                    <a16:creationId xmlns:a16="http://schemas.microsoft.com/office/drawing/2014/main" id="{8B23133B-9EF3-43FF-9DF1-424D9336A84C}"/>
                  </a:ext>
                </a:extLst>
              </p:cNvPr>
              <p:cNvCxnSpPr/>
              <p:nvPr/>
            </p:nvCxnSpPr>
            <p:spPr>
              <a:xfrm>
                <a:off x="4690330" y="2375694"/>
                <a:ext cx="377825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8D0D23E5-7F8B-49CE-8EFE-6BD6517D3B59}"/>
                </a:ext>
              </a:extLst>
            </p:cNvPr>
            <p:cNvGrpSpPr/>
            <p:nvPr/>
          </p:nvGrpSpPr>
          <p:grpSpPr>
            <a:xfrm>
              <a:off x="7757727" y="672437"/>
              <a:ext cx="1923052" cy="2792956"/>
              <a:chOff x="9112250" y="565150"/>
              <a:chExt cx="1882775" cy="2943225"/>
            </a:xfrm>
          </p:grpSpPr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2C8273DF-7957-49BF-AA63-0BDEE7BF57F0}"/>
                  </a:ext>
                </a:extLst>
              </p:cNvPr>
              <p:cNvCxnSpPr/>
              <p:nvPr/>
            </p:nvCxnSpPr>
            <p:spPr>
              <a:xfrm>
                <a:off x="9120188" y="3340100"/>
                <a:ext cx="531812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96">
                <a:extLst>
                  <a:ext uri="{FF2B5EF4-FFF2-40B4-BE49-F238E27FC236}">
                    <a16:creationId xmlns:a16="http://schemas.microsoft.com/office/drawing/2014/main" id="{11FF7B1A-E9FA-4E8F-AA92-588E8963169B}"/>
                  </a:ext>
                </a:extLst>
              </p:cNvPr>
              <p:cNvCxnSpPr/>
              <p:nvPr/>
            </p:nvCxnSpPr>
            <p:spPr>
              <a:xfrm>
                <a:off x="9121775" y="788988"/>
                <a:ext cx="24923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87">
                <a:extLst>
                  <a:ext uri="{FF2B5EF4-FFF2-40B4-BE49-F238E27FC236}">
                    <a16:creationId xmlns:a16="http://schemas.microsoft.com/office/drawing/2014/main" id="{154F8773-87F7-4D30-BB54-21B9B6C73CAA}"/>
                  </a:ext>
                </a:extLst>
              </p:cNvPr>
              <p:cNvCxnSpPr/>
              <p:nvPr/>
            </p:nvCxnSpPr>
            <p:spPr>
              <a:xfrm flipH="1">
                <a:off x="9128125" y="776288"/>
                <a:ext cx="4763" cy="2560637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圆角矩形 68">
                <a:extLst>
                  <a:ext uri="{FF2B5EF4-FFF2-40B4-BE49-F238E27FC236}">
                    <a16:creationId xmlns:a16="http://schemas.microsoft.com/office/drawing/2014/main" id="{E129FE1A-7440-4086-9C8B-4F2A43DA41A4}"/>
                  </a:ext>
                </a:extLst>
              </p:cNvPr>
              <p:cNvSpPr/>
              <p:nvPr/>
            </p:nvSpPr>
            <p:spPr>
              <a:xfrm>
                <a:off x="9366250" y="565150"/>
                <a:ext cx="1414463" cy="30638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高热量饮食 </a:t>
                </a:r>
              </a:p>
            </p:txBody>
          </p:sp>
          <p:sp>
            <p:nvSpPr>
              <p:cNvPr id="46" name="圆角矩形 68">
                <a:extLst>
                  <a:ext uri="{FF2B5EF4-FFF2-40B4-BE49-F238E27FC236}">
                    <a16:creationId xmlns:a16="http://schemas.microsoft.com/office/drawing/2014/main" id="{F4DCF3D4-2234-4019-B67D-0565B61A2265}"/>
                  </a:ext>
                </a:extLst>
              </p:cNvPr>
              <p:cNvSpPr/>
              <p:nvPr/>
            </p:nvSpPr>
            <p:spPr>
              <a:xfrm>
                <a:off x="9378950" y="903288"/>
                <a:ext cx="1589088" cy="30638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高蛋白饮食 </a:t>
                </a:r>
              </a:p>
            </p:txBody>
          </p:sp>
          <p:sp>
            <p:nvSpPr>
              <p:cNvPr id="47" name="圆角矩形 68">
                <a:extLst>
                  <a:ext uri="{FF2B5EF4-FFF2-40B4-BE49-F238E27FC236}">
                    <a16:creationId xmlns:a16="http://schemas.microsoft.com/office/drawing/2014/main" id="{1BEFA235-81B8-4833-B7B4-5DF5C0EF1DAF}"/>
                  </a:ext>
                </a:extLst>
              </p:cNvPr>
              <p:cNvSpPr/>
              <p:nvPr/>
            </p:nvSpPr>
            <p:spPr>
              <a:xfrm>
                <a:off x="9361488" y="1263650"/>
                <a:ext cx="1608137" cy="30638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低蛋白饮食 </a:t>
                </a:r>
              </a:p>
            </p:txBody>
          </p:sp>
          <p:sp>
            <p:nvSpPr>
              <p:cNvPr id="48" name="圆角矩形 68">
                <a:extLst>
                  <a:ext uri="{FF2B5EF4-FFF2-40B4-BE49-F238E27FC236}">
                    <a16:creationId xmlns:a16="http://schemas.microsoft.com/office/drawing/2014/main" id="{867D3238-CA63-4F1E-A41B-F4EA4035CF19}"/>
                  </a:ext>
                </a:extLst>
              </p:cNvPr>
              <p:cNvSpPr/>
              <p:nvPr/>
            </p:nvSpPr>
            <p:spPr>
              <a:xfrm>
                <a:off x="9367838" y="1574800"/>
                <a:ext cx="1603375" cy="30638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低脂肪饮食 </a:t>
                </a:r>
              </a:p>
            </p:txBody>
          </p:sp>
          <p:sp>
            <p:nvSpPr>
              <p:cNvPr id="49" name="圆角矩形 68">
                <a:extLst>
                  <a:ext uri="{FF2B5EF4-FFF2-40B4-BE49-F238E27FC236}">
                    <a16:creationId xmlns:a16="http://schemas.microsoft.com/office/drawing/2014/main" id="{FEE7DE36-987F-4EA4-8728-67D85C24845A}"/>
                  </a:ext>
                </a:extLst>
              </p:cNvPr>
              <p:cNvSpPr/>
              <p:nvPr/>
            </p:nvSpPr>
            <p:spPr>
              <a:xfrm>
                <a:off x="9382125" y="1895475"/>
                <a:ext cx="1604963" cy="30638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低胆固醇饮食 </a:t>
                </a:r>
              </a:p>
            </p:txBody>
          </p:sp>
          <p:sp>
            <p:nvSpPr>
              <p:cNvPr id="50" name="圆角矩形 68">
                <a:extLst>
                  <a:ext uri="{FF2B5EF4-FFF2-40B4-BE49-F238E27FC236}">
                    <a16:creationId xmlns:a16="http://schemas.microsoft.com/office/drawing/2014/main" id="{CBCF2836-0E81-4559-B97F-17363DCEFFE7}"/>
                  </a:ext>
                </a:extLst>
              </p:cNvPr>
              <p:cNvSpPr/>
              <p:nvPr/>
            </p:nvSpPr>
            <p:spPr>
              <a:xfrm>
                <a:off x="9371013" y="2219325"/>
                <a:ext cx="1614487" cy="30638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低盐饮食 </a:t>
                </a:r>
              </a:p>
            </p:txBody>
          </p:sp>
          <p:sp>
            <p:nvSpPr>
              <p:cNvPr id="51" name="圆角矩形 68">
                <a:extLst>
                  <a:ext uri="{FF2B5EF4-FFF2-40B4-BE49-F238E27FC236}">
                    <a16:creationId xmlns:a16="http://schemas.microsoft.com/office/drawing/2014/main" id="{2EC6269C-3EB3-4CA3-B6D3-1B382D93E630}"/>
                  </a:ext>
                </a:extLst>
              </p:cNvPr>
              <p:cNvSpPr/>
              <p:nvPr/>
            </p:nvSpPr>
            <p:spPr>
              <a:xfrm>
                <a:off x="9394825" y="2541588"/>
                <a:ext cx="1592263" cy="30638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无盐低钠饮食 </a:t>
                </a:r>
              </a:p>
            </p:txBody>
          </p:sp>
          <p:sp>
            <p:nvSpPr>
              <p:cNvPr id="52" name="圆角矩形 68">
                <a:extLst>
                  <a:ext uri="{FF2B5EF4-FFF2-40B4-BE49-F238E27FC236}">
                    <a16:creationId xmlns:a16="http://schemas.microsoft.com/office/drawing/2014/main" id="{C90E4BD5-DE52-4DB1-8C5B-5F568F95B480}"/>
                  </a:ext>
                </a:extLst>
              </p:cNvPr>
              <p:cNvSpPr/>
              <p:nvPr/>
            </p:nvSpPr>
            <p:spPr>
              <a:xfrm>
                <a:off x="9391650" y="2876550"/>
                <a:ext cx="1603375" cy="30638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高纤维素饮食 </a:t>
                </a:r>
              </a:p>
            </p:txBody>
          </p:sp>
          <p:sp>
            <p:nvSpPr>
              <p:cNvPr id="53" name="圆角矩形 68">
                <a:extLst>
                  <a:ext uri="{FF2B5EF4-FFF2-40B4-BE49-F238E27FC236}">
                    <a16:creationId xmlns:a16="http://schemas.microsoft.com/office/drawing/2014/main" id="{C2E16EDA-E59C-4342-8BA8-9D84555496E3}"/>
                  </a:ext>
                </a:extLst>
              </p:cNvPr>
              <p:cNvSpPr/>
              <p:nvPr/>
            </p:nvSpPr>
            <p:spPr>
              <a:xfrm>
                <a:off x="9382125" y="3201988"/>
                <a:ext cx="1600200" cy="30638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少渣饮食 </a:t>
                </a:r>
              </a:p>
            </p:txBody>
          </p:sp>
          <p:cxnSp>
            <p:nvCxnSpPr>
              <p:cNvPr id="54" name="直接连接符 96">
                <a:extLst>
                  <a:ext uri="{FF2B5EF4-FFF2-40B4-BE49-F238E27FC236}">
                    <a16:creationId xmlns:a16="http://schemas.microsoft.com/office/drawing/2014/main" id="{2767BA66-DC08-418D-9276-EC28E4C9E45F}"/>
                  </a:ext>
                </a:extLst>
              </p:cNvPr>
              <p:cNvCxnSpPr/>
              <p:nvPr/>
            </p:nvCxnSpPr>
            <p:spPr>
              <a:xfrm>
                <a:off x="9136063" y="1109663"/>
                <a:ext cx="249237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96">
                <a:extLst>
                  <a:ext uri="{FF2B5EF4-FFF2-40B4-BE49-F238E27FC236}">
                    <a16:creationId xmlns:a16="http://schemas.microsoft.com/office/drawing/2014/main" id="{56E2D855-E34C-4FB4-89AC-DCEB6FE20830}"/>
                  </a:ext>
                </a:extLst>
              </p:cNvPr>
              <p:cNvCxnSpPr/>
              <p:nvPr/>
            </p:nvCxnSpPr>
            <p:spPr>
              <a:xfrm>
                <a:off x="9123363" y="2994025"/>
                <a:ext cx="249237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96">
                <a:extLst>
                  <a:ext uri="{FF2B5EF4-FFF2-40B4-BE49-F238E27FC236}">
                    <a16:creationId xmlns:a16="http://schemas.microsoft.com/office/drawing/2014/main" id="{E9004885-E512-4E67-A558-C6610B6D7AC1}"/>
                  </a:ext>
                </a:extLst>
              </p:cNvPr>
              <p:cNvCxnSpPr/>
              <p:nvPr/>
            </p:nvCxnSpPr>
            <p:spPr>
              <a:xfrm>
                <a:off x="9137650" y="2374900"/>
                <a:ext cx="24923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96">
                <a:extLst>
                  <a:ext uri="{FF2B5EF4-FFF2-40B4-BE49-F238E27FC236}">
                    <a16:creationId xmlns:a16="http://schemas.microsoft.com/office/drawing/2014/main" id="{F105CE49-4B84-4182-8A88-EEC5B1682321}"/>
                  </a:ext>
                </a:extLst>
              </p:cNvPr>
              <p:cNvCxnSpPr/>
              <p:nvPr/>
            </p:nvCxnSpPr>
            <p:spPr>
              <a:xfrm>
                <a:off x="9129713" y="1436688"/>
                <a:ext cx="249237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96">
                <a:extLst>
                  <a:ext uri="{FF2B5EF4-FFF2-40B4-BE49-F238E27FC236}">
                    <a16:creationId xmlns:a16="http://schemas.microsoft.com/office/drawing/2014/main" id="{ED824417-1A94-4560-9B79-0CD35FB1A822}"/>
                  </a:ext>
                </a:extLst>
              </p:cNvPr>
              <p:cNvCxnSpPr/>
              <p:nvPr/>
            </p:nvCxnSpPr>
            <p:spPr>
              <a:xfrm>
                <a:off x="9129713" y="2700338"/>
                <a:ext cx="249237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96">
                <a:extLst>
                  <a:ext uri="{FF2B5EF4-FFF2-40B4-BE49-F238E27FC236}">
                    <a16:creationId xmlns:a16="http://schemas.microsoft.com/office/drawing/2014/main" id="{598FE6F5-C904-4DBB-8363-3A9FE8C51EF1}"/>
                  </a:ext>
                </a:extLst>
              </p:cNvPr>
              <p:cNvCxnSpPr/>
              <p:nvPr/>
            </p:nvCxnSpPr>
            <p:spPr>
              <a:xfrm>
                <a:off x="9112250" y="2041525"/>
                <a:ext cx="24923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96">
                <a:extLst>
                  <a:ext uri="{FF2B5EF4-FFF2-40B4-BE49-F238E27FC236}">
                    <a16:creationId xmlns:a16="http://schemas.microsoft.com/office/drawing/2014/main" id="{65616E69-7363-494C-AF57-4CE60D93056B}"/>
                  </a:ext>
                </a:extLst>
              </p:cNvPr>
              <p:cNvCxnSpPr/>
              <p:nvPr/>
            </p:nvCxnSpPr>
            <p:spPr>
              <a:xfrm>
                <a:off x="9113838" y="1747838"/>
                <a:ext cx="249237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8844A728-E163-46CD-96F6-C6DD403826A5}"/>
                </a:ext>
              </a:extLst>
            </p:cNvPr>
            <p:cNvGrpSpPr/>
            <p:nvPr/>
          </p:nvGrpSpPr>
          <p:grpSpPr>
            <a:xfrm>
              <a:off x="3438582" y="3088168"/>
              <a:ext cx="6450012" cy="1856404"/>
              <a:chOff x="4837113" y="3022600"/>
              <a:chExt cx="6450012" cy="1958975"/>
            </a:xfrm>
          </p:grpSpPr>
          <p:sp>
            <p:nvSpPr>
              <p:cNvPr id="62" name="圆角矩形 85">
                <a:extLst>
                  <a:ext uri="{FF2B5EF4-FFF2-40B4-BE49-F238E27FC236}">
                    <a16:creationId xmlns:a16="http://schemas.microsoft.com/office/drawing/2014/main" id="{72C7C0A2-9661-4D7E-B3A2-34BD4A149B02}"/>
                  </a:ext>
                </a:extLst>
              </p:cNvPr>
              <p:cNvSpPr/>
              <p:nvPr/>
            </p:nvSpPr>
            <p:spPr>
              <a:xfrm>
                <a:off x="5167313" y="3319463"/>
                <a:ext cx="1543050" cy="314325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等线"/>
                  </a:rPr>
                  <a:t>营养的评估</a:t>
                </a:r>
              </a:p>
            </p:txBody>
          </p:sp>
          <p:cxnSp>
            <p:nvCxnSpPr>
              <p:cNvPr id="63" name="直接连接符 62">
                <a:extLst>
                  <a:ext uri="{FF2B5EF4-FFF2-40B4-BE49-F238E27FC236}">
                    <a16:creationId xmlns:a16="http://schemas.microsoft.com/office/drawing/2014/main" id="{7068C974-C8C4-47BF-A815-0FD757D52F7E}"/>
                  </a:ext>
                </a:extLst>
              </p:cNvPr>
              <p:cNvCxnSpPr/>
              <p:nvPr/>
            </p:nvCxnSpPr>
            <p:spPr>
              <a:xfrm flipH="1">
                <a:off x="4837113" y="3460750"/>
                <a:ext cx="6350" cy="944563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>
                <a:extLst>
                  <a:ext uri="{FF2B5EF4-FFF2-40B4-BE49-F238E27FC236}">
                    <a16:creationId xmlns:a16="http://schemas.microsoft.com/office/drawing/2014/main" id="{0C8462EB-B71A-4638-81EB-3D77E1E78355}"/>
                  </a:ext>
                </a:extLst>
              </p:cNvPr>
              <p:cNvCxnSpPr/>
              <p:nvPr/>
            </p:nvCxnSpPr>
            <p:spPr>
              <a:xfrm>
                <a:off x="4850825" y="3443884"/>
                <a:ext cx="330200" cy="6351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>
                <a:extLst>
                  <a:ext uri="{FF2B5EF4-FFF2-40B4-BE49-F238E27FC236}">
                    <a16:creationId xmlns:a16="http://schemas.microsoft.com/office/drawing/2014/main" id="{A2440461-1391-41DF-8DE8-F356D7049699}"/>
                  </a:ext>
                </a:extLst>
              </p:cNvPr>
              <p:cNvCxnSpPr/>
              <p:nvPr/>
            </p:nvCxnSpPr>
            <p:spPr>
              <a:xfrm>
                <a:off x="4845050" y="4392613"/>
                <a:ext cx="374650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圆角矩形 91">
                <a:extLst>
                  <a:ext uri="{FF2B5EF4-FFF2-40B4-BE49-F238E27FC236}">
                    <a16:creationId xmlns:a16="http://schemas.microsoft.com/office/drawing/2014/main" id="{C43E2793-A2F4-4429-874E-F9ADAB28B2F2}"/>
                  </a:ext>
                </a:extLst>
              </p:cNvPr>
              <p:cNvSpPr/>
              <p:nvPr/>
            </p:nvSpPr>
            <p:spPr>
              <a:xfrm>
                <a:off x="5218113" y="4244975"/>
                <a:ext cx="1600200" cy="307975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等线"/>
                  </a:rPr>
                  <a:t>一般饮食护理</a:t>
                </a:r>
              </a:p>
            </p:txBody>
          </p:sp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98528FB1-44D7-4162-B765-70C27909253C}"/>
                  </a:ext>
                </a:extLst>
              </p:cNvPr>
              <p:cNvCxnSpPr/>
              <p:nvPr/>
            </p:nvCxnSpPr>
            <p:spPr>
              <a:xfrm>
                <a:off x="6946900" y="3165475"/>
                <a:ext cx="263525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4CD6F3A6-8359-4EB0-BC24-2B8281943E3D}"/>
                  </a:ext>
                </a:extLst>
              </p:cNvPr>
              <p:cNvCxnSpPr/>
              <p:nvPr/>
            </p:nvCxnSpPr>
            <p:spPr>
              <a:xfrm>
                <a:off x="6813550" y="4395788"/>
                <a:ext cx="2154238" cy="1587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140">
                <a:extLst>
                  <a:ext uri="{FF2B5EF4-FFF2-40B4-BE49-F238E27FC236}">
                    <a16:creationId xmlns:a16="http://schemas.microsoft.com/office/drawing/2014/main" id="{A95109C6-4A8E-4B4A-8C27-17ED74B9FFA8}"/>
                  </a:ext>
                </a:extLst>
              </p:cNvPr>
              <p:cNvCxnSpPr/>
              <p:nvPr/>
            </p:nvCxnSpPr>
            <p:spPr>
              <a:xfrm>
                <a:off x="6699250" y="3473450"/>
                <a:ext cx="244475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87">
                <a:extLst>
                  <a:ext uri="{FF2B5EF4-FFF2-40B4-BE49-F238E27FC236}">
                    <a16:creationId xmlns:a16="http://schemas.microsoft.com/office/drawing/2014/main" id="{A29ABAED-23AD-4DF6-9080-144C3AE01B15}"/>
                  </a:ext>
                </a:extLst>
              </p:cNvPr>
              <p:cNvCxnSpPr/>
              <p:nvPr/>
            </p:nvCxnSpPr>
            <p:spPr>
              <a:xfrm>
                <a:off x="8966200" y="3695700"/>
                <a:ext cx="3175" cy="118745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87">
                <a:extLst>
                  <a:ext uri="{FF2B5EF4-FFF2-40B4-BE49-F238E27FC236}">
                    <a16:creationId xmlns:a16="http://schemas.microsoft.com/office/drawing/2014/main" id="{5C0A03D4-903E-4236-9507-5CA307A0C1C8}"/>
                  </a:ext>
                </a:extLst>
              </p:cNvPr>
              <p:cNvCxnSpPr/>
              <p:nvPr/>
            </p:nvCxnSpPr>
            <p:spPr>
              <a:xfrm flipH="1">
                <a:off x="6929438" y="3154363"/>
                <a:ext cx="9525" cy="1008062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96">
                <a:extLst>
                  <a:ext uri="{FF2B5EF4-FFF2-40B4-BE49-F238E27FC236}">
                    <a16:creationId xmlns:a16="http://schemas.microsoft.com/office/drawing/2014/main" id="{88A2E331-346E-4A93-BECE-EB899FCD573A}"/>
                  </a:ext>
                </a:extLst>
              </p:cNvPr>
              <p:cNvCxnSpPr/>
              <p:nvPr/>
            </p:nvCxnSpPr>
            <p:spPr>
              <a:xfrm>
                <a:off x="6946900" y="3481388"/>
                <a:ext cx="263525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96">
                <a:extLst>
                  <a:ext uri="{FF2B5EF4-FFF2-40B4-BE49-F238E27FC236}">
                    <a16:creationId xmlns:a16="http://schemas.microsoft.com/office/drawing/2014/main" id="{01DA004D-499C-4F1B-9DF9-BDBC7CD8151B}"/>
                  </a:ext>
                </a:extLst>
              </p:cNvPr>
              <p:cNvCxnSpPr/>
              <p:nvPr/>
            </p:nvCxnSpPr>
            <p:spPr>
              <a:xfrm>
                <a:off x="6948488" y="3819525"/>
                <a:ext cx="263525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96">
                <a:extLst>
                  <a:ext uri="{FF2B5EF4-FFF2-40B4-BE49-F238E27FC236}">
                    <a16:creationId xmlns:a16="http://schemas.microsoft.com/office/drawing/2014/main" id="{6EE2A9CF-3421-46ED-AF82-57D7705E2051}"/>
                  </a:ext>
                </a:extLst>
              </p:cNvPr>
              <p:cNvCxnSpPr/>
              <p:nvPr/>
            </p:nvCxnSpPr>
            <p:spPr>
              <a:xfrm>
                <a:off x="6942138" y="4143375"/>
                <a:ext cx="263525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连接符 96">
                <a:extLst>
                  <a:ext uri="{FF2B5EF4-FFF2-40B4-BE49-F238E27FC236}">
                    <a16:creationId xmlns:a16="http://schemas.microsoft.com/office/drawing/2014/main" id="{CFA56199-25A5-450B-BD65-83B48C98F6D7}"/>
                  </a:ext>
                </a:extLst>
              </p:cNvPr>
              <p:cNvCxnSpPr/>
              <p:nvPr/>
            </p:nvCxnSpPr>
            <p:spPr>
              <a:xfrm>
                <a:off x="8961438" y="4100513"/>
                <a:ext cx="263525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连接符 96">
                <a:extLst>
                  <a:ext uri="{FF2B5EF4-FFF2-40B4-BE49-F238E27FC236}">
                    <a16:creationId xmlns:a16="http://schemas.microsoft.com/office/drawing/2014/main" id="{CEEC9E32-9298-4447-9DB1-EF263FE0C7F3}"/>
                  </a:ext>
                </a:extLst>
              </p:cNvPr>
              <p:cNvCxnSpPr/>
              <p:nvPr/>
            </p:nvCxnSpPr>
            <p:spPr>
              <a:xfrm>
                <a:off x="8961438" y="4467225"/>
                <a:ext cx="263525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96">
                <a:extLst>
                  <a:ext uri="{FF2B5EF4-FFF2-40B4-BE49-F238E27FC236}">
                    <a16:creationId xmlns:a16="http://schemas.microsoft.com/office/drawing/2014/main" id="{95A64A5E-034B-42F0-857A-4BDACDDE1C25}"/>
                  </a:ext>
                </a:extLst>
              </p:cNvPr>
              <p:cNvCxnSpPr/>
              <p:nvPr/>
            </p:nvCxnSpPr>
            <p:spPr>
              <a:xfrm>
                <a:off x="8956675" y="4878388"/>
                <a:ext cx="263525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接连接符 96">
                <a:extLst>
                  <a:ext uri="{FF2B5EF4-FFF2-40B4-BE49-F238E27FC236}">
                    <a16:creationId xmlns:a16="http://schemas.microsoft.com/office/drawing/2014/main" id="{CBB23712-DF1E-4519-8DB7-7C1DFA71477D}"/>
                  </a:ext>
                </a:extLst>
              </p:cNvPr>
              <p:cNvCxnSpPr/>
              <p:nvPr/>
            </p:nvCxnSpPr>
            <p:spPr>
              <a:xfrm>
                <a:off x="8974138" y="3698875"/>
                <a:ext cx="263525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圆角矩形 68">
                <a:extLst>
                  <a:ext uri="{FF2B5EF4-FFF2-40B4-BE49-F238E27FC236}">
                    <a16:creationId xmlns:a16="http://schemas.microsoft.com/office/drawing/2014/main" id="{D17B6A86-E980-4094-8F11-40F6F118F720}"/>
                  </a:ext>
                </a:extLst>
              </p:cNvPr>
              <p:cNvSpPr/>
              <p:nvPr/>
            </p:nvSpPr>
            <p:spPr>
              <a:xfrm>
                <a:off x="7200900" y="3022600"/>
                <a:ext cx="1173163" cy="30638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身体状况 </a:t>
                </a:r>
              </a:p>
            </p:txBody>
          </p:sp>
          <p:sp>
            <p:nvSpPr>
              <p:cNvPr id="80" name="圆角矩形 68">
                <a:extLst>
                  <a:ext uri="{FF2B5EF4-FFF2-40B4-BE49-F238E27FC236}">
                    <a16:creationId xmlns:a16="http://schemas.microsoft.com/office/drawing/2014/main" id="{AF2BFD3A-AFD5-4BAC-A319-E97517954A78}"/>
                  </a:ext>
                </a:extLst>
              </p:cNvPr>
              <p:cNvSpPr/>
              <p:nvPr/>
            </p:nvSpPr>
            <p:spPr>
              <a:xfrm>
                <a:off x="7204075" y="3344863"/>
                <a:ext cx="1173163" cy="30638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饮食状况 </a:t>
                </a:r>
              </a:p>
            </p:txBody>
          </p:sp>
          <p:sp>
            <p:nvSpPr>
              <p:cNvPr id="81" name="圆角矩形 68">
                <a:extLst>
                  <a:ext uri="{FF2B5EF4-FFF2-40B4-BE49-F238E27FC236}">
                    <a16:creationId xmlns:a16="http://schemas.microsoft.com/office/drawing/2014/main" id="{DB1A403C-0088-4153-A976-BE1F41D16494}"/>
                  </a:ext>
                </a:extLst>
              </p:cNvPr>
              <p:cNvSpPr/>
              <p:nvPr/>
            </p:nvSpPr>
            <p:spPr>
              <a:xfrm>
                <a:off x="7200900" y="3678238"/>
                <a:ext cx="1177925" cy="30638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生化指标 </a:t>
                </a:r>
              </a:p>
            </p:txBody>
          </p:sp>
          <p:sp>
            <p:nvSpPr>
              <p:cNvPr id="82" name="圆角矩形 68">
                <a:extLst>
                  <a:ext uri="{FF2B5EF4-FFF2-40B4-BE49-F238E27FC236}">
                    <a16:creationId xmlns:a16="http://schemas.microsoft.com/office/drawing/2014/main" id="{D6D67699-A14E-4D71-A6A5-E965B17909C8}"/>
                  </a:ext>
                </a:extLst>
              </p:cNvPr>
              <p:cNvSpPr/>
              <p:nvPr/>
            </p:nvSpPr>
            <p:spPr>
              <a:xfrm>
                <a:off x="7212013" y="4013200"/>
                <a:ext cx="1166812" cy="30638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影响因素 </a:t>
                </a:r>
              </a:p>
            </p:txBody>
          </p:sp>
          <p:sp>
            <p:nvSpPr>
              <p:cNvPr id="83" name="圆角矩形 68">
                <a:extLst>
                  <a:ext uri="{FF2B5EF4-FFF2-40B4-BE49-F238E27FC236}">
                    <a16:creationId xmlns:a16="http://schemas.microsoft.com/office/drawing/2014/main" id="{EA436CE3-9229-4699-942F-C5FF4D45D6A0}"/>
                  </a:ext>
                </a:extLst>
              </p:cNvPr>
              <p:cNvSpPr/>
              <p:nvPr/>
            </p:nvSpPr>
            <p:spPr>
              <a:xfrm>
                <a:off x="9205913" y="3562350"/>
                <a:ext cx="2071687" cy="30638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等线"/>
                  </a:rPr>
                  <a:t>病区的饮食管理</a:t>
                </a:r>
              </a:p>
            </p:txBody>
          </p:sp>
          <p:sp>
            <p:nvSpPr>
              <p:cNvPr id="84" name="圆角矩形 68">
                <a:extLst>
                  <a:ext uri="{FF2B5EF4-FFF2-40B4-BE49-F238E27FC236}">
                    <a16:creationId xmlns:a16="http://schemas.microsoft.com/office/drawing/2014/main" id="{E371286C-551E-4CED-BF4E-30347892FE53}"/>
                  </a:ext>
                </a:extLst>
              </p:cNvPr>
              <p:cNvSpPr/>
              <p:nvPr/>
            </p:nvSpPr>
            <p:spPr>
              <a:xfrm>
                <a:off x="9204325" y="3937000"/>
                <a:ext cx="2073275" cy="30638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病人进食前的护理 </a:t>
                </a:r>
              </a:p>
            </p:txBody>
          </p:sp>
          <p:sp>
            <p:nvSpPr>
              <p:cNvPr id="85" name="圆角矩形 68">
                <a:extLst>
                  <a:ext uri="{FF2B5EF4-FFF2-40B4-BE49-F238E27FC236}">
                    <a16:creationId xmlns:a16="http://schemas.microsoft.com/office/drawing/2014/main" id="{91D2FBB0-B3A0-4DDD-BBCB-A5B588AA9085}"/>
                  </a:ext>
                </a:extLst>
              </p:cNvPr>
              <p:cNvSpPr/>
              <p:nvPr/>
            </p:nvSpPr>
            <p:spPr>
              <a:xfrm>
                <a:off x="9202738" y="4314825"/>
                <a:ext cx="2084387" cy="30638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病人进食时的护理 </a:t>
                </a:r>
              </a:p>
            </p:txBody>
          </p:sp>
          <p:sp>
            <p:nvSpPr>
              <p:cNvPr id="86" name="圆角矩形 68">
                <a:extLst>
                  <a:ext uri="{FF2B5EF4-FFF2-40B4-BE49-F238E27FC236}">
                    <a16:creationId xmlns:a16="http://schemas.microsoft.com/office/drawing/2014/main" id="{BD3EF29C-09D6-4FD5-85A3-DAEFD5ABCA75}"/>
                  </a:ext>
                </a:extLst>
              </p:cNvPr>
              <p:cNvSpPr/>
              <p:nvPr/>
            </p:nvSpPr>
            <p:spPr>
              <a:xfrm>
                <a:off x="9205913" y="4686300"/>
                <a:ext cx="2081212" cy="295275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等线"/>
                  </a:rPr>
                  <a:t>病人进食后的护理</a:t>
                </a:r>
              </a:p>
            </p:txBody>
          </p:sp>
        </p:grpSp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8A81AE95-5753-45D8-B6C5-2EDCEDD51B21}"/>
                </a:ext>
              </a:extLst>
            </p:cNvPr>
            <p:cNvGrpSpPr/>
            <p:nvPr/>
          </p:nvGrpSpPr>
          <p:grpSpPr>
            <a:xfrm>
              <a:off x="3528494" y="4870257"/>
              <a:ext cx="5673725" cy="1300163"/>
              <a:chOff x="4862513" y="4981575"/>
              <a:chExt cx="5673725" cy="1300163"/>
            </a:xfrm>
          </p:grpSpPr>
          <p:cxnSp>
            <p:nvCxnSpPr>
              <p:cNvPr id="88" name="直接连接符 87">
                <a:extLst>
                  <a:ext uri="{FF2B5EF4-FFF2-40B4-BE49-F238E27FC236}">
                    <a16:creationId xmlns:a16="http://schemas.microsoft.com/office/drawing/2014/main" id="{2DA2FD94-8C59-4F7B-BAB1-C0779B442874}"/>
                  </a:ext>
                </a:extLst>
              </p:cNvPr>
              <p:cNvCxnSpPr/>
              <p:nvPr/>
            </p:nvCxnSpPr>
            <p:spPr>
              <a:xfrm>
                <a:off x="4875213" y="5283200"/>
                <a:ext cx="354012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>
                <a:extLst>
                  <a:ext uri="{FF2B5EF4-FFF2-40B4-BE49-F238E27FC236}">
                    <a16:creationId xmlns:a16="http://schemas.microsoft.com/office/drawing/2014/main" id="{C8DFF351-A772-46EB-90E2-228A1055A01D}"/>
                  </a:ext>
                </a:extLst>
              </p:cNvPr>
              <p:cNvCxnSpPr/>
              <p:nvPr/>
            </p:nvCxnSpPr>
            <p:spPr>
              <a:xfrm>
                <a:off x="4872038" y="6200775"/>
                <a:ext cx="354012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>
                <a:extLst>
                  <a:ext uri="{FF2B5EF4-FFF2-40B4-BE49-F238E27FC236}">
                    <a16:creationId xmlns:a16="http://schemas.microsoft.com/office/drawing/2014/main" id="{1F7B3A04-0B46-4509-899C-9A02D88CE189}"/>
                  </a:ext>
                </a:extLst>
              </p:cNvPr>
              <p:cNvCxnSpPr/>
              <p:nvPr/>
            </p:nvCxnSpPr>
            <p:spPr>
              <a:xfrm>
                <a:off x="6405563" y="5283200"/>
                <a:ext cx="369887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接连接符 90">
                <a:extLst>
                  <a:ext uri="{FF2B5EF4-FFF2-40B4-BE49-F238E27FC236}">
                    <a16:creationId xmlns:a16="http://schemas.microsoft.com/office/drawing/2014/main" id="{5733AF5C-5FCE-41C3-A68A-000E52B2C8D7}"/>
                  </a:ext>
                </a:extLst>
              </p:cNvPr>
              <p:cNvCxnSpPr/>
              <p:nvPr/>
            </p:nvCxnSpPr>
            <p:spPr>
              <a:xfrm>
                <a:off x="6573838" y="6092825"/>
                <a:ext cx="2111375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接连接符 87">
                <a:extLst>
                  <a:ext uri="{FF2B5EF4-FFF2-40B4-BE49-F238E27FC236}">
                    <a16:creationId xmlns:a16="http://schemas.microsoft.com/office/drawing/2014/main" id="{58286EB7-D301-486D-9CDF-25DDC038ECF9}"/>
                  </a:ext>
                </a:extLst>
              </p:cNvPr>
              <p:cNvCxnSpPr/>
              <p:nvPr/>
            </p:nvCxnSpPr>
            <p:spPr>
              <a:xfrm flipH="1">
                <a:off x="4862513" y="5272088"/>
                <a:ext cx="7937" cy="944562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连接符 87">
                <a:extLst>
                  <a:ext uri="{FF2B5EF4-FFF2-40B4-BE49-F238E27FC236}">
                    <a16:creationId xmlns:a16="http://schemas.microsoft.com/office/drawing/2014/main" id="{EF51897B-4EC2-47BA-B1AE-342E16A2C814}"/>
                  </a:ext>
                </a:extLst>
              </p:cNvPr>
              <p:cNvCxnSpPr/>
              <p:nvPr/>
            </p:nvCxnSpPr>
            <p:spPr>
              <a:xfrm flipH="1">
                <a:off x="6769100" y="5116513"/>
                <a:ext cx="9525" cy="407987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接连接符 96">
                <a:extLst>
                  <a:ext uri="{FF2B5EF4-FFF2-40B4-BE49-F238E27FC236}">
                    <a16:creationId xmlns:a16="http://schemas.microsoft.com/office/drawing/2014/main" id="{77469DB7-2FDE-4EB9-B3E1-20D197E7A343}"/>
                  </a:ext>
                </a:extLst>
              </p:cNvPr>
              <p:cNvCxnSpPr/>
              <p:nvPr/>
            </p:nvCxnSpPr>
            <p:spPr>
              <a:xfrm>
                <a:off x="6775450" y="5124450"/>
                <a:ext cx="263525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接连接符 96">
                <a:extLst>
                  <a:ext uri="{FF2B5EF4-FFF2-40B4-BE49-F238E27FC236}">
                    <a16:creationId xmlns:a16="http://schemas.microsoft.com/office/drawing/2014/main" id="{1830D93C-B9F7-4B8E-A031-003E98A9F35B}"/>
                  </a:ext>
                </a:extLst>
              </p:cNvPr>
              <p:cNvCxnSpPr/>
              <p:nvPr/>
            </p:nvCxnSpPr>
            <p:spPr>
              <a:xfrm>
                <a:off x="6775450" y="5530850"/>
                <a:ext cx="263525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圆角矩形 68">
                <a:extLst>
                  <a:ext uri="{FF2B5EF4-FFF2-40B4-BE49-F238E27FC236}">
                    <a16:creationId xmlns:a16="http://schemas.microsoft.com/office/drawing/2014/main" id="{52CD2B1E-C605-471C-9804-EC2E64738224}"/>
                  </a:ext>
                </a:extLst>
              </p:cNvPr>
              <p:cNvSpPr/>
              <p:nvPr/>
            </p:nvSpPr>
            <p:spPr>
              <a:xfrm>
                <a:off x="6961188" y="4981575"/>
                <a:ext cx="1173162" cy="306388"/>
              </a:xfrm>
              <a:prstGeom prst="roundRect">
                <a:avLst/>
              </a:prstGeom>
              <a:solidFill>
                <a:srgbClr val="FF7C80"/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鼻饲法 </a:t>
                </a:r>
              </a:p>
            </p:txBody>
          </p:sp>
          <p:sp>
            <p:nvSpPr>
              <p:cNvPr id="97" name="圆角矩形 68">
                <a:extLst>
                  <a:ext uri="{FF2B5EF4-FFF2-40B4-BE49-F238E27FC236}">
                    <a16:creationId xmlns:a16="http://schemas.microsoft.com/office/drawing/2014/main" id="{6E3027D7-CF90-4D2A-8F9D-575949D508E3}"/>
                  </a:ext>
                </a:extLst>
              </p:cNvPr>
              <p:cNvSpPr/>
              <p:nvPr/>
            </p:nvSpPr>
            <p:spPr>
              <a:xfrm>
                <a:off x="6975475" y="5381625"/>
                <a:ext cx="1173163" cy="30638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要素饮食 </a:t>
                </a:r>
              </a:p>
            </p:txBody>
          </p:sp>
          <p:cxnSp>
            <p:nvCxnSpPr>
              <p:cNvPr id="98" name="直接连接符 87">
                <a:extLst>
                  <a:ext uri="{FF2B5EF4-FFF2-40B4-BE49-F238E27FC236}">
                    <a16:creationId xmlns:a16="http://schemas.microsoft.com/office/drawing/2014/main" id="{06F1757D-67E7-46E4-A79B-64B941757C7F}"/>
                  </a:ext>
                </a:extLst>
              </p:cNvPr>
              <p:cNvCxnSpPr/>
              <p:nvPr/>
            </p:nvCxnSpPr>
            <p:spPr>
              <a:xfrm flipH="1">
                <a:off x="8682038" y="5286375"/>
                <a:ext cx="6350" cy="94615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圆角矩形 68">
                <a:extLst>
                  <a:ext uri="{FF2B5EF4-FFF2-40B4-BE49-F238E27FC236}">
                    <a16:creationId xmlns:a16="http://schemas.microsoft.com/office/drawing/2014/main" id="{854B52C2-C04B-48F5-970F-7441F81A130E}"/>
                  </a:ext>
                </a:extLst>
              </p:cNvPr>
              <p:cNvSpPr/>
              <p:nvPr/>
            </p:nvSpPr>
            <p:spPr>
              <a:xfrm>
                <a:off x="8945563" y="5756275"/>
                <a:ext cx="1590675" cy="23971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注意事项 </a:t>
                </a:r>
              </a:p>
            </p:txBody>
          </p:sp>
          <p:cxnSp>
            <p:nvCxnSpPr>
              <p:cNvPr id="100" name="直接连接符 96">
                <a:extLst>
                  <a:ext uri="{FF2B5EF4-FFF2-40B4-BE49-F238E27FC236}">
                    <a16:creationId xmlns:a16="http://schemas.microsoft.com/office/drawing/2014/main" id="{15592E1C-768A-4657-9F6F-4A1AEDEE1F11}"/>
                  </a:ext>
                </a:extLst>
              </p:cNvPr>
              <p:cNvCxnSpPr/>
              <p:nvPr/>
            </p:nvCxnSpPr>
            <p:spPr>
              <a:xfrm>
                <a:off x="8674100" y="5265738"/>
                <a:ext cx="263525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接连接符 96">
                <a:extLst>
                  <a:ext uri="{FF2B5EF4-FFF2-40B4-BE49-F238E27FC236}">
                    <a16:creationId xmlns:a16="http://schemas.microsoft.com/office/drawing/2014/main" id="{54E42E6A-20C2-4AED-9A74-51EAA846A0EC}"/>
                  </a:ext>
                </a:extLst>
              </p:cNvPr>
              <p:cNvCxnSpPr/>
              <p:nvPr/>
            </p:nvCxnSpPr>
            <p:spPr>
              <a:xfrm>
                <a:off x="8670925" y="5557838"/>
                <a:ext cx="263525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接连接符 96">
                <a:extLst>
                  <a:ext uri="{FF2B5EF4-FFF2-40B4-BE49-F238E27FC236}">
                    <a16:creationId xmlns:a16="http://schemas.microsoft.com/office/drawing/2014/main" id="{498560FB-6B4B-454D-B1B1-EF849815F930}"/>
                  </a:ext>
                </a:extLst>
              </p:cNvPr>
              <p:cNvCxnSpPr/>
              <p:nvPr/>
            </p:nvCxnSpPr>
            <p:spPr>
              <a:xfrm>
                <a:off x="8689975" y="5873750"/>
                <a:ext cx="263525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连接符 96">
                <a:extLst>
                  <a:ext uri="{FF2B5EF4-FFF2-40B4-BE49-F238E27FC236}">
                    <a16:creationId xmlns:a16="http://schemas.microsoft.com/office/drawing/2014/main" id="{009CC609-EF2F-4815-BA81-455780BE0F64}"/>
                  </a:ext>
                </a:extLst>
              </p:cNvPr>
              <p:cNvCxnSpPr/>
              <p:nvPr/>
            </p:nvCxnSpPr>
            <p:spPr>
              <a:xfrm>
                <a:off x="8696325" y="6221413"/>
                <a:ext cx="263525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圆角矩形 123">
                <a:extLst>
                  <a:ext uri="{FF2B5EF4-FFF2-40B4-BE49-F238E27FC236}">
                    <a16:creationId xmlns:a16="http://schemas.microsoft.com/office/drawing/2014/main" id="{FF5BB929-7FCC-478F-85B2-4FE33F97F3EF}"/>
                  </a:ext>
                </a:extLst>
              </p:cNvPr>
              <p:cNvSpPr/>
              <p:nvPr/>
            </p:nvSpPr>
            <p:spPr>
              <a:xfrm>
                <a:off x="5040313" y="5108575"/>
                <a:ext cx="1538287" cy="365125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等线"/>
                  </a:rPr>
                  <a:t>胃肠内营养</a:t>
                </a:r>
              </a:p>
            </p:txBody>
          </p:sp>
          <p:sp>
            <p:nvSpPr>
              <p:cNvPr id="105" name="圆角矩形 127">
                <a:extLst>
                  <a:ext uri="{FF2B5EF4-FFF2-40B4-BE49-F238E27FC236}">
                    <a16:creationId xmlns:a16="http://schemas.microsoft.com/office/drawing/2014/main" id="{FA050AEC-8D7F-40B1-8A10-9854DC059518}"/>
                  </a:ext>
                </a:extLst>
              </p:cNvPr>
              <p:cNvSpPr/>
              <p:nvPr/>
            </p:nvSpPr>
            <p:spPr>
              <a:xfrm>
                <a:off x="5040313" y="5919788"/>
                <a:ext cx="1538287" cy="360362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等线"/>
                  </a:rPr>
                  <a:t>胃肠外营养</a:t>
                </a:r>
              </a:p>
            </p:txBody>
          </p:sp>
          <p:sp>
            <p:nvSpPr>
              <p:cNvPr id="106" name="圆角矩形 68">
                <a:extLst>
                  <a:ext uri="{FF2B5EF4-FFF2-40B4-BE49-F238E27FC236}">
                    <a16:creationId xmlns:a16="http://schemas.microsoft.com/office/drawing/2014/main" id="{539BD1FC-6CCA-4F5F-9304-48BC35540913}"/>
                  </a:ext>
                </a:extLst>
              </p:cNvPr>
              <p:cNvSpPr/>
              <p:nvPr/>
            </p:nvSpPr>
            <p:spPr>
              <a:xfrm>
                <a:off x="8956675" y="5172075"/>
                <a:ext cx="1577975" cy="21431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目的 </a:t>
                </a:r>
              </a:p>
            </p:txBody>
          </p:sp>
          <p:sp>
            <p:nvSpPr>
              <p:cNvPr id="107" name="圆角矩形 68">
                <a:extLst>
                  <a:ext uri="{FF2B5EF4-FFF2-40B4-BE49-F238E27FC236}">
                    <a16:creationId xmlns:a16="http://schemas.microsoft.com/office/drawing/2014/main" id="{5A270E4B-1FD9-48DB-A012-422772347CE2}"/>
                  </a:ext>
                </a:extLst>
              </p:cNvPr>
              <p:cNvSpPr/>
              <p:nvPr/>
            </p:nvSpPr>
            <p:spPr>
              <a:xfrm>
                <a:off x="8945563" y="5454650"/>
                <a:ext cx="1590675" cy="2286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方法 </a:t>
                </a:r>
              </a:p>
            </p:txBody>
          </p:sp>
          <p:sp>
            <p:nvSpPr>
              <p:cNvPr id="108" name="圆角矩形 68">
                <a:extLst>
                  <a:ext uri="{FF2B5EF4-FFF2-40B4-BE49-F238E27FC236}">
                    <a16:creationId xmlns:a16="http://schemas.microsoft.com/office/drawing/2014/main" id="{DA9DFD93-EBB4-4252-93DB-915D36C08C84}"/>
                  </a:ext>
                </a:extLst>
              </p:cNvPr>
              <p:cNvSpPr/>
              <p:nvPr/>
            </p:nvSpPr>
            <p:spPr>
              <a:xfrm>
                <a:off x="8937625" y="6038850"/>
                <a:ext cx="1598613" cy="24288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buFontTx/>
                  <a:buNone/>
                  <a:defRPr/>
                </a:pPr>
                <a:r>
                  <a:rPr lang="zh-CN" altLang="en-US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并发症及护理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92495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Text Box 7"/>
          <p:cNvSpPr txBox="1"/>
          <p:nvPr/>
        </p:nvSpPr>
        <p:spPr>
          <a:xfrm>
            <a:off x="2128344" y="1360064"/>
            <a:ext cx="897860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诊断糖尿病</a:t>
            </a:r>
            <a:endParaRPr lang="zh-CN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楷体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10" name="文本占位符 1">
            <a:extLst>
              <a:ext uri="{FF2B5EF4-FFF2-40B4-BE49-F238E27FC236}">
                <a16:creationId xmlns:a16="http://schemas.microsoft.com/office/drawing/2014/main" id="{0E693B2B-3630-4893-ABB4-573854CF69E4}"/>
              </a:ext>
            </a:extLst>
          </p:cNvPr>
          <p:cNvSpPr txBox="1">
            <a:spLocks/>
          </p:cNvSpPr>
          <p:nvPr/>
        </p:nvSpPr>
        <p:spPr>
          <a:xfrm>
            <a:off x="1264651" y="104917"/>
            <a:ext cx="9472705" cy="57500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三、试验饮食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葡萄糖耐量试验饮食</a:t>
            </a:r>
          </a:p>
        </p:txBody>
      </p:sp>
      <p:pic>
        <p:nvPicPr>
          <p:cNvPr id="3" name="图片 2" descr="图片包含 画, 游戏机&#10;&#10;描述已自动生成">
            <a:extLst>
              <a:ext uri="{FF2B5EF4-FFF2-40B4-BE49-F238E27FC236}">
                <a16:creationId xmlns:a16="http://schemas.microsoft.com/office/drawing/2014/main" id="{21457E9A-6F9C-4851-AA1D-EC45E6BA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2E6E7"/>
              </a:clrFrom>
              <a:clrTo>
                <a:srgbClr val="E2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56" y="1210468"/>
            <a:ext cx="995615" cy="830209"/>
          </a:xfrm>
          <a:prstGeom prst="rect">
            <a:avLst/>
          </a:prstGeom>
        </p:spPr>
      </p:pic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F808AF35-8776-4EE5-929B-EB3FE8955701}"/>
              </a:ext>
            </a:extLst>
          </p:cNvPr>
          <p:cNvSpPr/>
          <p:nvPr/>
        </p:nvSpPr>
        <p:spPr>
          <a:xfrm rot="10800000">
            <a:off x="2080669" y="2268732"/>
            <a:ext cx="3246897" cy="1444540"/>
          </a:xfrm>
          <a:custGeom>
            <a:avLst/>
            <a:gdLst>
              <a:gd name="connsiteX0" fmla="*/ 0 w 777186"/>
              <a:gd name="connsiteY0" fmla="*/ 0 h 344955"/>
              <a:gd name="connsiteX1" fmla="*/ 777186 w 777186"/>
              <a:gd name="connsiteY1" fmla="*/ 0 h 344955"/>
              <a:gd name="connsiteX2" fmla="*/ 772134 w 777186"/>
              <a:gd name="connsiteY2" fmla="*/ 47662 h 344955"/>
              <a:gd name="connsiteX3" fmla="*/ 388593 w 777186"/>
              <a:gd name="connsiteY3" fmla="*/ 344955 h 344955"/>
              <a:gd name="connsiteX4" fmla="*/ 5052 w 777186"/>
              <a:gd name="connsiteY4" fmla="*/ 47662 h 34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186" h="344955">
                <a:moveTo>
                  <a:pt x="0" y="0"/>
                </a:moveTo>
                <a:lnTo>
                  <a:pt x="777186" y="0"/>
                </a:lnTo>
                <a:lnTo>
                  <a:pt x="772134" y="47662"/>
                </a:lnTo>
                <a:cubicBezTo>
                  <a:pt x="735629" y="217327"/>
                  <a:pt x="577783" y="344955"/>
                  <a:pt x="388593" y="344955"/>
                </a:cubicBezTo>
                <a:cubicBezTo>
                  <a:pt x="199403" y="344955"/>
                  <a:pt x="41557" y="217327"/>
                  <a:pt x="5052" y="4766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zh-CN" altLang="en-US" u="dbl" spc="600" dirty="0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777141B2-F425-4334-A274-2768D614ABB6}"/>
              </a:ext>
            </a:extLst>
          </p:cNvPr>
          <p:cNvSpPr/>
          <p:nvPr/>
        </p:nvSpPr>
        <p:spPr>
          <a:xfrm>
            <a:off x="6964639" y="3925486"/>
            <a:ext cx="3241472" cy="1633408"/>
          </a:xfrm>
          <a:custGeom>
            <a:avLst/>
            <a:gdLst>
              <a:gd name="connsiteX0" fmla="*/ 0 w 777186"/>
              <a:gd name="connsiteY0" fmla="*/ 0 h 344955"/>
              <a:gd name="connsiteX1" fmla="*/ 777186 w 777186"/>
              <a:gd name="connsiteY1" fmla="*/ 0 h 344955"/>
              <a:gd name="connsiteX2" fmla="*/ 772134 w 777186"/>
              <a:gd name="connsiteY2" fmla="*/ 47662 h 344955"/>
              <a:gd name="connsiteX3" fmla="*/ 388593 w 777186"/>
              <a:gd name="connsiteY3" fmla="*/ 344955 h 344955"/>
              <a:gd name="connsiteX4" fmla="*/ 5052 w 777186"/>
              <a:gd name="connsiteY4" fmla="*/ 47662 h 34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186" h="344955">
                <a:moveTo>
                  <a:pt x="0" y="0"/>
                </a:moveTo>
                <a:lnTo>
                  <a:pt x="777186" y="0"/>
                </a:lnTo>
                <a:lnTo>
                  <a:pt x="772134" y="47662"/>
                </a:lnTo>
                <a:cubicBezTo>
                  <a:pt x="735629" y="217327"/>
                  <a:pt x="577783" y="344955"/>
                  <a:pt x="388593" y="344955"/>
                </a:cubicBezTo>
                <a:cubicBezTo>
                  <a:pt x="199403" y="344955"/>
                  <a:pt x="41557" y="217327"/>
                  <a:pt x="5052" y="4766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1ACA88EB-F04C-4728-9045-6FF1CF5EFB6C}"/>
              </a:ext>
            </a:extLst>
          </p:cNvPr>
          <p:cNvCxnSpPr>
            <a:cxnSpLocks/>
          </p:cNvCxnSpPr>
          <p:nvPr/>
        </p:nvCxnSpPr>
        <p:spPr>
          <a:xfrm flipV="1">
            <a:off x="1582863" y="3777176"/>
            <a:ext cx="9389937" cy="45219"/>
          </a:xfrm>
          <a:prstGeom prst="line">
            <a:avLst/>
          </a:prstGeom>
          <a:ln w="15875" cmpd="sng">
            <a:solidFill>
              <a:srgbClr val="7030A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196FD1FF-5478-4A33-BA86-472522A03B66}"/>
              </a:ext>
            </a:extLst>
          </p:cNvPr>
          <p:cNvSpPr txBox="1"/>
          <p:nvPr/>
        </p:nvSpPr>
        <p:spPr>
          <a:xfrm>
            <a:off x="2286796" y="2967335"/>
            <a:ext cx="2834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试验前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CF1756F-F783-44A4-9D6B-BDC941CB2589}"/>
              </a:ext>
            </a:extLst>
          </p:cNvPr>
          <p:cNvSpPr txBox="1"/>
          <p:nvPr/>
        </p:nvSpPr>
        <p:spPr>
          <a:xfrm>
            <a:off x="7168054" y="4337984"/>
            <a:ext cx="2834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+mj-ea"/>
                <a:ea typeface="+mj-ea"/>
              </a:rPr>
              <a:t>第</a:t>
            </a:r>
            <a:r>
              <a:rPr lang="en-US" altLang="zh-CN" sz="2400" b="1" dirty="0">
                <a:latin typeface="+mj-ea"/>
                <a:ea typeface="+mj-ea"/>
              </a:rPr>
              <a:t>2</a:t>
            </a:r>
            <a:r>
              <a:rPr lang="zh-CN" altLang="en-US" sz="2400" b="1" dirty="0">
                <a:latin typeface="+mj-ea"/>
                <a:ea typeface="+mj-ea"/>
              </a:rPr>
              <a:t>天晨采血后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2C13DA1-A06B-490B-A42E-A9B68DD78248}"/>
              </a:ext>
            </a:extLst>
          </p:cNvPr>
          <p:cNvSpPr txBox="1"/>
          <p:nvPr/>
        </p:nvSpPr>
        <p:spPr>
          <a:xfrm>
            <a:off x="1722810" y="3830153"/>
            <a:ext cx="4555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进食碳水化合物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≥300g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的饮食共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3d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。同时停止一切能升、降血糖的药物，试验前晚餐后禁食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10-12h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8AF98D17-0682-4EDB-8BFA-DCF756EB43F5}"/>
              </a:ext>
            </a:extLst>
          </p:cNvPr>
          <p:cNvSpPr txBox="1"/>
          <p:nvPr/>
        </p:nvSpPr>
        <p:spPr>
          <a:xfrm>
            <a:off x="6698415" y="2182505"/>
            <a:ext cx="3874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将葡萄糖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75g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溶于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300ml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水中顿服，于糖餐后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0.5h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、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1h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、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2h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、和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3h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分别采血测定血糖</a:t>
            </a:r>
          </a:p>
        </p:txBody>
      </p: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02B2A752-635A-49A2-A208-E33F7D522FDC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3879731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291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838172"/>
              </p:ext>
            </p:extLst>
          </p:nvPr>
        </p:nvGraphicFramePr>
        <p:xfrm>
          <a:off x="769272" y="1524973"/>
          <a:ext cx="10918044" cy="4020454"/>
        </p:xfrm>
        <a:graphic>
          <a:graphicData uri="http://schemas.openxmlformats.org/drawingml/2006/table">
            <a:tbl>
              <a:tblPr/>
              <a:tblGrid>
                <a:gridCol w="2518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5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91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342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23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饮食种类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适用范围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试验期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注意事项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50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潜血试验饮食</a:t>
                      </a:r>
                    </a:p>
                  </a:txBody>
                  <a:tcPr marT="45718" marB="45718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诊断消化道出血或原因不明的贫血</a:t>
                      </a:r>
                    </a:p>
                  </a:txBody>
                  <a:tcPr marT="45718" marB="4571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</a:t>
                      </a: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天</a:t>
                      </a:r>
                    </a:p>
                  </a:txBody>
                  <a:tcPr marT="45718" marB="4571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禁食肉类、肝脏、血类食还铁剂药物、绿色蔬菜</a:t>
                      </a:r>
                    </a:p>
                  </a:txBody>
                  <a:tcPr marT="45718" marB="4571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310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肌酐试验饮食</a:t>
                      </a:r>
                    </a:p>
                  </a:txBody>
                  <a:tcPr marT="45718" marB="45718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协助检查、测定肾小球的滤过功能</a:t>
                      </a:r>
                    </a:p>
                  </a:txBody>
                  <a:tcPr marT="45718" marB="4571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3</a:t>
                      </a: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天</a:t>
                      </a:r>
                    </a:p>
                  </a:txBody>
                  <a:tcPr marT="45718" marB="4571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禁食肉类、禽类、鱼类，忌饮茶和咖啡</a:t>
                      </a:r>
                    </a:p>
                  </a:txBody>
                  <a:tcPr marT="45718" marB="4571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23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尿浓缩功能试验饮食</a:t>
                      </a:r>
                    </a:p>
                  </a:txBody>
                  <a:tcPr marT="45718" marB="45718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检查肾小管的浓缩功能、做尿浓缩功能试验的病人</a:t>
                      </a:r>
                    </a:p>
                  </a:txBody>
                  <a:tcPr marT="45718" marB="4571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1</a:t>
                      </a: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天</a:t>
                      </a:r>
                    </a:p>
                  </a:txBody>
                  <a:tcPr marT="45718" marB="4571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可进含水少的食物，如米饭、馒头、面包、炒鸡蛋、土豆等，烹调时少放或不放水</a:t>
                      </a:r>
                    </a:p>
                  </a:txBody>
                  <a:tcPr marT="45718" marB="4571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11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甲状腺</a:t>
                      </a:r>
                      <a:r>
                        <a:rPr kumimoji="0" lang="en-US" altLang="zh-CN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131</a:t>
                      </a: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I</a:t>
                      </a: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试验饮食</a:t>
                      </a:r>
                    </a:p>
                  </a:txBody>
                  <a:tcPr marT="45718" marB="45718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协助检查甲状腺功能</a:t>
                      </a:r>
                    </a:p>
                  </a:txBody>
                  <a:tcPr marT="45718" marB="4571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2</a:t>
                      </a: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华文楷体" panose="02010600040101010101" charset="-122"/>
                        </a:rPr>
                        <a:t>周</a:t>
                      </a:r>
                    </a:p>
                  </a:txBody>
                  <a:tcPr marT="45718" marB="4571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禁用含碘食物及其他一切影响甲状腺功能的药物及食物</a:t>
                      </a:r>
                    </a:p>
                  </a:txBody>
                  <a:tcPr marT="45718" marB="4571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4267157" y="66482"/>
            <a:ext cx="4122698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0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试验饮食汇总表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597563-B9D4-4207-8C2E-594A9164CA01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15">
            <a:extLst>
              <a:ext uri="{FF2B5EF4-FFF2-40B4-BE49-F238E27FC236}">
                <a16:creationId xmlns:a16="http://schemas.microsoft.com/office/drawing/2014/main" id="{4D4B9609-EEF0-4C8E-9360-5BDC039CE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3235325"/>
            <a:ext cx="53419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 般 饮 食 护 理</a:t>
            </a:r>
            <a:endParaRPr lang="en-US" altLang="zh-CN" sz="4000" b="1" dirty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5" name="文本框 6">
            <a:extLst>
              <a:ext uri="{FF2B5EF4-FFF2-40B4-BE49-F238E27FC236}">
                <a16:creationId xmlns:a16="http://schemas.microsoft.com/office/drawing/2014/main" id="{4DD0FBD0-1DE7-44E2-AC4E-1BDF3897C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1773238"/>
            <a:ext cx="168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第二节</a:t>
            </a:r>
          </a:p>
        </p:txBody>
      </p:sp>
    </p:spTree>
    <p:extLst>
      <p:ext uri="{BB962C8B-B14F-4D97-AF65-F5344CB8AC3E}">
        <p14:creationId xmlns:p14="http://schemas.microsoft.com/office/powerpoint/2010/main" val="356963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箭头: 右 8">
            <a:extLst>
              <a:ext uri="{FF2B5EF4-FFF2-40B4-BE49-F238E27FC236}">
                <a16:creationId xmlns:a16="http://schemas.microsoft.com/office/drawing/2014/main" id="{9530C442-E972-4D25-A48C-C8840092435A}"/>
              </a:ext>
            </a:extLst>
          </p:cNvPr>
          <p:cNvSpPr/>
          <p:nvPr/>
        </p:nvSpPr>
        <p:spPr>
          <a:xfrm rot="16200000">
            <a:off x="1735486" y="1919835"/>
            <a:ext cx="2896513" cy="4811546"/>
          </a:xfrm>
          <a:prstGeom prst="rightArrow">
            <a:avLst>
              <a:gd name="adj1" fmla="val 50000"/>
              <a:gd name="adj2" fmla="val 30325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t" anchorCtr="0"/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身体状况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饮食状况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生化指标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影响因素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B75730B-9E74-4E8D-AD29-1BC266F50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一般饮食护理</a:t>
            </a:r>
            <a:r>
              <a:rPr lang="en-US" altLang="zh-CN" dirty="0"/>
              <a:t>——</a:t>
            </a:r>
            <a:r>
              <a:rPr lang="zh-CN" altLang="en-US" dirty="0"/>
              <a:t>框架结构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37D1AB18-E9A3-4297-B252-8431CCA62AE3}"/>
              </a:ext>
            </a:extLst>
          </p:cNvPr>
          <p:cNvSpPr/>
          <p:nvPr/>
        </p:nvSpPr>
        <p:spPr>
          <a:xfrm>
            <a:off x="2151849" y="1045810"/>
            <a:ext cx="2097097" cy="164811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营养的评估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C22FE1C-10CC-4B1F-B56E-C1AECDB70A6A}"/>
              </a:ext>
            </a:extLst>
          </p:cNvPr>
          <p:cNvSpPr/>
          <p:nvPr/>
        </p:nvSpPr>
        <p:spPr>
          <a:xfrm>
            <a:off x="7679526" y="1000638"/>
            <a:ext cx="2097097" cy="16481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一般饮食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ctr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护理</a:t>
            </a:r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092ADF26-4708-4FE8-95A4-4841372695DF}"/>
              </a:ext>
            </a:extLst>
          </p:cNvPr>
          <p:cNvSpPr/>
          <p:nvPr/>
        </p:nvSpPr>
        <p:spPr>
          <a:xfrm rot="16200000">
            <a:off x="7439541" y="1919836"/>
            <a:ext cx="2896513" cy="4811546"/>
          </a:xfrm>
          <a:prstGeom prst="rightArrow">
            <a:avLst>
              <a:gd name="adj1" fmla="val 50000"/>
              <a:gd name="adj2" fmla="val 30325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t" anchorCtr="0"/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饮食管理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进食前护理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进食时护理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进食后护理</a:t>
            </a:r>
          </a:p>
        </p:txBody>
      </p:sp>
      <p:sp>
        <p:nvSpPr>
          <p:cNvPr id="17" name="灯片编号占位符 3">
            <a:extLst>
              <a:ext uri="{FF2B5EF4-FFF2-40B4-BE49-F238E27FC236}">
                <a16:creationId xmlns:a16="http://schemas.microsoft.com/office/drawing/2014/main" id="{26505BA7-8B6A-404C-87E4-1CA18EA5541B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穿白色衣服的女人&#10;&#10;描述已自动生成">
            <a:extLst>
              <a:ext uri="{FF2B5EF4-FFF2-40B4-BE49-F238E27FC236}">
                <a16:creationId xmlns:a16="http://schemas.microsoft.com/office/drawing/2014/main" id="{829DA82D-B4DB-4C66-A241-7A22879D39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8105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B75730B-9E74-4E8D-AD29-1BC266F503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1426" y="378836"/>
            <a:ext cx="10515600" cy="614362"/>
          </a:xfrm>
        </p:spPr>
        <p:txBody>
          <a:bodyPr/>
          <a:lstStyle/>
          <a:p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一、营养的评估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——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身体状况</a:t>
            </a:r>
          </a:p>
        </p:txBody>
      </p:sp>
      <p:sp>
        <p:nvSpPr>
          <p:cNvPr id="17" name="灯片编号占位符 3">
            <a:extLst>
              <a:ext uri="{FF2B5EF4-FFF2-40B4-BE49-F238E27FC236}">
                <a16:creationId xmlns:a16="http://schemas.microsoft.com/office/drawing/2014/main" id="{26505BA7-8B6A-404C-87E4-1CA18EA5541B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A88FB94-8393-457C-B0C9-2693A9E7E94C}"/>
              </a:ext>
            </a:extLst>
          </p:cNvPr>
          <p:cNvSpPr txBox="1"/>
          <p:nvPr/>
        </p:nvSpPr>
        <p:spPr>
          <a:xfrm>
            <a:off x="499933" y="1141863"/>
            <a:ext cx="738664" cy="20751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 b="1" dirty="0">
                <a:solidFill>
                  <a:srgbClr val="C00000"/>
                </a:solidFill>
              </a:rPr>
              <a:t>标准体重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3F8E8C0-9D4D-4FBE-B7A0-53EACBFB9B8D}"/>
              </a:ext>
            </a:extLst>
          </p:cNvPr>
          <p:cNvSpPr txBox="1"/>
          <p:nvPr/>
        </p:nvSpPr>
        <p:spPr>
          <a:xfrm>
            <a:off x="1607129" y="1284235"/>
            <a:ext cx="7431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</a:rPr>
              <a:t>男性：标准体重（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</a:rPr>
              <a:t>kg</a:t>
            </a: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</a:rPr>
              <a:t>）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</a:rPr>
              <a:t>=</a:t>
            </a: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</a:rPr>
              <a:t>身高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</a:rPr>
              <a:t>(cm)-105</a:t>
            </a:r>
            <a:endParaRPr lang="zh-CN" alt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8DB399B-5ACF-4637-83F6-4E05F7FB8D46}"/>
              </a:ext>
            </a:extLst>
          </p:cNvPr>
          <p:cNvSpPr txBox="1"/>
          <p:nvPr/>
        </p:nvSpPr>
        <p:spPr>
          <a:xfrm>
            <a:off x="1557253" y="2103853"/>
            <a:ext cx="8359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</a:rPr>
              <a:t>女性：标准体重（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</a:rPr>
              <a:t>kg</a:t>
            </a: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</a:rPr>
              <a:t>）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</a:rPr>
              <a:t>=</a:t>
            </a: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</a:rPr>
              <a:t>身高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</a:rPr>
              <a:t>(cm)-105-2.5</a:t>
            </a:r>
            <a:endParaRPr lang="zh-CN" alt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0E8892D-20DF-4AA7-9168-CE1F57B1C4EB}"/>
              </a:ext>
            </a:extLst>
          </p:cNvPr>
          <p:cNvSpPr txBox="1"/>
          <p:nvPr/>
        </p:nvSpPr>
        <p:spPr>
          <a:xfrm>
            <a:off x="552580" y="3640975"/>
            <a:ext cx="738664" cy="20751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 b="1" dirty="0">
                <a:solidFill>
                  <a:srgbClr val="C00000"/>
                </a:solidFill>
              </a:rPr>
              <a:t>判断标准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AB2622C1-4389-4A76-AB19-3A785B7D87DF}"/>
              </a:ext>
            </a:extLst>
          </p:cNvPr>
          <p:cNvCxnSpPr>
            <a:cxnSpLocks/>
          </p:cNvCxnSpPr>
          <p:nvPr/>
        </p:nvCxnSpPr>
        <p:spPr>
          <a:xfrm>
            <a:off x="1856509" y="4400204"/>
            <a:ext cx="2809702" cy="0"/>
          </a:xfrm>
          <a:prstGeom prst="line">
            <a:avLst/>
          </a:prstGeom>
          <a:ln w="38100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2C70ACE0-8D79-4048-89F1-33DEF38D7C68}"/>
              </a:ext>
            </a:extLst>
          </p:cNvPr>
          <p:cNvSpPr txBox="1"/>
          <p:nvPr/>
        </p:nvSpPr>
        <p:spPr>
          <a:xfrm>
            <a:off x="1934095" y="3818313"/>
            <a:ext cx="2937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实测体重</a:t>
            </a:r>
            <a:r>
              <a:rPr lang="en-US" altLang="zh-CN" sz="2400" dirty="0"/>
              <a:t>-</a:t>
            </a:r>
            <a:r>
              <a:rPr lang="zh-CN" altLang="en-US" sz="2400" dirty="0"/>
              <a:t>标准体重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0A4E1C5-DA63-49C0-B275-FDE94CDA7F89}"/>
              </a:ext>
            </a:extLst>
          </p:cNvPr>
          <p:cNvSpPr txBox="1"/>
          <p:nvPr/>
        </p:nvSpPr>
        <p:spPr>
          <a:xfrm>
            <a:off x="1997827" y="4520431"/>
            <a:ext cx="256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标准体重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289F49F-59B9-4877-A93B-9C843980C593}"/>
              </a:ext>
            </a:extLst>
          </p:cNvPr>
          <p:cNvSpPr txBox="1"/>
          <p:nvPr/>
        </p:nvSpPr>
        <p:spPr>
          <a:xfrm>
            <a:off x="4793673" y="4169372"/>
            <a:ext cx="1535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✖</a:t>
            </a:r>
            <a:r>
              <a:rPr lang="en-US" altLang="zh-CN" sz="2400" dirty="0"/>
              <a:t>100%</a:t>
            </a:r>
            <a:endParaRPr lang="zh-CN" altLang="en-US" sz="24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ECF0FA4-6D6A-41E0-A05A-F1B3A35B678F}"/>
              </a:ext>
            </a:extLst>
          </p:cNvPr>
          <p:cNvSpPr txBox="1"/>
          <p:nvPr/>
        </p:nvSpPr>
        <p:spPr>
          <a:xfrm>
            <a:off x="6212379" y="3457152"/>
            <a:ext cx="5979621" cy="1682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/>
              <a:t>+10%—20%</a:t>
            </a:r>
            <a:r>
              <a:rPr lang="zh-CN" altLang="en-US" sz="2400" dirty="0"/>
              <a:t>为过重，超过</a:t>
            </a:r>
            <a:r>
              <a:rPr lang="en-US" altLang="zh-CN" sz="2400" dirty="0"/>
              <a:t>20%</a:t>
            </a:r>
            <a:r>
              <a:rPr lang="zh-CN" altLang="en-US" sz="2400" dirty="0"/>
              <a:t>为肥胖；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±10%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以内为正常；</a:t>
            </a:r>
            <a:endParaRPr lang="en-US" altLang="zh-CN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/>
              <a:t>-10%—20%</a:t>
            </a:r>
            <a:r>
              <a:rPr lang="zh-CN" altLang="en-US" sz="2400" dirty="0"/>
              <a:t>为消瘦，低于</a:t>
            </a:r>
            <a:r>
              <a:rPr lang="en-US" altLang="zh-CN" sz="2400" dirty="0"/>
              <a:t>20%</a:t>
            </a:r>
            <a:r>
              <a:rPr lang="zh-CN" altLang="en-US" sz="2400" dirty="0"/>
              <a:t>为明显消瘦。</a:t>
            </a:r>
            <a:endParaRPr lang="en-US" altLang="zh-CN" sz="2400" dirty="0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EC42864B-9FDB-4C70-8881-965DDA225FB6}"/>
              </a:ext>
            </a:extLst>
          </p:cNvPr>
          <p:cNvSpPr/>
          <p:nvPr/>
        </p:nvSpPr>
        <p:spPr>
          <a:xfrm>
            <a:off x="9347000" y="131596"/>
            <a:ext cx="2097097" cy="71180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身高、体重</a:t>
            </a:r>
          </a:p>
        </p:txBody>
      </p:sp>
      <p:pic>
        <p:nvPicPr>
          <p:cNvPr id="18" name="图片 17" descr="图片包含 游戏机&#10;&#10;描述已自动生成">
            <a:extLst>
              <a:ext uri="{FF2B5EF4-FFF2-40B4-BE49-F238E27FC236}">
                <a16:creationId xmlns:a16="http://schemas.microsoft.com/office/drawing/2014/main" id="{96017DDA-0E0B-4EE9-88E0-36B7558905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30303"/>
              </a:clrFrom>
              <a:clrTo>
                <a:srgbClr val="0303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375" y="993198"/>
            <a:ext cx="1998865" cy="199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2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75730B-9E74-4E8D-AD29-1BC266F50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一、营养的评估</a:t>
            </a:r>
            <a:r>
              <a:rPr lang="en-US" altLang="zh-CN" dirty="0"/>
              <a:t>——</a:t>
            </a:r>
            <a:r>
              <a:rPr lang="zh-CN" altLang="en-US" dirty="0"/>
              <a:t>身体状况</a:t>
            </a:r>
          </a:p>
        </p:txBody>
      </p:sp>
      <p:sp>
        <p:nvSpPr>
          <p:cNvPr id="17" name="灯片编号占位符 3">
            <a:extLst>
              <a:ext uri="{FF2B5EF4-FFF2-40B4-BE49-F238E27FC236}">
                <a16:creationId xmlns:a16="http://schemas.microsoft.com/office/drawing/2014/main" id="{26505BA7-8B6A-404C-87E4-1CA18EA5541B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pic>
        <p:nvPicPr>
          <p:cNvPr id="4" name="图片 3" descr="图片包含 人, 男人, 橙子, 站&#10;&#10;描述已自动生成">
            <a:extLst>
              <a:ext uri="{FF2B5EF4-FFF2-40B4-BE49-F238E27FC236}">
                <a16:creationId xmlns:a16="http://schemas.microsoft.com/office/drawing/2014/main" id="{EB679195-9CE0-4A10-B1EB-550D1AEAE4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FF3F4"/>
              </a:clrFrom>
              <a:clrTo>
                <a:srgbClr val="EFF3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968" y="2805112"/>
            <a:ext cx="2776538" cy="3576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 descr="图片包含 游戏机, 画&#10;&#10;描述已自动生成">
            <a:extLst>
              <a:ext uri="{FF2B5EF4-FFF2-40B4-BE49-F238E27FC236}">
                <a16:creationId xmlns:a16="http://schemas.microsoft.com/office/drawing/2014/main" id="{6E107CA4-FC32-4C28-873D-C30F2C872A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2E5679"/>
              </a:clrFrom>
              <a:clrTo>
                <a:srgbClr val="2E567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299" y="930454"/>
            <a:ext cx="2776539" cy="1564135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F2F0031-1101-4B7D-A265-8E1E56104CC0}"/>
              </a:ext>
            </a:extLst>
          </p:cNvPr>
          <p:cNvSpPr/>
          <p:nvPr/>
        </p:nvSpPr>
        <p:spPr>
          <a:xfrm>
            <a:off x="1042160" y="1356616"/>
            <a:ext cx="2097097" cy="71180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皮褶厚度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6C0C1DE-629E-4050-8F33-F97C8676F8C9}"/>
              </a:ext>
            </a:extLst>
          </p:cNvPr>
          <p:cNvSpPr txBox="1"/>
          <p:nvPr/>
        </p:nvSpPr>
        <p:spPr>
          <a:xfrm>
            <a:off x="1004012" y="2587711"/>
            <a:ext cx="6279612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测量部位：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肱三头肌、肩胛下部、腹部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正常值：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男性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-12.5mm;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女性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-16.5mm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判断结果：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低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24%——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轻度消瘦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低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25%~34%——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中度消瘦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低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35%~40%——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重度消瘦</a:t>
            </a:r>
          </a:p>
        </p:txBody>
      </p:sp>
    </p:spTree>
    <p:extLst>
      <p:ext uri="{BB962C8B-B14F-4D97-AF65-F5344CB8AC3E}">
        <p14:creationId xmlns:p14="http://schemas.microsoft.com/office/powerpoint/2010/main" val="54464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游戏机, 衬衫&#10;&#10;描述已自动生成">
            <a:extLst>
              <a:ext uri="{FF2B5EF4-FFF2-40B4-BE49-F238E27FC236}">
                <a16:creationId xmlns:a16="http://schemas.microsoft.com/office/drawing/2014/main" id="{D14C3DEA-D9F9-445E-AEC4-1B949D5AAA2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387" y="772039"/>
            <a:ext cx="6424613" cy="5524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B75730B-9E74-4E8D-AD29-1BC266F50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一、营养的评估</a:t>
            </a:r>
            <a:r>
              <a:rPr lang="en-US" altLang="zh-CN" dirty="0"/>
              <a:t>——</a:t>
            </a:r>
            <a:r>
              <a:rPr lang="zh-CN" altLang="en-US" dirty="0"/>
              <a:t>身体状况</a:t>
            </a:r>
          </a:p>
        </p:txBody>
      </p:sp>
      <p:sp>
        <p:nvSpPr>
          <p:cNvPr id="17" name="灯片编号占位符 3">
            <a:extLst>
              <a:ext uri="{FF2B5EF4-FFF2-40B4-BE49-F238E27FC236}">
                <a16:creationId xmlns:a16="http://schemas.microsoft.com/office/drawing/2014/main" id="{26505BA7-8B6A-404C-87E4-1CA18EA5541B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F2F0031-1101-4B7D-A265-8E1E56104CC0}"/>
              </a:ext>
            </a:extLst>
          </p:cNvPr>
          <p:cNvSpPr/>
          <p:nvPr/>
        </p:nvSpPr>
        <p:spPr>
          <a:xfrm>
            <a:off x="1042160" y="1356616"/>
            <a:ext cx="2097097" cy="71180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上臂围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6C0C1DE-629E-4050-8F33-F97C8676F8C9}"/>
              </a:ext>
            </a:extLst>
          </p:cNvPr>
          <p:cNvSpPr txBox="1"/>
          <p:nvPr/>
        </p:nvSpPr>
        <p:spPr>
          <a:xfrm>
            <a:off x="777970" y="2335580"/>
            <a:ext cx="6279612" cy="335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测量部位：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上臂中点位置的周长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正常值：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男性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-27.5mm;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女性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-16.5mm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判断结果：＞标准值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90%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营养正常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90%~80%——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轻度营养不良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80%~60%——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中度营养不良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＜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60%——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重度营养不良</a:t>
            </a:r>
          </a:p>
        </p:txBody>
      </p:sp>
    </p:spTree>
    <p:extLst>
      <p:ext uri="{BB962C8B-B14F-4D97-AF65-F5344CB8AC3E}">
        <p14:creationId xmlns:p14="http://schemas.microsoft.com/office/powerpoint/2010/main" val="401875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75730B-9E74-4E8D-AD29-1BC266F50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一、营养的评估</a:t>
            </a:r>
            <a:r>
              <a:rPr lang="en-US" altLang="zh-CN" dirty="0"/>
              <a:t>——</a:t>
            </a:r>
            <a:r>
              <a:rPr lang="zh-CN" altLang="en-US" dirty="0"/>
              <a:t>身体状况</a:t>
            </a:r>
          </a:p>
        </p:txBody>
      </p:sp>
      <p:sp>
        <p:nvSpPr>
          <p:cNvPr id="17" name="灯片编号占位符 3">
            <a:extLst>
              <a:ext uri="{FF2B5EF4-FFF2-40B4-BE49-F238E27FC236}">
                <a16:creationId xmlns:a16="http://schemas.microsoft.com/office/drawing/2014/main" id="{26505BA7-8B6A-404C-87E4-1CA18EA5541B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F2F0031-1101-4B7D-A265-8E1E56104CC0}"/>
              </a:ext>
            </a:extLst>
          </p:cNvPr>
          <p:cNvSpPr/>
          <p:nvPr/>
        </p:nvSpPr>
        <p:spPr>
          <a:xfrm>
            <a:off x="1042160" y="1356616"/>
            <a:ext cx="2097097" cy="71180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体格检查</a:t>
            </a:r>
          </a:p>
        </p:txBody>
      </p:sp>
      <p:pic>
        <p:nvPicPr>
          <p:cNvPr id="4" name="图片 3" descr="戴著耳机的男子&#10;&#10;描述已自动生成">
            <a:extLst>
              <a:ext uri="{FF2B5EF4-FFF2-40B4-BE49-F238E27FC236}">
                <a16:creationId xmlns:a16="http://schemas.microsoft.com/office/drawing/2014/main" id="{E5FD9581-8729-4930-B453-2AB1FB2F5E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691" y="824347"/>
            <a:ext cx="3758346" cy="5505095"/>
          </a:xfrm>
          <a:prstGeom prst="rect">
            <a:avLst/>
          </a:prstGeom>
        </p:spPr>
      </p:pic>
      <p:pic>
        <p:nvPicPr>
          <p:cNvPr id="8" name="图片 7" descr="手机屏幕截图&#10;&#10;描述已自动生成">
            <a:extLst>
              <a:ext uri="{FF2B5EF4-FFF2-40B4-BE49-F238E27FC236}">
                <a16:creationId xmlns:a16="http://schemas.microsoft.com/office/drawing/2014/main" id="{0DB6364D-C73F-4EC0-AF02-88EDEFDB6FE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53" y="2322474"/>
            <a:ext cx="9059647" cy="34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1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箭头: 右 8">
            <a:extLst>
              <a:ext uri="{FF2B5EF4-FFF2-40B4-BE49-F238E27FC236}">
                <a16:creationId xmlns:a16="http://schemas.microsoft.com/office/drawing/2014/main" id="{9530C442-E972-4D25-A48C-C8840092435A}"/>
              </a:ext>
            </a:extLst>
          </p:cNvPr>
          <p:cNvSpPr/>
          <p:nvPr/>
        </p:nvSpPr>
        <p:spPr>
          <a:xfrm rot="16200000">
            <a:off x="957517" y="1323012"/>
            <a:ext cx="2896513" cy="4811546"/>
          </a:xfrm>
          <a:prstGeom prst="rightArrow">
            <a:avLst>
              <a:gd name="adj1" fmla="val 50000"/>
              <a:gd name="adj2" fmla="val 3032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t" anchorCtr="0"/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进食状态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摄入种类及量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食欲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其他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B75730B-9E74-4E8D-AD29-1BC266F50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一、营养的评估</a:t>
            </a:r>
          </a:p>
        </p:txBody>
      </p:sp>
      <p:sp>
        <p:nvSpPr>
          <p:cNvPr id="17" name="灯片编号占位符 3">
            <a:extLst>
              <a:ext uri="{FF2B5EF4-FFF2-40B4-BE49-F238E27FC236}">
                <a16:creationId xmlns:a16="http://schemas.microsoft.com/office/drawing/2014/main" id="{26505BA7-8B6A-404C-87E4-1CA18EA5541B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74C1BCF0-A631-48A5-A9C4-5E034C455DC9}"/>
              </a:ext>
            </a:extLst>
          </p:cNvPr>
          <p:cNvSpPr/>
          <p:nvPr/>
        </p:nvSpPr>
        <p:spPr>
          <a:xfrm>
            <a:off x="1357224" y="1113176"/>
            <a:ext cx="2097097" cy="70633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饮食状况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C3A7395B-F5C1-4223-8E28-0B63B7CC112A}"/>
              </a:ext>
            </a:extLst>
          </p:cNvPr>
          <p:cNvSpPr/>
          <p:nvPr/>
        </p:nvSpPr>
        <p:spPr>
          <a:xfrm>
            <a:off x="5047451" y="1113176"/>
            <a:ext cx="2097097" cy="70633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生化指标</a:t>
            </a:r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5430C5ED-9998-46B1-B7EE-D01CEA39657B}"/>
              </a:ext>
            </a:extLst>
          </p:cNvPr>
          <p:cNvSpPr/>
          <p:nvPr/>
        </p:nvSpPr>
        <p:spPr>
          <a:xfrm rot="16200000">
            <a:off x="4587513" y="1323012"/>
            <a:ext cx="2896513" cy="4811546"/>
          </a:xfrm>
          <a:prstGeom prst="rightArrow">
            <a:avLst>
              <a:gd name="adj1" fmla="val 50000"/>
              <a:gd name="adj2" fmla="val 3032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t" anchorCtr="0"/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三大常规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血清蛋白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血脂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电解质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F31464DA-126D-479B-A1E0-9ECF960E8092}"/>
              </a:ext>
            </a:extLst>
          </p:cNvPr>
          <p:cNvSpPr/>
          <p:nvPr/>
        </p:nvSpPr>
        <p:spPr>
          <a:xfrm>
            <a:off x="8558048" y="1109428"/>
            <a:ext cx="2097097" cy="70633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影响因素</a:t>
            </a:r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C998C9D7-494C-4A21-8669-05B145ADB9A2}"/>
              </a:ext>
            </a:extLst>
          </p:cNvPr>
          <p:cNvSpPr/>
          <p:nvPr/>
        </p:nvSpPr>
        <p:spPr>
          <a:xfrm rot="16200000">
            <a:off x="8217510" y="1323012"/>
            <a:ext cx="2896513" cy="4811546"/>
          </a:xfrm>
          <a:prstGeom prst="rightArrow">
            <a:avLst>
              <a:gd name="adj1" fmla="val 50000"/>
              <a:gd name="adj2" fmla="val 3032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t" anchorCtr="0"/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身体因素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心理因素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社会因素</a:t>
            </a:r>
          </a:p>
          <a:p>
            <a:pPr algn="ctr">
              <a:lnSpc>
                <a:spcPct val="150000"/>
              </a:lnSpc>
            </a:pP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6046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75730B-9E74-4E8D-AD29-1BC266F50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一、营养的评估</a:t>
            </a:r>
            <a:r>
              <a:rPr lang="en-US" altLang="zh-CN" dirty="0"/>
              <a:t>——</a:t>
            </a:r>
            <a:r>
              <a:rPr lang="zh-CN" altLang="en-US" dirty="0"/>
              <a:t>影响因素</a:t>
            </a:r>
          </a:p>
        </p:txBody>
      </p:sp>
      <p:sp>
        <p:nvSpPr>
          <p:cNvPr id="17" name="灯片编号占位符 3">
            <a:extLst>
              <a:ext uri="{FF2B5EF4-FFF2-40B4-BE49-F238E27FC236}">
                <a16:creationId xmlns:a16="http://schemas.microsoft.com/office/drawing/2014/main" id="{26505BA7-8B6A-404C-87E4-1CA18EA5541B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graphicFrame>
        <p:nvGraphicFramePr>
          <p:cNvPr id="3" name="图示 2">
            <a:extLst>
              <a:ext uri="{FF2B5EF4-FFF2-40B4-BE49-F238E27FC236}">
                <a16:creationId xmlns:a16="http://schemas.microsoft.com/office/drawing/2014/main" id="{21808547-5922-4AA5-BA07-391333D11B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2970596"/>
              </p:ext>
            </p:extLst>
          </p:nvPr>
        </p:nvGraphicFramePr>
        <p:xfrm>
          <a:off x="312101" y="1033431"/>
          <a:ext cx="5519252" cy="5086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组合 5">
            <a:extLst>
              <a:ext uri="{FF2B5EF4-FFF2-40B4-BE49-F238E27FC236}">
                <a16:creationId xmlns:a16="http://schemas.microsoft.com/office/drawing/2014/main" id="{E7FBDDA5-9956-4149-B05C-D224F8BB49E6}"/>
              </a:ext>
            </a:extLst>
          </p:cNvPr>
          <p:cNvGrpSpPr/>
          <p:nvPr/>
        </p:nvGrpSpPr>
        <p:grpSpPr>
          <a:xfrm>
            <a:off x="6360649" y="1026218"/>
            <a:ext cx="5519252" cy="5086927"/>
            <a:chOff x="0" y="0"/>
            <a:chExt cx="5519252" cy="5086927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4C0CA9F0-7557-47BD-8AA6-F19A8FF53617}"/>
                </a:ext>
              </a:extLst>
            </p:cNvPr>
            <p:cNvSpPr/>
            <p:nvPr/>
          </p:nvSpPr>
          <p:spPr>
            <a:xfrm>
              <a:off x="0" y="0"/>
              <a:ext cx="5519252" cy="508692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矩形: 圆角 4">
              <a:extLst>
                <a:ext uri="{FF2B5EF4-FFF2-40B4-BE49-F238E27FC236}">
                  <a16:creationId xmlns:a16="http://schemas.microsoft.com/office/drawing/2014/main" id="{8D029E6E-F75F-463C-9C70-24C82B2CE88A}"/>
                </a:ext>
              </a:extLst>
            </p:cNvPr>
            <p:cNvSpPr txBox="1"/>
            <p:nvPr/>
          </p:nvSpPr>
          <p:spPr>
            <a:xfrm>
              <a:off x="0" y="0"/>
              <a:ext cx="5519252" cy="15260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3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病</a:t>
              </a:r>
              <a:r>
                <a:rPr lang="zh-CN" altLang="en-US" sz="360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理因素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901043B-6FBE-4496-94F2-37CBB52930B9}"/>
              </a:ext>
            </a:extLst>
          </p:cNvPr>
          <p:cNvGrpSpPr/>
          <p:nvPr/>
        </p:nvGrpSpPr>
        <p:grpSpPr>
          <a:xfrm>
            <a:off x="6987403" y="2522706"/>
            <a:ext cx="4468262" cy="999377"/>
            <a:chOff x="3651029" y="1119907"/>
            <a:chExt cx="4468262" cy="999377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3CA543C6-24C1-4A39-A313-69518E698FF4}"/>
                </a:ext>
              </a:extLst>
            </p:cNvPr>
            <p:cNvSpPr/>
            <p:nvPr/>
          </p:nvSpPr>
          <p:spPr>
            <a:xfrm>
              <a:off x="3651029" y="1119907"/>
              <a:ext cx="4415401" cy="99937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矩形: 圆角 4">
              <a:extLst>
                <a:ext uri="{FF2B5EF4-FFF2-40B4-BE49-F238E27FC236}">
                  <a16:creationId xmlns:a16="http://schemas.microsoft.com/office/drawing/2014/main" id="{173D9D0E-CE7C-47F9-82A1-CD1B885A15C6}"/>
                </a:ext>
              </a:extLst>
            </p:cNvPr>
            <p:cNvSpPr txBox="1"/>
            <p:nvPr/>
          </p:nvSpPr>
          <p:spPr>
            <a:xfrm>
              <a:off x="3762432" y="1149177"/>
              <a:ext cx="4356859" cy="940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45720" rIns="60960" bIns="4572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疾病</a:t>
              </a:r>
              <a:r>
                <a:rPr lang="zh-CN" altLang="en-US" sz="2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（影响病人食欲、进食量、消化吸收及代谢功能</a:t>
              </a:r>
              <a:r>
                <a:rPr lang="zh-CN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）</a:t>
              </a:r>
              <a:endParaRPr lang="zh-CN" altLang="en-US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2A6AE41-C161-41A3-B3AA-197E13929510}"/>
              </a:ext>
            </a:extLst>
          </p:cNvPr>
          <p:cNvGrpSpPr/>
          <p:nvPr/>
        </p:nvGrpSpPr>
        <p:grpSpPr>
          <a:xfrm>
            <a:off x="7040264" y="3692349"/>
            <a:ext cx="4415401" cy="999377"/>
            <a:chOff x="551925" y="2679640"/>
            <a:chExt cx="4415401" cy="999377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20864E65-5F3C-47A8-967F-52850B883BB2}"/>
                </a:ext>
              </a:extLst>
            </p:cNvPr>
            <p:cNvSpPr/>
            <p:nvPr/>
          </p:nvSpPr>
          <p:spPr>
            <a:xfrm>
              <a:off x="551925" y="2679640"/>
              <a:ext cx="4415401" cy="99937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矩形: 圆角 4">
              <a:extLst>
                <a:ext uri="{FF2B5EF4-FFF2-40B4-BE49-F238E27FC236}">
                  <a16:creationId xmlns:a16="http://schemas.microsoft.com/office/drawing/2014/main" id="{80D0DBBF-D989-48D9-BE99-8BD709798212}"/>
                </a:ext>
              </a:extLst>
            </p:cNvPr>
            <p:cNvSpPr txBox="1"/>
            <p:nvPr/>
          </p:nvSpPr>
          <p:spPr>
            <a:xfrm>
              <a:off x="581196" y="2708911"/>
              <a:ext cx="4356859" cy="940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45720" rIns="60960" bIns="4572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药物</a:t>
              </a:r>
              <a:r>
                <a:rPr lang="en-US" altLang="zh-CN" sz="2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zh-CN" altLang="en-US" sz="2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促进或抑制食欲、影响维生素、矿物质的合成或吸收</a:t>
              </a:r>
              <a:r>
                <a:rPr lang="en-US" altLang="zh-CN" sz="2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lang="zh-CN" altLang="en-US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A0B5CFA8-7BBF-4A7F-8335-E1198B738A41}"/>
              </a:ext>
            </a:extLst>
          </p:cNvPr>
          <p:cNvGrpSpPr/>
          <p:nvPr/>
        </p:nvGrpSpPr>
        <p:grpSpPr>
          <a:xfrm>
            <a:off x="7069535" y="4832405"/>
            <a:ext cx="4415401" cy="999377"/>
            <a:chOff x="551925" y="3832768"/>
            <a:chExt cx="4415401" cy="999377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100D699B-436D-464A-8B97-BD996EBDC2E0}"/>
                </a:ext>
              </a:extLst>
            </p:cNvPr>
            <p:cNvSpPr/>
            <p:nvPr/>
          </p:nvSpPr>
          <p:spPr>
            <a:xfrm>
              <a:off x="551925" y="3832768"/>
              <a:ext cx="4415401" cy="99937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矩形: 圆角 4">
              <a:extLst>
                <a:ext uri="{FF2B5EF4-FFF2-40B4-BE49-F238E27FC236}">
                  <a16:creationId xmlns:a16="http://schemas.microsoft.com/office/drawing/2014/main" id="{992A316B-EF45-4995-A3AB-179ED9E42448}"/>
                </a:ext>
              </a:extLst>
            </p:cNvPr>
            <p:cNvSpPr txBox="1"/>
            <p:nvPr/>
          </p:nvSpPr>
          <p:spPr>
            <a:xfrm>
              <a:off x="581196" y="3862039"/>
              <a:ext cx="4356859" cy="940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45720" rIns="60960" bIns="4572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食物过敏（特定食物引起过敏反应，进而影响营养素吸收</a:t>
              </a:r>
              <a:r>
                <a:rPr lang="zh-CN" altLang="en-US" sz="2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）</a:t>
              </a:r>
            </a:p>
          </p:txBody>
        </p:sp>
      </p:grpSp>
      <p:sp>
        <p:nvSpPr>
          <p:cNvPr id="4" name="椭圆 3">
            <a:extLst>
              <a:ext uri="{FF2B5EF4-FFF2-40B4-BE49-F238E27FC236}">
                <a16:creationId xmlns:a16="http://schemas.microsoft.com/office/drawing/2014/main" id="{747EF9AA-6742-4146-9D96-1F52CA8D420C}"/>
              </a:ext>
            </a:extLst>
          </p:cNvPr>
          <p:cNvSpPr/>
          <p:nvPr/>
        </p:nvSpPr>
        <p:spPr>
          <a:xfrm>
            <a:off x="4413211" y="775364"/>
            <a:ext cx="3365577" cy="129220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身体因素</a:t>
            </a:r>
          </a:p>
        </p:txBody>
      </p:sp>
    </p:spTree>
    <p:extLst>
      <p:ext uri="{BB962C8B-B14F-4D97-AF65-F5344CB8AC3E}">
        <p14:creationId xmlns:p14="http://schemas.microsoft.com/office/powerpoint/2010/main" val="295105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B3464D4-C60D-4CD4-ADA5-B93553EEBBA2}"/>
              </a:ext>
            </a:extLst>
          </p:cNvPr>
          <p:cNvSpPr txBox="1"/>
          <p:nvPr/>
        </p:nvSpPr>
        <p:spPr>
          <a:xfrm>
            <a:off x="935389" y="1967349"/>
            <a:ext cx="10409742" cy="3575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800" b="1" dirty="0">
                <a:solidFill>
                  <a:srgbClr val="A50021"/>
                </a:solidFill>
                <a:latin typeface="+mj-ea"/>
                <a:ea typeface="+mj-ea"/>
              </a:rPr>
              <a:t>掌握：医院饮食的种类、使用范围和原则；鼻饲法的适应症、</a:t>
            </a:r>
            <a:endParaRPr lang="en-US" altLang="zh-CN" sz="2800" b="1" dirty="0">
              <a:solidFill>
                <a:srgbClr val="A50021"/>
              </a:solidFill>
              <a:latin typeface="+mj-ea"/>
              <a:ea typeface="+mj-ea"/>
            </a:endParaRPr>
          </a:p>
          <a:p>
            <a:pPr>
              <a:lnSpc>
                <a:spcPts val="3800"/>
              </a:lnSpc>
            </a:pPr>
            <a:r>
              <a:rPr lang="en-US" altLang="zh-CN" sz="2800" b="1" dirty="0">
                <a:solidFill>
                  <a:srgbClr val="A50021"/>
                </a:solidFill>
                <a:latin typeface="+mj-ea"/>
                <a:ea typeface="+mj-ea"/>
              </a:rPr>
              <a:t>          </a:t>
            </a:r>
            <a:r>
              <a:rPr lang="zh-CN" altLang="en-US" sz="2800" b="1" dirty="0">
                <a:solidFill>
                  <a:srgbClr val="A50021"/>
                </a:solidFill>
                <a:latin typeface="+mj-ea"/>
                <a:ea typeface="+mj-ea"/>
              </a:rPr>
              <a:t>操作流程、禁忌症及注意事项</a:t>
            </a:r>
            <a:endParaRPr lang="en-US" altLang="zh-CN" sz="2800" b="1" dirty="0">
              <a:solidFill>
                <a:srgbClr val="A50021"/>
              </a:solidFill>
              <a:latin typeface="+mj-ea"/>
              <a:ea typeface="+mj-ea"/>
            </a:endParaRPr>
          </a:p>
          <a:p>
            <a:endParaRPr lang="en-US" altLang="zh-CN" sz="2000" dirty="0">
              <a:solidFill>
                <a:srgbClr val="A50021"/>
              </a:solidFill>
              <a:latin typeface="+mj-ea"/>
              <a:ea typeface="+mj-ea"/>
            </a:endParaRPr>
          </a:p>
          <a:p>
            <a:pPr>
              <a:lnSpc>
                <a:spcPts val="3800"/>
              </a:lnSpc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熟悉：治疗饮食、要素饮食、试验饮食的概念；人体需要的营   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ts val="3800"/>
              </a:lnSpc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         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养素；病人营养状况评估；一般饮食护理措施；要素饮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  <a:p>
            <a:pPr>
              <a:lnSpc>
                <a:spcPts val="3800"/>
              </a:lnSpc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         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食的目的、适应症、注意事项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  <a:p>
            <a:endParaRPr lang="en-US" altLang="zh-CN" sz="20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  <a:p>
            <a:r>
              <a:rPr lang="zh-CN" altLang="en-US" sz="2800" b="1" dirty="0">
                <a:solidFill>
                  <a:srgbClr val="002060"/>
                </a:solidFill>
                <a:latin typeface="+mj-ea"/>
                <a:ea typeface="+mj-ea"/>
              </a:rPr>
              <a:t>了解：人体胃肠外营养</a:t>
            </a:r>
            <a:endParaRPr lang="en-US" altLang="zh-CN" sz="2800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442D17-3B28-4BFE-977F-2F8BDF95F68F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25595739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>
            <a:extLst>
              <a:ext uri="{FF2B5EF4-FFF2-40B4-BE49-F238E27FC236}">
                <a16:creationId xmlns:a16="http://schemas.microsoft.com/office/drawing/2014/main" id="{C59B01E9-E576-4377-BCBB-B6F5CB84EDFE}"/>
              </a:ext>
            </a:extLst>
          </p:cNvPr>
          <p:cNvSpPr/>
          <p:nvPr/>
        </p:nvSpPr>
        <p:spPr>
          <a:xfrm>
            <a:off x="7778788" y="1108453"/>
            <a:ext cx="3365577" cy="129220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      因素</a:t>
            </a:r>
          </a:p>
        </p:txBody>
      </p:sp>
      <p:sp>
        <p:nvSpPr>
          <p:cNvPr id="17" name="灯片编号占位符 3">
            <a:extLst>
              <a:ext uri="{FF2B5EF4-FFF2-40B4-BE49-F238E27FC236}">
                <a16:creationId xmlns:a16="http://schemas.microsoft.com/office/drawing/2014/main" id="{26505BA7-8B6A-404C-87E4-1CA18EA5541B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7A194179-AB49-433B-9FEE-2C0914C58EEA}"/>
              </a:ext>
            </a:extLst>
          </p:cNvPr>
          <p:cNvSpPr/>
          <p:nvPr/>
        </p:nvSpPr>
        <p:spPr>
          <a:xfrm>
            <a:off x="1418140" y="1108453"/>
            <a:ext cx="3365577" cy="129220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心理因素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E8CA8C4C-7E6B-4A31-A65A-53F9072124E8}"/>
              </a:ext>
            </a:extLst>
          </p:cNvPr>
          <p:cNvSpPr/>
          <p:nvPr/>
        </p:nvSpPr>
        <p:spPr>
          <a:xfrm>
            <a:off x="7568897" y="1108453"/>
            <a:ext cx="1892679" cy="129220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社会文化</a:t>
            </a:r>
          </a:p>
        </p:txBody>
      </p:sp>
      <p:pic>
        <p:nvPicPr>
          <p:cNvPr id="7" name="图片 6" descr="图片包含 人, 室内, 桌子, 窗户&#10;&#10;描述已自动生成">
            <a:extLst>
              <a:ext uri="{FF2B5EF4-FFF2-40B4-BE49-F238E27FC236}">
                <a16:creationId xmlns:a16="http://schemas.microsoft.com/office/drawing/2014/main" id="{8E52767A-CD1B-48F3-A4C5-22DB303F1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93" y="2737073"/>
            <a:ext cx="4572000" cy="2571750"/>
          </a:xfrm>
          <a:prstGeom prst="rect">
            <a:avLst/>
          </a:prstGeom>
        </p:spPr>
      </p:pic>
      <p:pic>
        <p:nvPicPr>
          <p:cNvPr id="9" name="图片 8" descr="卡通人物&#10;&#10;描述已自动生成">
            <a:extLst>
              <a:ext uri="{FF2B5EF4-FFF2-40B4-BE49-F238E27FC236}">
                <a16:creationId xmlns:a16="http://schemas.microsoft.com/office/drawing/2014/main" id="{B632F554-A1FB-4D58-A823-BA86FBCF0C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AFCF9"/>
              </a:clrFrom>
              <a:clrTo>
                <a:srgbClr val="FA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05" y="2497848"/>
            <a:ext cx="2690888" cy="1862304"/>
          </a:xfrm>
          <a:prstGeom prst="rect">
            <a:avLst/>
          </a:prstGeom>
        </p:spPr>
      </p:pic>
      <p:pic>
        <p:nvPicPr>
          <p:cNvPr id="11" name="图片 10" descr="图片包含 游戏机&#10;&#10;描述已自动生成">
            <a:extLst>
              <a:ext uri="{FF2B5EF4-FFF2-40B4-BE49-F238E27FC236}">
                <a16:creationId xmlns:a16="http://schemas.microsoft.com/office/drawing/2014/main" id="{0238C641-2968-468B-9563-73B19DF5B5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164" y="3432890"/>
            <a:ext cx="2837523" cy="2916447"/>
          </a:xfrm>
          <a:prstGeom prst="rect">
            <a:avLst/>
          </a:prstGeom>
        </p:spPr>
      </p:pic>
      <p:pic>
        <p:nvPicPr>
          <p:cNvPr id="13" name="图片 12" descr="图片包含 游戏机, 食物, 画, 桌子&#10;&#10;描述已自动生成">
            <a:extLst>
              <a:ext uri="{FF2B5EF4-FFF2-40B4-BE49-F238E27FC236}">
                <a16:creationId xmlns:a16="http://schemas.microsoft.com/office/drawing/2014/main" id="{1321C879-B188-4513-ADC8-01A0313C582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962" y="4457341"/>
            <a:ext cx="2434531" cy="1762769"/>
          </a:xfrm>
          <a:prstGeom prst="rect">
            <a:avLst/>
          </a:prstGeo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3DCBFEA3-E757-44E7-856C-81C4B7FB6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970" y="157059"/>
            <a:ext cx="10515600" cy="614980"/>
          </a:xfrm>
        </p:spPr>
        <p:txBody>
          <a:bodyPr/>
          <a:lstStyle/>
          <a:p>
            <a:r>
              <a:rPr lang="zh-CN" altLang="en-US" dirty="0"/>
              <a:t>一、营养的评估</a:t>
            </a:r>
            <a:r>
              <a:rPr lang="en-US" altLang="zh-CN" dirty="0"/>
              <a:t>——</a:t>
            </a:r>
            <a:r>
              <a:rPr lang="zh-CN" altLang="en-US" dirty="0"/>
              <a:t>影响因素</a:t>
            </a:r>
          </a:p>
        </p:txBody>
      </p:sp>
    </p:spTree>
    <p:extLst>
      <p:ext uri="{BB962C8B-B14F-4D97-AF65-F5344CB8AC3E}">
        <p14:creationId xmlns:p14="http://schemas.microsoft.com/office/powerpoint/2010/main" val="356952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75730B-9E74-4E8D-AD29-1BC266F50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二、一般饮食护理</a:t>
            </a:r>
            <a:r>
              <a:rPr lang="en-US" altLang="zh-CN" dirty="0"/>
              <a:t>——</a:t>
            </a:r>
            <a:r>
              <a:rPr lang="zh-CN" altLang="en-US" dirty="0"/>
              <a:t>病区的饮食管理</a:t>
            </a:r>
          </a:p>
        </p:txBody>
      </p:sp>
      <p:sp>
        <p:nvSpPr>
          <p:cNvPr id="17" name="灯片编号占位符 3">
            <a:extLst>
              <a:ext uri="{FF2B5EF4-FFF2-40B4-BE49-F238E27FC236}">
                <a16:creationId xmlns:a16="http://schemas.microsoft.com/office/drawing/2014/main" id="{26505BA7-8B6A-404C-87E4-1CA18EA5541B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pic>
        <p:nvPicPr>
          <p:cNvPr id="20" name="图片 19" descr="电脑屏幕的照片&#10;&#10;描述已自动生成">
            <a:extLst>
              <a:ext uri="{FF2B5EF4-FFF2-40B4-BE49-F238E27FC236}">
                <a16:creationId xmlns:a16="http://schemas.microsoft.com/office/drawing/2014/main" id="{A3649876-F362-4692-A4A1-FE8CF1385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70" y="1310168"/>
            <a:ext cx="6269256" cy="46977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65E4A456-6783-4F47-8EA2-DE4FAEB00533}"/>
              </a:ext>
            </a:extLst>
          </p:cNvPr>
          <p:cNvGrpSpPr/>
          <p:nvPr/>
        </p:nvGrpSpPr>
        <p:grpSpPr>
          <a:xfrm>
            <a:off x="7507571" y="1310169"/>
            <a:ext cx="4415401" cy="759551"/>
            <a:chOff x="551925" y="1526512"/>
            <a:chExt cx="4415401" cy="999377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E6153221-159C-4D38-92F8-3E9A5CC9E47D}"/>
                </a:ext>
              </a:extLst>
            </p:cNvPr>
            <p:cNvSpPr/>
            <p:nvPr/>
          </p:nvSpPr>
          <p:spPr>
            <a:xfrm>
              <a:off x="551925" y="1526512"/>
              <a:ext cx="4415401" cy="99937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矩形: 圆角 4">
              <a:extLst>
                <a:ext uri="{FF2B5EF4-FFF2-40B4-BE49-F238E27FC236}">
                  <a16:creationId xmlns:a16="http://schemas.microsoft.com/office/drawing/2014/main" id="{032601EE-90F3-45EF-9352-D8E78ED2B937}"/>
                </a:ext>
              </a:extLst>
            </p:cNvPr>
            <p:cNvSpPr txBox="1"/>
            <p:nvPr/>
          </p:nvSpPr>
          <p:spPr>
            <a:xfrm>
              <a:off x="581196" y="1555783"/>
              <a:ext cx="4356859" cy="940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45720" rIns="60960" bIns="4572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医生据病情开出</a:t>
              </a:r>
              <a:r>
                <a:rPr lang="zh-CN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调整</a:t>
              </a:r>
              <a:r>
                <a:rPr lang="zh-CN" altLang="en-US" sz="2400" b="1" kern="12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饮食医嘱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B858E9F4-F380-41E5-B411-E7EE22A7F153}"/>
              </a:ext>
            </a:extLst>
          </p:cNvPr>
          <p:cNvGrpSpPr/>
          <p:nvPr/>
        </p:nvGrpSpPr>
        <p:grpSpPr>
          <a:xfrm>
            <a:off x="7536842" y="2956059"/>
            <a:ext cx="4415401" cy="759551"/>
            <a:chOff x="551925" y="1526512"/>
            <a:chExt cx="4415401" cy="999377"/>
          </a:xfrm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B014A7AB-16FC-4EEB-A128-A40C31B521D5}"/>
                </a:ext>
              </a:extLst>
            </p:cNvPr>
            <p:cNvSpPr/>
            <p:nvPr/>
          </p:nvSpPr>
          <p:spPr>
            <a:xfrm>
              <a:off x="551925" y="1526512"/>
              <a:ext cx="4415401" cy="99937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矩形: 圆角 4">
              <a:extLst>
                <a:ext uri="{FF2B5EF4-FFF2-40B4-BE49-F238E27FC236}">
                  <a16:creationId xmlns:a16="http://schemas.microsoft.com/office/drawing/2014/main" id="{E76A2D3C-E76F-4E6B-9944-AC08EC1A5FE4}"/>
                </a:ext>
              </a:extLst>
            </p:cNvPr>
            <p:cNvSpPr txBox="1"/>
            <p:nvPr/>
          </p:nvSpPr>
          <p:spPr>
            <a:xfrm>
              <a:off x="581196" y="1555783"/>
              <a:ext cx="4356859" cy="940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45720" rIns="60960" bIns="4572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护士填写病区饮食单</a:t>
              </a:r>
              <a:endParaRPr lang="zh-CN" altLang="en-US" sz="24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C165EC7E-9D1E-4D17-9009-7B6A12631D52}"/>
              </a:ext>
            </a:extLst>
          </p:cNvPr>
          <p:cNvGrpSpPr/>
          <p:nvPr/>
        </p:nvGrpSpPr>
        <p:grpSpPr>
          <a:xfrm>
            <a:off x="7507571" y="4479017"/>
            <a:ext cx="4415401" cy="759551"/>
            <a:chOff x="551925" y="1526512"/>
            <a:chExt cx="4415401" cy="999377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325D6786-EA72-4021-ABCC-FDB7936A36CF}"/>
                </a:ext>
              </a:extLst>
            </p:cNvPr>
            <p:cNvSpPr/>
            <p:nvPr/>
          </p:nvSpPr>
          <p:spPr>
            <a:xfrm>
              <a:off x="551925" y="1526512"/>
              <a:ext cx="4415401" cy="99937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矩形: 圆角 4">
              <a:extLst>
                <a:ext uri="{FF2B5EF4-FFF2-40B4-BE49-F238E27FC236}">
                  <a16:creationId xmlns:a16="http://schemas.microsoft.com/office/drawing/2014/main" id="{E48A1F27-371B-4608-BED0-654F6E8F2F27}"/>
                </a:ext>
              </a:extLst>
            </p:cNvPr>
            <p:cNvSpPr txBox="1"/>
            <p:nvPr/>
          </p:nvSpPr>
          <p:spPr>
            <a:xfrm>
              <a:off x="581196" y="1555783"/>
              <a:ext cx="4356859" cy="940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45720" rIns="60960" bIns="4572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通知营养室并标记床尾卡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246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75730B-9E74-4E8D-AD29-1BC266F50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二、一般饮食护理</a:t>
            </a:r>
            <a:r>
              <a:rPr lang="en-US" altLang="zh-CN" dirty="0"/>
              <a:t>——</a:t>
            </a:r>
            <a:r>
              <a:rPr lang="zh-CN" altLang="en-US" dirty="0"/>
              <a:t>进食前的护理</a:t>
            </a:r>
          </a:p>
        </p:txBody>
      </p:sp>
      <p:sp>
        <p:nvSpPr>
          <p:cNvPr id="17" name="灯片编号占位符 3">
            <a:extLst>
              <a:ext uri="{FF2B5EF4-FFF2-40B4-BE49-F238E27FC236}">
                <a16:creationId xmlns:a16="http://schemas.microsoft.com/office/drawing/2014/main" id="{26505BA7-8B6A-404C-87E4-1CA18EA5541B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F4F3A437-73C3-4091-99DE-4D24A5446143}"/>
              </a:ext>
            </a:extLst>
          </p:cNvPr>
          <p:cNvSpPr/>
          <p:nvPr/>
        </p:nvSpPr>
        <p:spPr>
          <a:xfrm>
            <a:off x="1163741" y="1011589"/>
            <a:ext cx="2097097" cy="79530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环境准备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43F06DE1-6A18-4A25-89D2-526ABD978CC5}"/>
              </a:ext>
            </a:extLst>
          </p:cNvPr>
          <p:cNvSpPr/>
          <p:nvPr/>
        </p:nvSpPr>
        <p:spPr>
          <a:xfrm>
            <a:off x="5047451" y="995162"/>
            <a:ext cx="2097097" cy="79530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病人准备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2277D8C1-F91A-4F87-9BD2-403A04087A92}"/>
              </a:ext>
            </a:extLst>
          </p:cNvPr>
          <p:cNvSpPr/>
          <p:nvPr/>
        </p:nvSpPr>
        <p:spPr>
          <a:xfrm>
            <a:off x="8657807" y="995161"/>
            <a:ext cx="2097097" cy="79530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饮食指导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pic>
        <p:nvPicPr>
          <p:cNvPr id="7" name="Picture 162" descr="1">
            <a:extLst>
              <a:ext uri="{FF2B5EF4-FFF2-40B4-BE49-F238E27FC236}">
                <a16:creationId xmlns:a16="http://schemas.microsoft.com/office/drawing/2014/main" id="{051C5758-B94C-4F45-A63F-2E48E2942CAE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lum bright="-6000" contrast="24000"/>
          </a:blip>
          <a:srcRect l="42606" t="64474" r="19473"/>
          <a:stretch>
            <a:fillRect/>
          </a:stretch>
        </p:blipFill>
        <p:spPr>
          <a:xfrm>
            <a:off x="1122468" y="1240603"/>
            <a:ext cx="391228" cy="4502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62" descr="1">
            <a:extLst>
              <a:ext uri="{FF2B5EF4-FFF2-40B4-BE49-F238E27FC236}">
                <a16:creationId xmlns:a16="http://schemas.microsoft.com/office/drawing/2014/main" id="{9857350F-D316-41C9-92A3-3702D4B8367D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lum bright="-6000" contrast="24000"/>
          </a:blip>
          <a:srcRect l="42606" t="64474" r="19473"/>
          <a:stretch>
            <a:fillRect/>
          </a:stretch>
        </p:blipFill>
        <p:spPr>
          <a:xfrm>
            <a:off x="5047451" y="1240603"/>
            <a:ext cx="391228" cy="4502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162" descr="1">
            <a:extLst>
              <a:ext uri="{FF2B5EF4-FFF2-40B4-BE49-F238E27FC236}">
                <a16:creationId xmlns:a16="http://schemas.microsoft.com/office/drawing/2014/main" id="{FB3D3AAF-49B9-4EE8-92EB-A26F9982F479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lum bright="-6000" contrast="24000"/>
          </a:blip>
          <a:srcRect l="42606" t="64474" r="19473"/>
          <a:stretch>
            <a:fillRect/>
          </a:stretch>
        </p:blipFill>
        <p:spPr>
          <a:xfrm>
            <a:off x="8605581" y="1245123"/>
            <a:ext cx="391228" cy="4502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AutoShape 13">
            <a:extLst>
              <a:ext uri="{FF2B5EF4-FFF2-40B4-BE49-F238E27FC236}">
                <a16:creationId xmlns:a16="http://schemas.microsoft.com/office/drawing/2014/main" id="{CE4C927A-9DD9-495A-8C47-8821675CA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970" y="2050968"/>
            <a:ext cx="2978188" cy="3855671"/>
          </a:xfrm>
          <a:prstGeom prst="roundRect">
            <a:avLst>
              <a:gd name="adj" fmla="val 4639"/>
            </a:avLst>
          </a:prstGeom>
          <a:gradFill rotWithShape="1">
            <a:gsLst>
              <a:gs pos="0">
                <a:srgbClr val="FDFDFD"/>
              </a:gs>
              <a:gs pos="100000">
                <a:srgbClr val="D7D7D7"/>
              </a:gs>
            </a:gsLst>
            <a:lin ang="5400000" scaled="1"/>
          </a:gradFill>
          <a:ln w="19050">
            <a:solidFill>
              <a:srgbClr val="C0C0C0"/>
            </a:solidFill>
            <a:rou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1.</a:t>
            </a:r>
            <a:r>
              <a:rPr lang="zh-CN" altLang="en-US" sz="2000" dirty="0">
                <a:solidFill>
                  <a:srgbClr val="000000"/>
                </a:solidFill>
                <a:latin typeface="+mj-ea"/>
                <a:ea typeface="+mj-ea"/>
              </a:rPr>
              <a:t>饭前半小时去除一切不</a:t>
            </a:r>
            <a:endParaRPr lang="en-US" altLang="zh-CN" sz="2000" dirty="0">
              <a:solidFill>
                <a:srgbClr val="000000"/>
              </a:solidFill>
              <a:latin typeface="+mj-ea"/>
              <a:ea typeface="+mj-ea"/>
            </a:endParaRPr>
          </a:p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dirty="0">
                <a:solidFill>
                  <a:srgbClr val="000000"/>
                </a:solidFill>
                <a:latin typeface="+mj-ea"/>
                <a:ea typeface="+mj-ea"/>
              </a:rPr>
              <a:t>良异味及视觉印象。</a:t>
            </a:r>
            <a:endParaRPr lang="en-US" altLang="zh-CN" sz="2000" dirty="0">
              <a:solidFill>
                <a:srgbClr val="000000"/>
              </a:solidFill>
              <a:latin typeface="+mj-ea"/>
              <a:ea typeface="+mj-ea"/>
            </a:endParaRPr>
          </a:p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2.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暂停非紧急治理、检查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及护理工作。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000" dirty="0">
                <a:solidFill>
                  <a:srgbClr val="000000"/>
                </a:solidFill>
                <a:latin typeface="+mj-ea"/>
                <a:ea typeface="+mj-ea"/>
              </a:rPr>
              <a:t>3.</a:t>
            </a:r>
            <a:r>
              <a:rPr lang="zh-CN" altLang="en-US" sz="2000" dirty="0">
                <a:solidFill>
                  <a:srgbClr val="000000"/>
                </a:solidFill>
                <a:latin typeface="+mj-ea"/>
                <a:ea typeface="+mj-ea"/>
              </a:rPr>
              <a:t>鼓励同室病人一起用餐。</a:t>
            </a:r>
            <a:endParaRPr lang="en-US" altLang="zh-CN" sz="2000" dirty="0">
              <a:solidFill>
                <a:srgbClr val="000000"/>
              </a:solidFill>
              <a:latin typeface="+mj-ea"/>
              <a:ea typeface="+mj-ea"/>
            </a:endParaRPr>
          </a:p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4.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如有危重、痛苦呻吟病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人，可先将其隔挡。</a:t>
            </a:r>
          </a:p>
        </p:txBody>
      </p:sp>
      <p:sp>
        <p:nvSpPr>
          <p:cNvPr id="12" name="AutoShape 13">
            <a:extLst>
              <a:ext uri="{FF2B5EF4-FFF2-40B4-BE49-F238E27FC236}">
                <a16:creationId xmlns:a16="http://schemas.microsoft.com/office/drawing/2014/main" id="{C445F6A3-45BA-4BD4-B8B3-2B25A3029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905" y="2050967"/>
            <a:ext cx="2978188" cy="3855671"/>
          </a:xfrm>
          <a:prstGeom prst="roundRect">
            <a:avLst>
              <a:gd name="adj" fmla="val 4639"/>
            </a:avLst>
          </a:prstGeom>
          <a:gradFill rotWithShape="1">
            <a:gsLst>
              <a:gs pos="0">
                <a:srgbClr val="FDFDFD"/>
              </a:gs>
              <a:gs pos="100000">
                <a:srgbClr val="D7D7D7"/>
              </a:gs>
            </a:gsLst>
            <a:lin ang="5400000" scaled="1"/>
          </a:gradFill>
          <a:ln w="19050">
            <a:solidFill>
              <a:srgbClr val="C0C0C0"/>
            </a:solidFill>
            <a:rou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1.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协助患者洗手、漱口，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危重病人进行口护</a:t>
            </a:r>
            <a:r>
              <a:rPr lang="zh-CN" altLang="en-US" sz="2000" dirty="0">
                <a:solidFill>
                  <a:srgbClr val="000000"/>
                </a:solidFill>
                <a:latin typeface="+mj-ea"/>
                <a:ea typeface="+mj-ea"/>
              </a:rPr>
              <a:t>。</a:t>
            </a:r>
            <a:endParaRPr lang="en-US" altLang="zh-CN" sz="2000" dirty="0">
              <a:solidFill>
                <a:srgbClr val="000000"/>
              </a:solidFill>
              <a:latin typeface="+mj-ea"/>
              <a:ea typeface="+mj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2.</a:t>
            </a:r>
            <a:r>
              <a:rPr lang="zh-CN" altLang="en-US" sz="2000" dirty="0">
                <a:solidFill>
                  <a:srgbClr val="000000"/>
                </a:solidFill>
                <a:latin typeface="+mj-ea"/>
                <a:ea typeface="+mj-ea"/>
              </a:rPr>
              <a:t>消除病人的不舒适因素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000" dirty="0">
                <a:solidFill>
                  <a:srgbClr val="000000"/>
                </a:solidFill>
                <a:latin typeface="+mj-ea"/>
                <a:ea typeface="+mj-ea"/>
              </a:rPr>
              <a:t>3.</a:t>
            </a:r>
            <a:r>
              <a:rPr lang="zh-CN" altLang="en-US" sz="2000" dirty="0">
                <a:solidFill>
                  <a:srgbClr val="000000"/>
                </a:solidFill>
                <a:latin typeface="+mj-ea"/>
                <a:ea typeface="+mj-ea"/>
              </a:rPr>
              <a:t>协助病人取舒适姿势进</a:t>
            </a:r>
            <a:endParaRPr lang="en-US" altLang="zh-CN" sz="2000" dirty="0">
              <a:solidFill>
                <a:srgbClr val="000000"/>
              </a:solidFill>
              <a:latin typeface="+mj-ea"/>
              <a:ea typeface="+mj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dirty="0">
                <a:solidFill>
                  <a:srgbClr val="000000"/>
                </a:solidFill>
                <a:latin typeface="+mj-ea"/>
                <a:ea typeface="+mj-ea"/>
              </a:rPr>
              <a:t>餐。</a:t>
            </a:r>
            <a:endParaRPr lang="en-US" altLang="zh-CN" sz="2000" dirty="0">
              <a:solidFill>
                <a:srgbClr val="000000"/>
              </a:solidFill>
              <a:latin typeface="+mj-ea"/>
              <a:ea typeface="+mj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4.</a:t>
            </a:r>
            <a:r>
              <a:rPr lang="zh-CN" altLang="en-US" sz="2000" dirty="0">
                <a:solidFill>
                  <a:srgbClr val="000000"/>
                </a:solidFill>
                <a:latin typeface="+mj-ea"/>
                <a:ea typeface="+mj-ea"/>
              </a:rPr>
              <a:t>必要时围治疗巾或餐巾，</a:t>
            </a:r>
            <a:endParaRPr lang="en-US" altLang="zh-CN" sz="2000" dirty="0">
              <a:solidFill>
                <a:srgbClr val="000000"/>
              </a:solidFill>
              <a:latin typeface="+mj-ea"/>
              <a:ea typeface="+mj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防止污染衣物或床单位。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1DEF9F4A-F359-47B4-BBAB-2E7BBF7C1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7261" y="2050967"/>
            <a:ext cx="2978188" cy="3855671"/>
          </a:xfrm>
          <a:prstGeom prst="roundRect">
            <a:avLst>
              <a:gd name="adj" fmla="val 4639"/>
            </a:avLst>
          </a:prstGeom>
          <a:gradFill rotWithShape="1">
            <a:gsLst>
              <a:gs pos="0">
                <a:srgbClr val="FDFDFD"/>
              </a:gs>
              <a:gs pos="100000">
                <a:srgbClr val="D7D7D7"/>
              </a:gs>
            </a:gsLst>
            <a:lin ang="5400000" scaled="1"/>
          </a:gradFill>
          <a:ln w="19050">
            <a:solidFill>
              <a:srgbClr val="C0C0C0"/>
            </a:solidFill>
            <a:rou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1.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讲解健康饮食与均衡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dirty="0">
                <a:solidFill>
                  <a:srgbClr val="000000"/>
                </a:solidFill>
                <a:latin typeface="+mj-ea"/>
                <a:ea typeface="+mj-ea"/>
              </a:rPr>
              <a:t>营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养相关知识</a:t>
            </a:r>
            <a:r>
              <a:rPr lang="zh-CN" altLang="en-US" sz="2000" dirty="0">
                <a:solidFill>
                  <a:srgbClr val="000000"/>
                </a:solidFill>
                <a:latin typeface="+mj-ea"/>
                <a:ea typeface="+mj-ea"/>
              </a:rPr>
              <a:t>。</a:t>
            </a:r>
            <a:endParaRPr lang="en-US" altLang="zh-CN" sz="2000" dirty="0">
              <a:solidFill>
                <a:srgbClr val="000000"/>
              </a:solidFill>
              <a:latin typeface="+mj-ea"/>
              <a:ea typeface="+mj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2.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讲解所选饮食的意义，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饮食要求及方法。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2000" dirty="0">
                <a:solidFill>
                  <a:srgbClr val="000000"/>
                </a:solidFill>
                <a:latin typeface="+mj-ea"/>
                <a:ea typeface="+mj-ea"/>
              </a:rPr>
              <a:t>3.</a:t>
            </a:r>
            <a:r>
              <a:rPr lang="zh-CN" altLang="en-US" sz="2000" dirty="0">
                <a:solidFill>
                  <a:srgbClr val="000000"/>
                </a:solidFill>
                <a:latin typeface="+mj-ea"/>
                <a:ea typeface="+mj-ea"/>
              </a:rPr>
              <a:t>解答病人提出的饮食相</a:t>
            </a:r>
            <a:endParaRPr lang="en-US" altLang="zh-CN" sz="2000" dirty="0">
              <a:solidFill>
                <a:srgbClr val="000000"/>
              </a:solidFill>
              <a:latin typeface="+mj-ea"/>
              <a:ea typeface="+mj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dirty="0">
                <a:solidFill>
                  <a:srgbClr val="000000"/>
                </a:solidFill>
                <a:latin typeface="+mj-ea"/>
                <a:ea typeface="+mj-ea"/>
              </a:rPr>
              <a:t>关问题。</a:t>
            </a:r>
            <a:endParaRPr lang="en-US" altLang="zh-CN" sz="2000" dirty="0">
              <a:solidFill>
                <a:srgbClr val="000000"/>
              </a:solidFill>
              <a:latin typeface="+mj-ea"/>
              <a:ea typeface="+mj-ea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4.</a:t>
            </a:r>
            <a:r>
              <a:rPr lang="zh-CN" altLang="en-US" sz="2000" dirty="0">
                <a:solidFill>
                  <a:srgbClr val="000000"/>
                </a:solidFill>
                <a:latin typeface="+mj-ea"/>
                <a:ea typeface="+mj-ea"/>
              </a:rPr>
              <a:t>纠正不良饮食习惯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62039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75730B-9E74-4E8D-AD29-1BC266F50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二、一般饮食护理</a:t>
            </a:r>
            <a:r>
              <a:rPr lang="en-US" altLang="zh-CN" dirty="0"/>
              <a:t>——</a:t>
            </a:r>
            <a:r>
              <a:rPr lang="zh-CN" altLang="en-US" dirty="0"/>
              <a:t>进食时的护理</a:t>
            </a:r>
          </a:p>
        </p:txBody>
      </p:sp>
      <p:sp>
        <p:nvSpPr>
          <p:cNvPr id="17" name="灯片编号占位符 3">
            <a:extLst>
              <a:ext uri="{FF2B5EF4-FFF2-40B4-BE49-F238E27FC236}">
                <a16:creationId xmlns:a16="http://schemas.microsoft.com/office/drawing/2014/main" id="{26505BA7-8B6A-404C-87E4-1CA18EA5541B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4" name="AutoShape 14">
            <a:extLst>
              <a:ext uri="{FF2B5EF4-FFF2-40B4-BE49-F238E27FC236}">
                <a16:creationId xmlns:a16="http://schemas.microsoft.com/office/drawing/2014/main" id="{CAF5E07F-D778-4B36-9636-4949AFDEBA20}"/>
              </a:ext>
            </a:extLst>
          </p:cNvPr>
          <p:cNvSpPr/>
          <p:nvPr/>
        </p:nvSpPr>
        <p:spPr>
          <a:xfrm>
            <a:off x="1490979" y="1498499"/>
            <a:ext cx="2605171" cy="523875"/>
          </a:xfrm>
          <a:prstGeom prst="roundRect">
            <a:avLst>
              <a:gd name="adj" fmla="val 16667"/>
            </a:avLst>
          </a:prstGeom>
          <a:solidFill>
            <a:srgbClr val="DA7F70"/>
          </a:solidFill>
          <a:ln w="38100" cap="flat" cmpd="sng">
            <a:solidFill>
              <a:srgbClr val="FFFFFF">
                <a:alpha val="67842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sz="2800" b="1" dirty="0">
                <a:solidFill>
                  <a:srgbClr val="000000"/>
                </a:solidFill>
                <a:latin typeface="Calibri" panose="020F0502020204030204" charset="0"/>
              </a:rPr>
              <a:t>分发食物</a:t>
            </a:r>
          </a:p>
        </p:txBody>
      </p:sp>
      <p:grpSp>
        <p:nvGrpSpPr>
          <p:cNvPr id="5" name="Group 12">
            <a:extLst>
              <a:ext uri="{FF2B5EF4-FFF2-40B4-BE49-F238E27FC236}">
                <a16:creationId xmlns:a16="http://schemas.microsoft.com/office/drawing/2014/main" id="{789D9A2B-0325-4F54-AC93-E02B0EE154B7}"/>
              </a:ext>
            </a:extLst>
          </p:cNvPr>
          <p:cNvGrpSpPr/>
          <p:nvPr/>
        </p:nvGrpSpPr>
        <p:grpSpPr>
          <a:xfrm>
            <a:off x="1490980" y="2728199"/>
            <a:ext cx="2657095" cy="565797"/>
            <a:chOff x="0" y="0"/>
            <a:chExt cx="1484" cy="330"/>
          </a:xfrm>
        </p:grpSpPr>
        <p:sp>
          <p:nvSpPr>
            <p:cNvPr id="6" name="AutoShape 10">
              <a:extLst>
                <a:ext uri="{FF2B5EF4-FFF2-40B4-BE49-F238E27FC236}">
                  <a16:creationId xmlns:a16="http://schemas.microsoft.com/office/drawing/2014/main" id="{4BBBB902-76A3-4B5C-B94D-1983ED64634D}"/>
                </a:ext>
              </a:extLst>
            </p:cNvPr>
            <p:cNvSpPr/>
            <p:nvPr/>
          </p:nvSpPr>
          <p:spPr>
            <a:xfrm>
              <a:off x="0" y="0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rgbClr val="85A3D5"/>
            </a:solidFill>
            <a:ln w="38100" cap="flat" cmpd="sng">
              <a:solidFill>
                <a:srgbClr val="FFFFFF">
                  <a:alpha val="67842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1800" dirty="0">
                <a:solidFill>
                  <a:srgbClr val="000000"/>
                </a:solidFill>
                <a:latin typeface="Calibri" panose="020F0502020204030204" charset="0"/>
              </a:endParaRPr>
            </a:p>
          </p:txBody>
        </p:sp>
        <p:sp>
          <p:nvSpPr>
            <p:cNvPr id="7" name="AutoShape 11">
              <a:extLst>
                <a:ext uri="{FF2B5EF4-FFF2-40B4-BE49-F238E27FC236}">
                  <a16:creationId xmlns:a16="http://schemas.microsoft.com/office/drawing/2014/main" id="{0C5215A4-8708-4BEE-A3AE-CBE76D65BEBD}"/>
                </a:ext>
              </a:extLst>
            </p:cNvPr>
            <p:cNvSpPr/>
            <p:nvPr/>
          </p:nvSpPr>
          <p:spPr>
            <a:xfrm>
              <a:off x="26" y="20"/>
              <a:ext cx="1429" cy="306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85A3D5">
                    <a:alpha val="7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algn="ctr"/>
              <a:r>
                <a:rPr lang="zh-CN" altLang="en-US" sz="2800" b="1" dirty="0">
                  <a:solidFill>
                    <a:srgbClr val="000000"/>
                  </a:solidFill>
                  <a:latin typeface="Calibri" panose="020F0502020204030204" charset="0"/>
                </a:rPr>
                <a:t>协助进餐</a:t>
              </a:r>
            </a:p>
          </p:txBody>
        </p:sp>
      </p:grpSp>
      <p:grpSp>
        <p:nvGrpSpPr>
          <p:cNvPr id="8" name="Group 9">
            <a:extLst>
              <a:ext uri="{FF2B5EF4-FFF2-40B4-BE49-F238E27FC236}">
                <a16:creationId xmlns:a16="http://schemas.microsoft.com/office/drawing/2014/main" id="{66023964-B7D2-4FAC-B6CF-CF15065C84DB}"/>
              </a:ext>
            </a:extLst>
          </p:cNvPr>
          <p:cNvGrpSpPr/>
          <p:nvPr/>
        </p:nvGrpSpPr>
        <p:grpSpPr>
          <a:xfrm>
            <a:off x="1490981" y="4001019"/>
            <a:ext cx="2657095" cy="565150"/>
            <a:chOff x="23" y="20"/>
            <a:chExt cx="1484" cy="356"/>
          </a:xfrm>
        </p:grpSpPr>
        <p:sp>
          <p:nvSpPr>
            <p:cNvPr id="9" name="AutoShape 6">
              <a:extLst>
                <a:ext uri="{FF2B5EF4-FFF2-40B4-BE49-F238E27FC236}">
                  <a16:creationId xmlns:a16="http://schemas.microsoft.com/office/drawing/2014/main" id="{2426ED7C-30DB-48B5-B311-15AEDA9F292B}"/>
                </a:ext>
              </a:extLst>
            </p:cNvPr>
            <p:cNvSpPr/>
            <p:nvPr/>
          </p:nvSpPr>
          <p:spPr>
            <a:xfrm>
              <a:off x="23" y="20"/>
              <a:ext cx="1484" cy="356"/>
            </a:xfrm>
            <a:prstGeom prst="roundRect">
              <a:avLst>
                <a:gd name="adj" fmla="val 16667"/>
              </a:avLst>
            </a:prstGeom>
            <a:solidFill>
              <a:srgbClr val="AC8CD0"/>
            </a:solidFill>
            <a:ln w="38100" cap="flat" cmpd="sng">
              <a:solidFill>
                <a:srgbClr val="FFFFFF">
                  <a:alpha val="67842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r>
                <a:rPr lang="zh-CN" altLang="en-US" sz="2800" b="1" dirty="0">
                  <a:solidFill>
                    <a:srgbClr val="000000"/>
                  </a:solidFill>
                  <a:latin typeface="Calibri" panose="020F0502020204030204" charset="0"/>
                </a:rPr>
                <a:t>特殊情况处理</a:t>
              </a:r>
            </a:p>
          </p:txBody>
        </p:sp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6CD46037-78D0-460A-BF00-B56AE3A142CE}"/>
                </a:ext>
              </a:extLst>
            </p:cNvPr>
            <p:cNvSpPr/>
            <p:nvPr/>
          </p:nvSpPr>
          <p:spPr>
            <a:xfrm>
              <a:off x="23" y="20"/>
              <a:ext cx="1432" cy="55"/>
            </a:xfrm>
            <a:prstGeom prst="roundRect">
              <a:avLst>
                <a:gd name="adj" fmla="val 28356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AC8CD0">
                    <a:alpha val="70000"/>
                  </a:srgb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lang="zh-CN" altLang="en-US" sz="1800" dirty="0">
                <a:solidFill>
                  <a:srgbClr val="000000"/>
                </a:solidFill>
                <a:latin typeface="Calibri" panose="020F0502020204030204" charset="0"/>
              </a:endParaRPr>
            </a:p>
          </p:txBody>
        </p:sp>
      </p:grpSp>
      <p:pic>
        <p:nvPicPr>
          <p:cNvPr id="11" name="图片 10" descr="图片包含 室内, 人, 男人, 病房&#10;&#10;描述已自动生成">
            <a:extLst>
              <a:ext uri="{FF2B5EF4-FFF2-40B4-BE49-F238E27FC236}">
                <a16:creationId xmlns:a16="http://schemas.microsoft.com/office/drawing/2014/main" id="{367CACE5-A155-4ED3-B230-1705E7EAD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076" y="1498499"/>
            <a:ext cx="5680467" cy="320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7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碗里的食物&#10;&#10;描述已自动生成">
            <a:extLst>
              <a:ext uri="{FF2B5EF4-FFF2-40B4-BE49-F238E27FC236}">
                <a16:creationId xmlns:a16="http://schemas.microsoft.com/office/drawing/2014/main" id="{864F3CF8-81A6-4408-BFC7-AECBCD102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642" y="2591462"/>
            <a:ext cx="2051386" cy="1684682"/>
          </a:xfrm>
          <a:prstGeom prst="rect">
            <a:avLst/>
          </a:prstGeom>
        </p:spPr>
      </p:pic>
      <p:pic>
        <p:nvPicPr>
          <p:cNvPr id="10" name="图片 9" descr="碗里的食物&#10;&#10;描述已自动生成">
            <a:extLst>
              <a:ext uri="{FF2B5EF4-FFF2-40B4-BE49-F238E27FC236}">
                <a16:creationId xmlns:a16="http://schemas.microsoft.com/office/drawing/2014/main" id="{305D0F43-7AA2-4211-B8D9-EA6EC61AA3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171918"/>
              </a:clrFrom>
              <a:clrTo>
                <a:srgbClr val="17191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028" y="1196738"/>
            <a:ext cx="1901048" cy="1412469"/>
          </a:xfrm>
          <a:prstGeom prst="rect">
            <a:avLst/>
          </a:prstGeom>
        </p:spPr>
      </p:pic>
      <p:pic>
        <p:nvPicPr>
          <p:cNvPr id="8" name="图片 7" descr="白色碗里的米饭&#10;&#10;描述已自动生成">
            <a:extLst>
              <a:ext uri="{FF2B5EF4-FFF2-40B4-BE49-F238E27FC236}">
                <a16:creationId xmlns:a16="http://schemas.microsoft.com/office/drawing/2014/main" id="{C0FD7A3E-1ADA-479B-B60C-777988A30A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8F9FE"/>
              </a:clrFrom>
              <a:clrTo>
                <a:srgbClr val="F8F9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655" y="4158018"/>
            <a:ext cx="1938515" cy="141246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8020A42-3AB0-40D4-9B00-D55147BF7EF7}"/>
              </a:ext>
            </a:extLst>
          </p:cNvPr>
          <p:cNvSpPr/>
          <p:nvPr/>
        </p:nvSpPr>
        <p:spPr>
          <a:xfrm>
            <a:off x="2896514" y="59381"/>
            <a:ext cx="6131852" cy="633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双目失明或双眼被遮盖的病人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92AEC64-076D-4612-AF03-2889F44A4B33}"/>
              </a:ext>
            </a:extLst>
          </p:cNvPr>
          <p:cNvSpPr/>
          <p:nvPr/>
        </p:nvSpPr>
        <p:spPr>
          <a:xfrm>
            <a:off x="5143655" y="5570487"/>
            <a:ext cx="19046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点处放主食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BB790DE-460D-4CAF-A549-7105AB0E11E3}"/>
              </a:ext>
            </a:extLst>
          </p:cNvPr>
          <p:cNvSpPr/>
          <p:nvPr/>
        </p:nvSpPr>
        <p:spPr>
          <a:xfrm>
            <a:off x="4864028" y="877976"/>
            <a:ext cx="1778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点处放汤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ABB6EB0-5978-4ECC-8334-D260F26ABFAD}"/>
              </a:ext>
            </a:extLst>
          </p:cNvPr>
          <p:cNvSpPr/>
          <p:nvPr/>
        </p:nvSpPr>
        <p:spPr>
          <a:xfrm>
            <a:off x="9151726" y="3137533"/>
            <a:ext cx="1596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点处放菜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1F9B10B-FD6A-471D-B2BE-45D458AFE31C}"/>
              </a:ext>
            </a:extLst>
          </p:cNvPr>
          <p:cNvSpPr/>
          <p:nvPr/>
        </p:nvSpPr>
        <p:spPr>
          <a:xfrm>
            <a:off x="1337930" y="3137532"/>
            <a:ext cx="1596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点处放菜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图片 13" descr="盘子里放着食物的特写&#10;&#10;描述已自动生成">
            <a:extLst>
              <a:ext uri="{FF2B5EF4-FFF2-40B4-BE49-F238E27FC236}">
                <a16:creationId xmlns:a16="http://schemas.microsoft.com/office/drawing/2014/main" id="{BAF17AF1-DBEB-455C-ABE7-4A0D351608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30504"/>
              </a:clrFrom>
              <a:clrTo>
                <a:srgbClr val="03050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790" y="2467643"/>
            <a:ext cx="2193251" cy="1983575"/>
          </a:xfrm>
          <a:prstGeom prst="rect">
            <a:avLst/>
          </a:prstGeom>
        </p:spPr>
      </p:pic>
      <p:sp>
        <p:nvSpPr>
          <p:cNvPr id="20" name="灯片编号占位符 3">
            <a:extLst>
              <a:ext uri="{FF2B5EF4-FFF2-40B4-BE49-F238E27FC236}">
                <a16:creationId xmlns:a16="http://schemas.microsoft.com/office/drawing/2014/main" id="{96A238D6-ED14-40A0-BC28-E1E9970AEE76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75730B-9E74-4E8D-AD29-1BC266F50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二、一般饮食护理</a:t>
            </a:r>
            <a:r>
              <a:rPr lang="en-US" altLang="zh-CN" dirty="0"/>
              <a:t>——</a:t>
            </a:r>
            <a:r>
              <a:rPr lang="zh-CN" altLang="en-US" dirty="0"/>
              <a:t>进食后的护理</a:t>
            </a:r>
          </a:p>
        </p:txBody>
      </p:sp>
      <p:sp>
        <p:nvSpPr>
          <p:cNvPr id="17" name="灯片编号占位符 3">
            <a:extLst>
              <a:ext uri="{FF2B5EF4-FFF2-40B4-BE49-F238E27FC236}">
                <a16:creationId xmlns:a16="http://schemas.microsoft.com/office/drawing/2014/main" id="{26505BA7-8B6A-404C-87E4-1CA18EA5541B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FF97CC5-F310-45ED-AB8E-6E25C75DB441}"/>
              </a:ext>
            </a:extLst>
          </p:cNvPr>
          <p:cNvGrpSpPr/>
          <p:nvPr/>
        </p:nvGrpSpPr>
        <p:grpSpPr>
          <a:xfrm>
            <a:off x="1525979" y="1323291"/>
            <a:ext cx="6934200" cy="1304925"/>
            <a:chOff x="2638425" y="2352675"/>
            <a:chExt cx="6934200" cy="1304925"/>
          </a:xfrm>
        </p:grpSpPr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id="{47C054F9-7FFD-48E4-AD10-CA5CA4C1235D}"/>
                </a:ext>
              </a:extLst>
            </p:cNvPr>
            <p:cNvGrpSpPr/>
            <p:nvPr/>
          </p:nvGrpSpPr>
          <p:grpSpPr>
            <a:xfrm>
              <a:off x="2638425" y="2352675"/>
              <a:ext cx="1800225" cy="1295400"/>
              <a:chOff x="0" y="0"/>
              <a:chExt cx="414" cy="402"/>
            </a:xfrm>
          </p:grpSpPr>
          <p:sp>
            <p:nvSpPr>
              <p:cNvPr id="19" name="AutoShape 7">
                <a:extLst>
                  <a:ext uri="{FF2B5EF4-FFF2-40B4-BE49-F238E27FC236}">
                    <a16:creationId xmlns:a16="http://schemas.microsoft.com/office/drawing/2014/main" id="{277A5FFF-6002-4DE3-8545-3C71E8F375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414" cy="40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D87AA5"/>
                  </a:gs>
                  <a:gs pos="100000">
                    <a:srgbClr val="975573"/>
                  </a:gs>
                </a:gsLst>
                <a:lin ang="5400000" scaled="1"/>
              </a:gradFill>
              <a:ln w="25400">
                <a:solidFill>
                  <a:srgbClr val="FFFFFF"/>
                </a:solidFill>
                <a:rou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0" name="Group 8">
                <a:extLst>
                  <a:ext uri="{FF2B5EF4-FFF2-40B4-BE49-F238E27FC236}">
                    <a16:creationId xmlns:a16="http://schemas.microsoft.com/office/drawing/2014/main" id="{A74E2F4F-66C6-4ED5-BD71-D3123D53842E}"/>
                  </a:ext>
                </a:extLst>
              </p:cNvPr>
              <p:cNvGrpSpPr/>
              <p:nvPr/>
            </p:nvGrpSpPr>
            <p:grpSpPr>
              <a:xfrm>
                <a:off x="25" y="24"/>
                <a:ext cx="208" cy="200"/>
                <a:chOff x="0" y="0"/>
                <a:chExt cx="682752" cy="658368"/>
              </a:xfrm>
            </p:grpSpPr>
            <p:pic>
              <p:nvPicPr>
                <p:cNvPr id="21" name="Freeform 8">
                  <a:extLst>
                    <a:ext uri="{FF2B5EF4-FFF2-40B4-BE49-F238E27FC236}">
                      <a16:creationId xmlns:a16="http://schemas.microsoft.com/office/drawing/2014/main" id="{D2459C23-FF24-4845-9A8F-F7E62BE716B6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0"/>
                  <a:ext cx="682752" cy="6583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22" name="Text Box 10">
                  <a:extLst>
                    <a:ext uri="{FF2B5EF4-FFF2-40B4-BE49-F238E27FC236}">
                      <a16:creationId xmlns:a16="http://schemas.microsoft.com/office/drawing/2014/main" id="{A47DE694-EB56-4B1D-B571-8EB8AED4D738}"/>
                    </a:ext>
                  </a:extLst>
                </p:cNvPr>
                <p:cNvSpPr txBox="1"/>
                <p:nvPr/>
              </p:nvSpPr>
              <p:spPr>
                <a:xfrm>
                  <a:off x="4191" y="5137"/>
                  <a:ext cx="677747" cy="66119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1800" dirty="0">
                    <a:solidFill>
                      <a:srgbClr val="000000"/>
                    </a:solidFill>
                    <a:latin typeface="Calibri" panose="020F0502020204030204" charset="0"/>
                  </a:endParaRPr>
                </a:p>
              </p:txBody>
            </p:sp>
          </p:grpSp>
        </p:grpSp>
        <p:grpSp>
          <p:nvGrpSpPr>
            <p:cNvPr id="6" name="Group 11">
              <a:extLst>
                <a:ext uri="{FF2B5EF4-FFF2-40B4-BE49-F238E27FC236}">
                  <a16:creationId xmlns:a16="http://schemas.microsoft.com/office/drawing/2014/main" id="{C1BBCCEB-7AB4-4955-BE83-64CAEECA7F81}"/>
                </a:ext>
              </a:extLst>
            </p:cNvPr>
            <p:cNvGrpSpPr/>
            <p:nvPr/>
          </p:nvGrpSpPr>
          <p:grpSpPr>
            <a:xfrm>
              <a:off x="5181600" y="2352675"/>
              <a:ext cx="1800225" cy="1295400"/>
              <a:chOff x="0" y="0"/>
              <a:chExt cx="414" cy="402"/>
            </a:xfrm>
          </p:grpSpPr>
          <p:sp>
            <p:nvSpPr>
              <p:cNvPr id="14" name="AutoShape 11">
                <a:extLst>
                  <a:ext uri="{FF2B5EF4-FFF2-40B4-BE49-F238E27FC236}">
                    <a16:creationId xmlns:a16="http://schemas.microsoft.com/office/drawing/2014/main" id="{B7E07FC9-5355-4797-9F96-89AE8667FE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414" cy="40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AC8CD0"/>
                  </a:gs>
                  <a:gs pos="100000">
                    <a:srgbClr val="786291"/>
                  </a:gs>
                </a:gsLst>
                <a:lin ang="5400000" scaled="1"/>
              </a:gradFill>
              <a:ln w="25400">
                <a:solidFill>
                  <a:srgbClr val="FFFFFF"/>
                </a:solidFill>
                <a:rou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5" name="Group 13">
                <a:extLst>
                  <a:ext uri="{FF2B5EF4-FFF2-40B4-BE49-F238E27FC236}">
                    <a16:creationId xmlns:a16="http://schemas.microsoft.com/office/drawing/2014/main" id="{EE378AD4-A7A3-4271-906D-798174C0C332}"/>
                  </a:ext>
                </a:extLst>
              </p:cNvPr>
              <p:cNvGrpSpPr/>
              <p:nvPr/>
            </p:nvGrpSpPr>
            <p:grpSpPr>
              <a:xfrm>
                <a:off x="25" y="24"/>
                <a:ext cx="208" cy="200"/>
                <a:chOff x="0" y="0"/>
                <a:chExt cx="682752" cy="658368"/>
              </a:xfrm>
            </p:grpSpPr>
            <p:pic>
              <p:nvPicPr>
                <p:cNvPr id="16" name="Freeform 12">
                  <a:extLst>
                    <a:ext uri="{FF2B5EF4-FFF2-40B4-BE49-F238E27FC236}">
                      <a16:creationId xmlns:a16="http://schemas.microsoft.com/office/drawing/2014/main" id="{2864F2C5-9D64-4022-865A-7B1E098F553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0"/>
                  <a:ext cx="682752" cy="6583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8" name="Text Box 15">
                  <a:extLst>
                    <a:ext uri="{FF2B5EF4-FFF2-40B4-BE49-F238E27FC236}">
                      <a16:creationId xmlns:a16="http://schemas.microsoft.com/office/drawing/2014/main" id="{3A238B03-F4C9-4C06-80D1-E657D448CB41}"/>
                    </a:ext>
                  </a:extLst>
                </p:cNvPr>
                <p:cNvSpPr txBox="1"/>
                <p:nvPr/>
              </p:nvSpPr>
              <p:spPr>
                <a:xfrm>
                  <a:off x="3747" y="5137"/>
                  <a:ext cx="677747" cy="66119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1800" dirty="0">
                    <a:solidFill>
                      <a:srgbClr val="000000"/>
                    </a:solidFill>
                    <a:latin typeface="Calibri" panose="020F0502020204030204" charset="0"/>
                  </a:endParaRPr>
                </a:p>
              </p:txBody>
            </p:sp>
          </p:grpSp>
        </p:grpSp>
        <p:grpSp>
          <p:nvGrpSpPr>
            <p:cNvPr id="7" name="Group 16">
              <a:extLst>
                <a:ext uri="{FF2B5EF4-FFF2-40B4-BE49-F238E27FC236}">
                  <a16:creationId xmlns:a16="http://schemas.microsoft.com/office/drawing/2014/main" id="{09773F3E-E656-4D31-82F8-8F143830ECA4}"/>
                </a:ext>
              </a:extLst>
            </p:cNvPr>
            <p:cNvGrpSpPr/>
            <p:nvPr/>
          </p:nvGrpSpPr>
          <p:grpSpPr>
            <a:xfrm>
              <a:off x="7772400" y="2362200"/>
              <a:ext cx="1800225" cy="1295400"/>
              <a:chOff x="0" y="0"/>
              <a:chExt cx="414" cy="402"/>
            </a:xfrm>
          </p:grpSpPr>
          <p:sp>
            <p:nvSpPr>
              <p:cNvPr id="10" name="AutoShape 14">
                <a:extLst>
                  <a:ext uri="{FF2B5EF4-FFF2-40B4-BE49-F238E27FC236}">
                    <a16:creationId xmlns:a16="http://schemas.microsoft.com/office/drawing/2014/main" id="{30C9EB71-90EE-4D05-9748-D5939164A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414" cy="402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rgbClr val="DA7F70"/>
                  </a:gs>
                  <a:gs pos="100000">
                    <a:srgbClr val="98594E"/>
                  </a:gs>
                </a:gsLst>
                <a:lin ang="5400000" scaled="1"/>
              </a:gradFill>
              <a:ln w="25400">
                <a:solidFill>
                  <a:srgbClr val="FFFFFF"/>
                </a:solidFill>
                <a:rou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11" name="Group 18">
                <a:extLst>
                  <a:ext uri="{FF2B5EF4-FFF2-40B4-BE49-F238E27FC236}">
                    <a16:creationId xmlns:a16="http://schemas.microsoft.com/office/drawing/2014/main" id="{B4DB1A75-7D32-4A5F-BA32-3A773B8F3C11}"/>
                  </a:ext>
                </a:extLst>
              </p:cNvPr>
              <p:cNvGrpSpPr/>
              <p:nvPr/>
            </p:nvGrpSpPr>
            <p:grpSpPr>
              <a:xfrm>
                <a:off x="24" y="23"/>
                <a:ext cx="208" cy="202"/>
                <a:chOff x="0" y="0"/>
                <a:chExt cx="682752" cy="664464"/>
              </a:xfrm>
            </p:grpSpPr>
            <p:pic>
              <p:nvPicPr>
                <p:cNvPr id="12" name="Freeform 15">
                  <a:extLst>
                    <a:ext uri="{FF2B5EF4-FFF2-40B4-BE49-F238E27FC236}">
                      <a16:creationId xmlns:a16="http://schemas.microsoft.com/office/drawing/2014/main" id="{65F179C8-4F14-4445-BA2C-7B14A7EBF56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0" y="0"/>
                  <a:ext cx="682752" cy="66446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3" name="Text Box 20">
                  <a:extLst>
                    <a:ext uri="{FF2B5EF4-FFF2-40B4-BE49-F238E27FC236}">
                      <a16:creationId xmlns:a16="http://schemas.microsoft.com/office/drawing/2014/main" id="{9FD6FAAD-7134-4B25-AEC4-9841A6690544}"/>
                    </a:ext>
                  </a:extLst>
                </p:cNvPr>
                <p:cNvSpPr txBox="1"/>
                <p:nvPr/>
              </p:nvSpPr>
              <p:spPr>
                <a:xfrm>
                  <a:off x="5144" y="8566"/>
                  <a:ext cx="677747" cy="66119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/>
                <a:lstStyle/>
                <a:p>
                  <a:endParaRPr lang="zh-CN" altLang="en-US" sz="1800" dirty="0">
                    <a:solidFill>
                      <a:srgbClr val="000000"/>
                    </a:solidFill>
                    <a:latin typeface="Calibri" panose="020F0502020204030204" charset="0"/>
                  </a:endParaRPr>
                </a:p>
              </p:txBody>
            </p:sp>
          </p:grpSp>
        </p:grpSp>
        <p:sp>
          <p:nvSpPr>
            <p:cNvPr id="8" name="AutoShape 14">
              <a:extLst>
                <a:ext uri="{FF2B5EF4-FFF2-40B4-BE49-F238E27FC236}">
                  <a16:creationId xmlns:a16="http://schemas.microsoft.com/office/drawing/2014/main" id="{9095DBC7-EA3A-4019-9BBA-278456D6D61B}"/>
                </a:ext>
              </a:extLst>
            </p:cNvPr>
            <p:cNvSpPr/>
            <p:nvPr/>
          </p:nvSpPr>
          <p:spPr>
            <a:xfrm>
              <a:off x="4467225" y="2747963"/>
              <a:ext cx="696913" cy="442912"/>
            </a:xfrm>
            <a:prstGeom prst="rightArrow">
              <a:avLst>
                <a:gd name="adj1" fmla="val 49379"/>
                <a:gd name="adj2" fmla="val 38870"/>
              </a:avLst>
            </a:prstGeom>
            <a:gradFill rotWithShape="1">
              <a:gsLst>
                <a:gs pos="0">
                  <a:srgbClr val="595959">
                    <a:alpha val="0"/>
                  </a:srgbClr>
                </a:gs>
                <a:gs pos="100000">
                  <a:srgbClr val="C0C0C0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lang="zh-CN" altLang="en-US" sz="1800" dirty="0">
                <a:solidFill>
                  <a:srgbClr val="000000"/>
                </a:solidFill>
                <a:latin typeface="Calibri" panose="020F0502020204030204" charset="0"/>
              </a:endParaRPr>
            </a:p>
          </p:txBody>
        </p:sp>
        <p:sp>
          <p:nvSpPr>
            <p:cNvPr id="9" name="AutoShape 14">
              <a:extLst>
                <a:ext uri="{FF2B5EF4-FFF2-40B4-BE49-F238E27FC236}">
                  <a16:creationId xmlns:a16="http://schemas.microsoft.com/office/drawing/2014/main" id="{EC19BC85-BC6C-453A-94C6-D6E91DD02164}"/>
                </a:ext>
              </a:extLst>
            </p:cNvPr>
            <p:cNvSpPr/>
            <p:nvPr/>
          </p:nvSpPr>
          <p:spPr>
            <a:xfrm>
              <a:off x="7058025" y="2733675"/>
              <a:ext cx="696913" cy="442913"/>
            </a:xfrm>
            <a:prstGeom prst="rightArrow">
              <a:avLst>
                <a:gd name="adj1" fmla="val 49379"/>
                <a:gd name="adj2" fmla="val 38870"/>
              </a:avLst>
            </a:prstGeom>
            <a:gradFill rotWithShape="1">
              <a:gsLst>
                <a:gs pos="0">
                  <a:srgbClr val="595959">
                    <a:alpha val="0"/>
                  </a:srgbClr>
                </a:gs>
                <a:gs pos="100000">
                  <a:srgbClr val="C0C0C0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lang="zh-CN" altLang="en-US" sz="1800" dirty="0">
                <a:solidFill>
                  <a:srgbClr val="000000"/>
                </a:solidFill>
                <a:latin typeface="Calibri" panose="020F0502020204030204" charset="0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AFC5BD74-499B-4DE7-9B1D-8F90C9754E2F}"/>
              </a:ext>
            </a:extLst>
          </p:cNvPr>
          <p:cNvSpPr txBox="1"/>
          <p:nvPr/>
        </p:nvSpPr>
        <p:spPr>
          <a:xfrm>
            <a:off x="1774540" y="1712568"/>
            <a:ext cx="1472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+mj-ea"/>
                <a:ea typeface="+mj-ea"/>
              </a:rPr>
              <a:t>清洁整理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F12C2CB-5547-4D77-87FC-0E6AA2D9F774}"/>
              </a:ext>
            </a:extLst>
          </p:cNvPr>
          <p:cNvSpPr txBox="1"/>
          <p:nvPr/>
        </p:nvSpPr>
        <p:spPr>
          <a:xfrm>
            <a:off x="4256631" y="1699484"/>
            <a:ext cx="1472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+mj-ea"/>
                <a:ea typeface="+mj-ea"/>
              </a:rPr>
              <a:t>评价记录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096666C-CE6F-4A5C-A661-F2B47241B078}"/>
              </a:ext>
            </a:extLst>
          </p:cNvPr>
          <p:cNvSpPr txBox="1"/>
          <p:nvPr/>
        </p:nvSpPr>
        <p:spPr>
          <a:xfrm>
            <a:off x="6892989" y="1678694"/>
            <a:ext cx="1472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+mj-ea"/>
                <a:ea typeface="+mj-ea"/>
              </a:rPr>
              <a:t>按需交班</a:t>
            </a:r>
          </a:p>
        </p:txBody>
      </p:sp>
      <p:pic>
        <p:nvPicPr>
          <p:cNvPr id="45" name="图片 44" descr="卡通人物&#10;&#10;描述已自动生成">
            <a:extLst>
              <a:ext uri="{FF2B5EF4-FFF2-40B4-BE49-F238E27FC236}">
                <a16:creationId xmlns:a16="http://schemas.microsoft.com/office/drawing/2014/main" id="{3D6C3613-F637-4180-8AE0-1667DB9D8FB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545" y="3566438"/>
            <a:ext cx="3938588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2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15">
            <a:extLst>
              <a:ext uri="{FF2B5EF4-FFF2-40B4-BE49-F238E27FC236}">
                <a16:creationId xmlns:a16="http://schemas.microsoft.com/office/drawing/2014/main" id="{4D4B9609-EEF0-4C8E-9360-5BDC039CE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3235325"/>
            <a:ext cx="53419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特  殊  饮  食  护  理</a:t>
            </a:r>
            <a:endParaRPr lang="en-US" altLang="zh-CN" sz="4000" b="1" dirty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5" name="文本框 6">
            <a:extLst>
              <a:ext uri="{FF2B5EF4-FFF2-40B4-BE49-F238E27FC236}">
                <a16:creationId xmlns:a16="http://schemas.microsoft.com/office/drawing/2014/main" id="{4DD0FBD0-1DE7-44E2-AC4E-1BDF3897C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1773238"/>
            <a:ext cx="168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第三节</a:t>
            </a:r>
          </a:p>
        </p:txBody>
      </p:sp>
    </p:spTree>
    <p:extLst>
      <p:ext uri="{BB962C8B-B14F-4D97-AF65-F5344CB8AC3E}">
        <p14:creationId xmlns:p14="http://schemas.microsoft.com/office/powerpoint/2010/main" val="211900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BD7B7E99-C79F-4FDA-861A-174DA9083CEB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3F09D8FD-2F35-4A2C-A090-43574E79583D}"/>
              </a:ext>
            </a:extLst>
          </p:cNvPr>
          <p:cNvSpPr txBox="1">
            <a:spLocks/>
          </p:cNvSpPr>
          <p:nvPr/>
        </p:nvSpPr>
        <p:spPr>
          <a:xfrm>
            <a:off x="777970" y="157059"/>
            <a:ext cx="10515600" cy="6149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等线 Light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9pPr>
          </a:lstStyle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+mj-ea"/>
              </a:rPr>
              <a:t>特殊饮食护理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+mj-ea"/>
              </a:rPr>
              <a:t>——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+mj-ea"/>
              </a:rPr>
              <a:t>框架结构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EE9F368C-EB35-4470-B82E-9352EDA7C82A}"/>
              </a:ext>
            </a:extLst>
          </p:cNvPr>
          <p:cNvSpPr/>
          <p:nvPr/>
        </p:nvSpPr>
        <p:spPr>
          <a:xfrm>
            <a:off x="2151849" y="1045810"/>
            <a:ext cx="2097097" cy="164811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胃肠内营养</a:t>
            </a:r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D347FBD0-E28F-4561-9C32-C74FC71428DB}"/>
              </a:ext>
            </a:extLst>
          </p:cNvPr>
          <p:cNvSpPr/>
          <p:nvPr/>
        </p:nvSpPr>
        <p:spPr>
          <a:xfrm rot="16200000">
            <a:off x="1735486" y="1919835"/>
            <a:ext cx="2896513" cy="4811546"/>
          </a:xfrm>
          <a:prstGeom prst="rightArrow">
            <a:avLst>
              <a:gd name="adj1" fmla="val 50000"/>
              <a:gd name="adj2" fmla="val 30325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t" anchorCtr="0"/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rgbClr val="C00000"/>
                </a:solidFill>
                <a:latin typeface="+mj-ea"/>
                <a:ea typeface="+mj-ea"/>
              </a:rPr>
              <a:t>鼻饲法</a:t>
            </a:r>
            <a:endParaRPr lang="en-US" altLang="zh-CN" sz="2400" b="1" dirty="0">
              <a:solidFill>
                <a:srgbClr val="C00000"/>
              </a:solidFill>
              <a:latin typeface="+mj-ea"/>
              <a:ea typeface="+mj-ea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要素饮食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肠内营养泵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001D54E2-5964-4113-A7AF-9F1453D320EB}"/>
              </a:ext>
            </a:extLst>
          </p:cNvPr>
          <p:cNvSpPr/>
          <p:nvPr/>
        </p:nvSpPr>
        <p:spPr>
          <a:xfrm>
            <a:off x="7679526" y="1000638"/>
            <a:ext cx="2097097" cy="16481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胃肠外营养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id="{0DF7104B-E3EF-4A7A-A62D-561240726220}"/>
              </a:ext>
            </a:extLst>
          </p:cNvPr>
          <p:cNvSpPr/>
          <p:nvPr/>
        </p:nvSpPr>
        <p:spPr>
          <a:xfrm rot="16200000">
            <a:off x="7439541" y="1919836"/>
            <a:ext cx="2896513" cy="4811546"/>
          </a:xfrm>
          <a:prstGeom prst="rightArrow">
            <a:avLst>
              <a:gd name="adj1" fmla="val 50000"/>
              <a:gd name="adj2" fmla="val 30325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t" anchorCtr="0"/>
          <a:lstStyle/>
          <a:p>
            <a:pPr algn="ctr">
              <a:lnSpc>
                <a:spcPct val="150000"/>
              </a:lnSpc>
            </a:pP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静脉营养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21377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AutoShape 4"/>
          <p:cNvSpPr/>
          <p:nvPr/>
        </p:nvSpPr>
        <p:spPr>
          <a:xfrm>
            <a:off x="5341301" y="2926556"/>
            <a:ext cx="1066800" cy="228600"/>
          </a:xfrm>
          <a:prstGeom prst="rightArrow">
            <a:avLst>
              <a:gd name="adj1" fmla="val 50000"/>
              <a:gd name="adj2" fmla="val 116666"/>
            </a:avLst>
          </a:prstGeom>
          <a:solidFill>
            <a:schemeClr val="bg1"/>
          </a:solidFill>
          <a:ln w="25400" cap="flat" cmpd="sng">
            <a:solidFill>
              <a:schemeClr val="accent3">
                <a:lumMod val="60000"/>
                <a:lumOff val="40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9157" name="AutoShape 5"/>
          <p:cNvSpPr/>
          <p:nvPr/>
        </p:nvSpPr>
        <p:spPr>
          <a:xfrm>
            <a:off x="6522629" y="2705099"/>
            <a:ext cx="2049463" cy="671513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口胃管</a:t>
            </a:r>
          </a:p>
        </p:txBody>
      </p:sp>
      <p:sp>
        <p:nvSpPr>
          <p:cNvPr id="49159" name="AutoShape 7"/>
          <p:cNvSpPr/>
          <p:nvPr/>
        </p:nvSpPr>
        <p:spPr>
          <a:xfrm>
            <a:off x="5362747" y="3947197"/>
            <a:ext cx="1066800" cy="228600"/>
          </a:xfrm>
          <a:prstGeom prst="rightArrow">
            <a:avLst>
              <a:gd name="adj1" fmla="val 50000"/>
              <a:gd name="adj2" fmla="val 116666"/>
            </a:avLst>
          </a:prstGeom>
          <a:solidFill>
            <a:schemeClr val="bg1"/>
          </a:solidFill>
          <a:ln w="25400" cap="flat" cmpd="sng">
            <a:solidFill>
              <a:schemeClr val="accent3">
                <a:lumMod val="60000"/>
                <a:lumOff val="40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334CA827-2C25-46C8-A6E2-A94164700053}"/>
              </a:ext>
            </a:extLst>
          </p:cNvPr>
          <p:cNvSpPr txBox="1">
            <a:spLocks/>
          </p:cNvSpPr>
          <p:nvPr/>
        </p:nvSpPr>
        <p:spPr>
          <a:xfrm>
            <a:off x="777970" y="157059"/>
            <a:ext cx="10515600" cy="6149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等线 Light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9pPr>
          </a:lstStyle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特殊饮食护理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胃肠内营养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D6FBC9A-1F91-4A31-B68F-4A184BFE8784}"/>
              </a:ext>
            </a:extLst>
          </p:cNvPr>
          <p:cNvSpPr/>
          <p:nvPr/>
        </p:nvSpPr>
        <p:spPr>
          <a:xfrm>
            <a:off x="487772" y="1388736"/>
            <a:ext cx="2986395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“胃肠内营养”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华文楷体" panose="02010600040101010101" charset="-122"/>
              <a:sym typeface="Arial" panose="020B0604020202020204" pitchFamily="34" charset="0"/>
            </a:endParaRPr>
          </a:p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（enteral nutrition，EN）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3E647549-ACC5-4CD3-A2BF-21AC711571B3}"/>
              </a:ext>
            </a:extLst>
          </p:cNvPr>
          <p:cNvSpPr/>
          <p:nvPr/>
        </p:nvSpPr>
        <p:spPr>
          <a:xfrm>
            <a:off x="3303628" y="959859"/>
            <a:ext cx="8758785" cy="147837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经口服或管饲等方法经胃肠道供给机体能量和营养素的支持疗法。</a:t>
            </a:r>
            <a:endParaRPr lang="zh-CN" altLang="en-US" sz="2400" dirty="0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AC685EDC-8CCB-48BA-8006-0680D2E4EB1A}"/>
              </a:ext>
            </a:extLst>
          </p:cNvPr>
          <p:cNvSpPr/>
          <p:nvPr/>
        </p:nvSpPr>
        <p:spPr>
          <a:xfrm>
            <a:off x="777970" y="3054927"/>
            <a:ext cx="4394906" cy="22417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“管饲”（</a:t>
            </a:r>
            <a:r>
              <a:rPr lang="en-US" altLang="zh-CN" sz="24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tube feeding)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将导管插入胃肠道，给病人提供流质饮食、营养液、水分及药物的方法。</a:t>
            </a:r>
            <a:endParaRPr lang="zh-CN" altLang="en-US" sz="2400" dirty="0"/>
          </a:p>
        </p:txBody>
      </p:sp>
      <p:sp>
        <p:nvSpPr>
          <p:cNvPr id="13" name="AutoShape 5">
            <a:extLst>
              <a:ext uri="{FF2B5EF4-FFF2-40B4-BE49-F238E27FC236}">
                <a16:creationId xmlns:a16="http://schemas.microsoft.com/office/drawing/2014/main" id="{030D9AB7-6181-4621-B5C4-8DB14EEF178C}"/>
              </a:ext>
            </a:extLst>
          </p:cNvPr>
          <p:cNvSpPr/>
          <p:nvPr/>
        </p:nvSpPr>
        <p:spPr>
          <a:xfrm>
            <a:off x="8936389" y="2687676"/>
            <a:ext cx="2049463" cy="671513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鼻胃管</a:t>
            </a:r>
          </a:p>
        </p:txBody>
      </p:sp>
      <p:sp>
        <p:nvSpPr>
          <p:cNvPr id="14" name="AutoShape 5">
            <a:extLst>
              <a:ext uri="{FF2B5EF4-FFF2-40B4-BE49-F238E27FC236}">
                <a16:creationId xmlns:a16="http://schemas.microsoft.com/office/drawing/2014/main" id="{F67093BC-B394-45EE-8B7B-2D345D4B588D}"/>
              </a:ext>
            </a:extLst>
          </p:cNvPr>
          <p:cNvSpPr/>
          <p:nvPr/>
        </p:nvSpPr>
        <p:spPr>
          <a:xfrm>
            <a:off x="6522628" y="3748258"/>
            <a:ext cx="2049463" cy="671513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鼻肠管</a:t>
            </a:r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F4AF086F-8DF2-4A6F-9BBA-87D397493F0D}"/>
              </a:ext>
            </a:extLst>
          </p:cNvPr>
          <p:cNvSpPr/>
          <p:nvPr/>
        </p:nvSpPr>
        <p:spPr>
          <a:xfrm>
            <a:off x="5362747" y="5019473"/>
            <a:ext cx="1066800" cy="228600"/>
          </a:xfrm>
          <a:prstGeom prst="rightArrow">
            <a:avLst>
              <a:gd name="adj1" fmla="val 50000"/>
              <a:gd name="adj2" fmla="val 116666"/>
            </a:avLst>
          </a:prstGeom>
          <a:solidFill>
            <a:schemeClr val="bg1"/>
          </a:solidFill>
          <a:ln w="25400" cap="flat" cmpd="sng">
            <a:solidFill>
              <a:schemeClr val="accent3">
                <a:lumMod val="60000"/>
                <a:lumOff val="40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7" name="AutoShape 5">
            <a:extLst>
              <a:ext uri="{FF2B5EF4-FFF2-40B4-BE49-F238E27FC236}">
                <a16:creationId xmlns:a16="http://schemas.microsoft.com/office/drawing/2014/main" id="{B617185A-C11A-4A87-8405-A7F4C0895C48}"/>
              </a:ext>
            </a:extLst>
          </p:cNvPr>
          <p:cNvSpPr/>
          <p:nvPr/>
        </p:nvSpPr>
        <p:spPr>
          <a:xfrm>
            <a:off x="6522628" y="4806847"/>
            <a:ext cx="2049463" cy="671513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胃造瘘管</a:t>
            </a:r>
          </a:p>
        </p:txBody>
      </p:sp>
      <p:sp>
        <p:nvSpPr>
          <p:cNvPr id="18" name="AutoShape 5">
            <a:extLst>
              <a:ext uri="{FF2B5EF4-FFF2-40B4-BE49-F238E27FC236}">
                <a16:creationId xmlns:a16="http://schemas.microsoft.com/office/drawing/2014/main" id="{F78B5F7E-6402-42B0-BC91-78292B4DB2CB}"/>
              </a:ext>
            </a:extLst>
          </p:cNvPr>
          <p:cNvSpPr/>
          <p:nvPr/>
        </p:nvSpPr>
        <p:spPr>
          <a:xfrm>
            <a:off x="9000725" y="4798016"/>
            <a:ext cx="2049463" cy="671513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空肠造瘘管</a:t>
            </a:r>
          </a:p>
        </p:txBody>
      </p:sp>
      <p:sp>
        <p:nvSpPr>
          <p:cNvPr id="19" name="灯片编号占位符 3">
            <a:extLst>
              <a:ext uri="{FF2B5EF4-FFF2-40B4-BE49-F238E27FC236}">
                <a16:creationId xmlns:a16="http://schemas.microsoft.com/office/drawing/2014/main" id="{4EFE74F6-DA1D-4077-A6C3-04FCFE8C87D7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AutoShape 5"/>
          <p:cNvSpPr/>
          <p:nvPr/>
        </p:nvSpPr>
        <p:spPr>
          <a:xfrm>
            <a:off x="4978552" y="2949077"/>
            <a:ext cx="1953366" cy="512577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昏迷病人</a:t>
            </a: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334CA827-2C25-46C8-A6E2-A94164700053}"/>
              </a:ext>
            </a:extLst>
          </p:cNvPr>
          <p:cNvSpPr txBox="1">
            <a:spLocks/>
          </p:cNvSpPr>
          <p:nvPr/>
        </p:nvSpPr>
        <p:spPr>
          <a:xfrm>
            <a:off x="777970" y="157059"/>
            <a:ext cx="10515600" cy="6149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等线 Light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9pPr>
          </a:lstStyle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胃肠内营养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鼻饲法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D6FBC9A-1F91-4A31-B68F-4A184BFE8784}"/>
              </a:ext>
            </a:extLst>
          </p:cNvPr>
          <p:cNvSpPr/>
          <p:nvPr/>
        </p:nvSpPr>
        <p:spPr>
          <a:xfrm>
            <a:off x="487772" y="1388736"/>
            <a:ext cx="2775440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“鼻饲法”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华文楷体" panose="02010600040101010101" charset="-122"/>
              <a:sym typeface="Arial" panose="020B0604020202020204" pitchFamily="34" charset="0"/>
            </a:endParaRPr>
          </a:p>
          <a:p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（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nasogastric gavage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）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3E647549-ACC5-4CD3-A2BF-21AC711571B3}"/>
              </a:ext>
            </a:extLst>
          </p:cNvPr>
          <p:cNvSpPr/>
          <p:nvPr/>
        </p:nvSpPr>
        <p:spPr>
          <a:xfrm>
            <a:off x="3124162" y="1026770"/>
            <a:ext cx="8758785" cy="130668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将导管经鼻腔插入胃内，从管内灌注</a:t>
            </a:r>
            <a:r>
              <a:rPr lang="zh-CN" altLang="en-US" sz="2400" u="sng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流质食物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sz="2400" u="sng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水分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</a:t>
            </a:r>
            <a:r>
              <a:rPr lang="zh-CN" altLang="en-US" sz="2400" u="sng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药物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的方法。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AC685EDC-8CCB-48BA-8006-0680D2E4EB1A}"/>
              </a:ext>
            </a:extLst>
          </p:cNvPr>
          <p:cNvSpPr/>
          <p:nvPr/>
        </p:nvSpPr>
        <p:spPr>
          <a:xfrm>
            <a:off x="389214" y="3028193"/>
            <a:ext cx="4394906" cy="249106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“目的”</a:t>
            </a:r>
            <a:endParaRPr lang="en-US" altLang="zh-CN" sz="28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主要适用于不能由口进食的病人，满足病人对营养和治疗的需求。</a:t>
            </a:r>
            <a:endParaRPr lang="zh-CN" altLang="en-US" sz="2400" dirty="0"/>
          </a:p>
        </p:txBody>
      </p:sp>
      <p:sp>
        <p:nvSpPr>
          <p:cNvPr id="14" name="AutoShape 5">
            <a:extLst>
              <a:ext uri="{FF2B5EF4-FFF2-40B4-BE49-F238E27FC236}">
                <a16:creationId xmlns:a16="http://schemas.microsoft.com/office/drawing/2014/main" id="{F67093BC-B394-45EE-8B7B-2D345D4B588D}"/>
              </a:ext>
            </a:extLst>
          </p:cNvPr>
          <p:cNvSpPr/>
          <p:nvPr/>
        </p:nvSpPr>
        <p:spPr>
          <a:xfrm>
            <a:off x="4945243" y="3639920"/>
            <a:ext cx="4024854" cy="512577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口腔疾患和口腔手术病人</a:t>
            </a:r>
          </a:p>
        </p:txBody>
      </p:sp>
      <p:sp>
        <p:nvSpPr>
          <p:cNvPr id="19" name="灯片编号占位符 3">
            <a:extLst>
              <a:ext uri="{FF2B5EF4-FFF2-40B4-BE49-F238E27FC236}">
                <a16:creationId xmlns:a16="http://schemas.microsoft.com/office/drawing/2014/main" id="{4EFE74F6-DA1D-4077-A6C3-04FCFE8C87D7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16" name="AutoShape 5">
            <a:extLst>
              <a:ext uri="{FF2B5EF4-FFF2-40B4-BE49-F238E27FC236}">
                <a16:creationId xmlns:a16="http://schemas.microsoft.com/office/drawing/2014/main" id="{10F2B569-A389-4D29-AEFE-40C09C8AD3E1}"/>
              </a:ext>
            </a:extLst>
          </p:cNvPr>
          <p:cNvSpPr/>
          <p:nvPr/>
        </p:nvSpPr>
        <p:spPr>
          <a:xfrm>
            <a:off x="4978552" y="4330763"/>
            <a:ext cx="2353075" cy="512577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不能张口者</a:t>
            </a:r>
          </a:p>
        </p:txBody>
      </p:sp>
      <p:sp>
        <p:nvSpPr>
          <p:cNvPr id="20" name="AutoShape 5">
            <a:extLst>
              <a:ext uri="{FF2B5EF4-FFF2-40B4-BE49-F238E27FC236}">
                <a16:creationId xmlns:a16="http://schemas.microsoft.com/office/drawing/2014/main" id="{23C02C64-5D6C-4C3C-AFCE-EC680259A856}"/>
              </a:ext>
            </a:extLst>
          </p:cNvPr>
          <p:cNvSpPr/>
          <p:nvPr/>
        </p:nvSpPr>
        <p:spPr>
          <a:xfrm>
            <a:off x="4945242" y="5010835"/>
            <a:ext cx="4631774" cy="512577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其他如：早产儿、拒绝进食者</a:t>
            </a:r>
          </a:p>
        </p:txBody>
      </p:sp>
    </p:spTree>
    <p:extLst>
      <p:ext uri="{BB962C8B-B14F-4D97-AF65-F5344CB8AC3E}">
        <p14:creationId xmlns:p14="http://schemas.microsoft.com/office/powerpoint/2010/main" val="582918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 descr="图片包含 游戏机, 桌子&#10;&#10;描述已自动生成">
            <a:extLst>
              <a:ext uri="{FF2B5EF4-FFF2-40B4-BE49-F238E27FC236}">
                <a16:creationId xmlns:a16="http://schemas.microsoft.com/office/drawing/2014/main" id="{18534999-5DDC-42B8-8B4C-22E5047C2B2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00" y="120445"/>
            <a:ext cx="7678700" cy="6205176"/>
          </a:xfrm>
          <a:prstGeom prst="rect">
            <a:avLst/>
          </a:prstGeom>
        </p:spPr>
      </p:pic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E7601A66-E011-4143-A586-2F26D3A62EE7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D3B4505-870B-4369-A954-D67FBF3F3AA3}"/>
              </a:ext>
            </a:extLst>
          </p:cNvPr>
          <p:cNvSpPr/>
          <p:nvPr/>
        </p:nvSpPr>
        <p:spPr>
          <a:xfrm>
            <a:off x="2250921" y="159693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合理饮食</a:t>
            </a: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5EF951DA-720B-40D3-8738-404A16686168}"/>
              </a:ext>
            </a:extLst>
          </p:cNvPr>
          <p:cNvGrpSpPr/>
          <p:nvPr/>
        </p:nvGrpSpPr>
        <p:grpSpPr>
          <a:xfrm>
            <a:off x="117076" y="305220"/>
            <a:ext cx="6207068" cy="3106583"/>
            <a:chOff x="77349" y="1336742"/>
            <a:chExt cx="6444531" cy="3106583"/>
          </a:xfrm>
        </p:grpSpPr>
        <p:sp>
          <p:nvSpPr>
            <p:cNvPr id="8" name="六边形 7">
              <a:extLst>
                <a:ext uri="{FF2B5EF4-FFF2-40B4-BE49-F238E27FC236}">
                  <a16:creationId xmlns:a16="http://schemas.microsoft.com/office/drawing/2014/main" id="{03268843-E77B-44F9-99A4-4F08C0FEBE4A}"/>
                </a:ext>
              </a:extLst>
            </p:cNvPr>
            <p:cNvSpPr/>
            <p:nvPr/>
          </p:nvSpPr>
          <p:spPr>
            <a:xfrm>
              <a:off x="1938766" y="1834677"/>
              <a:ext cx="2452088" cy="2143366"/>
            </a:xfrm>
            <a:prstGeom prst="hexagon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8CC45AF-D75C-478C-B6F7-E48F06CDC31D}"/>
                </a:ext>
              </a:extLst>
            </p:cNvPr>
            <p:cNvGrpSpPr/>
            <p:nvPr/>
          </p:nvGrpSpPr>
          <p:grpSpPr>
            <a:xfrm>
              <a:off x="4416139" y="2690012"/>
              <a:ext cx="2105741" cy="432696"/>
              <a:chOff x="4535979" y="2797819"/>
              <a:chExt cx="2105741" cy="432696"/>
            </a:xfrm>
          </p:grpSpPr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88C422A4-E871-4266-919F-EBA3175D0317}"/>
                  </a:ext>
                </a:extLst>
              </p:cNvPr>
              <p:cNvGrpSpPr/>
              <p:nvPr/>
            </p:nvGrpSpPr>
            <p:grpSpPr>
              <a:xfrm>
                <a:off x="4535979" y="3025452"/>
                <a:ext cx="2105741" cy="205063"/>
                <a:chOff x="4535979" y="3698932"/>
                <a:chExt cx="2105741" cy="205063"/>
              </a:xfrm>
            </p:grpSpPr>
            <p:cxnSp>
              <p:nvCxnSpPr>
                <p:cNvPr id="5" name="直接连接符 4">
                  <a:extLst>
                    <a:ext uri="{FF2B5EF4-FFF2-40B4-BE49-F238E27FC236}">
                      <a16:creationId xmlns:a16="http://schemas.microsoft.com/office/drawing/2014/main" id="{E1165CD0-0E49-4528-82A7-5194DDD6E6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35979" y="3698932"/>
                  <a:ext cx="90775" cy="205063"/>
                </a:xfrm>
                <a:prstGeom prst="line">
                  <a:avLst/>
                </a:prstGeom>
                <a:ln w="28575">
                  <a:solidFill>
                    <a:schemeClr val="accent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直接连接符 6">
                  <a:extLst>
                    <a:ext uri="{FF2B5EF4-FFF2-40B4-BE49-F238E27FC236}">
                      <a16:creationId xmlns:a16="http://schemas.microsoft.com/office/drawing/2014/main" id="{06B6181A-B4B4-495A-96E5-CC0B49B5B287}"/>
                    </a:ext>
                  </a:extLst>
                </p:cNvPr>
                <p:cNvCxnSpPr/>
                <p:nvPr/>
              </p:nvCxnSpPr>
              <p:spPr>
                <a:xfrm>
                  <a:off x="4626754" y="3903995"/>
                  <a:ext cx="2014966" cy="0"/>
                </a:xfrm>
                <a:prstGeom prst="line">
                  <a:avLst/>
                </a:prstGeom>
                <a:ln w="28575">
                  <a:solidFill>
                    <a:schemeClr val="accent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44A1696F-3973-4F59-BF2D-298ABD0628BB}"/>
                  </a:ext>
                </a:extLst>
              </p:cNvPr>
              <p:cNvSpPr/>
              <p:nvPr/>
            </p:nvSpPr>
            <p:spPr>
              <a:xfrm>
                <a:off x="4868480" y="2797819"/>
                <a:ext cx="153151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+mj-ea"/>
                  </a:rPr>
                  <a:t>提高免疫力</a:t>
                </a: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9F3F951-8F29-411E-BE89-879861EBA77D}"/>
                </a:ext>
              </a:extLst>
            </p:cNvPr>
            <p:cNvGrpSpPr/>
            <p:nvPr/>
          </p:nvGrpSpPr>
          <p:grpSpPr>
            <a:xfrm>
              <a:off x="3831902" y="4010629"/>
              <a:ext cx="2217557" cy="432696"/>
              <a:chOff x="4424163" y="2797819"/>
              <a:chExt cx="2217557" cy="432696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DDE9361C-2555-480E-8B16-323729E32C91}"/>
                  </a:ext>
                </a:extLst>
              </p:cNvPr>
              <p:cNvGrpSpPr/>
              <p:nvPr/>
            </p:nvGrpSpPr>
            <p:grpSpPr>
              <a:xfrm>
                <a:off x="4424163" y="2852976"/>
                <a:ext cx="2217557" cy="377539"/>
                <a:chOff x="4424163" y="3526456"/>
                <a:chExt cx="2217557" cy="377539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76285021-308D-4100-9891-C383C9475A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24163" y="3526456"/>
                  <a:ext cx="202591" cy="377539"/>
                </a:xfrm>
                <a:prstGeom prst="line">
                  <a:avLst/>
                </a:prstGeom>
                <a:ln w="28575">
                  <a:solidFill>
                    <a:schemeClr val="accent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>
                  <a:extLst>
                    <a:ext uri="{FF2B5EF4-FFF2-40B4-BE49-F238E27FC236}">
                      <a16:creationId xmlns:a16="http://schemas.microsoft.com/office/drawing/2014/main" id="{FB34F83F-A540-4705-AEB4-8DD4E5EEFFE3}"/>
                    </a:ext>
                  </a:extLst>
                </p:cNvPr>
                <p:cNvCxnSpPr/>
                <p:nvPr/>
              </p:nvCxnSpPr>
              <p:spPr>
                <a:xfrm>
                  <a:off x="4626754" y="3903995"/>
                  <a:ext cx="2014966" cy="0"/>
                </a:xfrm>
                <a:prstGeom prst="line">
                  <a:avLst/>
                </a:prstGeom>
                <a:ln w="28575">
                  <a:solidFill>
                    <a:schemeClr val="accent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C4E19C2F-0698-433C-A972-515250788404}"/>
                  </a:ext>
                </a:extLst>
              </p:cNvPr>
              <p:cNvSpPr/>
              <p:nvPr/>
            </p:nvSpPr>
            <p:spPr>
              <a:xfrm>
                <a:off x="4734502" y="2797819"/>
                <a:ext cx="179947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+mj-ea"/>
                  </a:rPr>
                  <a:t>促进病人康复</a:t>
                </a:r>
              </a:p>
            </p:txBody>
          </p: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BF58AE30-3333-4E64-9CB2-B3BA5EC9E994}"/>
                </a:ext>
              </a:extLst>
            </p:cNvPr>
            <p:cNvGrpSpPr/>
            <p:nvPr/>
          </p:nvGrpSpPr>
          <p:grpSpPr>
            <a:xfrm rot="10800000" flipV="1">
              <a:off x="223582" y="3961038"/>
              <a:ext cx="2217557" cy="450179"/>
              <a:chOff x="4424163" y="2811801"/>
              <a:chExt cx="2217557" cy="418714"/>
            </a:xfrm>
          </p:grpSpPr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125EA2A3-0ACE-4CE9-8DE2-C7803213E247}"/>
                  </a:ext>
                </a:extLst>
              </p:cNvPr>
              <p:cNvGrpSpPr/>
              <p:nvPr/>
            </p:nvGrpSpPr>
            <p:grpSpPr>
              <a:xfrm>
                <a:off x="4424163" y="2852976"/>
                <a:ext cx="2217557" cy="377539"/>
                <a:chOff x="4424163" y="3526456"/>
                <a:chExt cx="2217557" cy="377539"/>
              </a:xfrm>
            </p:grpSpPr>
            <p:cxnSp>
              <p:nvCxnSpPr>
                <p:cNvPr id="21" name="直接连接符 20">
                  <a:extLst>
                    <a:ext uri="{FF2B5EF4-FFF2-40B4-BE49-F238E27FC236}">
                      <a16:creationId xmlns:a16="http://schemas.microsoft.com/office/drawing/2014/main" id="{7ED6F48B-3D61-42C3-AC63-FAADFF7F56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24163" y="3526456"/>
                  <a:ext cx="202591" cy="377539"/>
                </a:xfrm>
                <a:prstGeom prst="line">
                  <a:avLst/>
                </a:prstGeom>
                <a:ln w="28575">
                  <a:solidFill>
                    <a:schemeClr val="accent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>
                  <a:extLst>
                    <a:ext uri="{FF2B5EF4-FFF2-40B4-BE49-F238E27FC236}">
                      <a16:creationId xmlns:a16="http://schemas.microsoft.com/office/drawing/2014/main" id="{B2665E28-D14B-417D-BE8F-47BDAE4D8594}"/>
                    </a:ext>
                  </a:extLst>
                </p:cNvPr>
                <p:cNvCxnSpPr/>
                <p:nvPr/>
              </p:nvCxnSpPr>
              <p:spPr>
                <a:xfrm>
                  <a:off x="4626754" y="3903995"/>
                  <a:ext cx="2014966" cy="0"/>
                </a:xfrm>
                <a:prstGeom prst="line">
                  <a:avLst/>
                </a:prstGeom>
                <a:ln w="28575">
                  <a:solidFill>
                    <a:schemeClr val="accent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0530A4D1-8C2B-465A-A9E2-41027CB49FA0}"/>
                  </a:ext>
                </a:extLst>
              </p:cNvPr>
              <p:cNvSpPr/>
              <p:nvPr/>
            </p:nvSpPr>
            <p:spPr>
              <a:xfrm>
                <a:off x="4734496" y="2811801"/>
                <a:ext cx="1799473" cy="3721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+mj-ea"/>
                  </a:rPr>
                  <a:t>提高生命质量</a:t>
                </a:r>
              </a:p>
            </p:txBody>
          </p:sp>
        </p:grp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0C215DE3-AEBE-426C-A36B-6691843365C7}"/>
                </a:ext>
              </a:extLst>
            </p:cNvPr>
            <p:cNvGrpSpPr/>
            <p:nvPr/>
          </p:nvGrpSpPr>
          <p:grpSpPr>
            <a:xfrm flipH="1">
              <a:off x="77349" y="2651684"/>
              <a:ext cx="1848775" cy="471024"/>
              <a:chOff x="4493697" y="2797819"/>
              <a:chExt cx="2221821" cy="471024"/>
            </a:xfrm>
          </p:grpSpPr>
          <p:grpSp>
            <p:nvGrpSpPr>
              <p:cNvPr id="24" name="组合 23">
                <a:extLst>
                  <a:ext uri="{FF2B5EF4-FFF2-40B4-BE49-F238E27FC236}">
                    <a16:creationId xmlns:a16="http://schemas.microsoft.com/office/drawing/2014/main" id="{FEA75703-8E15-4F1D-8B17-03632B472968}"/>
                  </a:ext>
                </a:extLst>
              </p:cNvPr>
              <p:cNvGrpSpPr/>
              <p:nvPr/>
            </p:nvGrpSpPr>
            <p:grpSpPr>
              <a:xfrm>
                <a:off x="4493697" y="3053031"/>
                <a:ext cx="2176200" cy="215812"/>
                <a:chOff x="4493697" y="3726511"/>
                <a:chExt cx="2176200" cy="215812"/>
              </a:xfrm>
            </p:grpSpPr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EDE1982A-44EF-4B68-8A62-4D6ECA5BF9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93697" y="3726511"/>
                  <a:ext cx="133057" cy="177484"/>
                </a:xfrm>
                <a:prstGeom prst="line">
                  <a:avLst/>
                </a:prstGeom>
                <a:ln w="28575">
                  <a:solidFill>
                    <a:schemeClr val="accent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6B0369EB-51C1-4171-AB06-64B6A0C99F36}"/>
                    </a:ext>
                  </a:extLst>
                </p:cNvPr>
                <p:cNvCxnSpPr/>
                <p:nvPr/>
              </p:nvCxnSpPr>
              <p:spPr>
                <a:xfrm>
                  <a:off x="4654931" y="3942323"/>
                  <a:ext cx="2014966" cy="0"/>
                </a:xfrm>
                <a:prstGeom prst="line">
                  <a:avLst/>
                </a:prstGeom>
                <a:ln w="28575">
                  <a:solidFill>
                    <a:schemeClr val="accent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71792326-E775-4348-8E4A-CB953A1A313E}"/>
                  </a:ext>
                </a:extLst>
              </p:cNvPr>
              <p:cNvSpPr/>
              <p:nvPr/>
            </p:nvSpPr>
            <p:spPr>
              <a:xfrm>
                <a:off x="4552948" y="2797819"/>
                <a:ext cx="216257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+mj-ea"/>
                  </a:rPr>
                  <a:t>促进组织修复</a:t>
                </a: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9838D1CB-4694-415D-A1AA-E7E45784A599}"/>
                </a:ext>
              </a:extLst>
            </p:cNvPr>
            <p:cNvGrpSpPr/>
            <p:nvPr/>
          </p:nvGrpSpPr>
          <p:grpSpPr>
            <a:xfrm>
              <a:off x="3855013" y="1336742"/>
              <a:ext cx="2252335" cy="497935"/>
              <a:chOff x="4389385" y="2797819"/>
              <a:chExt cx="2252335" cy="497935"/>
            </a:xfrm>
          </p:grpSpPr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5F26197D-AEA2-4B9C-9245-0EB3D3CD77D1}"/>
                  </a:ext>
                </a:extLst>
              </p:cNvPr>
              <p:cNvGrpSpPr/>
              <p:nvPr/>
            </p:nvGrpSpPr>
            <p:grpSpPr>
              <a:xfrm>
                <a:off x="4389385" y="3230515"/>
                <a:ext cx="2252335" cy="65239"/>
                <a:chOff x="4389385" y="3903995"/>
                <a:chExt cx="2252335" cy="65239"/>
              </a:xfrm>
            </p:grpSpPr>
            <p:cxnSp>
              <p:nvCxnSpPr>
                <p:cNvPr id="31" name="直接连接符 30">
                  <a:extLst>
                    <a:ext uri="{FF2B5EF4-FFF2-40B4-BE49-F238E27FC236}">
                      <a16:creationId xmlns:a16="http://schemas.microsoft.com/office/drawing/2014/main" id="{058D7A35-2F33-4A10-8565-63101EB575DA}"/>
                    </a:ext>
                  </a:extLst>
                </p:cNvPr>
                <p:cNvCxnSpPr>
                  <a:cxnSpLocks/>
                  <a:stCxn id="8" idx="5"/>
                </p:cNvCxnSpPr>
                <p:nvPr/>
              </p:nvCxnSpPr>
              <p:spPr>
                <a:xfrm flipV="1">
                  <a:off x="4389385" y="3903995"/>
                  <a:ext cx="237369" cy="65239"/>
                </a:xfrm>
                <a:prstGeom prst="line">
                  <a:avLst/>
                </a:prstGeom>
                <a:ln w="28575">
                  <a:solidFill>
                    <a:schemeClr val="accent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>
                  <a:extLst>
                    <a:ext uri="{FF2B5EF4-FFF2-40B4-BE49-F238E27FC236}">
                      <a16:creationId xmlns:a16="http://schemas.microsoft.com/office/drawing/2014/main" id="{73AFAD5D-A216-400A-BF35-311DE841620F}"/>
                    </a:ext>
                  </a:extLst>
                </p:cNvPr>
                <p:cNvCxnSpPr/>
                <p:nvPr/>
              </p:nvCxnSpPr>
              <p:spPr>
                <a:xfrm>
                  <a:off x="4626754" y="3903995"/>
                  <a:ext cx="2014966" cy="0"/>
                </a:xfrm>
                <a:prstGeom prst="line">
                  <a:avLst/>
                </a:prstGeom>
                <a:ln w="28575">
                  <a:solidFill>
                    <a:schemeClr val="accent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557EBD32-6942-49C9-999F-884CA7DCA002}"/>
                  </a:ext>
                </a:extLst>
              </p:cNvPr>
              <p:cNvSpPr/>
              <p:nvPr/>
            </p:nvSpPr>
            <p:spPr>
              <a:xfrm>
                <a:off x="4734503" y="2797819"/>
                <a:ext cx="179947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+mj-ea"/>
                  </a:rPr>
                  <a:t>维持生理功能</a:t>
                </a:r>
              </a:p>
            </p:txBody>
          </p:sp>
        </p:grp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22F7144E-9B9A-4D8B-B82A-7B8330933745}"/>
                </a:ext>
              </a:extLst>
            </p:cNvPr>
            <p:cNvGrpSpPr/>
            <p:nvPr/>
          </p:nvGrpSpPr>
          <p:grpSpPr>
            <a:xfrm flipH="1">
              <a:off x="513209" y="1337591"/>
              <a:ext cx="1961399" cy="497086"/>
              <a:chOff x="4383255" y="2797819"/>
              <a:chExt cx="2357170" cy="497086"/>
            </a:xfrm>
          </p:grpSpPr>
          <p:grpSp>
            <p:nvGrpSpPr>
              <p:cNvPr id="39" name="组合 38">
                <a:extLst>
                  <a:ext uri="{FF2B5EF4-FFF2-40B4-BE49-F238E27FC236}">
                    <a16:creationId xmlns:a16="http://schemas.microsoft.com/office/drawing/2014/main" id="{23EA6310-5FC1-4A9F-AC01-1D60BEDBAD43}"/>
                  </a:ext>
                </a:extLst>
              </p:cNvPr>
              <p:cNvGrpSpPr/>
              <p:nvPr/>
            </p:nvGrpSpPr>
            <p:grpSpPr>
              <a:xfrm>
                <a:off x="4383255" y="3230515"/>
                <a:ext cx="2357170" cy="64390"/>
                <a:chOff x="4383255" y="3903995"/>
                <a:chExt cx="2357170" cy="64390"/>
              </a:xfrm>
            </p:grpSpPr>
            <p:cxnSp>
              <p:nvCxnSpPr>
                <p:cNvPr id="41" name="直接连接符 40">
                  <a:extLst>
                    <a:ext uri="{FF2B5EF4-FFF2-40B4-BE49-F238E27FC236}">
                      <a16:creationId xmlns:a16="http://schemas.microsoft.com/office/drawing/2014/main" id="{B9E7FD10-3999-4FC7-B8F8-D86942E1D8E6}"/>
                    </a:ext>
                  </a:extLst>
                </p:cNvPr>
                <p:cNvCxnSpPr>
                  <a:cxnSpLocks/>
                  <a:stCxn id="8" idx="4"/>
                </p:cNvCxnSpPr>
                <p:nvPr/>
              </p:nvCxnSpPr>
              <p:spPr>
                <a:xfrm flipV="1">
                  <a:off x="4383255" y="3903995"/>
                  <a:ext cx="243499" cy="64390"/>
                </a:xfrm>
                <a:prstGeom prst="line">
                  <a:avLst/>
                </a:prstGeom>
                <a:ln w="28575">
                  <a:solidFill>
                    <a:schemeClr val="accent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>
                  <a:extLst>
                    <a:ext uri="{FF2B5EF4-FFF2-40B4-BE49-F238E27FC236}">
                      <a16:creationId xmlns:a16="http://schemas.microsoft.com/office/drawing/2014/main" id="{14B659D7-3519-4291-84DA-1B3DA72D4FE5}"/>
                    </a:ext>
                  </a:extLst>
                </p:cNvPr>
                <p:cNvCxnSpPr/>
                <p:nvPr/>
              </p:nvCxnSpPr>
              <p:spPr>
                <a:xfrm>
                  <a:off x="4725459" y="3903995"/>
                  <a:ext cx="2014966" cy="0"/>
                </a:xfrm>
                <a:prstGeom prst="line">
                  <a:avLst/>
                </a:prstGeom>
                <a:ln w="28575">
                  <a:solidFill>
                    <a:schemeClr val="accent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A09C2B6E-829B-4DAB-95D7-F35B84E8885C}"/>
                  </a:ext>
                </a:extLst>
              </p:cNvPr>
              <p:cNvSpPr/>
              <p:nvPr/>
            </p:nvSpPr>
            <p:spPr>
              <a:xfrm>
                <a:off x="4552951" y="2797819"/>
                <a:ext cx="216257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+mj-ea"/>
                  </a:rPr>
                  <a:t>保证生长发育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87590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1670A137-92D4-4721-87A8-DD692D9C0427}"/>
              </a:ext>
            </a:extLst>
          </p:cNvPr>
          <p:cNvSpPr txBox="1">
            <a:spLocks/>
          </p:cNvSpPr>
          <p:nvPr/>
        </p:nvSpPr>
        <p:spPr>
          <a:xfrm>
            <a:off x="777970" y="157059"/>
            <a:ext cx="10515600" cy="6149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等线 Light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9pPr>
          </a:lstStyle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胃肠内营养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鼻饲法操作程序</a:t>
            </a:r>
            <a:endParaRPr lang="en-US" altLang="zh-CN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zh-CN" altLang="en-US" dirty="0"/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7321AACE-DE12-4AFA-B2A8-4BA3B7BD0C10}"/>
              </a:ext>
            </a:extLst>
          </p:cNvPr>
          <p:cNvCxnSpPr>
            <a:cxnSpLocks/>
          </p:cNvCxnSpPr>
          <p:nvPr/>
        </p:nvCxnSpPr>
        <p:spPr>
          <a:xfrm>
            <a:off x="980105" y="1511224"/>
            <a:ext cx="9833907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  <a:headEnd type="oval" w="lg" len="lg"/>
            <a:tailEnd type="oval" w="lg" len="lg"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流程图: 接点 4">
            <a:extLst>
              <a:ext uri="{FF2B5EF4-FFF2-40B4-BE49-F238E27FC236}">
                <a16:creationId xmlns:a16="http://schemas.microsoft.com/office/drawing/2014/main" id="{362A2AEE-DB6F-4152-84E4-6FBE10AF58F8}"/>
              </a:ext>
            </a:extLst>
          </p:cNvPr>
          <p:cNvSpPr/>
          <p:nvPr/>
        </p:nvSpPr>
        <p:spPr>
          <a:xfrm rot="1044030">
            <a:off x="2212083" y="1329172"/>
            <a:ext cx="312101" cy="344953"/>
          </a:xfrm>
          <a:prstGeom prst="flowChartConnector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流程图: 接点 10">
            <a:extLst>
              <a:ext uri="{FF2B5EF4-FFF2-40B4-BE49-F238E27FC236}">
                <a16:creationId xmlns:a16="http://schemas.microsoft.com/office/drawing/2014/main" id="{FB22CA97-19E3-4E7D-8C16-7689F174DADA}"/>
              </a:ext>
            </a:extLst>
          </p:cNvPr>
          <p:cNvSpPr/>
          <p:nvPr/>
        </p:nvSpPr>
        <p:spPr>
          <a:xfrm rot="1044030">
            <a:off x="5423726" y="1277883"/>
            <a:ext cx="312101" cy="390345"/>
          </a:xfrm>
          <a:prstGeom prst="flowChartConnector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流程图: 接点 11">
            <a:extLst>
              <a:ext uri="{FF2B5EF4-FFF2-40B4-BE49-F238E27FC236}">
                <a16:creationId xmlns:a16="http://schemas.microsoft.com/office/drawing/2014/main" id="{E754CD79-D49A-445E-870E-8013E7117F36}"/>
              </a:ext>
            </a:extLst>
          </p:cNvPr>
          <p:cNvSpPr/>
          <p:nvPr/>
        </p:nvSpPr>
        <p:spPr>
          <a:xfrm rot="1044030">
            <a:off x="8452269" y="1307513"/>
            <a:ext cx="312101" cy="344953"/>
          </a:xfrm>
          <a:prstGeom prst="flowChartConnector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波形 7">
            <a:extLst>
              <a:ext uri="{FF2B5EF4-FFF2-40B4-BE49-F238E27FC236}">
                <a16:creationId xmlns:a16="http://schemas.microsoft.com/office/drawing/2014/main" id="{D8C39B59-4585-42D4-9D4E-B1AEFD4D24E8}"/>
              </a:ext>
            </a:extLst>
          </p:cNvPr>
          <p:cNvSpPr/>
          <p:nvPr/>
        </p:nvSpPr>
        <p:spPr>
          <a:xfrm>
            <a:off x="1958098" y="1753710"/>
            <a:ext cx="2540609" cy="3835545"/>
          </a:xfrm>
          <a:custGeom>
            <a:avLst/>
            <a:gdLst>
              <a:gd name="connsiteX0" fmla="*/ 0 w 2540609"/>
              <a:gd name="connsiteY0" fmla="*/ 178238 h 3835545"/>
              <a:gd name="connsiteX1" fmla="*/ 2540609 w 2540609"/>
              <a:gd name="connsiteY1" fmla="*/ 178238 h 3835545"/>
              <a:gd name="connsiteX2" fmla="*/ 2540609 w 2540609"/>
              <a:gd name="connsiteY2" fmla="*/ 827664 h 3835545"/>
              <a:gd name="connsiteX3" fmla="*/ 2540609 w 2540609"/>
              <a:gd name="connsiteY3" fmla="*/ 1372718 h 3835545"/>
              <a:gd name="connsiteX4" fmla="*/ 2540609 w 2540609"/>
              <a:gd name="connsiteY4" fmla="*/ 1882982 h 3835545"/>
              <a:gd name="connsiteX5" fmla="*/ 2540609 w 2540609"/>
              <a:gd name="connsiteY5" fmla="*/ 2497617 h 3835545"/>
              <a:gd name="connsiteX6" fmla="*/ 2540609 w 2540609"/>
              <a:gd name="connsiteY6" fmla="*/ 3042671 h 3835545"/>
              <a:gd name="connsiteX7" fmla="*/ 2540609 w 2540609"/>
              <a:gd name="connsiteY7" fmla="*/ 3657307 h 3835545"/>
              <a:gd name="connsiteX8" fmla="*/ 0 w 2540609"/>
              <a:gd name="connsiteY8" fmla="*/ 3657307 h 3835545"/>
              <a:gd name="connsiteX9" fmla="*/ 0 w 2540609"/>
              <a:gd name="connsiteY9" fmla="*/ 3147044 h 3835545"/>
              <a:gd name="connsiteX10" fmla="*/ 0 w 2540609"/>
              <a:gd name="connsiteY10" fmla="*/ 2567199 h 3835545"/>
              <a:gd name="connsiteX11" fmla="*/ 0 w 2540609"/>
              <a:gd name="connsiteY11" fmla="*/ 1987354 h 3835545"/>
              <a:gd name="connsiteX12" fmla="*/ 0 w 2540609"/>
              <a:gd name="connsiteY12" fmla="*/ 1442300 h 3835545"/>
              <a:gd name="connsiteX13" fmla="*/ 0 w 2540609"/>
              <a:gd name="connsiteY13" fmla="*/ 792874 h 3835545"/>
              <a:gd name="connsiteX14" fmla="*/ 0 w 2540609"/>
              <a:gd name="connsiteY14" fmla="*/ 178238 h 383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0609" h="3835545" extrusionOk="0">
                <a:moveTo>
                  <a:pt x="0" y="178238"/>
                </a:moveTo>
                <a:cubicBezTo>
                  <a:pt x="585372" y="-577186"/>
                  <a:pt x="1442276" y="866742"/>
                  <a:pt x="2540609" y="178238"/>
                </a:cubicBezTo>
                <a:cubicBezTo>
                  <a:pt x="2541958" y="310090"/>
                  <a:pt x="2517079" y="696448"/>
                  <a:pt x="2540609" y="827664"/>
                </a:cubicBezTo>
                <a:cubicBezTo>
                  <a:pt x="2564139" y="958880"/>
                  <a:pt x="2492398" y="1116506"/>
                  <a:pt x="2540609" y="1372718"/>
                </a:cubicBezTo>
                <a:cubicBezTo>
                  <a:pt x="2588820" y="1628930"/>
                  <a:pt x="2511507" y="1755129"/>
                  <a:pt x="2540609" y="1882982"/>
                </a:cubicBezTo>
                <a:cubicBezTo>
                  <a:pt x="2569711" y="2010835"/>
                  <a:pt x="2527324" y="2332655"/>
                  <a:pt x="2540609" y="2497617"/>
                </a:cubicBezTo>
                <a:cubicBezTo>
                  <a:pt x="2553894" y="2662580"/>
                  <a:pt x="2534716" y="2876903"/>
                  <a:pt x="2540609" y="3042671"/>
                </a:cubicBezTo>
                <a:cubicBezTo>
                  <a:pt x="2546502" y="3208439"/>
                  <a:pt x="2511033" y="3361314"/>
                  <a:pt x="2540609" y="3657307"/>
                </a:cubicBezTo>
                <a:cubicBezTo>
                  <a:pt x="1682621" y="4145408"/>
                  <a:pt x="780490" y="3155431"/>
                  <a:pt x="0" y="3657307"/>
                </a:cubicBezTo>
                <a:cubicBezTo>
                  <a:pt x="-29303" y="3541333"/>
                  <a:pt x="40106" y="3360256"/>
                  <a:pt x="0" y="3147044"/>
                </a:cubicBezTo>
                <a:cubicBezTo>
                  <a:pt x="-40106" y="2933832"/>
                  <a:pt x="29640" y="2821607"/>
                  <a:pt x="0" y="2567199"/>
                </a:cubicBezTo>
                <a:cubicBezTo>
                  <a:pt x="-29640" y="2312791"/>
                  <a:pt x="10410" y="2208903"/>
                  <a:pt x="0" y="1987354"/>
                </a:cubicBezTo>
                <a:cubicBezTo>
                  <a:pt x="-10410" y="1765806"/>
                  <a:pt x="40428" y="1640487"/>
                  <a:pt x="0" y="1442300"/>
                </a:cubicBezTo>
                <a:cubicBezTo>
                  <a:pt x="-40428" y="1244113"/>
                  <a:pt x="72634" y="1093807"/>
                  <a:pt x="0" y="792874"/>
                </a:cubicBezTo>
                <a:cubicBezTo>
                  <a:pt x="-72634" y="491941"/>
                  <a:pt x="59446" y="388037"/>
                  <a:pt x="0" y="178238"/>
                </a:cubicBezTo>
                <a:close/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ave">
                    <a:avLst>
                      <a:gd name="adj1" fmla="val 4647"/>
                      <a:gd name="adj2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评估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、病人的情况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、鼻腔通畅性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3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、解释，取得配合</a:t>
            </a:r>
          </a:p>
        </p:txBody>
      </p:sp>
      <p:sp>
        <p:nvSpPr>
          <p:cNvPr id="18" name="波形 17">
            <a:extLst>
              <a:ext uri="{FF2B5EF4-FFF2-40B4-BE49-F238E27FC236}">
                <a16:creationId xmlns:a16="http://schemas.microsoft.com/office/drawing/2014/main" id="{43210675-E29C-48E6-B39E-20B1E57A0F09}"/>
              </a:ext>
            </a:extLst>
          </p:cNvPr>
          <p:cNvSpPr/>
          <p:nvPr/>
        </p:nvSpPr>
        <p:spPr>
          <a:xfrm>
            <a:off x="5153482" y="1732051"/>
            <a:ext cx="2540609" cy="3835545"/>
          </a:xfrm>
          <a:custGeom>
            <a:avLst/>
            <a:gdLst>
              <a:gd name="connsiteX0" fmla="*/ 0 w 2540609"/>
              <a:gd name="connsiteY0" fmla="*/ 178238 h 3835545"/>
              <a:gd name="connsiteX1" fmla="*/ 2540609 w 2540609"/>
              <a:gd name="connsiteY1" fmla="*/ 178238 h 3835545"/>
              <a:gd name="connsiteX2" fmla="*/ 2540609 w 2540609"/>
              <a:gd name="connsiteY2" fmla="*/ 827664 h 3835545"/>
              <a:gd name="connsiteX3" fmla="*/ 2540609 w 2540609"/>
              <a:gd name="connsiteY3" fmla="*/ 1372718 h 3835545"/>
              <a:gd name="connsiteX4" fmla="*/ 2540609 w 2540609"/>
              <a:gd name="connsiteY4" fmla="*/ 1882982 h 3835545"/>
              <a:gd name="connsiteX5" fmla="*/ 2540609 w 2540609"/>
              <a:gd name="connsiteY5" fmla="*/ 2497617 h 3835545"/>
              <a:gd name="connsiteX6" fmla="*/ 2540609 w 2540609"/>
              <a:gd name="connsiteY6" fmla="*/ 3042671 h 3835545"/>
              <a:gd name="connsiteX7" fmla="*/ 2540609 w 2540609"/>
              <a:gd name="connsiteY7" fmla="*/ 3657307 h 3835545"/>
              <a:gd name="connsiteX8" fmla="*/ 0 w 2540609"/>
              <a:gd name="connsiteY8" fmla="*/ 3657307 h 3835545"/>
              <a:gd name="connsiteX9" fmla="*/ 0 w 2540609"/>
              <a:gd name="connsiteY9" fmla="*/ 3147044 h 3835545"/>
              <a:gd name="connsiteX10" fmla="*/ 0 w 2540609"/>
              <a:gd name="connsiteY10" fmla="*/ 2567199 h 3835545"/>
              <a:gd name="connsiteX11" fmla="*/ 0 w 2540609"/>
              <a:gd name="connsiteY11" fmla="*/ 1987354 h 3835545"/>
              <a:gd name="connsiteX12" fmla="*/ 0 w 2540609"/>
              <a:gd name="connsiteY12" fmla="*/ 1442300 h 3835545"/>
              <a:gd name="connsiteX13" fmla="*/ 0 w 2540609"/>
              <a:gd name="connsiteY13" fmla="*/ 792874 h 3835545"/>
              <a:gd name="connsiteX14" fmla="*/ 0 w 2540609"/>
              <a:gd name="connsiteY14" fmla="*/ 178238 h 383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0609" h="3835545" extrusionOk="0">
                <a:moveTo>
                  <a:pt x="0" y="178238"/>
                </a:moveTo>
                <a:cubicBezTo>
                  <a:pt x="585372" y="-577186"/>
                  <a:pt x="1442276" y="866742"/>
                  <a:pt x="2540609" y="178238"/>
                </a:cubicBezTo>
                <a:cubicBezTo>
                  <a:pt x="2541958" y="310090"/>
                  <a:pt x="2517079" y="696448"/>
                  <a:pt x="2540609" y="827664"/>
                </a:cubicBezTo>
                <a:cubicBezTo>
                  <a:pt x="2564139" y="958880"/>
                  <a:pt x="2492398" y="1116506"/>
                  <a:pt x="2540609" y="1372718"/>
                </a:cubicBezTo>
                <a:cubicBezTo>
                  <a:pt x="2588820" y="1628930"/>
                  <a:pt x="2511507" y="1755129"/>
                  <a:pt x="2540609" y="1882982"/>
                </a:cubicBezTo>
                <a:cubicBezTo>
                  <a:pt x="2569711" y="2010835"/>
                  <a:pt x="2527324" y="2332655"/>
                  <a:pt x="2540609" y="2497617"/>
                </a:cubicBezTo>
                <a:cubicBezTo>
                  <a:pt x="2553894" y="2662580"/>
                  <a:pt x="2534716" y="2876903"/>
                  <a:pt x="2540609" y="3042671"/>
                </a:cubicBezTo>
                <a:cubicBezTo>
                  <a:pt x="2546502" y="3208439"/>
                  <a:pt x="2511033" y="3361314"/>
                  <a:pt x="2540609" y="3657307"/>
                </a:cubicBezTo>
                <a:cubicBezTo>
                  <a:pt x="1682621" y="4145408"/>
                  <a:pt x="780490" y="3155431"/>
                  <a:pt x="0" y="3657307"/>
                </a:cubicBezTo>
                <a:cubicBezTo>
                  <a:pt x="-29303" y="3541333"/>
                  <a:pt x="40106" y="3360256"/>
                  <a:pt x="0" y="3147044"/>
                </a:cubicBezTo>
                <a:cubicBezTo>
                  <a:pt x="-40106" y="2933832"/>
                  <a:pt x="29640" y="2821607"/>
                  <a:pt x="0" y="2567199"/>
                </a:cubicBezTo>
                <a:cubicBezTo>
                  <a:pt x="-29640" y="2312791"/>
                  <a:pt x="10410" y="2208903"/>
                  <a:pt x="0" y="1987354"/>
                </a:cubicBezTo>
                <a:cubicBezTo>
                  <a:pt x="-10410" y="1765806"/>
                  <a:pt x="40428" y="1640487"/>
                  <a:pt x="0" y="1442300"/>
                </a:cubicBezTo>
                <a:cubicBezTo>
                  <a:pt x="-40428" y="1244113"/>
                  <a:pt x="72634" y="1093807"/>
                  <a:pt x="0" y="792874"/>
                </a:cubicBezTo>
                <a:cubicBezTo>
                  <a:pt x="-72634" y="491941"/>
                  <a:pt x="59446" y="388037"/>
                  <a:pt x="0" y="178238"/>
                </a:cubicBezTo>
                <a:close/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ave">
                    <a:avLst>
                      <a:gd name="adj1" fmla="val 4647"/>
                      <a:gd name="adj2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计划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、病人准备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、护士准备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3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、用物准备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4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、环境准备</a:t>
            </a:r>
          </a:p>
        </p:txBody>
      </p:sp>
      <p:sp>
        <p:nvSpPr>
          <p:cNvPr id="19" name="波形 18">
            <a:extLst>
              <a:ext uri="{FF2B5EF4-FFF2-40B4-BE49-F238E27FC236}">
                <a16:creationId xmlns:a16="http://schemas.microsoft.com/office/drawing/2014/main" id="{EBC627FA-424B-48A1-BADC-BBBE13B13FB6}"/>
              </a:ext>
            </a:extLst>
          </p:cNvPr>
          <p:cNvSpPr/>
          <p:nvPr/>
        </p:nvSpPr>
        <p:spPr>
          <a:xfrm>
            <a:off x="8222271" y="1722473"/>
            <a:ext cx="2540609" cy="3835545"/>
          </a:xfrm>
          <a:custGeom>
            <a:avLst/>
            <a:gdLst>
              <a:gd name="connsiteX0" fmla="*/ 0 w 2540609"/>
              <a:gd name="connsiteY0" fmla="*/ 178238 h 3835545"/>
              <a:gd name="connsiteX1" fmla="*/ 2540609 w 2540609"/>
              <a:gd name="connsiteY1" fmla="*/ 178238 h 3835545"/>
              <a:gd name="connsiteX2" fmla="*/ 2540609 w 2540609"/>
              <a:gd name="connsiteY2" fmla="*/ 827664 h 3835545"/>
              <a:gd name="connsiteX3" fmla="*/ 2540609 w 2540609"/>
              <a:gd name="connsiteY3" fmla="*/ 1372718 h 3835545"/>
              <a:gd name="connsiteX4" fmla="*/ 2540609 w 2540609"/>
              <a:gd name="connsiteY4" fmla="*/ 1882982 h 3835545"/>
              <a:gd name="connsiteX5" fmla="*/ 2540609 w 2540609"/>
              <a:gd name="connsiteY5" fmla="*/ 2497617 h 3835545"/>
              <a:gd name="connsiteX6" fmla="*/ 2540609 w 2540609"/>
              <a:gd name="connsiteY6" fmla="*/ 3042671 h 3835545"/>
              <a:gd name="connsiteX7" fmla="*/ 2540609 w 2540609"/>
              <a:gd name="connsiteY7" fmla="*/ 3657307 h 3835545"/>
              <a:gd name="connsiteX8" fmla="*/ 0 w 2540609"/>
              <a:gd name="connsiteY8" fmla="*/ 3657307 h 3835545"/>
              <a:gd name="connsiteX9" fmla="*/ 0 w 2540609"/>
              <a:gd name="connsiteY9" fmla="*/ 3147044 h 3835545"/>
              <a:gd name="connsiteX10" fmla="*/ 0 w 2540609"/>
              <a:gd name="connsiteY10" fmla="*/ 2567199 h 3835545"/>
              <a:gd name="connsiteX11" fmla="*/ 0 w 2540609"/>
              <a:gd name="connsiteY11" fmla="*/ 1987354 h 3835545"/>
              <a:gd name="connsiteX12" fmla="*/ 0 w 2540609"/>
              <a:gd name="connsiteY12" fmla="*/ 1442300 h 3835545"/>
              <a:gd name="connsiteX13" fmla="*/ 0 w 2540609"/>
              <a:gd name="connsiteY13" fmla="*/ 792874 h 3835545"/>
              <a:gd name="connsiteX14" fmla="*/ 0 w 2540609"/>
              <a:gd name="connsiteY14" fmla="*/ 178238 h 383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0609" h="3835545" extrusionOk="0">
                <a:moveTo>
                  <a:pt x="0" y="178238"/>
                </a:moveTo>
                <a:cubicBezTo>
                  <a:pt x="585372" y="-577186"/>
                  <a:pt x="1442276" y="866742"/>
                  <a:pt x="2540609" y="178238"/>
                </a:cubicBezTo>
                <a:cubicBezTo>
                  <a:pt x="2541958" y="310090"/>
                  <a:pt x="2517079" y="696448"/>
                  <a:pt x="2540609" y="827664"/>
                </a:cubicBezTo>
                <a:cubicBezTo>
                  <a:pt x="2564139" y="958880"/>
                  <a:pt x="2492398" y="1116506"/>
                  <a:pt x="2540609" y="1372718"/>
                </a:cubicBezTo>
                <a:cubicBezTo>
                  <a:pt x="2588820" y="1628930"/>
                  <a:pt x="2511507" y="1755129"/>
                  <a:pt x="2540609" y="1882982"/>
                </a:cubicBezTo>
                <a:cubicBezTo>
                  <a:pt x="2569711" y="2010835"/>
                  <a:pt x="2527324" y="2332655"/>
                  <a:pt x="2540609" y="2497617"/>
                </a:cubicBezTo>
                <a:cubicBezTo>
                  <a:pt x="2553894" y="2662580"/>
                  <a:pt x="2534716" y="2876903"/>
                  <a:pt x="2540609" y="3042671"/>
                </a:cubicBezTo>
                <a:cubicBezTo>
                  <a:pt x="2546502" y="3208439"/>
                  <a:pt x="2511033" y="3361314"/>
                  <a:pt x="2540609" y="3657307"/>
                </a:cubicBezTo>
                <a:cubicBezTo>
                  <a:pt x="1682621" y="4145408"/>
                  <a:pt x="780490" y="3155431"/>
                  <a:pt x="0" y="3657307"/>
                </a:cubicBezTo>
                <a:cubicBezTo>
                  <a:pt x="-29303" y="3541333"/>
                  <a:pt x="40106" y="3360256"/>
                  <a:pt x="0" y="3147044"/>
                </a:cubicBezTo>
                <a:cubicBezTo>
                  <a:pt x="-40106" y="2933832"/>
                  <a:pt x="29640" y="2821607"/>
                  <a:pt x="0" y="2567199"/>
                </a:cubicBezTo>
                <a:cubicBezTo>
                  <a:pt x="-29640" y="2312791"/>
                  <a:pt x="10410" y="2208903"/>
                  <a:pt x="0" y="1987354"/>
                </a:cubicBezTo>
                <a:cubicBezTo>
                  <a:pt x="-10410" y="1765806"/>
                  <a:pt x="40428" y="1640487"/>
                  <a:pt x="0" y="1442300"/>
                </a:cubicBezTo>
                <a:cubicBezTo>
                  <a:pt x="-40428" y="1244113"/>
                  <a:pt x="72634" y="1093807"/>
                  <a:pt x="0" y="792874"/>
                </a:cubicBezTo>
                <a:cubicBezTo>
                  <a:pt x="-72634" y="491941"/>
                  <a:pt x="59446" y="388037"/>
                  <a:pt x="0" y="178238"/>
                </a:cubicBezTo>
                <a:close/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ave">
                    <a:avLst>
                      <a:gd name="adj1" fmla="val 4647"/>
                      <a:gd name="adj2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ct val="150000"/>
              </a:lnSpc>
            </a:pPr>
            <a:endParaRPr lang="en-US" altLang="zh-CN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endParaRPr lang="en-US" altLang="zh-CN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实施与评价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0" name="灯片编号占位符 3">
            <a:extLst>
              <a:ext uri="{FF2B5EF4-FFF2-40B4-BE49-F238E27FC236}">
                <a16:creationId xmlns:a16="http://schemas.microsoft.com/office/drawing/2014/main" id="{65B95B65-1E85-4C7B-91BB-56F4F135A0F8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7"/>
          <p:cNvSpPr txBox="1"/>
          <p:nvPr/>
        </p:nvSpPr>
        <p:spPr>
          <a:xfrm>
            <a:off x="1287221" y="2179722"/>
            <a:ext cx="8353425" cy="480131"/>
          </a:xfrm>
          <a:prstGeom prst="rect">
            <a:avLst/>
          </a:prstGeom>
          <a:noFill/>
          <a:ln w="25400" cap="flat" cmpd="sng">
            <a:noFill/>
            <a:prstDash val="sysDot"/>
            <a:miter/>
            <a:headEnd type="none" w="med" len="med"/>
            <a:tailEnd type="none" w="med" len="med"/>
          </a:ln>
        </p:spPr>
        <p:txBody>
          <a:bodyPr anchor="ctr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Tx/>
              <a:buFont typeface="Wingdings" panose="05000000000000000000" pitchFamily="2" charset="2"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护士准备  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着装整洁，洗手，戴口罩。</a:t>
            </a:r>
          </a:p>
        </p:txBody>
      </p:sp>
      <p:sp>
        <p:nvSpPr>
          <p:cNvPr id="72706" name="Text Box 12"/>
          <p:cNvSpPr txBox="1"/>
          <p:nvPr/>
        </p:nvSpPr>
        <p:spPr>
          <a:xfrm>
            <a:off x="1253210" y="3038337"/>
            <a:ext cx="9757297" cy="1754326"/>
          </a:xfrm>
          <a:prstGeom prst="rect">
            <a:avLst/>
          </a:prstGeom>
          <a:noFill/>
          <a:ln w="25400" cap="flat" cmpd="sng">
            <a:noFill/>
            <a:prstDash val="sysDot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用物准备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Tx/>
              <a:buSzTx/>
              <a:buFontTx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插管治疗盘：鼻饲包（治疗碗、治疗巾、压舌板、镊子、纱布）、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50ml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注射器、胃管、棉签、液体石蜡、胶布、安全别针、听诊器、调节夹或橡皮圈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夹管用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、温开水适量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亦可用病人饮水壶内的水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、水杯、弯盘、鼻饲液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38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～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40℃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>
              <a:buClrTx/>
              <a:buSzTx/>
              <a:buFontTx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拔管治疗盘：弯盘、纱布、棉签、松节油，根据需要备漱口液。 </a:t>
            </a:r>
          </a:p>
        </p:txBody>
      </p:sp>
      <p:sp>
        <p:nvSpPr>
          <p:cNvPr id="72707" name="Text Box 13"/>
          <p:cNvSpPr txBox="1"/>
          <p:nvPr/>
        </p:nvSpPr>
        <p:spPr>
          <a:xfrm>
            <a:off x="1354538" y="5063986"/>
            <a:ext cx="8424862" cy="523220"/>
          </a:xfrm>
          <a:prstGeom prst="rect">
            <a:avLst/>
          </a:prstGeom>
          <a:noFill/>
          <a:ln w="25400" cap="flat" cmpd="sng">
            <a:noFill/>
            <a:prstDash val="sysDot"/>
            <a:miter/>
            <a:headEnd type="none" w="med" len="med"/>
            <a:tailEnd type="none" w="med" len="med"/>
          </a:ln>
        </p:spPr>
        <p:txBody>
          <a:bodyPr anchor="ctr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环境准备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病室光线充足，安静、整洁，无异味。根据需要遮挡病人。 </a:t>
            </a:r>
          </a:p>
        </p:txBody>
      </p:sp>
      <p:sp>
        <p:nvSpPr>
          <p:cNvPr id="72708" name="Text Box 8"/>
          <p:cNvSpPr txBox="1"/>
          <p:nvPr/>
        </p:nvSpPr>
        <p:spPr>
          <a:xfrm>
            <a:off x="1253210" y="851707"/>
            <a:ext cx="10006349" cy="1138773"/>
          </a:xfrm>
          <a:prstGeom prst="rect">
            <a:avLst/>
          </a:prstGeom>
          <a:noFill/>
          <a:ln w="25400" cap="flat" cmpd="sng">
            <a:noFill/>
            <a:prstDash val="sysDot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病人准备  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ClrTx/>
              <a:buSzTx/>
              <a:buFontTx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了解鼻饲的目的、操作过程及配合的相关知识，戴眼镜或有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义齿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者操作前应取下，妥善放置。</a:t>
            </a: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4DDB8139-2F45-41D2-B183-DC9C50FE3E81}"/>
              </a:ext>
            </a:extLst>
          </p:cNvPr>
          <p:cNvSpPr txBox="1">
            <a:spLocks/>
          </p:cNvSpPr>
          <p:nvPr/>
        </p:nvSpPr>
        <p:spPr>
          <a:xfrm>
            <a:off x="777970" y="157059"/>
            <a:ext cx="10515600" cy="6149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等线 Light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9pPr>
          </a:lstStyle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鼻饲法操作程序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计划</a:t>
            </a:r>
            <a:endParaRPr lang="en-US" altLang="zh-CN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D3B58A89-E9CA-41DA-B568-11330FE94B16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custDataLst>
      <p:tags r:id="rId1"/>
    </p:custDataLst>
  </p:cSld>
  <p:clrMapOvr>
    <a:masterClrMapping/>
  </p:clrMapOvr>
  <p:transition>
    <p:diamond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片包含 游戏机&#10;&#10;描述已自动生成">
            <a:extLst>
              <a:ext uri="{FF2B5EF4-FFF2-40B4-BE49-F238E27FC236}">
                <a16:creationId xmlns:a16="http://schemas.microsoft.com/office/drawing/2014/main" id="{CA17E18A-18FB-4E31-A96F-1C2441C9B65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CFA"/>
              </a:clrFrom>
              <a:clrTo>
                <a:srgbClr val="FDF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06064"/>
            <a:ext cx="5928872" cy="5465147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422938E-4E3D-44F3-9492-6F7A4FF514BE}"/>
              </a:ext>
            </a:extLst>
          </p:cNvPr>
          <p:cNvGrpSpPr/>
          <p:nvPr/>
        </p:nvGrpSpPr>
        <p:grpSpPr>
          <a:xfrm>
            <a:off x="697400" y="1305311"/>
            <a:ext cx="6823075" cy="4746625"/>
            <a:chOff x="1062038" y="1419225"/>
            <a:chExt cx="6823075" cy="4746625"/>
          </a:xfrm>
        </p:grpSpPr>
        <p:cxnSp>
          <p:nvCxnSpPr>
            <p:cNvPr id="3" name="直接箭头连接符 2">
              <a:extLst>
                <a:ext uri="{FF2B5EF4-FFF2-40B4-BE49-F238E27FC236}">
                  <a16:creationId xmlns:a16="http://schemas.microsoft.com/office/drawing/2014/main" id="{C389AAEC-672C-408C-95DC-37F14B3F86A1}"/>
                </a:ext>
              </a:extLst>
            </p:cNvPr>
            <p:cNvCxnSpPr>
              <a:cxnSpLocks/>
            </p:cNvCxnSpPr>
            <p:nvPr/>
          </p:nvCxnSpPr>
          <p:spPr>
            <a:xfrm>
              <a:off x="1271588" y="1419225"/>
              <a:ext cx="0" cy="4746625"/>
            </a:xfrm>
            <a:prstGeom prst="straightConnector1">
              <a:avLst/>
            </a:prstGeom>
            <a:ln w="28575">
              <a:headEnd type="diamond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图形 6" descr="无填充的天使表情">
              <a:extLst>
                <a:ext uri="{FF2B5EF4-FFF2-40B4-BE49-F238E27FC236}">
                  <a16:creationId xmlns:a16="http://schemas.microsoft.com/office/drawing/2014/main" id="{52A289A1-5D57-4758-B9F9-5056B3373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913" y="2051050"/>
              <a:ext cx="385762" cy="38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5921AB06-4059-4F46-AA4A-497EF48AF3E8}"/>
                </a:ext>
              </a:extLst>
            </p:cNvPr>
            <p:cNvSpPr txBox="1"/>
            <p:nvPr/>
          </p:nvSpPr>
          <p:spPr>
            <a:xfrm>
              <a:off x="1514475" y="1935163"/>
              <a:ext cx="1809750" cy="4619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核对，解释</a:t>
              </a: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B3F4A200-BB4F-4341-88C9-725EA7C534E8}"/>
                </a:ext>
              </a:extLst>
            </p:cNvPr>
            <p:cNvCxnSpPr>
              <a:cxnSpLocks/>
            </p:cNvCxnSpPr>
            <p:nvPr/>
          </p:nvCxnSpPr>
          <p:spPr>
            <a:xfrm>
              <a:off x="1463675" y="2781300"/>
              <a:ext cx="2239963" cy="0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图形 20" descr="肌肉发达的手臂">
              <a:extLst>
                <a:ext uri="{FF2B5EF4-FFF2-40B4-BE49-F238E27FC236}">
                  <a16:creationId xmlns:a16="http://schemas.microsoft.com/office/drawing/2014/main" id="{34EC70D4-C7C6-4D10-BCB9-018C932814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38" y="4805363"/>
              <a:ext cx="452437" cy="450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形 22" descr="男性形象">
              <a:extLst>
                <a:ext uri="{FF2B5EF4-FFF2-40B4-BE49-F238E27FC236}">
                  <a16:creationId xmlns:a16="http://schemas.microsoft.com/office/drawing/2014/main" id="{A74E05DD-9D3D-40D9-B157-E6AB906055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38" y="3390900"/>
              <a:ext cx="452437" cy="450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011A027-3A66-4DF7-B299-9E6F940596F5}"/>
                </a:ext>
              </a:extLst>
            </p:cNvPr>
            <p:cNvSpPr txBox="1"/>
            <p:nvPr/>
          </p:nvSpPr>
          <p:spPr>
            <a:xfrm>
              <a:off x="1544638" y="3097213"/>
              <a:ext cx="6084712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安置卧位</a:t>
              </a:r>
              <a:endParaRPr lang="en-US" altLang="zh-CN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buFont typeface="Wingdings" panose="05000000000000000000" pitchFamily="2" charset="2"/>
                <a:buChar char="u"/>
                <a:defRPr/>
              </a:pP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昏迷病人：</a:t>
              </a:r>
              <a:r>
                <a:rPr lang="zh-CN" altLang="en-US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去枕仰卧，头向后仰</a:t>
              </a:r>
              <a:endParaRPr lang="en-US" altLang="zh-CN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buFont typeface="Wingdings" panose="05000000000000000000" pitchFamily="2" charset="2"/>
                <a:buChar char="u"/>
                <a:defRPr/>
              </a:pP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清醒病人：</a:t>
              </a:r>
              <a:r>
                <a:rPr lang="zh-CN" altLang="en-US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半坐卧位或坐位，病情较重者取右侧卧位</a:t>
              </a:r>
            </a:p>
            <a:p>
              <a:pPr>
                <a:defRPr/>
              </a:pPr>
              <a:endParaRPr lang="zh-CN" altLang="en-US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BC865158-C7A6-4024-B564-3B2F297E5D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3675" y="4365625"/>
              <a:ext cx="2206625" cy="0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93E498F-CCE4-4714-B93D-6D5C4400A5AD}"/>
                </a:ext>
              </a:extLst>
            </p:cNvPr>
            <p:cNvSpPr txBox="1"/>
            <p:nvPr/>
          </p:nvSpPr>
          <p:spPr>
            <a:xfrm>
              <a:off x="1568450" y="4778375"/>
              <a:ext cx="6316663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铺巾放盘</a:t>
              </a:r>
              <a:endParaRPr lang="en-US" altLang="zh-CN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1F01A342-EDF0-4AE4-87C7-BAC3C0B07E75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36EBA4B-45F5-4597-BE8D-5B66B58F8849}"/>
              </a:ext>
            </a:extLst>
          </p:cNvPr>
          <p:cNvSpPr/>
          <p:nvPr/>
        </p:nvSpPr>
        <p:spPr>
          <a:xfrm>
            <a:off x="807217" y="140255"/>
            <a:ext cx="101711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</a:rPr>
              <a:t>鼻饲法操作程序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</a:rPr>
              <a:t>实施</a:t>
            </a:r>
            <a:endParaRPr lang="en-US" altLang="zh-CN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4178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422938E-4E3D-44F3-9492-6F7A4FF514BE}"/>
              </a:ext>
            </a:extLst>
          </p:cNvPr>
          <p:cNvGrpSpPr/>
          <p:nvPr/>
        </p:nvGrpSpPr>
        <p:grpSpPr>
          <a:xfrm>
            <a:off x="585203" y="1256541"/>
            <a:ext cx="7605128" cy="4746625"/>
            <a:chOff x="1062038" y="1419225"/>
            <a:chExt cx="6769100" cy="4746625"/>
          </a:xfrm>
        </p:grpSpPr>
        <p:cxnSp>
          <p:nvCxnSpPr>
            <p:cNvPr id="3" name="直接箭头连接符 2">
              <a:extLst>
                <a:ext uri="{FF2B5EF4-FFF2-40B4-BE49-F238E27FC236}">
                  <a16:creationId xmlns:a16="http://schemas.microsoft.com/office/drawing/2014/main" id="{C389AAEC-672C-408C-95DC-37F14B3F86A1}"/>
                </a:ext>
              </a:extLst>
            </p:cNvPr>
            <p:cNvCxnSpPr>
              <a:cxnSpLocks/>
            </p:cNvCxnSpPr>
            <p:nvPr/>
          </p:nvCxnSpPr>
          <p:spPr>
            <a:xfrm>
              <a:off x="1271588" y="1419225"/>
              <a:ext cx="0" cy="4746625"/>
            </a:xfrm>
            <a:prstGeom prst="straightConnector1">
              <a:avLst/>
            </a:prstGeom>
            <a:ln w="28575">
              <a:headEnd type="diamond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图形 6" descr="无填充的天使表情">
              <a:extLst>
                <a:ext uri="{FF2B5EF4-FFF2-40B4-BE49-F238E27FC236}">
                  <a16:creationId xmlns:a16="http://schemas.microsoft.com/office/drawing/2014/main" id="{52A289A1-5D57-4758-B9F9-5056B3373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913" y="2051050"/>
              <a:ext cx="385762" cy="38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5921AB06-4059-4F46-AA4A-497EF48AF3E8}"/>
                </a:ext>
              </a:extLst>
            </p:cNvPr>
            <p:cNvSpPr txBox="1"/>
            <p:nvPr/>
          </p:nvSpPr>
          <p:spPr>
            <a:xfrm>
              <a:off x="1514475" y="1935163"/>
              <a:ext cx="1809750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清洁鼻腔</a:t>
              </a: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B3F4A200-BB4F-4341-88C9-725EA7C534E8}"/>
                </a:ext>
              </a:extLst>
            </p:cNvPr>
            <p:cNvCxnSpPr>
              <a:cxnSpLocks/>
            </p:cNvCxnSpPr>
            <p:nvPr/>
          </p:nvCxnSpPr>
          <p:spPr>
            <a:xfrm>
              <a:off x="1463675" y="2781300"/>
              <a:ext cx="2239963" cy="0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图形 20" descr="肌肉发达的手臂">
              <a:extLst>
                <a:ext uri="{FF2B5EF4-FFF2-40B4-BE49-F238E27FC236}">
                  <a16:creationId xmlns:a16="http://schemas.microsoft.com/office/drawing/2014/main" id="{34EC70D4-C7C6-4D10-BCB9-018C932814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38" y="4805363"/>
              <a:ext cx="452437" cy="450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形 22" descr="男性形象">
              <a:extLst>
                <a:ext uri="{FF2B5EF4-FFF2-40B4-BE49-F238E27FC236}">
                  <a16:creationId xmlns:a16="http://schemas.microsoft.com/office/drawing/2014/main" id="{A74E05DD-9D3D-40D9-B157-E6AB906055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38" y="3390900"/>
              <a:ext cx="452437" cy="450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011A027-3A66-4DF7-B299-9E6F940596F5}"/>
                </a:ext>
              </a:extLst>
            </p:cNvPr>
            <p:cNvSpPr txBox="1"/>
            <p:nvPr/>
          </p:nvSpPr>
          <p:spPr>
            <a:xfrm>
              <a:off x="1544638" y="3097213"/>
              <a:ext cx="6196623" cy="1600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测量长度</a:t>
              </a:r>
              <a:endParaRPr lang="en-US" altLang="zh-CN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buFont typeface="Wingdings" panose="05000000000000000000" pitchFamily="2" charset="2"/>
                <a:buChar char="u"/>
                <a:defRPr/>
              </a:pP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成人：</a:t>
              </a:r>
              <a:r>
                <a:rPr lang="zh-CN" altLang="en-US" sz="2000" u="sng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前额发际至剑突</a:t>
              </a:r>
              <a:r>
                <a:rPr lang="zh-CN" altLang="en-US" sz="2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或</a:t>
              </a:r>
              <a:r>
                <a:rPr lang="zh-CN" altLang="en-US" sz="2000" u="sng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鼻尖经耳垂至剑突，</a:t>
              </a:r>
              <a:r>
                <a:rPr lang="en-US" altLang="zh-CN" sz="2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45~55cm</a:t>
              </a:r>
              <a:r>
                <a:rPr lang="zh-CN" altLang="en-US" sz="2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buFont typeface="Wingdings" panose="05000000000000000000" pitchFamily="2" charset="2"/>
                <a:buChar char="u"/>
                <a:defRPr/>
              </a:pP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小儿：眉间至剑突与脐中点</a:t>
              </a:r>
              <a:endParaRPr lang="en-US" altLang="zh-CN" sz="20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buFont typeface="Wingdings" panose="05000000000000000000" pitchFamily="2" charset="2"/>
                <a:buChar char="u"/>
                <a:defRPr/>
              </a:pPr>
              <a:endPara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defRPr/>
              </a:pPr>
              <a:endParaRPr lang="zh-CN" altLang="en-US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BC865158-C7A6-4024-B564-3B2F297E5D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3675" y="4365625"/>
              <a:ext cx="2206625" cy="0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93E498F-CCE4-4714-B93D-6D5C4400A5AD}"/>
                </a:ext>
              </a:extLst>
            </p:cNvPr>
            <p:cNvSpPr txBox="1"/>
            <p:nvPr/>
          </p:nvSpPr>
          <p:spPr>
            <a:xfrm>
              <a:off x="1514475" y="4889501"/>
              <a:ext cx="6316663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润滑胃管</a:t>
              </a:r>
              <a:endParaRPr lang="en-US" altLang="zh-CN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1F01A342-EDF0-4AE4-87C7-BAC3C0B07E75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36EBA4B-45F5-4597-BE8D-5B66B58F8849}"/>
              </a:ext>
            </a:extLst>
          </p:cNvPr>
          <p:cNvSpPr/>
          <p:nvPr/>
        </p:nvSpPr>
        <p:spPr>
          <a:xfrm>
            <a:off x="807217" y="140255"/>
            <a:ext cx="101711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</a:rPr>
              <a:t>鼻饲法操作程序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</a:rPr>
              <a:t>实施</a:t>
            </a:r>
            <a:endParaRPr lang="en-US" altLang="zh-CN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Picture 14" descr="08-01-02鼻饲法">
            <a:extLst>
              <a:ext uri="{FF2B5EF4-FFF2-40B4-BE49-F238E27FC236}">
                <a16:creationId xmlns:a16="http://schemas.microsoft.com/office/drawing/2014/main" id="{2FB31596-7C78-4249-AFA4-2479DDE48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331" y="2423914"/>
            <a:ext cx="3458005" cy="230213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540453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422938E-4E3D-44F3-9492-6F7A4FF514BE}"/>
              </a:ext>
            </a:extLst>
          </p:cNvPr>
          <p:cNvGrpSpPr/>
          <p:nvPr/>
        </p:nvGrpSpPr>
        <p:grpSpPr>
          <a:xfrm>
            <a:off x="596423" y="874849"/>
            <a:ext cx="9204150" cy="5108301"/>
            <a:chOff x="1062038" y="1057549"/>
            <a:chExt cx="8192343" cy="5108301"/>
          </a:xfrm>
        </p:grpSpPr>
        <p:cxnSp>
          <p:nvCxnSpPr>
            <p:cNvPr id="3" name="直接箭头连接符 2">
              <a:extLst>
                <a:ext uri="{FF2B5EF4-FFF2-40B4-BE49-F238E27FC236}">
                  <a16:creationId xmlns:a16="http://schemas.microsoft.com/office/drawing/2014/main" id="{C389AAEC-672C-408C-95DC-37F14B3F86A1}"/>
                </a:ext>
              </a:extLst>
            </p:cNvPr>
            <p:cNvCxnSpPr>
              <a:cxnSpLocks/>
            </p:cNvCxnSpPr>
            <p:nvPr/>
          </p:nvCxnSpPr>
          <p:spPr>
            <a:xfrm>
              <a:off x="1271588" y="1419225"/>
              <a:ext cx="0" cy="4746625"/>
            </a:xfrm>
            <a:prstGeom prst="straightConnector1">
              <a:avLst/>
            </a:prstGeom>
            <a:ln w="28575">
              <a:headEnd type="diamond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图形 6" descr="无填充的天使表情">
              <a:extLst>
                <a:ext uri="{FF2B5EF4-FFF2-40B4-BE49-F238E27FC236}">
                  <a16:creationId xmlns:a16="http://schemas.microsoft.com/office/drawing/2014/main" id="{52A289A1-5D57-4758-B9F9-5056B3373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913" y="2051050"/>
              <a:ext cx="385762" cy="38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5921AB06-4059-4F46-AA4A-497EF48AF3E8}"/>
                </a:ext>
              </a:extLst>
            </p:cNvPr>
            <p:cNvSpPr txBox="1"/>
            <p:nvPr/>
          </p:nvSpPr>
          <p:spPr>
            <a:xfrm>
              <a:off x="1544638" y="1057549"/>
              <a:ext cx="7709743" cy="1692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规范插管</a:t>
              </a:r>
              <a:endParaRPr lang="en-US" altLang="zh-CN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0" hangingPunct="0"/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华文楷体" panose="02010600040101010101" charset="-122"/>
                </a:rPr>
                <a:t>清醒病人：插至</a:t>
              </a:r>
              <a:r>
                <a:rPr lang="en-US" altLang="zh-CN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华文楷体" panose="02010600040101010101" charset="-122"/>
                </a:rPr>
                <a:t>10</a:t>
              </a: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华文楷体" panose="02010600040101010101" charset="-122"/>
                </a:rPr>
                <a:t>～</a:t>
              </a:r>
              <a:r>
                <a:rPr lang="en-US" altLang="zh-CN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华文楷体" panose="02010600040101010101" charset="-122"/>
                </a:rPr>
                <a:t>15㎝</a:t>
              </a: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华文楷体" panose="02010600040101010101" charset="-122"/>
                </a:rPr>
                <a:t>（咽喉部）时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华文楷体" panose="02010600040101010101" charset="-122"/>
                </a:rPr>
                <a:t>，</a:t>
              </a:r>
              <a:r>
                <a:rPr lang="zh-CN" altLang="en-US" sz="20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华文楷体" panose="02010600040101010101" charset="-122"/>
                </a:rPr>
                <a:t>嘱其做吞咽动作，顺势将胃管向前推进，插至预定长度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endParaRPr>
            </a:p>
            <a:p>
              <a:pPr eaLnBrk="0" hangingPunct="0"/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华文楷体" panose="02010600040101010101" charset="-122"/>
                </a:rPr>
                <a:t>昏迷病人</a:t>
              </a:r>
              <a:r>
                <a:rPr lang="zh-CN" altLang="en-US" sz="2000" dirty="0">
                  <a:solidFill>
                    <a:srgbClr val="9900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华文楷体" panose="02010600040101010101" charset="-122"/>
                </a:rPr>
                <a:t>：</a:t>
              </a:r>
              <a:r>
                <a:rPr lang="zh-CN" altLang="en-US" sz="20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华文楷体" panose="02010600040101010101" charset="-122"/>
                </a:rPr>
                <a:t>当胃管插入</a:t>
              </a:r>
              <a:r>
                <a:rPr lang="en-US" altLang="zh-CN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华文楷体" panose="02010600040101010101" charset="-122"/>
                </a:rPr>
                <a:t>15cm</a:t>
              </a: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华文楷体" panose="02010600040101010101" charset="-122"/>
                </a:rPr>
                <a:t>时</a:t>
              </a:r>
              <a:r>
                <a:rPr lang="zh-CN" altLang="en-US" sz="20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华文楷体" panose="02010600040101010101" charset="-122"/>
                </a:rPr>
                <a:t>，左手将病人头部托起，使下颌靠近胸骨柄（</a:t>
              </a:r>
              <a:r>
                <a:rPr lang="zh-CN" altLang="en-US" sz="2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华文楷体" panose="02010600040101010101" charset="-122"/>
                </a:rPr>
                <a:t>增加咽后壁的弧度</a:t>
              </a:r>
              <a:r>
                <a:rPr lang="zh-CN" altLang="en-US" sz="200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华文楷体" panose="02010600040101010101" charset="-122"/>
                </a:rPr>
                <a:t>），缓缓插至预定的长度</a:t>
              </a: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B3F4A200-BB4F-4341-88C9-725EA7C534E8}"/>
                </a:ext>
              </a:extLst>
            </p:cNvPr>
            <p:cNvCxnSpPr>
              <a:cxnSpLocks/>
            </p:cNvCxnSpPr>
            <p:nvPr/>
          </p:nvCxnSpPr>
          <p:spPr>
            <a:xfrm>
              <a:off x="1463675" y="2781300"/>
              <a:ext cx="2239963" cy="0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图形 20" descr="肌肉发达的手臂">
              <a:extLst>
                <a:ext uri="{FF2B5EF4-FFF2-40B4-BE49-F238E27FC236}">
                  <a16:creationId xmlns:a16="http://schemas.microsoft.com/office/drawing/2014/main" id="{34EC70D4-C7C6-4D10-BCB9-018C932814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38" y="4805363"/>
              <a:ext cx="452437" cy="450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形 22" descr="男性形象">
              <a:extLst>
                <a:ext uri="{FF2B5EF4-FFF2-40B4-BE49-F238E27FC236}">
                  <a16:creationId xmlns:a16="http://schemas.microsoft.com/office/drawing/2014/main" id="{A74E05DD-9D3D-40D9-B157-E6AB906055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38" y="3390900"/>
              <a:ext cx="452437" cy="450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011A027-3A66-4DF7-B299-9E6F940596F5}"/>
                </a:ext>
              </a:extLst>
            </p:cNvPr>
            <p:cNvSpPr txBox="1"/>
            <p:nvPr/>
          </p:nvSpPr>
          <p:spPr>
            <a:xfrm>
              <a:off x="1544638" y="2919202"/>
              <a:ext cx="5798611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确认在胃内</a:t>
              </a:r>
              <a:endParaRPr lang="en-US" altLang="zh-CN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buFont typeface="Wingdings" panose="05000000000000000000" pitchFamily="2" charset="2"/>
                <a:buChar char="u"/>
                <a:defRPr/>
              </a:pPr>
              <a:r>
                <a:rPr lang="zh-CN" altLang="en-US" sz="2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“一抽”</a:t>
              </a:r>
              <a:r>
                <a:rPr lang="en-US" altLang="zh-CN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</a:t>
              </a: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回抽胃液</a:t>
              </a:r>
              <a:endParaRPr lang="en-US" altLang="zh-CN" sz="20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buFont typeface="Wingdings" panose="05000000000000000000" pitchFamily="2" charset="2"/>
                <a:buChar char="u"/>
                <a:defRPr/>
              </a:pPr>
              <a:r>
                <a:rPr lang="zh-CN" altLang="en-US" sz="2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“二听”</a:t>
              </a:r>
              <a:r>
                <a:rPr lang="en-US" altLang="zh-CN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</a:t>
              </a: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注空气，听气过水声</a:t>
              </a:r>
              <a:endParaRPr lang="en-US" altLang="zh-CN" sz="20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buFont typeface="Wingdings" panose="05000000000000000000" pitchFamily="2" charset="2"/>
                <a:buChar char="u"/>
                <a:defRPr/>
              </a:pPr>
              <a:r>
                <a:rPr lang="zh-CN" altLang="en-US" sz="2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“三看”</a:t>
              </a: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尾端放入治疗碗中，有无气泡逸出</a:t>
              </a:r>
              <a:endParaRPr lang="en-US" altLang="zh-CN" sz="20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BC865158-C7A6-4024-B564-3B2F297E5D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3675" y="4365625"/>
              <a:ext cx="2206625" cy="0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93E498F-CCE4-4714-B93D-6D5C4400A5AD}"/>
                </a:ext>
              </a:extLst>
            </p:cNvPr>
            <p:cNvSpPr txBox="1"/>
            <p:nvPr/>
          </p:nvSpPr>
          <p:spPr>
            <a:xfrm>
              <a:off x="1514475" y="4889501"/>
              <a:ext cx="6316663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固定胃管</a:t>
              </a:r>
              <a:endParaRPr lang="en-US" altLang="zh-CN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1F01A342-EDF0-4AE4-87C7-BAC3C0B07E75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36EBA4B-45F5-4597-BE8D-5B66B58F8849}"/>
              </a:ext>
            </a:extLst>
          </p:cNvPr>
          <p:cNvSpPr/>
          <p:nvPr/>
        </p:nvSpPr>
        <p:spPr>
          <a:xfrm>
            <a:off x="807217" y="140255"/>
            <a:ext cx="101711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</a:rPr>
              <a:t>鼻饲法操作程序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</a:rPr>
              <a:t>实施</a:t>
            </a:r>
            <a:endParaRPr lang="en-US" altLang="zh-CN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Picture 9" descr="08-01-03鼻饲法g">
            <a:extLst>
              <a:ext uri="{FF2B5EF4-FFF2-40B4-BE49-F238E27FC236}">
                <a16:creationId xmlns:a16="http://schemas.microsoft.com/office/drawing/2014/main" id="{13148F7F-C25A-4284-AC6B-482B61A50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1535" y="874849"/>
            <a:ext cx="2000250" cy="1549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 descr="卡通人物&#10;&#10;描述已自动生成">
            <a:extLst>
              <a:ext uri="{FF2B5EF4-FFF2-40B4-BE49-F238E27FC236}">
                <a16:creationId xmlns:a16="http://schemas.microsoft.com/office/drawing/2014/main" id="{97DFD228-7D17-43DB-BEE3-923C3B0A8E7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95" y="3611592"/>
            <a:ext cx="5511134" cy="267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201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 Box 3"/>
          <p:cNvSpPr txBox="1"/>
          <p:nvPr/>
        </p:nvSpPr>
        <p:spPr>
          <a:xfrm>
            <a:off x="2175110" y="1009616"/>
            <a:ext cx="9627497" cy="160043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患者出现剧烈恶心、呕吐</a:t>
            </a:r>
            <a:endParaRPr lang="en-US" altLang="zh-CN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楷体" panose="02010600040101010101" charset="-122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可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暂停</a:t>
            </a: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插入，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嘱</a:t>
            </a: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病人深呼吸，分散患者注意力，缓解紧张情绪，同时，深呼吸还可降低迷走神经兴奋性，减轻胃肌收缩。</a:t>
            </a: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0483E130-73F9-40A8-851F-32E6E497382E}"/>
              </a:ext>
            </a:extLst>
          </p:cNvPr>
          <p:cNvSpPr txBox="1">
            <a:spLocks/>
          </p:cNvSpPr>
          <p:nvPr/>
        </p:nvSpPr>
        <p:spPr>
          <a:xfrm>
            <a:off x="777970" y="157059"/>
            <a:ext cx="10515600" cy="6149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等线 Light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9pPr>
          </a:lstStyle>
          <a:p>
            <a:r>
              <a:rPr lang="zh-CN" altLang="en-US" dirty="0"/>
              <a:t>鼻饲法操作程序</a:t>
            </a:r>
            <a:r>
              <a:rPr lang="en-US" altLang="zh-CN" dirty="0"/>
              <a:t>——</a:t>
            </a:r>
            <a:r>
              <a:rPr lang="zh-CN" altLang="en-US" dirty="0"/>
              <a:t>实施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5829378A-6314-4089-9EB0-34F7E7C210A1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05569562-CF1B-408A-9F2D-DF0C9AE50388}"/>
              </a:ext>
            </a:extLst>
          </p:cNvPr>
          <p:cNvSpPr txBox="1"/>
          <p:nvPr/>
        </p:nvSpPr>
        <p:spPr>
          <a:xfrm>
            <a:off x="2297306" y="2926477"/>
            <a:ext cx="7534851" cy="116955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插入不畅</a:t>
            </a:r>
            <a:endParaRPr lang="en-US" altLang="zh-CN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楷体" panose="02010600040101010101" charset="-122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应检查患者口腔，判断胃管是否盘在口咽部。</a:t>
            </a:r>
          </a:p>
        </p:txBody>
      </p:sp>
      <p:pic>
        <p:nvPicPr>
          <p:cNvPr id="9" name="图片 8" descr="图片包含 游戏机, 食物, 盘子&#10;&#10;描述已自动生成">
            <a:extLst>
              <a:ext uri="{FF2B5EF4-FFF2-40B4-BE49-F238E27FC236}">
                <a16:creationId xmlns:a16="http://schemas.microsoft.com/office/drawing/2014/main" id="{70C5C74A-0074-4A7D-BB71-F4AEF98679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9" t="13656" b="7798"/>
          <a:stretch/>
        </p:blipFill>
        <p:spPr>
          <a:xfrm>
            <a:off x="64576" y="1809835"/>
            <a:ext cx="2110534" cy="1840270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23419B87-1567-4482-9306-0D5262EE03AF}"/>
              </a:ext>
            </a:extLst>
          </p:cNvPr>
          <p:cNvSpPr txBox="1"/>
          <p:nvPr/>
        </p:nvSpPr>
        <p:spPr>
          <a:xfrm>
            <a:off x="626226" y="4412451"/>
            <a:ext cx="10939548" cy="160043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误入气管</a:t>
            </a:r>
            <a:endParaRPr lang="en-US" altLang="zh-CN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楷体" panose="02010600040101010101" charset="-122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患者出现呛咳、呼吸困难、紫绀等现象时，表明胃管误入气管，休息片刻后再重新插入。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/>
          </p:cNvSpPr>
          <p:nvPr>
            <p:ph idx="1"/>
          </p:nvPr>
        </p:nvSpPr>
        <p:spPr>
          <a:xfrm>
            <a:off x="0" y="1398148"/>
            <a:ext cx="6590092" cy="733586"/>
          </a:xfrm>
        </p:spPr>
        <p:txBody>
          <a:bodyPr vert="horz" wrap="square" lIns="91440" tIns="45720" rIns="91440" bIns="45720" anchor="t"/>
          <a:lstStyle/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zh-CN" altLang="en-US" sz="3200" b="1" kern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“一抽”：</a:t>
            </a:r>
            <a:r>
              <a:rPr lang="zh-CN" altLang="en-US" sz="2400" b="1" kern="12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胃管末端接注射器能抽出胃液</a:t>
            </a:r>
            <a:endParaRPr lang="zh-CN" altLang="en-US" kern="12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6563" name="Picture 3" descr="08-4-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197" y="864931"/>
            <a:ext cx="3709282" cy="1524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E076C895-2AF0-41E6-A288-66DB136C519F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C95EFE5E-B568-4800-8CC5-C1531295E4F4}"/>
              </a:ext>
            </a:extLst>
          </p:cNvPr>
          <p:cNvSpPr txBox="1">
            <a:spLocks/>
          </p:cNvSpPr>
          <p:nvPr/>
        </p:nvSpPr>
        <p:spPr>
          <a:xfrm>
            <a:off x="777970" y="157059"/>
            <a:ext cx="10515600" cy="6149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等线 Light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9pPr>
          </a:lstStyle>
          <a:p>
            <a:r>
              <a:rPr lang="zh-CN" altLang="en-US" dirty="0"/>
              <a:t>验证胃管在胃内的方法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18CEAF1-B146-4587-BD9B-92E613204E5C}"/>
              </a:ext>
            </a:extLst>
          </p:cNvPr>
          <p:cNvSpPr txBox="1">
            <a:spLocks/>
          </p:cNvSpPr>
          <p:nvPr/>
        </p:nvSpPr>
        <p:spPr>
          <a:xfrm>
            <a:off x="0" y="3015218"/>
            <a:ext cx="7283554" cy="1266360"/>
          </a:xfrm>
          <a:prstGeom prst="rect">
            <a:avLst/>
          </a:prstGeom>
        </p:spPr>
        <p:txBody>
          <a:bodyPr vert="horz" wrap="square" lIns="91440" tIns="45720" rIns="91440" bIns="45720" anchor="t"/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j-ea"/>
                <a:ea typeface="+mj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j-ea"/>
                <a:ea typeface="+mj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j-ea"/>
                <a:ea typeface="+mj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j-ea"/>
                <a:ea typeface="+mj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j-ea"/>
                <a:ea typeface="+mj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“二听”：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将听诊器放于胃区，用注射器注入    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楷体" panose="02010600040101010101" charset="-122"/>
            </a:endParaRPr>
          </a:p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                      10ml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空气，在胃部能听到气过水声。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 </a:t>
            </a:r>
            <a:endParaRPr lang="zh-CN" altLang="en-US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楷体" panose="02010600040101010101" charset="-122"/>
            </a:endParaRPr>
          </a:p>
        </p:txBody>
      </p:sp>
      <p:pic>
        <p:nvPicPr>
          <p:cNvPr id="10" name="图片 121" descr="未标题-8.jpg">
            <a:extLst>
              <a:ext uri="{FF2B5EF4-FFF2-40B4-BE49-F238E27FC236}">
                <a16:creationId xmlns:a16="http://schemas.microsoft.com/office/drawing/2014/main" id="{ED5FAB1C-4855-4D39-8199-5C4C11DB21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1558" y="2578452"/>
            <a:ext cx="2550559" cy="1890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C690AB53-4A92-42D6-B812-54735677A879}"/>
              </a:ext>
            </a:extLst>
          </p:cNvPr>
          <p:cNvSpPr txBox="1">
            <a:spLocks/>
          </p:cNvSpPr>
          <p:nvPr/>
        </p:nvSpPr>
        <p:spPr bwMode="auto">
          <a:xfrm>
            <a:off x="120993" y="5138678"/>
            <a:ext cx="7162561" cy="75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j-ea"/>
                <a:ea typeface="+mj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j-ea"/>
                <a:ea typeface="+mj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j-ea"/>
                <a:ea typeface="+mj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j-ea"/>
                <a:ea typeface="+mj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j-ea"/>
                <a:ea typeface="+mj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“三看”：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将胃管末端放入水中，无气体逸出</a:t>
            </a:r>
            <a:endParaRPr lang="zh-CN" altLang="en-US" sz="36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2C2A622D-ED7C-4380-8D4F-F3130F7FD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993" y="4593618"/>
            <a:ext cx="1910864" cy="167399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57D667EB-6F66-4420-9E13-22E9A7D9B2E4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pic>
        <p:nvPicPr>
          <p:cNvPr id="4" name="图片 3" descr="手机屏幕截图&#10;&#10;描述已自动生成">
            <a:extLst>
              <a:ext uri="{FF2B5EF4-FFF2-40B4-BE49-F238E27FC236}">
                <a16:creationId xmlns:a16="http://schemas.microsoft.com/office/drawing/2014/main" id="{3ABFB437-0587-4469-A281-F2D8693188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22" y="1047833"/>
            <a:ext cx="11561755" cy="45502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422938E-4E3D-44F3-9492-6F7A4FF514BE}"/>
              </a:ext>
            </a:extLst>
          </p:cNvPr>
          <p:cNvGrpSpPr/>
          <p:nvPr/>
        </p:nvGrpSpPr>
        <p:grpSpPr>
          <a:xfrm>
            <a:off x="807217" y="1180077"/>
            <a:ext cx="9546123" cy="4746625"/>
            <a:chOff x="1062038" y="1419225"/>
            <a:chExt cx="8429213" cy="4746625"/>
          </a:xfrm>
        </p:grpSpPr>
        <p:cxnSp>
          <p:nvCxnSpPr>
            <p:cNvPr id="3" name="直接箭头连接符 2">
              <a:extLst>
                <a:ext uri="{FF2B5EF4-FFF2-40B4-BE49-F238E27FC236}">
                  <a16:creationId xmlns:a16="http://schemas.microsoft.com/office/drawing/2014/main" id="{C389AAEC-672C-408C-95DC-37F14B3F86A1}"/>
                </a:ext>
              </a:extLst>
            </p:cNvPr>
            <p:cNvCxnSpPr>
              <a:cxnSpLocks/>
            </p:cNvCxnSpPr>
            <p:nvPr/>
          </p:nvCxnSpPr>
          <p:spPr>
            <a:xfrm>
              <a:off x="1271588" y="1419225"/>
              <a:ext cx="0" cy="4746625"/>
            </a:xfrm>
            <a:prstGeom prst="straightConnector1">
              <a:avLst/>
            </a:prstGeom>
            <a:ln w="28575">
              <a:headEnd type="diamond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图形 6" descr="无填充的天使表情">
              <a:extLst>
                <a:ext uri="{FF2B5EF4-FFF2-40B4-BE49-F238E27FC236}">
                  <a16:creationId xmlns:a16="http://schemas.microsoft.com/office/drawing/2014/main" id="{52A289A1-5D57-4758-B9F9-5056B3373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913" y="2051050"/>
              <a:ext cx="385762" cy="38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5921AB06-4059-4F46-AA4A-497EF48AF3E8}"/>
                </a:ext>
              </a:extLst>
            </p:cNvPr>
            <p:cNvSpPr txBox="1"/>
            <p:nvPr/>
          </p:nvSpPr>
          <p:spPr>
            <a:xfrm>
              <a:off x="1514475" y="1935163"/>
              <a:ext cx="1809750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固定胃管</a:t>
              </a: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B3F4A200-BB4F-4341-88C9-725EA7C534E8}"/>
                </a:ext>
              </a:extLst>
            </p:cNvPr>
            <p:cNvCxnSpPr>
              <a:cxnSpLocks/>
            </p:cNvCxnSpPr>
            <p:nvPr/>
          </p:nvCxnSpPr>
          <p:spPr>
            <a:xfrm>
              <a:off x="1463675" y="2781300"/>
              <a:ext cx="2239963" cy="0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图形 20" descr="肌肉发达的手臂">
              <a:extLst>
                <a:ext uri="{FF2B5EF4-FFF2-40B4-BE49-F238E27FC236}">
                  <a16:creationId xmlns:a16="http://schemas.microsoft.com/office/drawing/2014/main" id="{34EC70D4-C7C6-4D10-BCB9-018C932814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38" y="4805363"/>
              <a:ext cx="452437" cy="450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形 22" descr="男性形象">
              <a:extLst>
                <a:ext uri="{FF2B5EF4-FFF2-40B4-BE49-F238E27FC236}">
                  <a16:creationId xmlns:a16="http://schemas.microsoft.com/office/drawing/2014/main" id="{A74E05DD-9D3D-40D9-B157-E6AB906055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38" y="3390900"/>
              <a:ext cx="452437" cy="450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011A027-3A66-4DF7-B299-9E6F940596F5}"/>
                </a:ext>
              </a:extLst>
            </p:cNvPr>
            <p:cNvSpPr txBox="1"/>
            <p:nvPr/>
          </p:nvSpPr>
          <p:spPr>
            <a:xfrm>
              <a:off x="1514474" y="2897148"/>
              <a:ext cx="7976777" cy="19082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灌注食物或药物</a:t>
              </a:r>
              <a:endParaRPr lang="en-US" altLang="zh-CN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buFont typeface="Wingdings" panose="05000000000000000000" pitchFamily="2" charset="2"/>
                <a:buChar char="u"/>
                <a:defRPr/>
              </a:pP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灌注前：</a:t>
              </a:r>
              <a:r>
                <a:rPr lang="zh-CN" altLang="en-US" sz="2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抽胃液确定胃管位置</a:t>
              </a:r>
              <a:r>
                <a:rPr lang="en-US" altLang="zh-CN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</a:t>
              </a:r>
              <a:r>
                <a:rPr lang="zh-CN" altLang="en-US" sz="2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注温开水，润滑管腔，防止鼻饲液附着管壁</a:t>
              </a:r>
              <a:endPara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buFont typeface="Wingdings" panose="05000000000000000000" pitchFamily="2" charset="2"/>
                <a:buChar char="u"/>
                <a:defRPr/>
              </a:pP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灌注中：每次量</a:t>
              </a:r>
              <a:r>
                <a:rPr lang="zh-CN" altLang="en-US" sz="2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≤</a:t>
              </a:r>
              <a:r>
                <a:rPr lang="en-US" altLang="zh-CN" sz="2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200ml</a:t>
              </a: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；间隔</a:t>
              </a:r>
              <a:r>
                <a:rPr lang="zh-CN" altLang="en-US" sz="2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＞</a:t>
              </a:r>
              <a:r>
                <a:rPr lang="en-US" altLang="zh-CN" sz="2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2h</a:t>
              </a: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；温度</a:t>
              </a:r>
              <a:r>
                <a:rPr lang="en-US" altLang="zh-CN" sz="2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38~40</a:t>
              </a:r>
              <a:r>
                <a:rPr lang="zh-CN" altLang="en-US" sz="2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℃</a:t>
              </a:r>
              <a:endPara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buFont typeface="Wingdings" panose="05000000000000000000" pitchFamily="2" charset="2"/>
                <a:buChar char="u"/>
                <a:defRPr/>
              </a:pP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灌注后：温水冲净胃管，</a:t>
              </a:r>
              <a:r>
                <a:rPr lang="zh-CN" altLang="en-US" sz="2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避免鼻饲液存积变质，引起胃肠炎</a:t>
              </a:r>
              <a:endPara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defRPr/>
              </a:pPr>
              <a:endPara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defRPr/>
              </a:pPr>
              <a:endParaRPr lang="zh-CN" altLang="en-US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BC865158-C7A6-4024-B564-3B2F297E5D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3675" y="4365625"/>
              <a:ext cx="2206625" cy="0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93E498F-CCE4-4714-B93D-6D5C4400A5AD}"/>
                </a:ext>
              </a:extLst>
            </p:cNvPr>
            <p:cNvSpPr txBox="1"/>
            <p:nvPr/>
          </p:nvSpPr>
          <p:spPr>
            <a:xfrm>
              <a:off x="1514475" y="4889501"/>
              <a:ext cx="6316663" cy="76944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封管固定</a:t>
              </a:r>
              <a:endParaRPr lang="en-US" altLang="zh-CN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buFont typeface="Wingdings" panose="05000000000000000000" pitchFamily="2" charset="2"/>
                <a:buChar char="u"/>
                <a:defRPr/>
              </a:pP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防止食物反流及胃管脱落</a:t>
              </a:r>
              <a:endParaRPr lang="en-US" altLang="zh-CN" sz="1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1F01A342-EDF0-4AE4-87C7-BAC3C0B07E75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36EBA4B-45F5-4597-BE8D-5B66B58F8849}"/>
              </a:ext>
            </a:extLst>
          </p:cNvPr>
          <p:cNvSpPr/>
          <p:nvPr/>
        </p:nvSpPr>
        <p:spPr>
          <a:xfrm>
            <a:off x="807217" y="140255"/>
            <a:ext cx="101711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</a:rPr>
              <a:t>鼻饲法操作程序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</a:rPr>
              <a:t>实施</a:t>
            </a:r>
            <a:endParaRPr lang="en-US" altLang="zh-CN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517A806-9432-4BBD-BFD7-44BD33AB0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3174" y="4035176"/>
            <a:ext cx="3288199" cy="228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912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422938E-4E3D-44F3-9492-6F7A4FF514BE}"/>
              </a:ext>
            </a:extLst>
          </p:cNvPr>
          <p:cNvGrpSpPr/>
          <p:nvPr/>
        </p:nvGrpSpPr>
        <p:grpSpPr>
          <a:xfrm>
            <a:off x="807217" y="1180077"/>
            <a:ext cx="9508369" cy="5300904"/>
            <a:chOff x="1062038" y="1419225"/>
            <a:chExt cx="8395876" cy="5300904"/>
          </a:xfrm>
        </p:grpSpPr>
        <p:cxnSp>
          <p:nvCxnSpPr>
            <p:cNvPr id="3" name="直接箭头连接符 2">
              <a:extLst>
                <a:ext uri="{FF2B5EF4-FFF2-40B4-BE49-F238E27FC236}">
                  <a16:creationId xmlns:a16="http://schemas.microsoft.com/office/drawing/2014/main" id="{C389AAEC-672C-408C-95DC-37F14B3F86A1}"/>
                </a:ext>
              </a:extLst>
            </p:cNvPr>
            <p:cNvCxnSpPr>
              <a:cxnSpLocks/>
            </p:cNvCxnSpPr>
            <p:nvPr/>
          </p:nvCxnSpPr>
          <p:spPr>
            <a:xfrm>
              <a:off x="1271588" y="1419225"/>
              <a:ext cx="0" cy="4746625"/>
            </a:xfrm>
            <a:prstGeom prst="straightConnector1">
              <a:avLst/>
            </a:prstGeom>
            <a:ln w="28575">
              <a:headEnd type="diamond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图形 6" descr="无填充的天使表情">
              <a:extLst>
                <a:ext uri="{FF2B5EF4-FFF2-40B4-BE49-F238E27FC236}">
                  <a16:creationId xmlns:a16="http://schemas.microsoft.com/office/drawing/2014/main" id="{52A289A1-5D57-4758-B9F9-5056B3373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913" y="2051050"/>
              <a:ext cx="385762" cy="38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5921AB06-4059-4F46-AA4A-497EF48AF3E8}"/>
                </a:ext>
              </a:extLst>
            </p:cNvPr>
            <p:cNvSpPr txBox="1"/>
            <p:nvPr/>
          </p:nvSpPr>
          <p:spPr>
            <a:xfrm>
              <a:off x="1481137" y="1935175"/>
              <a:ext cx="566922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清洁整理</a:t>
              </a:r>
              <a:endParaRPr lang="en-US" altLang="zh-CN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buFont typeface="Wingdings" panose="05000000000000000000" pitchFamily="2" charset="2"/>
                <a:buChar char="u"/>
                <a:defRPr/>
              </a:pP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原卧位维持</a:t>
              </a:r>
              <a:r>
                <a:rPr lang="en-US" altLang="zh-CN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20~30min</a:t>
              </a: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，防止呕吐</a:t>
              </a: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B3F4A200-BB4F-4341-88C9-725EA7C534E8}"/>
                </a:ext>
              </a:extLst>
            </p:cNvPr>
            <p:cNvCxnSpPr>
              <a:cxnSpLocks/>
            </p:cNvCxnSpPr>
            <p:nvPr/>
          </p:nvCxnSpPr>
          <p:spPr>
            <a:xfrm>
              <a:off x="1463675" y="2781300"/>
              <a:ext cx="2239963" cy="0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图形 20" descr="肌肉发达的手臂">
              <a:extLst>
                <a:ext uri="{FF2B5EF4-FFF2-40B4-BE49-F238E27FC236}">
                  <a16:creationId xmlns:a16="http://schemas.microsoft.com/office/drawing/2014/main" id="{34EC70D4-C7C6-4D10-BCB9-018C932814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38" y="4805363"/>
              <a:ext cx="452437" cy="450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形 22" descr="男性形象">
              <a:extLst>
                <a:ext uri="{FF2B5EF4-FFF2-40B4-BE49-F238E27FC236}">
                  <a16:creationId xmlns:a16="http://schemas.microsoft.com/office/drawing/2014/main" id="{A74E05DD-9D3D-40D9-B157-E6AB906055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38" y="3390900"/>
              <a:ext cx="452437" cy="450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011A027-3A66-4DF7-B299-9E6F940596F5}"/>
                </a:ext>
              </a:extLst>
            </p:cNvPr>
            <p:cNvSpPr txBox="1"/>
            <p:nvPr/>
          </p:nvSpPr>
          <p:spPr>
            <a:xfrm>
              <a:off x="1481137" y="4504138"/>
              <a:ext cx="7976777" cy="2215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拔胃管法</a:t>
              </a:r>
              <a:endParaRPr lang="en-US" altLang="zh-CN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buFont typeface="Wingdings" panose="05000000000000000000" pitchFamily="2" charset="2"/>
                <a:buChar char="u"/>
                <a:defRPr/>
              </a:pP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核对解释</a:t>
              </a:r>
              <a:endPara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buFont typeface="Wingdings" panose="05000000000000000000" pitchFamily="2" charset="2"/>
                <a:buChar char="u"/>
                <a:defRPr/>
              </a:pPr>
              <a:r>
                <a:rPr lang="zh-CN" altLang="en-US" sz="2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拔出胃管</a:t>
              </a:r>
              <a:endPara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buFont typeface="Wingdings" panose="05000000000000000000" pitchFamily="2" charset="2"/>
                <a:buChar char="u"/>
                <a:defRPr/>
              </a:pP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清洁整理</a:t>
              </a:r>
              <a:endParaRPr lang="en-US" altLang="zh-CN" sz="20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buFont typeface="Wingdings" panose="05000000000000000000" pitchFamily="2" charset="2"/>
                <a:buChar char="u"/>
                <a:defRPr/>
              </a:pP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洗手、记录</a:t>
              </a:r>
              <a:endPara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defRPr/>
              </a:pPr>
              <a:endParaRPr lang="zh-CN" altLang="en-US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defRPr/>
              </a:pPr>
              <a:endParaRPr lang="zh-CN" altLang="en-US" sz="16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BC865158-C7A6-4024-B564-3B2F297E5D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3675" y="4365625"/>
              <a:ext cx="2206625" cy="0"/>
            </a:xfrm>
            <a:prstGeom prst="line">
              <a:avLst/>
            </a:prstGeom>
            <a:ln w="1905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93E498F-CCE4-4714-B93D-6D5C4400A5AD}"/>
                </a:ext>
              </a:extLst>
            </p:cNvPr>
            <p:cNvSpPr txBox="1"/>
            <p:nvPr/>
          </p:nvSpPr>
          <p:spPr>
            <a:xfrm>
              <a:off x="1549149" y="3330872"/>
              <a:ext cx="6316663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准确记录</a:t>
              </a:r>
              <a:endParaRPr lang="en-US" altLang="zh-CN" sz="24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1F01A342-EDF0-4AE4-87C7-BAC3C0B07E75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36EBA4B-45F5-4597-BE8D-5B66B58F8849}"/>
              </a:ext>
            </a:extLst>
          </p:cNvPr>
          <p:cNvSpPr/>
          <p:nvPr/>
        </p:nvSpPr>
        <p:spPr>
          <a:xfrm>
            <a:off x="807217" y="140255"/>
            <a:ext cx="101711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</a:rPr>
              <a:t>鼻饲法操作程序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</a:rPr>
              <a:t>实施</a:t>
            </a:r>
            <a:endParaRPr lang="en-US" altLang="zh-CN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Picture 18" descr="08-01-12鼻饲法">
            <a:extLst>
              <a:ext uri="{FF2B5EF4-FFF2-40B4-BE49-F238E27FC236}">
                <a16:creationId xmlns:a16="http://schemas.microsoft.com/office/drawing/2014/main" id="{6647454F-7DC6-476A-9D6B-0948BA0E6BC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716820" y="4260248"/>
            <a:ext cx="3296702" cy="205224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81517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15">
            <a:extLst>
              <a:ext uri="{FF2B5EF4-FFF2-40B4-BE49-F238E27FC236}">
                <a16:creationId xmlns:a16="http://schemas.microsoft.com/office/drawing/2014/main" id="{4D4B9609-EEF0-4C8E-9360-5BDC039CE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3235325"/>
            <a:ext cx="53419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 院 饮 食</a:t>
            </a:r>
            <a:endParaRPr lang="en-US" altLang="zh-CN" sz="40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5" name="文本框 6">
            <a:extLst>
              <a:ext uri="{FF2B5EF4-FFF2-40B4-BE49-F238E27FC236}">
                <a16:creationId xmlns:a16="http://schemas.microsoft.com/office/drawing/2014/main" id="{4DD0FBD0-1DE7-44E2-AC4E-1BDF3897C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1773238"/>
            <a:ext cx="168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360E47C-7F82-4565-9732-CE2E13EFE666}"/>
              </a:ext>
            </a:extLst>
          </p:cNvPr>
          <p:cNvSpPr/>
          <p:nvPr/>
        </p:nvSpPr>
        <p:spPr>
          <a:xfrm>
            <a:off x="1109691" y="1756571"/>
            <a:ext cx="9835732" cy="335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1.插管时动作应轻柔，避免损伤食管粘膜。</a:t>
            </a:r>
          </a:p>
          <a:p>
            <a:pPr>
              <a:lnSpc>
                <a:spcPct val="150000"/>
              </a:lnSpc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2.每次喂食前必须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先证实胃管在胃内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，检查胃管是否通畅。</a:t>
            </a:r>
          </a:p>
          <a:p>
            <a:pPr>
              <a:lnSpc>
                <a:spcPct val="150000"/>
              </a:lnSpc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3.灌注的鼻饲液温度应在</a:t>
            </a:r>
            <a:r>
              <a:rPr lang="zh-CN" altLang="en-US" sz="2400" dirty="0">
                <a:solidFill>
                  <a:srgbClr val="CC3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38～40℃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左右。每次鼻饲量</a:t>
            </a:r>
            <a:r>
              <a:rPr lang="zh-CN" altLang="en-US" sz="2400" dirty="0">
                <a:solidFill>
                  <a:srgbClr val="CC3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不超过200ml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，间隔时间</a:t>
            </a:r>
            <a:r>
              <a:rPr lang="zh-CN" altLang="en-US" sz="2400" dirty="0">
                <a:solidFill>
                  <a:srgbClr val="CC3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不少于2小时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；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果汁与奶液分别灌注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；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药片应研碎溶解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后再注入。</a:t>
            </a:r>
          </a:p>
          <a:p>
            <a:pPr>
              <a:lnSpc>
                <a:spcPct val="150000"/>
              </a:lnSpc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4.长期鼻饲者应每天进行口腔护理，并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定期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更换胃管。</a:t>
            </a:r>
          </a:p>
          <a:p>
            <a:pPr>
              <a:lnSpc>
                <a:spcPct val="150000"/>
              </a:lnSpc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5.食管静脉曲张、食管梗阻的病人禁忌鼻饲。</a:t>
            </a: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3075E312-63F3-4D3D-9F00-61121C5D40AD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16083956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5"/>
          <p:cNvSpPr>
            <a:spLocks noGrp="1"/>
          </p:cNvSpPr>
          <p:nvPr/>
        </p:nvSpPr>
        <p:spPr>
          <a:xfrm>
            <a:off x="1020986" y="4937235"/>
            <a:ext cx="10854993" cy="685900"/>
          </a:xfrm>
          <a:prstGeom prst="rect">
            <a:avLst/>
          </a:prstGeom>
          <a:noFill/>
          <a:ln w="9525" cap="flat" cmpd="sng">
            <a:noFill/>
            <a:prstDash val="sysDash"/>
            <a:miter/>
            <a:headEnd type="none" w="med" len="med"/>
            <a:tailEnd type="none" w="med" len="med"/>
          </a:ln>
        </p:spPr>
        <p:txBody>
          <a:bodyPr/>
          <a:lstStyle/>
          <a:p>
            <a:pPr marL="342900" indent="-342900"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无须经过消化过程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，即可直接被肠道吸收和利用，营养成分明确，营养价值高。</a:t>
            </a:r>
            <a:endParaRPr lang="zh-CN" altLang="en-US" b="1" dirty="0">
              <a:latin typeface="宋体" panose="02010600030101010101" pitchFamily="2" charset="-122"/>
              <a:sym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</a:pPr>
            <a:endParaRPr lang="zh-CN" altLang="en-US" b="1" dirty="0">
              <a:latin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F94A0ABA-863B-46D4-A1B9-0B4C86980967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CC84FBD4-7398-42D2-BE30-8C9E95393359}"/>
              </a:ext>
            </a:extLst>
          </p:cNvPr>
          <p:cNvSpPr txBox="1">
            <a:spLocks/>
          </p:cNvSpPr>
          <p:nvPr/>
        </p:nvSpPr>
        <p:spPr>
          <a:xfrm>
            <a:off x="777970" y="157059"/>
            <a:ext cx="10515600" cy="6149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等线 Light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9pPr>
          </a:lstStyle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胃肠内营养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要素饮食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50E38B2-7046-4C67-88A2-D208EA757F9E}"/>
              </a:ext>
            </a:extLst>
          </p:cNvPr>
          <p:cNvSpPr/>
          <p:nvPr/>
        </p:nvSpPr>
        <p:spPr>
          <a:xfrm>
            <a:off x="594641" y="898201"/>
            <a:ext cx="2277585" cy="1105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要素饮食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楷体" panose="02010600040101010101" charset="-122"/>
              <a:sym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（elemental diet）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楷体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20C996D-4366-46B0-9BDE-616F5601A2B6}"/>
              </a:ext>
            </a:extLst>
          </p:cNvPr>
          <p:cNvSpPr/>
          <p:nvPr/>
        </p:nvSpPr>
        <p:spPr>
          <a:xfrm>
            <a:off x="2734181" y="1058539"/>
            <a:ext cx="8559389" cy="883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是一种人工合成的化学精制膳食，含有人体需要的易于消化吸收的营养素，与水混合后可以形成溶液或较为稳定的悬浮物。</a:t>
            </a:r>
            <a:endParaRPr lang="zh-CN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图片 8" descr="手里拿着牙刷&#10;&#10;描述已自动生成">
            <a:extLst>
              <a:ext uri="{FF2B5EF4-FFF2-40B4-BE49-F238E27FC236}">
                <a16:creationId xmlns:a16="http://schemas.microsoft.com/office/drawing/2014/main" id="{C71EA668-38F0-44E6-AE1E-10C3852227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558" y="2077825"/>
            <a:ext cx="1851667" cy="258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 descr="图片包含 游戏机, 食物&#10;&#10;描述已自动生成">
            <a:extLst>
              <a:ext uri="{FF2B5EF4-FFF2-40B4-BE49-F238E27FC236}">
                <a16:creationId xmlns:a16="http://schemas.microsoft.com/office/drawing/2014/main" id="{1A231299-BB47-42DE-8221-E00BACB073E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85" y="2228101"/>
            <a:ext cx="3221392" cy="2484473"/>
          </a:xfrm>
          <a:prstGeom prst="rect">
            <a:avLst/>
          </a:prstGeom>
        </p:spPr>
      </p:pic>
      <p:pic>
        <p:nvPicPr>
          <p:cNvPr id="13" name="图片 12" descr="地图上有字&#10;&#10;描述已自动生成">
            <a:extLst>
              <a:ext uri="{FF2B5EF4-FFF2-40B4-BE49-F238E27FC236}">
                <a16:creationId xmlns:a16="http://schemas.microsoft.com/office/drawing/2014/main" id="{D54BD6CE-3D64-4A5F-97BA-6C98712637D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106" y="2276283"/>
            <a:ext cx="2522538" cy="2305434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F94A0ABA-863B-46D4-A1B9-0B4C86980967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CC84FBD4-7398-42D2-BE30-8C9E95393359}"/>
              </a:ext>
            </a:extLst>
          </p:cNvPr>
          <p:cNvSpPr txBox="1">
            <a:spLocks/>
          </p:cNvSpPr>
          <p:nvPr/>
        </p:nvSpPr>
        <p:spPr>
          <a:xfrm>
            <a:off x="777970" y="157059"/>
            <a:ext cx="10515600" cy="6149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等线 Light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9pPr>
          </a:lstStyle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胃肠内营养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要素饮食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20C996D-4366-46B0-9BDE-616F5601A2B6}"/>
              </a:ext>
            </a:extLst>
          </p:cNvPr>
          <p:cNvSpPr/>
          <p:nvPr/>
        </p:nvSpPr>
        <p:spPr>
          <a:xfrm>
            <a:off x="989528" y="1707259"/>
            <a:ext cx="10813525" cy="883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保证危重病人的能量及氨基酸等营养素的摄入，改善病人的营养状况，促进伤口愈合，达到治疗和辅助治疗的目的。</a:t>
            </a:r>
            <a:endParaRPr lang="zh-CN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67B9430-4759-42EA-AE68-7E72B9515195}"/>
              </a:ext>
            </a:extLst>
          </p:cNvPr>
          <p:cNvGrpSpPr/>
          <p:nvPr/>
        </p:nvGrpSpPr>
        <p:grpSpPr>
          <a:xfrm>
            <a:off x="1144891" y="856665"/>
            <a:ext cx="2456613" cy="614981"/>
            <a:chOff x="1032694" y="1395196"/>
            <a:chExt cx="1744165" cy="614981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3394E7C8-9376-466B-8482-9221335BAF33}"/>
                </a:ext>
              </a:extLst>
            </p:cNvPr>
            <p:cNvSpPr/>
            <p:nvPr/>
          </p:nvSpPr>
          <p:spPr>
            <a:xfrm>
              <a:off x="1032694" y="1395196"/>
              <a:ext cx="1744165" cy="61498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spc="6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目的</a:t>
              </a:r>
            </a:p>
          </p:txBody>
        </p:sp>
        <p:pic>
          <p:nvPicPr>
            <p:cNvPr id="14" name="Picture 162" descr="1">
              <a:extLst>
                <a:ext uri="{FF2B5EF4-FFF2-40B4-BE49-F238E27FC236}">
                  <a16:creationId xmlns:a16="http://schemas.microsoft.com/office/drawing/2014/main" id="{FC26487F-88BF-4A48-8ACA-0E7315E6A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lum bright="-6000" contrast="24000"/>
            </a:blip>
            <a:srcRect l="42606" t="64474" r="19473"/>
            <a:stretch>
              <a:fillRect/>
            </a:stretch>
          </p:blipFill>
          <p:spPr>
            <a:xfrm>
              <a:off x="1080620" y="1453776"/>
              <a:ext cx="391228" cy="45022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099E18F-BA8D-40D8-BDFB-3CDA4C5760BD}"/>
              </a:ext>
            </a:extLst>
          </p:cNvPr>
          <p:cNvGrpSpPr/>
          <p:nvPr/>
        </p:nvGrpSpPr>
        <p:grpSpPr>
          <a:xfrm>
            <a:off x="1144891" y="2910560"/>
            <a:ext cx="2456613" cy="614981"/>
            <a:chOff x="1032694" y="1395196"/>
            <a:chExt cx="2456613" cy="614981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D1D9583-0C8A-427D-88C3-1A91520F1F0E}"/>
                </a:ext>
              </a:extLst>
            </p:cNvPr>
            <p:cNvSpPr/>
            <p:nvPr/>
          </p:nvSpPr>
          <p:spPr>
            <a:xfrm>
              <a:off x="1032694" y="1395196"/>
              <a:ext cx="2456613" cy="61498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spc="6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适合人群</a:t>
              </a:r>
            </a:p>
          </p:txBody>
        </p:sp>
        <p:pic>
          <p:nvPicPr>
            <p:cNvPr id="17" name="Picture 162" descr="1">
              <a:extLst>
                <a:ext uri="{FF2B5EF4-FFF2-40B4-BE49-F238E27FC236}">
                  <a16:creationId xmlns:a16="http://schemas.microsoft.com/office/drawing/2014/main" id="{7F115247-FBB5-4531-9279-92AB82EA8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lum bright="-6000" contrast="24000"/>
            </a:blip>
            <a:srcRect l="42606" t="64474" r="19473"/>
            <a:stretch>
              <a:fillRect/>
            </a:stretch>
          </p:blipFill>
          <p:spPr>
            <a:xfrm>
              <a:off x="1080620" y="1453776"/>
              <a:ext cx="391228" cy="45022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4AE51B06-296A-45E1-9A81-B0991977AB84}"/>
              </a:ext>
            </a:extLst>
          </p:cNvPr>
          <p:cNvSpPr/>
          <p:nvPr/>
        </p:nvSpPr>
        <p:spPr>
          <a:xfrm>
            <a:off x="1144891" y="3783826"/>
            <a:ext cx="10813525" cy="1703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严重烧伤及创伤、化脓性感染、多发骨折、外科手术前后需营养支持的病人</a:t>
            </a:r>
            <a:endParaRPr lang="en-US" altLang="zh-CN" sz="24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肿瘤或其他消耗性疾病导致营养不良的病人</a:t>
            </a:r>
            <a:endParaRPr lang="en-US" altLang="zh-CN" sz="24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肠炎、腹泻、消化道瘘、急性胰腺炎病人</a:t>
            </a:r>
            <a:endParaRPr lang="en-US" altLang="zh-CN" sz="24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免疫力降低、脑外伤的病人</a:t>
            </a:r>
            <a:endParaRPr lang="zh-CN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0" name="图片 19" descr="图片包含 人, 室内, 站, 男人&#10;&#10;描述已自动生成">
            <a:extLst>
              <a:ext uri="{FF2B5EF4-FFF2-40B4-BE49-F238E27FC236}">
                <a16:creationId xmlns:a16="http://schemas.microsoft.com/office/drawing/2014/main" id="{C4FDABFB-CBC4-4AA4-B24F-3D8868F68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005" y="4475742"/>
            <a:ext cx="2773089" cy="180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955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F94A0ABA-863B-46D4-A1B9-0B4C86980967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CC84FBD4-7398-42D2-BE30-8C9E95393359}"/>
              </a:ext>
            </a:extLst>
          </p:cNvPr>
          <p:cNvSpPr txBox="1">
            <a:spLocks/>
          </p:cNvSpPr>
          <p:nvPr/>
        </p:nvSpPr>
        <p:spPr>
          <a:xfrm>
            <a:off x="777970" y="157059"/>
            <a:ext cx="10515600" cy="6149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等线 Light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9pPr>
          </a:lstStyle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胃肠内营养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要素饮食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099E18F-BA8D-40D8-BDFB-3CDA4C5760BD}"/>
              </a:ext>
            </a:extLst>
          </p:cNvPr>
          <p:cNvGrpSpPr/>
          <p:nvPr/>
        </p:nvGrpSpPr>
        <p:grpSpPr>
          <a:xfrm>
            <a:off x="870010" y="944090"/>
            <a:ext cx="2456613" cy="614981"/>
            <a:chOff x="1032694" y="1395196"/>
            <a:chExt cx="2456613" cy="614981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D1D9583-0C8A-427D-88C3-1A91520F1F0E}"/>
                </a:ext>
              </a:extLst>
            </p:cNvPr>
            <p:cNvSpPr/>
            <p:nvPr/>
          </p:nvSpPr>
          <p:spPr>
            <a:xfrm>
              <a:off x="1032694" y="1395196"/>
              <a:ext cx="2456613" cy="61498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spc="6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操作程序</a:t>
              </a:r>
            </a:p>
          </p:txBody>
        </p:sp>
        <p:pic>
          <p:nvPicPr>
            <p:cNvPr id="17" name="Picture 162" descr="1">
              <a:extLst>
                <a:ext uri="{FF2B5EF4-FFF2-40B4-BE49-F238E27FC236}">
                  <a16:creationId xmlns:a16="http://schemas.microsoft.com/office/drawing/2014/main" id="{7F115247-FBB5-4531-9279-92AB82EA8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lum bright="-6000" contrast="24000"/>
            </a:blip>
            <a:srcRect l="42606" t="64474" r="19473"/>
            <a:stretch>
              <a:fillRect/>
            </a:stretch>
          </p:blipFill>
          <p:spPr>
            <a:xfrm>
              <a:off x="1080620" y="1453776"/>
              <a:ext cx="391228" cy="45022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4AE51B06-296A-45E1-9A81-B0991977AB84}"/>
              </a:ext>
            </a:extLst>
          </p:cNvPr>
          <p:cNvSpPr/>
          <p:nvPr/>
        </p:nvSpPr>
        <p:spPr>
          <a:xfrm>
            <a:off x="825350" y="1641166"/>
            <a:ext cx="11213314" cy="2525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口服法</a:t>
            </a:r>
            <a:endParaRPr lang="en-US" altLang="zh-CN" sz="24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ts val="3200"/>
              </a:lnSpc>
            </a:pP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</a:t>
            </a: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口感差，较少用。可加橘子汁、菜汤等调味，剂量由</a:t>
            </a:r>
            <a:r>
              <a:rPr lang="en-US" altLang="zh-CN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50ml/</a:t>
            </a: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次增至</a:t>
            </a:r>
            <a:r>
              <a:rPr lang="en-US" altLang="zh-CN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100ml/</a:t>
            </a: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次，</a:t>
            </a:r>
            <a:r>
              <a:rPr lang="en-US" altLang="zh-CN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6~8</a:t>
            </a: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次</a:t>
            </a:r>
            <a:r>
              <a:rPr lang="en-US" altLang="zh-CN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/d</a:t>
            </a:r>
            <a:endParaRPr lang="en-US" altLang="zh-CN" sz="300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从鼻胃管、经胃或空肠造瘘处滴注有以下三种方式</a:t>
            </a:r>
            <a:endParaRPr lang="en-US" altLang="zh-CN" sz="24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ts val="3200"/>
              </a:lnSpc>
            </a:pPr>
            <a:r>
              <a:rPr lang="en-US" altLang="zh-CN" sz="24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</a:t>
            </a: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分次注入：注射器每次注入</a:t>
            </a:r>
            <a:r>
              <a:rPr lang="en-US" altLang="zh-CN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250~400ml</a:t>
            </a: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</a:t>
            </a:r>
            <a:r>
              <a:rPr lang="en-US" altLang="zh-CN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4~6</a:t>
            </a: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次</a:t>
            </a:r>
            <a:r>
              <a:rPr lang="en-US" altLang="zh-CN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/d</a:t>
            </a: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。适用于非危重患者，操作方便，费用低。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ts val="3200"/>
              </a:lnSpc>
            </a:pP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 </a:t>
            </a: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间歇滴入：经输注管缓缓滴入，每次注入</a:t>
            </a:r>
            <a:r>
              <a:rPr lang="en-US" altLang="zh-CN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250~400ml</a:t>
            </a: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</a:t>
            </a:r>
            <a:r>
              <a:rPr lang="en-US" altLang="zh-CN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4~6</a:t>
            </a: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次</a:t>
            </a:r>
            <a:r>
              <a:rPr lang="en-US" altLang="zh-CN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/d</a:t>
            </a: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，每次输注时间</a:t>
            </a:r>
            <a:r>
              <a:rPr lang="en-US" altLang="zh-CN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30~60min</a:t>
            </a: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sz="2000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ts val="3200"/>
              </a:lnSpc>
            </a:pPr>
            <a:r>
              <a:rPr lang="en-US" altLang="zh-CN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 </a:t>
            </a: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连续滴入：</a:t>
            </a:r>
            <a:r>
              <a:rPr lang="en-US" altLang="zh-CN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12~24</a:t>
            </a:r>
            <a:r>
              <a:rPr lang="en-US" altLang="zh-CN" sz="24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h</a:t>
            </a: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内持续滴入，浓度从</a:t>
            </a:r>
            <a:r>
              <a:rPr lang="en-US" altLang="zh-CN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5%</a:t>
            </a: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→</a:t>
            </a:r>
            <a:r>
              <a:rPr lang="en-US" altLang="zh-CN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20%~25%</a:t>
            </a: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，速度</a:t>
            </a:r>
            <a:r>
              <a:rPr lang="en-US" altLang="zh-CN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40~60ml/h</a:t>
            </a: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→</a:t>
            </a:r>
            <a:r>
              <a:rPr lang="en-US" altLang="zh-CN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120ml/h</a:t>
            </a:r>
            <a:r>
              <a:rPr lang="zh-CN" altLang="en-US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→</a:t>
            </a:r>
            <a:r>
              <a:rPr lang="en-US" altLang="zh-CN" sz="20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150</a:t>
            </a:r>
          </a:p>
        </p:txBody>
      </p:sp>
      <p:pic>
        <p:nvPicPr>
          <p:cNvPr id="13" name="图片 12" descr="手里拿着牙刷&#10;&#10;描述已自动生成">
            <a:extLst>
              <a:ext uri="{FF2B5EF4-FFF2-40B4-BE49-F238E27FC236}">
                <a16:creationId xmlns:a16="http://schemas.microsoft.com/office/drawing/2014/main" id="{8B122B78-1399-4E2B-8C5E-98DF8A547F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249" y="4396108"/>
            <a:ext cx="1373086" cy="1914344"/>
          </a:xfrm>
          <a:prstGeom prst="rect">
            <a:avLst/>
          </a:prstGeom>
        </p:spPr>
      </p:pic>
      <p:pic>
        <p:nvPicPr>
          <p:cNvPr id="6" name="图片 5" descr="图片包含 蓝色, 小, 白色, 水&#10;&#10;描述已自动生成">
            <a:extLst>
              <a:ext uri="{FF2B5EF4-FFF2-40B4-BE49-F238E27FC236}">
                <a16:creationId xmlns:a16="http://schemas.microsoft.com/office/drawing/2014/main" id="{4B6BC665-D241-426B-B485-B6FEAC029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585" y="4387541"/>
            <a:ext cx="2467823" cy="1922911"/>
          </a:xfrm>
          <a:prstGeom prst="rect">
            <a:avLst/>
          </a:prstGeom>
        </p:spPr>
      </p:pic>
      <p:pic>
        <p:nvPicPr>
          <p:cNvPr id="20" name="图片 19" descr="图片包含 游戏机&#10;&#10;描述已自动生成">
            <a:extLst>
              <a:ext uri="{FF2B5EF4-FFF2-40B4-BE49-F238E27FC236}">
                <a16:creationId xmlns:a16="http://schemas.microsoft.com/office/drawing/2014/main" id="{FCD1E3C9-447F-47E6-96B8-BF663A8BB6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93" y="4408583"/>
            <a:ext cx="1320671" cy="1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380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F94A0ABA-863B-46D4-A1B9-0B4C86980967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CC84FBD4-7398-42D2-BE30-8C9E95393359}"/>
              </a:ext>
            </a:extLst>
          </p:cNvPr>
          <p:cNvSpPr txBox="1">
            <a:spLocks/>
          </p:cNvSpPr>
          <p:nvPr/>
        </p:nvSpPr>
        <p:spPr>
          <a:xfrm>
            <a:off x="777970" y="157059"/>
            <a:ext cx="10515600" cy="6149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等线 Light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9pPr>
          </a:lstStyle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胃肠内营养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要素饮食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099E18F-BA8D-40D8-BDFB-3CDA4C5760BD}"/>
              </a:ext>
            </a:extLst>
          </p:cNvPr>
          <p:cNvGrpSpPr/>
          <p:nvPr/>
        </p:nvGrpSpPr>
        <p:grpSpPr>
          <a:xfrm>
            <a:off x="870010" y="944090"/>
            <a:ext cx="2456613" cy="614981"/>
            <a:chOff x="1032694" y="1395196"/>
            <a:chExt cx="2456613" cy="614981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D1D9583-0C8A-427D-88C3-1A91520F1F0E}"/>
                </a:ext>
              </a:extLst>
            </p:cNvPr>
            <p:cNvSpPr/>
            <p:nvPr/>
          </p:nvSpPr>
          <p:spPr>
            <a:xfrm>
              <a:off x="1032694" y="1395196"/>
              <a:ext cx="2456613" cy="61498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spc="6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注意事项</a:t>
              </a:r>
            </a:p>
          </p:txBody>
        </p:sp>
        <p:pic>
          <p:nvPicPr>
            <p:cNvPr id="17" name="Picture 162" descr="1">
              <a:extLst>
                <a:ext uri="{FF2B5EF4-FFF2-40B4-BE49-F238E27FC236}">
                  <a16:creationId xmlns:a16="http://schemas.microsoft.com/office/drawing/2014/main" id="{7F115247-FBB5-4531-9279-92AB82EA8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lum bright="-6000" contrast="24000"/>
            </a:blip>
            <a:srcRect l="42606" t="64474" r="19473"/>
            <a:stretch>
              <a:fillRect/>
            </a:stretch>
          </p:blipFill>
          <p:spPr>
            <a:xfrm>
              <a:off x="1080620" y="1453776"/>
              <a:ext cx="391228" cy="45022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4AE51B06-296A-45E1-9A81-B0991977AB84}"/>
              </a:ext>
            </a:extLst>
          </p:cNvPr>
          <p:cNvSpPr/>
          <p:nvPr/>
        </p:nvSpPr>
        <p:spPr>
          <a:xfrm>
            <a:off x="629007" y="1731122"/>
            <a:ext cx="11213314" cy="4166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严格无菌操作。</a:t>
            </a:r>
            <a:endParaRPr lang="en-US" altLang="zh-CN" sz="24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由少、低、慢开始，逐渐增加。</a:t>
            </a:r>
            <a:endParaRPr lang="en-US" altLang="zh-CN" sz="24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新鲜配置，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℃以下冷藏，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24h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用完。</a:t>
            </a:r>
            <a:endParaRPr lang="en-US" altLang="zh-CN" sz="24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口服温度</a:t>
            </a:r>
            <a:r>
              <a:rPr lang="en-US" altLang="zh-CN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37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℃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，经鼻胃管或造瘘口注入的温度</a:t>
            </a:r>
            <a:r>
              <a:rPr lang="en-US" altLang="zh-CN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41~42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℃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不可高温蒸煮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sz="24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注入前后均用温开水或生理盐水冲净管腔。</a:t>
            </a:r>
            <a:endParaRPr lang="en-US" altLang="zh-CN" sz="24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进食过程中，经常巡视。</a:t>
            </a:r>
            <a:endParaRPr lang="en-US" altLang="zh-CN" sz="24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期间监测体重及电解质等营养指标。</a:t>
            </a:r>
            <a:endParaRPr lang="en-US" altLang="zh-CN" sz="24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停用时要逐渐减量，以防低血糖。</a:t>
            </a:r>
            <a:endParaRPr lang="en-US" altLang="zh-CN" sz="24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</a:pPr>
            <a:endParaRPr lang="en-US" altLang="zh-CN" sz="24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u"/>
            </a:pPr>
            <a:endParaRPr lang="en-US" altLang="zh-CN" sz="24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8273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5"/>
          <p:cNvSpPr>
            <a:spLocks noGrp="1"/>
          </p:cNvSpPr>
          <p:nvPr/>
        </p:nvSpPr>
        <p:spPr>
          <a:xfrm>
            <a:off x="992937" y="5088700"/>
            <a:ext cx="10854993" cy="1048439"/>
          </a:xfrm>
          <a:prstGeom prst="rect">
            <a:avLst/>
          </a:prstGeom>
          <a:noFill/>
          <a:ln w="9525" cap="flat" cmpd="sng">
            <a:noFill/>
            <a:prstDash val="sysDash"/>
            <a:miter/>
            <a:headEnd type="none" w="med" len="med"/>
            <a:tailEnd type="none" w="med" len="med"/>
          </a:ln>
        </p:spPr>
        <p:txBody>
          <a:bodyPr/>
          <a:lstStyle/>
          <a:p>
            <a:pPr marL="342900" indent="-342900">
              <a:lnSpc>
                <a:spcPct val="150000"/>
              </a:lnSpc>
            </a:pP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定时、定量</a:t>
            </a:r>
            <a:r>
              <a:rPr lang="zh-CN" altLang="en-US" sz="24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对病人进行肠道营养液输注</a:t>
            </a:r>
            <a:endParaRPr lang="en-US" altLang="zh-CN" sz="2400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楷体" panose="02010600040101010101" charset="-122"/>
              <a:sym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zh-CN" altLang="en-US" sz="24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应用于昏迷状态或需准确控制营养输入的管饲饮食病人。</a:t>
            </a:r>
            <a:endParaRPr lang="zh-CN" altLang="en-US" dirty="0">
              <a:solidFill>
                <a:srgbClr val="4D4D4D"/>
              </a:solidFill>
              <a:latin typeface="宋体" panose="02010600030101010101" pitchFamily="2" charset="-122"/>
              <a:sym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</a:pPr>
            <a:endParaRPr lang="zh-CN" altLang="en-US" sz="2000" b="1" dirty="0">
              <a:latin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F94A0ABA-863B-46D4-A1B9-0B4C86980967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CC84FBD4-7398-42D2-BE30-8C9E95393359}"/>
              </a:ext>
            </a:extLst>
          </p:cNvPr>
          <p:cNvSpPr txBox="1">
            <a:spLocks/>
          </p:cNvSpPr>
          <p:nvPr/>
        </p:nvSpPr>
        <p:spPr>
          <a:xfrm>
            <a:off x="777970" y="157059"/>
            <a:ext cx="10515600" cy="6149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等线 Light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9pPr>
          </a:lstStyle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胃肠内营养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肠内营养泵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50E38B2-7046-4C67-88A2-D208EA757F9E}"/>
              </a:ext>
            </a:extLst>
          </p:cNvPr>
          <p:cNvSpPr/>
          <p:nvPr/>
        </p:nvSpPr>
        <p:spPr>
          <a:xfrm>
            <a:off x="250031" y="898201"/>
            <a:ext cx="3171825" cy="1105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肠内营养泵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楷体" panose="02010600040101010101" charset="-122"/>
              <a:sym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（e</a:t>
            </a:r>
            <a:r>
              <a:rPr lang="en-US" altLang="zh-CN" dirty="0" err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nteral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 feeding pump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）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楷体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20C996D-4366-46B0-9BDE-616F5601A2B6}"/>
              </a:ext>
            </a:extLst>
          </p:cNvPr>
          <p:cNvSpPr/>
          <p:nvPr/>
        </p:nvSpPr>
        <p:spPr>
          <a:xfrm>
            <a:off x="3354690" y="1009289"/>
            <a:ext cx="8559389" cy="1293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通过鼻胃管或鼻肠管连接泵管及其附件，以微电脑精确控制输注的速度、剂量、温度、输注总量等的一套完整、封闭、安全、方便的系统。</a:t>
            </a:r>
            <a:endParaRPr lang="zh-CN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" name="图片 9" descr="图片包含 游戏机, 白色&#10;&#10;描述已自动生成">
            <a:extLst>
              <a:ext uri="{FF2B5EF4-FFF2-40B4-BE49-F238E27FC236}">
                <a16:creationId xmlns:a16="http://schemas.microsoft.com/office/drawing/2014/main" id="{AF59EE2E-DCCA-4B45-9F18-842341B961C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39" y="2068280"/>
            <a:ext cx="3465626" cy="3134131"/>
          </a:xfrm>
          <a:prstGeom prst="rect">
            <a:avLst/>
          </a:prstGeom>
        </p:spPr>
      </p:pic>
      <p:pic>
        <p:nvPicPr>
          <p:cNvPr id="12" name="图片 11" descr="卡通人物&#10;&#10;描述已自动生成">
            <a:extLst>
              <a:ext uri="{FF2B5EF4-FFF2-40B4-BE49-F238E27FC236}">
                <a16:creationId xmlns:a16="http://schemas.microsoft.com/office/drawing/2014/main" id="{47064164-A87D-47E8-8BEB-14A9181323D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416" y="2420720"/>
            <a:ext cx="3740746" cy="242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599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E8F0CE-A858-40BF-AC3E-FF1457E685E8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FE63DA1F-9C33-4844-A9AE-BD235C44B718}"/>
              </a:ext>
            </a:extLst>
          </p:cNvPr>
          <p:cNvSpPr txBox="1">
            <a:spLocks/>
          </p:cNvSpPr>
          <p:nvPr/>
        </p:nvSpPr>
        <p:spPr>
          <a:xfrm>
            <a:off x="777970" y="157059"/>
            <a:ext cx="10515600" cy="6149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等线 Light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9pPr>
          </a:lstStyle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胃肠外营养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807DCE7-A311-4E12-99F9-053D47568860}"/>
              </a:ext>
            </a:extLst>
          </p:cNvPr>
          <p:cNvSpPr/>
          <p:nvPr/>
        </p:nvSpPr>
        <p:spPr>
          <a:xfrm>
            <a:off x="246062" y="759475"/>
            <a:ext cx="3147106" cy="1105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胃肠外营养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楷体" panose="02010600040101010101" charset="-122"/>
              <a:sym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zh-CN" altLang="en-US" sz="16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（</a:t>
            </a:r>
            <a:r>
              <a:rPr lang="zh-CN" altLang="en-US" sz="1600" b="1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 parenteral nutrition, PN 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）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楷体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9B15AED-E63D-4886-BF18-82D77F02DC54}"/>
              </a:ext>
            </a:extLst>
          </p:cNvPr>
          <p:cNvSpPr/>
          <p:nvPr/>
        </p:nvSpPr>
        <p:spPr>
          <a:xfrm>
            <a:off x="3461255" y="960938"/>
            <a:ext cx="8615879" cy="883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</a:pPr>
            <a:r>
              <a:rPr lang="zh-CN" altLang="en-US" sz="24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是根据病人需要，通过经胃肠外途径供给机体能量及营养素，</a:t>
            </a:r>
            <a:endParaRPr lang="en-US" altLang="zh-CN" sz="2400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楷体" panose="02010600040101010101" charset="-122"/>
              <a:sym typeface="Arial" panose="020B0604020202020204" pitchFamily="34" charset="0"/>
            </a:endParaRPr>
          </a:p>
          <a:p>
            <a:pPr marL="342900" indent="-342900">
              <a:lnSpc>
                <a:spcPts val="3200"/>
              </a:lnSpc>
            </a:pPr>
            <a:r>
              <a:rPr lang="zh-CN" altLang="en-US" sz="24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以满足代谢需要的营养支持疗法。</a:t>
            </a:r>
            <a:endParaRPr lang="en-US" altLang="zh-CN" sz="2400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楷体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C2BB818-C92A-4826-9B3B-399B2E2557E2}"/>
              </a:ext>
            </a:extLst>
          </p:cNvPr>
          <p:cNvSpPr/>
          <p:nvPr/>
        </p:nvSpPr>
        <p:spPr>
          <a:xfrm>
            <a:off x="866901" y="5205053"/>
            <a:ext cx="10885664" cy="47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</a:pPr>
            <a:r>
              <a:rPr lang="zh-CN" altLang="en-US" sz="24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目前临床上主要途径是经静脉输入，故又称静脉营养（</a:t>
            </a:r>
            <a:r>
              <a:rPr lang="en-US" altLang="zh-CN" sz="2400" dirty="0" err="1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i</a:t>
            </a:r>
            <a:r>
              <a:rPr lang="zh-CN" altLang="en-US" sz="24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ntrave</a:t>
            </a:r>
            <a:r>
              <a:rPr lang="en-US" altLang="zh-CN" sz="24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-</a:t>
            </a:r>
            <a:r>
              <a:rPr lang="zh-CN" altLang="en-US" sz="2400" dirty="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nous nutrition)。</a:t>
            </a:r>
          </a:p>
        </p:txBody>
      </p:sp>
      <p:pic>
        <p:nvPicPr>
          <p:cNvPr id="14" name="图片 13" descr="图片包含 男人, 白色, 黑色, 手&#10;&#10;描述已自动生成">
            <a:extLst>
              <a:ext uri="{FF2B5EF4-FFF2-40B4-BE49-F238E27FC236}">
                <a16:creationId xmlns:a16="http://schemas.microsoft.com/office/drawing/2014/main" id="{EFA3A1CB-84E8-40EC-882A-F13E39ECC5E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20410"/>
              </a:clrFrom>
              <a:clrTo>
                <a:srgbClr val="02041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78" y="1788749"/>
            <a:ext cx="1805280" cy="3113842"/>
          </a:xfrm>
          <a:prstGeom prst="rect">
            <a:avLst/>
          </a:prstGeom>
        </p:spPr>
      </p:pic>
      <p:pic>
        <p:nvPicPr>
          <p:cNvPr id="17" name="图片 16" descr="地图上有字&#10;&#10;描述已自动生成">
            <a:extLst>
              <a:ext uri="{FF2B5EF4-FFF2-40B4-BE49-F238E27FC236}">
                <a16:creationId xmlns:a16="http://schemas.microsoft.com/office/drawing/2014/main" id="{37C1DB4F-237A-4DA2-9362-98EB4B4B732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388" y="2000338"/>
            <a:ext cx="3096302" cy="2829817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F94A0ABA-863B-46D4-A1B9-0B4C86980967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CC84FBD4-7398-42D2-BE30-8C9E95393359}"/>
              </a:ext>
            </a:extLst>
          </p:cNvPr>
          <p:cNvSpPr txBox="1">
            <a:spLocks/>
          </p:cNvSpPr>
          <p:nvPr/>
        </p:nvSpPr>
        <p:spPr>
          <a:xfrm>
            <a:off x="777970" y="157059"/>
            <a:ext cx="10515600" cy="6149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等线 Light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9pPr>
          </a:lstStyle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胃肠外营养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20C996D-4366-46B0-9BDE-616F5601A2B6}"/>
              </a:ext>
            </a:extLst>
          </p:cNvPr>
          <p:cNvSpPr/>
          <p:nvPr/>
        </p:nvSpPr>
        <p:spPr>
          <a:xfrm>
            <a:off x="1006357" y="1607210"/>
            <a:ext cx="10813525" cy="883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  <a:sym typeface="Arial" panose="020B0604020202020204" pitchFamily="34" charset="0"/>
              </a:rPr>
              <a:t>各种原因导致的不能从胃肠道摄取营养、消化吸收障碍、高代谢以及胃肠道需要充分休息的病人，以保证热能及营养素的摄入。</a:t>
            </a:r>
            <a:endParaRPr lang="zh-CN" alt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67B9430-4759-42EA-AE68-7E72B9515195}"/>
              </a:ext>
            </a:extLst>
          </p:cNvPr>
          <p:cNvGrpSpPr/>
          <p:nvPr/>
        </p:nvGrpSpPr>
        <p:grpSpPr>
          <a:xfrm>
            <a:off x="1144891" y="856665"/>
            <a:ext cx="1744165" cy="614981"/>
            <a:chOff x="1032694" y="1395196"/>
            <a:chExt cx="1744165" cy="614981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3394E7C8-9376-466B-8482-9221335BAF33}"/>
                </a:ext>
              </a:extLst>
            </p:cNvPr>
            <p:cNvSpPr/>
            <p:nvPr/>
          </p:nvSpPr>
          <p:spPr>
            <a:xfrm>
              <a:off x="1032694" y="1395196"/>
              <a:ext cx="1744165" cy="61498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spc="6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目的</a:t>
              </a:r>
            </a:p>
          </p:txBody>
        </p:sp>
        <p:pic>
          <p:nvPicPr>
            <p:cNvPr id="14" name="Picture 162" descr="1">
              <a:extLst>
                <a:ext uri="{FF2B5EF4-FFF2-40B4-BE49-F238E27FC236}">
                  <a16:creationId xmlns:a16="http://schemas.microsoft.com/office/drawing/2014/main" id="{FC26487F-88BF-4A48-8ACA-0E7315E6A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lum bright="-6000" contrast="24000"/>
            </a:blip>
            <a:srcRect l="42606" t="64474" r="19473"/>
            <a:stretch>
              <a:fillRect/>
            </a:stretch>
          </p:blipFill>
          <p:spPr>
            <a:xfrm>
              <a:off x="1080620" y="1453776"/>
              <a:ext cx="391228" cy="45022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099E18F-BA8D-40D8-BDFB-3CDA4C5760BD}"/>
              </a:ext>
            </a:extLst>
          </p:cNvPr>
          <p:cNvGrpSpPr/>
          <p:nvPr/>
        </p:nvGrpSpPr>
        <p:grpSpPr>
          <a:xfrm>
            <a:off x="1144891" y="2710462"/>
            <a:ext cx="1744165" cy="614981"/>
            <a:chOff x="1032694" y="1395196"/>
            <a:chExt cx="1744165" cy="614981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D1D9583-0C8A-427D-88C3-1A91520F1F0E}"/>
                </a:ext>
              </a:extLst>
            </p:cNvPr>
            <p:cNvSpPr/>
            <p:nvPr/>
          </p:nvSpPr>
          <p:spPr>
            <a:xfrm>
              <a:off x="1032694" y="1395196"/>
              <a:ext cx="1744165" cy="61498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spc="6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方法</a:t>
              </a:r>
            </a:p>
          </p:txBody>
        </p:sp>
        <p:pic>
          <p:nvPicPr>
            <p:cNvPr id="17" name="Picture 162" descr="1">
              <a:extLst>
                <a:ext uri="{FF2B5EF4-FFF2-40B4-BE49-F238E27FC236}">
                  <a16:creationId xmlns:a16="http://schemas.microsoft.com/office/drawing/2014/main" id="{7F115247-FBB5-4531-9279-92AB82EA8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lum bright="-6000" contrast="24000"/>
            </a:blip>
            <a:srcRect l="42606" t="64474" r="19473"/>
            <a:stretch>
              <a:fillRect/>
            </a:stretch>
          </p:blipFill>
          <p:spPr>
            <a:xfrm>
              <a:off x="1080620" y="1453776"/>
              <a:ext cx="391228" cy="45022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4AE51B06-296A-45E1-9A81-B0991977AB84}"/>
              </a:ext>
            </a:extLst>
          </p:cNvPr>
          <p:cNvSpPr/>
          <p:nvPr/>
        </p:nvSpPr>
        <p:spPr>
          <a:xfrm>
            <a:off x="1192817" y="3532558"/>
            <a:ext cx="10813525" cy="2097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途径</a:t>
            </a:r>
            <a:endParaRPr lang="en-US" altLang="zh-CN" sz="24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周围静脉输注</a:t>
            </a:r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20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适合短期、部分营养支持或中心静脉置管有困难的病人。</a:t>
            </a:r>
            <a:endParaRPr lang="en-US" altLang="zh-CN" sz="20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ts val="3200"/>
              </a:lnSpc>
            </a:pPr>
            <a:r>
              <a:rPr lang="zh-CN" altLang="en-US" sz="20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中心静脉输注</a:t>
            </a:r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20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适合长期、全量补充营养的病人。常选部位</a:t>
            </a:r>
            <a:r>
              <a:rPr lang="zh-CN" altLang="en-US" sz="20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锁骨下静脉。</a:t>
            </a:r>
            <a:endParaRPr lang="en-US" altLang="zh-CN" sz="20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>
              <a:lnSpc>
                <a:spcPts val="32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输注原则</a:t>
            </a:r>
            <a:endParaRPr lang="en-US" altLang="zh-CN" sz="24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ts val="3200"/>
              </a:lnSpc>
            </a:pPr>
            <a:r>
              <a:rPr lang="zh-CN" altLang="en-US" sz="20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速度</a:t>
            </a:r>
            <a:r>
              <a:rPr lang="zh-CN" altLang="en-US" sz="2000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：由慢到快            </a:t>
            </a:r>
            <a:r>
              <a:rPr lang="zh-CN" altLang="en-US" sz="20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浓度</a:t>
            </a:r>
            <a:r>
              <a:rPr lang="zh-CN" altLang="en-US" sz="2000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：由低到高          </a:t>
            </a:r>
            <a:r>
              <a:rPr lang="zh-CN" altLang="en-US" sz="20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用量</a:t>
            </a:r>
            <a:r>
              <a:rPr lang="zh-CN" altLang="en-US" sz="2000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：由少到多</a:t>
            </a:r>
          </a:p>
        </p:txBody>
      </p:sp>
      <p:pic>
        <p:nvPicPr>
          <p:cNvPr id="13" name="图片 12" descr="卡通人物&#10;&#10;描述已自动生成">
            <a:extLst>
              <a:ext uri="{FF2B5EF4-FFF2-40B4-BE49-F238E27FC236}">
                <a16:creationId xmlns:a16="http://schemas.microsoft.com/office/drawing/2014/main" id="{A003A0EA-05C5-47B4-83A3-53CEE05D7C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077" y="2697387"/>
            <a:ext cx="2288483" cy="290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076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F94A0ABA-863B-46D4-A1B9-0B4C86980967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CC84FBD4-7398-42D2-BE30-8C9E95393359}"/>
              </a:ext>
            </a:extLst>
          </p:cNvPr>
          <p:cNvSpPr txBox="1">
            <a:spLocks/>
          </p:cNvSpPr>
          <p:nvPr/>
        </p:nvSpPr>
        <p:spPr>
          <a:xfrm>
            <a:off x="777970" y="157059"/>
            <a:ext cx="10515600" cy="6149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等线 Light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9pPr>
          </a:lstStyle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胃肠外营养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099E18F-BA8D-40D8-BDFB-3CDA4C5760BD}"/>
              </a:ext>
            </a:extLst>
          </p:cNvPr>
          <p:cNvGrpSpPr/>
          <p:nvPr/>
        </p:nvGrpSpPr>
        <p:grpSpPr>
          <a:xfrm>
            <a:off x="870010" y="944090"/>
            <a:ext cx="2456613" cy="614981"/>
            <a:chOff x="1032694" y="1395196"/>
            <a:chExt cx="2456613" cy="614981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D1D9583-0C8A-427D-88C3-1A91520F1F0E}"/>
                </a:ext>
              </a:extLst>
            </p:cNvPr>
            <p:cNvSpPr/>
            <p:nvPr/>
          </p:nvSpPr>
          <p:spPr>
            <a:xfrm>
              <a:off x="1032694" y="1395196"/>
              <a:ext cx="2456613" cy="61498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spc="6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注意事项</a:t>
              </a:r>
            </a:p>
          </p:txBody>
        </p:sp>
        <p:pic>
          <p:nvPicPr>
            <p:cNvPr id="17" name="Picture 162" descr="1">
              <a:extLst>
                <a:ext uri="{FF2B5EF4-FFF2-40B4-BE49-F238E27FC236}">
                  <a16:creationId xmlns:a16="http://schemas.microsoft.com/office/drawing/2014/main" id="{7F115247-FBB5-4531-9279-92AB82EA8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lum bright="-6000" contrast="24000"/>
            </a:blip>
            <a:srcRect l="42606" t="64474" r="19473"/>
            <a:stretch>
              <a:fillRect/>
            </a:stretch>
          </p:blipFill>
          <p:spPr>
            <a:xfrm>
              <a:off x="1080620" y="1453776"/>
              <a:ext cx="391228" cy="45022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4AE51B06-296A-45E1-9A81-B0991977AB84}"/>
              </a:ext>
            </a:extLst>
          </p:cNvPr>
          <p:cNvSpPr/>
          <p:nvPr/>
        </p:nvSpPr>
        <p:spPr>
          <a:xfrm>
            <a:off x="870010" y="1961226"/>
            <a:ext cx="10244192" cy="328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严格无菌操作。</a:t>
            </a:r>
            <a:endParaRPr lang="en-US" altLang="zh-CN" sz="24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由少、低、慢开始，逐渐增加。</a:t>
            </a:r>
            <a:endParaRPr lang="en-US" altLang="zh-CN" sz="24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新鲜配置，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℃以下冷藏，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24h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用完。</a:t>
            </a:r>
            <a:endParaRPr lang="en-US" altLang="zh-CN" sz="24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12~24h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更换输注袋及连接管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次，穿刺点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24h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更换敷料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次。</a:t>
            </a:r>
            <a:endParaRPr lang="en-US" altLang="zh-CN" sz="24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静脉营养导管严禁输入卡液体、药物和血液。</a:t>
            </a:r>
            <a:endParaRPr lang="en-US" altLang="zh-CN" sz="24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保持导管畅通。</a:t>
            </a:r>
            <a:endParaRPr lang="en-US" altLang="zh-CN" sz="24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期间监测体重及电解质等营养指标。</a:t>
            </a:r>
            <a:endParaRPr lang="en-US" altLang="zh-CN" sz="24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4609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F94A0ABA-863B-46D4-A1B9-0B4C86980967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CC84FBD4-7398-42D2-BE30-8C9E95393359}"/>
              </a:ext>
            </a:extLst>
          </p:cNvPr>
          <p:cNvSpPr txBox="1">
            <a:spLocks/>
          </p:cNvSpPr>
          <p:nvPr/>
        </p:nvSpPr>
        <p:spPr>
          <a:xfrm>
            <a:off x="777970" y="157059"/>
            <a:ext cx="10515600" cy="6149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等线 Light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等线 Light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等线 Light" charset="0"/>
                <a:ea typeface="等线 Light" charset="0"/>
                <a:cs typeface="等线 Light" charset="0"/>
              </a:defRPr>
            </a:lvl9pPr>
          </a:lstStyle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胃肠外营养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099E18F-BA8D-40D8-BDFB-3CDA4C5760BD}"/>
              </a:ext>
            </a:extLst>
          </p:cNvPr>
          <p:cNvGrpSpPr/>
          <p:nvPr/>
        </p:nvGrpSpPr>
        <p:grpSpPr>
          <a:xfrm>
            <a:off x="870010" y="944090"/>
            <a:ext cx="3191497" cy="614981"/>
            <a:chOff x="1032694" y="1395196"/>
            <a:chExt cx="2456613" cy="614981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D1D9583-0C8A-427D-88C3-1A91520F1F0E}"/>
                </a:ext>
              </a:extLst>
            </p:cNvPr>
            <p:cNvSpPr/>
            <p:nvPr/>
          </p:nvSpPr>
          <p:spPr>
            <a:xfrm>
              <a:off x="1032694" y="1395196"/>
              <a:ext cx="2456613" cy="61498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spc="6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并发症及护理</a:t>
              </a:r>
            </a:p>
          </p:txBody>
        </p:sp>
        <p:pic>
          <p:nvPicPr>
            <p:cNvPr id="17" name="Picture 162" descr="1">
              <a:extLst>
                <a:ext uri="{FF2B5EF4-FFF2-40B4-BE49-F238E27FC236}">
                  <a16:creationId xmlns:a16="http://schemas.microsoft.com/office/drawing/2014/main" id="{7F115247-FBB5-4531-9279-92AB82EA8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lum bright="-6000" contrast="24000"/>
            </a:blip>
            <a:srcRect l="42606" t="64474" r="19473"/>
            <a:stretch>
              <a:fillRect/>
            </a:stretch>
          </p:blipFill>
          <p:spPr>
            <a:xfrm>
              <a:off x="1080620" y="1453776"/>
              <a:ext cx="391228" cy="45022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4AE51B06-296A-45E1-9A81-B0991977AB84}"/>
              </a:ext>
            </a:extLst>
          </p:cNvPr>
          <p:cNvSpPr/>
          <p:nvPr/>
        </p:nvSpPr>
        <p:spPr>
          <a:xfrm>
            <a:off x="624913" y="1617651"/>
            <a:ext cx="11186872" cy="443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机械性并发症</a:t>
            </a:r>
            <a:endParaRPr lang="en-US" altLang="zh-CN" sz="28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中心静脉置管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体位不当、穿刺方向不正确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气胸、皮下气肿或血肿</a:t>
            </a:r>
            <a:endParaRPr lang="en-US" altLang="zh-CN" sz="24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穿破静脉和胸膜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血胸</a:t>
            </a:r>
            <a:endParaRPr lang="en-US" altLang="zh-CN" sz="28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感染性并发症</a:t>
            </a:r>
            <a:endParaRPr lang="en-US" altLang="zh-CN" sz="28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 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置管时无菌操作不严格、营养液污染、长期留置导管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局部或全身感染</a:t>
            </a:r>
            <a:endParaRPr lang="en-US" altLang="zh-CN" sz="24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 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长期肠外营养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肠源性感染</a:t>
            </a:r>
            <a:endParaRPr lang="en-US" altLang="zh-CN" sz="28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代谢性并发症</a:t>
            </a:r>
            <a:endParaRPr lang="en-US" altLang="zh-CN" sz="280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 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浓度、速度不当或突然停用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肝功能损害、糖代谢或电解质紊乱</a:t>
            </a:r>
            <a:endParaRPr lang="en-US" altLang="zh-CN" sz="24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    长期肠外营养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肠黏膜萎缩、胆汁淤积</a:t>
            </a:r>
            <a:endParaRPr lang="en-US" altLang="zh-CN" sz="2800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535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7F636D4C-DDE8-4D2A-A738-6B0489C372A9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B985B91-7208-44AF-8F37-37901F4344E9}"/>
              </a:ext>
            </a:extLst>
          </p:cNvPr>
          <p:cNvSpPr/>
          <p:nvPr/>
        </p:nvSpPr>
        <p:spPr>
          <a:xfrm>
            <a:off x="945388" y="216350"/>
            <a:ext cx="50577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人类所需的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六大营养素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CB3A315D-A7CD-455C-88E7-5BC2178726F2}"/>
              </a:ext>
            </a:extLst>
          </p:cNvPr>
          <p:cNvSpPr/>
          <p:nvPr/>
        </p:nvSpPr>
        <p:spPr>
          <a:xfrm>
            <a:off x="916833" y="1329061"/>
            <a:ext cx="2355754" cy="2314472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B02DDF4-0029-43E0-BCE9-1F7AC7E958EA}"/>
              </a:ext>
            </a:extLst>
          </p:cNvPr>
          <p:cNvSpPr/>
          <p:nvPr/>
        </p:nvSpPr>
        <p:spPr>
          <a:xfrm>
            <a:off x="4674184" y="1338476"/>
            <a:ext cx="2430001" cy="2305057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57B7B511-677E-4702-B95C-CCE5C82D8790}"/>
              </a:ext>
            </a:extLst>
          </p:cNvPr>
          <p:cNvSpPr/>
          <p:nvPr/>
        </p:nvSpPr>
        <p:spPr>
          <a:xfrm>
            <a:off x="8389916" y="1329061"/>
            <a:ext cx="2430001" cy="231447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4AEB6B0B-301F-4C30-9EF3-0C2E5C0FAA6A}"/>
              </a:ext>
            </a:extLst>
          </p:cNvPr>
          <p:cNvSpPr/>
          <p:nvPr/>
        </p:nvSpPr>
        <p:spPr>
          <a:xfrm>
            <a:off x="916833" y="3816698"/>
            <a:ext cx="2355754" cy="2314472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464357C5-F8DD-49CD-BDD6-975FFD868E5A}"/>
              </a:ext>
            </a:extLst>
          </p:cNvPr>
          <p:cNvSpPr/>
          <p:nvPr/>
        </p:nvSpPr>
        <p:spPr>
          <a:xfrm>
            <a:off x="4825307" y="3893510"/>
            <a:ext cx="2355754" cy="2314472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D666015E-6A7A-4711-9396-23A85365530E}"/>
              </a:ext>
            </a:extLst>
          </p:cNvPr>
          <p:cNvSpPr/>
          <p:nvPr/>
        </p:nvSpPr>
        <p:spPr>
          <a:xfrm>
            <a:off x="8546212" y="3893510"/>
            <a:ext cx="2355754" cy="231447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752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/>
          </p:cNvSpPr>
          <p:nvPr>
            <p:ph idx="1"/>
          </p:nvPr>
        </p:nvSpPr>
        <p:spPr>
          <a:xfrm>
            <a:off x="718057" y="779122"/>
            <a:ext cx="10147748" cy="5268260"/>
          </a:xfrm>
        </p:spPr>
        <p:txBody>
          <a:bodyPr vert="horz" wrap="square" lIns="91440" tIns="45720" rIns="91440" bIns="45720" anchor="t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endPara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>
              <a:lnSpc>
                <a:spcPts val="3360"/>
              </a:lnSpc>
              <a:spcBef>
                <a:spcPct val="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CN" sz="24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1</a:t>
            </a:r>
            <a:r>
              <a:rPr lang="en-US" altLang="zh-CN" sz="28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.</a:t>
            </a:r>
            <a:r>
              <a:rPr lang="zh-CN" altLang="en-US" sz="24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急性肾炎病人适用于何种饮食？其每日蛋白质摄入量是多少？ </a:t>
            </a:r>
          </a:p>
          <a:p>
            <a:pPr>
              <a:lnSpc>
                <a:spcPts val="3360"/>
              </a:lnSpc>
              <a:spcBef>
                <a:spcPct val="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CN" sz="24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2.</a:t>
            </a:r>
            <a:r>
              <a:rPr lang="zh-CN" altLang="en-US" sz="24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护士如何协助双目失明病人进食？</a:t>
            </a:r>
          </a:p>
          <a:p>
            <a:pPr>
              <a:lnSpc>
                <a:spcPts val="3360"/>
              </a:lnSpc>
              <a:spcBef>
                <a:spcPct val="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CN" sz="24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3.</a:t>
            </a:r>
            <a:r>
              <a:rPr lang="zh-CN" altLang="en-US" sz="24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胃管插入过程中病人出现恶心或呛咳时护士应如何处理？</a:t>
            </a:r>
          </a:p>
          <a:p>
            <a:pPr>
              <a:lnSpc>
                <a:spcPts val="3360"/>
              </a:lnSpc>
              <a:spcBef>
                <a:spcPct val="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CN" sz="24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4.</a:t>
            </a:r>
            <a:r>
              <a:rPr lang="zh-CN" altLang="en-US" sz="24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证实胃管插入胃内的三种方法是什么？ </a:t>
            </a:r>
          </a:p>
          <a:p>
            <a:pPr>
              <a:lnSpc>
                <a:spcPts val="3360"/>
              </a:lnSpc>
              <a:spcBef>
                <a:spcPct val="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endParaRPr lang="en-US" altLang="zh-CN" sz="2400" kern="12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楷体" panose="02010600040101010101" charset="-122"/>
            </a:endParaRPr>
          </a:p>
          <a:p>
            <a:pPr>
              <a:lnSpc>
                <a:spcPts val="3360"/>
              </a:lnSpc>
              <a:spcBef>
                <a:spcPct val="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CN" sz="24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5.</a:t>
            </a:r>
            <a:r>
              <a:rPr lang="zh-CN" altLang="en-US" sz="24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刘某，男，</a:t>
            </a:r>
            <a:r>
              <a:rPr lang="en-US" altLang="zh-CN" sz="24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65</a:t>
            </a:r>
            <a:r>
              <a:rPr lang="zh-CN" altLang="en-US" sz="24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岁，血压为</a:t>
            </a:r>
            <a:r>
              <a:rPr lang="en-US" altLang="zh-CN" sz="2400" kern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170/120</a:t>
            </a:r>
            <a:r>
              <a:rPr lang="en-US" altLang="zh-CN" sz="24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mmHg,</a:t>
            </a:r>
            <a:r>
              <a:rPr lang="zh-CN" altLang="en-US" sz="24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下肢有</a:t>
            </a:r>
            <a:r>
              <a:rPr lang="zh-CN" altLang="en-US" sz="2400" kern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轻度水肿</a:t>
            </a:r>
            <a:r>
              <a:rPr lang="zh-CN" altLang="en-US" sz="24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因脑血管意外而</a:t>
            </a:r>
            <a:r>
              <a:rPr lang="zh-CN" altLang="en-US" sz="2400" kern="1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昏迷</a:t>
            </a:r>
            <a:r>
              <a:rPr lang="zh-CN" altLang="en-US" sz="24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数日，治疗期间除给予药物治疗外，还须：</a:t>
            </a:r>
          </a:p>
          <a:p>
            <a:pPr>
              <a:lnSpc>
                <a:spcPts val="3360"/>
              </a:lnSpc>
              <a:spcBef>
                <a:spcPct val="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zh-CN" altLang="en-US" sz="24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（</a:t>
            </a:r>
            <a:r>
              <a:rPr lang="en-US" altLang="zh-CN" sz="24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1</a:t>
            </a:r>
            <a:r>
              <a:rPr lang="zh-CN" altLang="en-US" sz="24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）该病人应选择何种治疗饮食？</a:t>
            </a:r>
          </a:p>
          <a:p>
            <a:pPr>
              <a:lnSpc>
                <a:spcPts val="3360"/>
              </a:lnSpc>
              <a:spcBef>
                <a:spcPct val="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zh-CN" altLang="en-US" sz="24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（</a:t>
            </a:r>
            <a:r>
              <a:rPr lang="en-US" altLang="zh-CN" sz="24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2</a:t>
            </a:r>
            <a:r>
              <a:rPr lang="zh-CN" altLang="en-US" sz="24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）是否需要特殊饮食以满足机体的营养需要？应选择何种方法进食？</a:t>
            </a:r>
          </a:p>
          <a:p>
            <a:pPr>
              <a:lnSpc>
                <a:spcPts val="3360"/>
              </a:lnSpc>
              <a:spcBef>
                <a:spcPct val="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zh-CN" altLang="en-US" sz="24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（</a:t>
            </a:r>
            <a:r>
              <a:rPr lang="en-US" altLang="zh-CN" sz="24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3</a:t>
            </a:r>
            <a:r>
              <a:rPr lang="zh-CN" altLang="en-US" sz="24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）该病人需要插胃管时，护理人员应如何操作？</a:t>
            </a:r>
          </a:p>
          <a:p>
            <a:pPr>
              <a:lnSpc>
                <a:spcPts val="3360"/>
              </a:lnSpc>
              <a:spcBef>
                <a:spcPct val="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zh-CN" altLang="en-US" sz="24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（</a:t>
            </a:r>
            <a:r>
              <a:rPr lang="en-US" altLang="zh-CN" sz="24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4</a:t>
            </a:r>
            <a:r>
              <a:rPr lang="zh-CN" altLang="en-US" sz="2400" kern="12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） 根据刘某的病情，在实施饮食护理操作时应注意哪些事项？</a:t>
            </a:r>
          </a:p>
        </p:txBody>
      </p:sp>
      <p:sp>
        <p:nvSpPr>
          <p:cNvPr id="110596" name="Rectangle 7"/>
          <p:cNvSpPr/>
          <p:nvPr/>
        </p:nvSpPr>
        <p:spPr>
          <a:xfrm>
            <a:off x="1036121" y="51273"/>
            <a:ext cx="3507829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牛刀小试</a:t>
            </a: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48861E61-7D38-4CF8-9385-8EC9A921390F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dirty="0"/>
              <a:t>一、基本饮食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C332C99-2A7C-4C23-8A23-BAC3569A7ED4}"/>
              </a:ext>
            </a:extLst>
          </p:cNvPr>
          <p:cNvSpPr/>
          <p:nvPr/>
        </p:nvSpPr>
        <p:spPr>
          <a:xfrm>
            <a:off x="964527" y="1338877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“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基本饮食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”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5F0764B0-AE8D-48A9-8B9D-05FBD2C2037B}"/>
              </a:ext>
            </a:extLst>
          </p:cNvPr>
          <p:cNvSpPr/>
          <p:nvPr/>
        </p:nvSpPr>
        <p:spPr>
          <a:xfrm>
            <a:off x="3254350" y="1138298"/>
            <a:ext cx="8813540" cy="128125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适合一般病人的需要，是对营养素的种类、摄入量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不做限定性</a:t>
            </a: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调整的一种饮食。</a:t>
            </a:r>
            <a:endParaRPr lang="zh-CN" altLang="en-US" sz="24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C8A286D-717A-450D-8EC1-C1B55132F10D}"/>
              </a:ext>
            </a:extLst>
          </p:cNvPr>
          <p:cNvSpPr/>
          <p:nvPr/>
        </p:nvSpPr>
        <p:spPr>
          <a:xfrm>
            <a:off x="1404583" y="1871783"/>
            <a:ext cx="1458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(basic diet) </a:t>
            </a:r>
            <a:endParaRPr lang="zh-CN" altLang="en-US" dirty="0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FF2CE235-19A6-4929-92AF-62AF7FE63D21}"/>
              </a:ext>
            </a:extLst>
          </p:cNvPr>
          <p:cNvSpPr/>
          <p:nvPr/>
        </p:nvSpPr>
        <p:spPr>
          <a:xfrm>
            <a:off x="897886" y="3126473"/>
            <a:ext cx="1965686" cy="73308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普通饮食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3D1DFA20-2B35-412A-94F0-394ED77A406C}"/>
              </a:ext>
            </a:extLst>
          </p:cNvPr>
          <p:cNvSpPr/>
          <p:nvPr/>
        </p:nvSpPr>
        <p:spPr>
          <a:xfrm>
            <a:off x="3831901" y="3093615"/>
            <a:ext cx="1965686" cy="7659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软质饮食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5A46EF0A-002F-4344-BED6-827FD1D4EC01}"/>
              </a:ext>
            </a:extLst>
          </p:cNvPr>
          <p:cNvSpPr/>
          <p:nvPr/>
        </p:nvSpPr>
        <p:spPr>
          <a:xfrm>
            <a:off x="6842486" y="3093614"/>
            <a:ext cx="1965686" cy="7659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半流质饮食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414F07F0-0DAC-4C2A-8F01-73E90AF6AD1E}"/>
              </a:ext>
            </a:extLst>
          </p:cNvPr>
          <p:cNvSpPr/>
          <p:nvPr/>
        </p:nvSpPr>
        <p:spPr>
          <a:xfrm>
            <a:off x="9853071" y="3022444"/>
            <a:ext cx="1965686" cy="76594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流质饮食</a:t>
            </a:r>
          </a:p>
        </p:txBody>
      </p:sp>
      <p:pic>
        <p:nvPicPr>
          <p:cNvPr id="13" name="图片 12" descr="桌子上的食物&#10;&#10;描述已自动生成">
            <a:extLst>
              <a:ext uri="{FF2B5EF4-FFF2-40B4-BE49-F238E27FC236}">
                <a16:creationId xmlns:a16="http://schemas.microsoft.com/office/drawing/2014/main" id="{5D111E00-0E84-4295-B818-6F5C82721FB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85" y="4540559"/>
            <a:ext cx="2147888" cy="1500188"/>
          </a:xfrm>
          <a:prstGeom prst="rect">
            <a:avLst/>
          </a:prstGeom>
        </p:spPr>
      </p:pic>
      <p:pic>
        <p:nvPicPr>
          <p:cNvPr id="15" name="图片 14" descr="图片包含 游戏机, 食物&#10;&#10;描述已自动生成">
            <a:extLst>
              <a:ext uri="{FF2B5EF4-FFF2-40B4-BE49-F238E27FC236}">
                <a16:creationId xmlns:a16="http://schemas.microsoft.com/office/drawing/2014/main" id="{6F2E21BD-E43E-420E-BAE9-0866A471C5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551" y="4239315"/>
            <a:ext cx="1726386" cy="1752153"/>
          </a:xfrm>
          <a:prstGeom prst="rect">
            <a:avLst/>
          </a:prstGeom>
        </p:spPr>
      </p:pic>
      <p:pic>
        <p:nvPicPr>
          <p:cNvPr id="17" name="图片 16" descr="白色碗里的食物&#10;&#10;描述已自动生成">
            <a:extLst>
              <a:ext uri="{FF2B5EF4-FFF2-40B4-BE49-F238E27FC236}">
                <a16:creationId xmlns:a16="http://schemas.microsoft.com/office/drawing/2014/main" id="{CA8ABB7E-1801-4A87-B17C-439CC62800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FEFF1"/>
              </a:clrFrom>
              <a:clrTo>
                <a:srgbClr val="EFEF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815" y="4496557"/>
            <a:ext cx="2369738" cy="1544190"/>
          </a:xfrm>
          <a:prstGeom prst="rect">
            <a:avLst/>
          </a:prstGeom>
        </p:spPr>
      </p:pic>
      <p:pic>
        <p:nvPicPr>
          <p:cNvPr id="19" name="图片 18" descr="杯子里有饮料&#10;&#10;描述已自动生成">
            <a:extLst>
              <a:ext uri="{FF2B5EF4-FFF2-40B4-BE49-F238E27FC236}">
                <a16:creationId xmlns:a16="http://schemas.microsoft.com/office/drawing/2014/main" id="{01803A51-041F-46B6-9ACB-7A80FC3DDAB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365" y="4239315"/>
            <a:ext cx="1928813" cy="1862138"/>
          </a:xfrm>
          <a:prstGeom prst="rect">
            <a:avLst/>
          </a:prstGeom>
        </p:spPr>
      </p:pic>
      <p:sp>
        <p:nvSpPr>
          <p:cNvPr id="20" name="灯片编号占位符 3">
            <a:extLst>
              <a:ext uri="{FF2B5EF4-FFF2-40B4-BE49-F238E27FC236}">
                <a16:creationId xmlns:a16="http://schemas.microsoft.com/office/drawing/2014/main" id="{F70EC251-8E04-4DE1-B66E-A2226EEB5990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1837676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7797217" cy="575005"/>
          </a:xfrm>
        </p:spPr>
        <p:txBody>
          <a:bodyPr/>
          <a:lstStyle/>
          <a:p>
            <a:r>
              <a:rPr lang="zh-CN" altLang="en-US" sz="3200" dirty="0"/>
              <a:t>一、基本饮食</a:t>
            </a:r>
            <a:r>
              <a:rPr lang="en-US" altLang="zh-CN" sz="3200" dirty="0"/>
              <a:t>——</a:t>
            </a:r>
            <a:r>
              <a:rPr lang="zh-CN" altLang="en-US" sz="3200" dirty="0"/>
              <a:t>普通饮食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997DBC6-F66C-476B-87B6-23C18FEB9D49}"/>
              </a:ext>
            </a:extLst>
          </p:cNvPr>
          <p:cNvSpPr/>
          <p:nvPr/>
        </p:nvSpPr>
        <p:spPr>
          <a:xfrm>
            <a:off x="247243" y="1601698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“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适用范围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”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8F415E12-201C-4F73-890F-98A3603AFA87}"/>
              </a:ext>
            </a:extLst>
          </p:cNvPr>
          <p:cNvSpPr/>
          <p:nvPr/>
        </p:nvSpPr>
        <p:spPr>
          <a:xfrm>
            <a:off x="2717756" y="1199123"/>
            <a:ext cx="5210694" cy="120199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消化功能正常，体温正常，无饮食限制，病情较轻或恢复期病人。</a:t>
            </a:r>
            <a:endParaRPr lang="zh-CN" altLang="en-US" sz="24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4F7F278-7EFE-4224-A27F-C69EE22CFC17}"/>
              </a:ext>
            </a:extLst>
          </p:cNvPr>
          <p:cNvSpPr/>
          <p:nvPr/>
        </p:nvSpPr>
        <p:spPr>
          <a:xfrm>
            <a:off x="290134" y="3593849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“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饮食原则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”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D58D950-9B27-4D29-A9D9-9490253AEC3D}"/>
              </a:ext>
            </a:extLst>
          </p:cNvPr>
          <p:cNvSpPr/>
          <p:nvPr/>
        </p:nvSpPr>
        <p:spPr>
          <a:xfrm>
            <a:off x="2717756" y="3303650"/>
            <a:ext cx="5210694" cy="128125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营养均衡；美味可口；易消化，无刺激的食物。</a:t>
            </a:r>
            <a:endParaRPr lang="zh-CN" altLang="en-US" sz="24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FEC9E12-F36F-4A26-BD33-20CED4100ED2}"/>
              </a:ext>
            </a:extLst>
          </p:cNvPr>
          <p:cNvSpPr txBox="1"/>
          <p:nvPr/>
        </p:nvSpPr>
        <p:spPr>
          <a:xfrm>
            <a:off x="651578" y="5355167"/>
            <a:ext cx="6329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</a:rPr>
              <a:t>每日总热量达到</a:t>
            </a:r>
            <a:r>
              <a:rPr lang="en-US" altLang="zh-CN" sz="2400" dirty="0">
                <a:solidFill>
                  <a:srgbClr val="002060"/>
                </a:solidFill>
              </a:rPr>
              <a:t>2200~~2600kcal</a:t>
            </a:r>
            <a:r>
              <a:rPr lang="zh-CN" altLang="en-US" sz="2400" dirty="0">
                <a:solidFill>
                  <a:srgbClr val="002060"/>
                </a:solidFill>
              </a:rPr>
              <a:t>，每次</a:t>
            </a:r>
            <a:r>
              <a:rPr lang="en-US" altLang="zh-CN" sz="2400" dirty="0">
                <a:solidFill>
                  <a:srgbClr val="002060"/>
                </a:solidFill>
              </a:rPr>
              <a:t>3</a:t>
            </a:r>
            <a:r>
              <a:rPr lang="zh-CN" altLang="en-US" sz="2400" dirty="0">
                <a:solidFill>
                  <a:srgbClr val="002060"/>
                </a:solidFill>
              </a:rPr>
              <a:t>餐</a:t>
            </a:r>
          </a:p>
        </p:txBody>
      </p: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E03E88FD-2F79-4C15-8870-3ECFEBF72A74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6A6B5C0-9EBD-4A43-807B-02A2637E4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4502" y="873878"/>
            <a:ext cx="2054732" cy="1611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图片 16" descr="碗里有许多食物&#10;&#10;描述已自动生成">
            <a:extLst>
              <a:ext uri="{FF2B5EF4-FFF2-40B4-BE49-F238E27FC236}">
                <a16:creationId xmlns:a16="http://schemas.microsoft.com/office/drawing/2014/main" id="{E35FB9DD-5651-47E6-948F-674698796D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261" y="4760700"/>
            <a:ext cx="2075195" cy="1589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图片 18" descr="碗里的食物&#10;&#10;描述已自动生成">
            <a:extLst>
              <a:ext uri="{FF2B5EF4-FFF2-40B4-BE49-F238E27FC236}">
                <a16:creationId xmlns:a16="http://schemas.microsoft.com/office/drawing/2014/main" id="{1A027C38-E562-4D04-B5B0-1DBAD9E91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808" y="2725049"/>
            <a:ext cx="2054732" cy="1796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795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4682"/>
</p:tagLst>
</file>

<file path=ppt/theme/theme1.xml><?xml version="1.0" encoding="utf-8"?>
<a:theme xmlns:a="http://schemas.openxmlformats.org/drawingml/2006/main" name="Office 主题​​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7F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2803</TotalTime>
  <Words>4765</Words>
  <Application>Microsoft Office PowerPoint</Application>
  <PresentationFormat>宽屏</PresentationFormat>
  <Paragraphs>680</Paragraphs>
  <Slides>71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71</vt:i4>
      </vt:variant>
    </vt:vector>
  </HeadingPairs>
  <TitlesOfParts>
    <vt:vector size="82" baseType="lpstr">
      <vt:lpstr>等线</vt:lpstr>
      <vt:lpstr>等线 Light</vt:lpstr>
      <vt:lpstr>仿宋</vt:lpstr>
      <vt:lpstr>华文行楷</vt:lpstr>
      <vt:lpstr>宋体</vt:lpstr>
      <vt:lpstr>微软雅黑</vt:lpstr>
      <vt:lpstr>Arial</vt:lpstr>
      <vt:lpstr>Arial Black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一般饮食护理——框架结构</vt:lpstr>
      <vt:lpstr>一、营养的评估——身体状况</vt:lpstr>
      <vt:lpstr>一、营养的评估——身体状况</vt:lpstr>
      <vt:lpstr>一、营养的评估——身体状况</vt:lpstr>
      <vt:lpstr>一、营养的评估——身体状况</vt:lpstr>
      <vt:lpstr>一、营养的评估</vt:lpstr>
      <vt:lpstr>一、营养的评估——影响因素</vt:lpstr>
      <vt:lpstr>一、营养的评估——影响因素</vt:lpstr>
      <vt:lpstr>二、一般饮食护理——病区的饮食管理</vt:lpstr>
      <vt:lpstr>二、一般饮食护理——进食前的护理</vt:lpstr>
      <vt:lpstr>二、一般饮食护理——进食时的护理</vt:lpstr>
      <vt:lpstr>PowerPoint 演示文稿</vt:lpstr>
      <vt:lpstr>二、一般饮食护理——进食后的护理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第七章  饮食护理 </dc:title>
  <dc:creator>Administrator</dc:creator>
  <cp:lastModifiedBy>C YJ</cp:lastModifiedBy>
  <cp:revision>378</cp:revision>
  <dcterms:created xsi:type="dcterms:W3CDTF">2018-10-25T01:08:00Z</dcterms:created>
  <dcterms:modified xsi:type="dcterms:W3CDTF">2022-08-22T13:38:27Z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</Properties>
</file>