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3" r:id="rId1"/>
  </p:sldMasterIdLst>
  <p:notesMasterIdLst>
    <p:notesMasterId r:id="rId51"/>
  </p:notesMasterIdLst>
  <p:sldIdLst>
    <p:sldId id="281" r:id="rId2"/>
    <p:sldId id="1637" r:id="rId3"/>
    <p:sldId id="1638" r:id="rId4"/>
    <p:sldId id="1639" r:id="rId5"/>
    <p:sldId id="1698" r:id="rId6"/>
    <p:sldId id="1641" r:id="rId7"/>
    <p:sldId id="1642" r:id="rId8"/>
    <p:sldId id="1643" r:id="rId9"/>
    <p:sldId id="1644" r:id="rId10"/>
    <p:sldId id="1645" r:id="rId11"/>
    <p:sldId id="1646" r:id="rId12"/>
    <p:sldId id="1647" r:id="rId13"/>
    <p:sldId id="1648" r:id="rId14"/>
    <p:sldId id="1651" r:id="rId15"/>
    <p:sldId id="1652" r:id="rId16"/>
    <p:sldId id="1700" r:id="rId17"/>
    <p:sldId id="1699" r:id="rId18"/>
    <p:sldId id="1653" r:id="rId19"/>
    <p:sldId id="1663" r:id="rId20"/>
    <p:sldId id="1706" r:id="rId21"/>
    <p:sldId id="1707" r:id="rId22"/>
    <p:sldId id="1708" r:id="rId23"/>
    <p:sldId id="1709" r:id="rId24"/>
    <p:sldId id="1710" r:id="rId25"/>
    <p:sldId id="1702" r:id="rId26"/>
    <p:sldId id="1711" r:id="rId27"/>
    <p:sldId id="1712" r:id="rId28"/>
    <p:sldId id="1703" r:id="rId29"/>
    <p:sldId id="1713" r:id="rId30"/>
    <p:sldId id="1704" r:id="rId31"/>
    <p:sldId id="1714" r:id="rId32"/>
    <p:sldId id="1705" r:id="rId33"/>
    <p:sldId id="1715" r:id="rId34"/>
    <p:sldId id="1672" r:id="rId35"/>
    <p:sldId id="1673" r:id="rId36"/>
    <p:sldId id="1674" r:id="rId37"/>
    <p:sldId id="1716" r:id="rId38"/>
    <p:sldId id="1677" r:id="rId39"/>
    <p:sldId id="1719" r:id="rId40"/>
    <p:sldId id="1717" r:id="rId41"/>
    <p:sldId id="1718" r:id="rId42"/>
    <p:sldId id="1685" r:id="rId43"/>
    <p:sldId id="1686" r:id="rId44"/>
    <p:sldId id="1720" r:id="rId45"/>
    <p:sldId id="1721" r:id="rId46"/>
    <p:sldId id="1722" r:id="rId47"/>
    <p:sldId id="1688" r:id="rId48"/>
    <p:sldId id="1689" r:id="rId49"/>
    <p:sldId id="1574" r:id="rId50"/>
  </p:sldIdLst>
  <p:sldSz cx="12192000" cy="6858000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 YJ" initials="" lastIdx="1" clrIdx="0"/>
  <p:cmAuthor id="2" name="未知用户1" initials="未知用户1" lastIdx="1" clrIdx="1"/>
  <p:cmAuthor id="3" name="未知用户2" initials="未知用户2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6600"/>
    <a:srgbClr val="CC6600"/>
    <a:srgbClr val="663300"/>
    <a:srgbClr val="996633"/>
    <a:srgbClr val="FFCC00"/>
    <a:srgbClr val="CC9900"/>
    <a:srgbClr val="0B237D"/>
    <a:srgbClr val="00CC99"/>
    <a:srgbClr val="0000CC"/>
    <a:srgbClr val="FF7C8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244" autoAdjust="0"/>
  </p:normalViewPr>
  <p:slideViewPr>
    <p:cSldViewPr>
      <p:cViewPr varScale="1">
        <p:scale>
          <a:sx n="67" d="100"/>
          <a:sy n="67" d="100"/>
        </p:scale>
        <p:origin x="-780" y="-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2547" y="57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xmlns="" id="{AE92B619-3EA4-4950-98CA-911C3C65600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xmlns="" id="{82CFCABD-39AF-49E6-AABC-C69629E0BDA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17412" name="Rectangle 4">
            <a:extLst>
              <a:ext uri="{FF2B5EF4-FFF2-40B4-BE49-F238E27FC236}">
                <a16:creationId xmlns:a16="http://schemas.microsoft.com/office/drawing/2014/main" xmlns="" id="{4EE13047-D0D9-409B-920A-E2A0271E88E5}"/>
              </a:ext>
            </a:extLst>
          </p:cNvPr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xmlns="" id="{6DCF95AE-00CF-4D05-BAB0-01657FA88EF1}"/>
              </a:ext>
            </a:extLst>
          </p:cNvPr>
          <p:cNvSpPr>
            <a:spLocks noGrp="1" noRot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noProof="0"/>
              <a:t>单击此处编辑母版文本样式</a:t>
            </a:r>
          </a:p>
          <a:p>
            <a:pPr lvl="1"/>
            <a:r>
              <a:rPr lang="zh-CN" altLang="zh-CN" noProof="0"/>
              <a:t>第二级</a:t>
            </a:r>
          </a:p>
          <a:p>
            <a:pPr lvl="2"/>
            <a:r>
              <a:rPr lang="zh-CN" altLang="zh-CN" noProof="0"/>
              <a:t>第三级</a:t>
            </a:r>
          </a:p>
          <a:p>
            <a:pPr lvl="3"/>
            <a:r>
              <a:rPr lang="zh-CN" altLang="zh-CN" noProof="0"/>
              <a:t>第四级</a:t>
            </a:r>
          </a:p>
          <a:p>
            <a:pPr lvl="4"/>
            <a:r>
              <a:rPr lang="zh-CN" altLang="zh-CN" noProof="0"/>
              <a:t>第五级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xmlns="" id="{8D5723D0-2022-4AC4-ADF5-0A5342539BC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xmlns="" id="{E6ABFEAE-852F-40C7-8EF1-D30DEC2F20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fld id="{E3E33ECA-5E65-467C-B0A4-8F8CBE9B8F79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幻灯片图像占位符 1">
            <a:extLst>
              <a:ext uri="{FF2B5EF4-FFF2-40B4-BE49-F238E27FC236}">
                <a16:creationId xmlns:a16="http://schemas.microsoft.com/office/drawing/2014/main" xmlns="" id="{AC2CE26F-441D-4088-BC45-52DA15D7BE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15715" name="备注占位符 2">
            <a:extLst>
              <a:ext uri="{FF2B5EF4-FFF2-40B4-BE49-F238E27FC236}">
                <a16:creationId xmlns:a16="http://schemas.microsoft.com/office/drawing/2014/main" xmlns="" id="{90FD8A5A-5F56-4117-93A7-4830AE5168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/>
              <a:t>甲低，低血钙，低血钾</a:t>
            </a:r>
          </a:p>
        </p:txBody>
      </p:sp>
      <p:sp>
        <p:nvSpPr>
          <p:cNvPr id="115716" name="灯片编号占位符 3">
            <a:extLst>
              <a:ext uri="{FF2B5EF4-FFF2-40B4-BE49-F238E27FC236}">
                <a16:creationId xmlns:a16="http://schemas.microsoft.com/office/drawing/2014/main" xmlns="" id="{EFDC0A93-3C54-40CA-B10E-912C323AEC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CD255131-4E6D-4B20-A4AC-AFF2E6449BBB}" type="slidenum">
              <a:rPr lang="zh-CN" altLang="zh-CN" smtClean="0"/>
              <a:pPr/>
              <a:t>20</a:t>
            </a:fld>
            <a:endParaRPr lang="zh-CN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幻灯片图像占位符 1">
            <a:extLst>
              <a:ext uri="{FF2B5EF4-FFF2-40B4-BE49-F238E27FC236}">
                <a16:creationId xmlns:a16="http://schemas.microsoft.com/office/drawing/2014/main" xmlns="" id="{95B95802-0E8F-476E-9C3F-5B35A1BF84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18787" name="备注占位符 2">
            <a:extLst>
              <a:ext uri="{FF2B5EF4-FFF2-40B4-BE49-F238E27FC236}">
                <a16:creationId xmlns:a16="http://schemas.microsoft.com/office/drawing/2014/main" xmlns="" id="{309797BF-6E13-40B1-99CF-CC22FB764F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/>
              <a:t>甲低，低血钙，低血钾</a:t>
            </a:r>
          </a:p>
        </p:txBody>
      </p:sp>
      <p:sp>
        <p:nvSpPr>
          <p:cNvPr id="118788" name="灯片编号占位符 3">
            <a:extLst>
              <a:ext uri="{FF2B5EF4-FFF2-40B4-BE49-F238E27FC236}">
                <a16:creationId xmlns:a16="http://schemas.microsoft.com/office/drawing/2014/main" xmlns="" id="{04A632FC-3F24-49D7-98F1-0973E226C1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72E0EBDB-63F9-4100-A842-506AF7B410D0}" type="slidenum">
              <a:rPr lang="zh-CN" altLang="zh-CN" smtClean="0"/>
              <a:pPr/>
              <a:t>22</a:t>
            </a:fld>
            <a:endParaRPr lang="zh-CN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幻灯片图像占位符 1">
            <a:extLst>
              <a:ext uri="{FF2B5EF4-FFF2-40B4-BE49-F238E27FC236}">
                <a16:creationId xmlns:a16="http://schemas.microsoft.com/office/drawing/2014/main" xmlns="" id="{7FF28741-7CE3-49B4-8BB1-636832820B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20835" name="备注占位符 2">
            <a:extLst>
              <a:ext uri="{FF2B5EF4-FFF2-40B4-BE49-F238E27FC236}">
                <a16:creationId xmlns:a16="http://schemas.microsoft.com/office/drawing/2014/main" xmlns="" id="{13EE6384-A778-45E9-BCCD-2C8AA9D09B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/>
              <a:t>甲低，低血钙，低血钾</a:t>
            </a:r>
          </a:p>
        </p:txBody>
      </p:sp>
      <p:sp>
        <p:nvSpPr>
          <p:cNvPr id="120836" name="灯片编号占位符 3">
            <a:extLst>
              <a:ext uri="{FF2B5EF4-FFF2-40B4-BE49-F238E27FC236}">
                <a16:creationId xmlns:a16="http://schemas.microsoft.com/office/drawing/2014/main" xmlns="" id="{C6A294CC-A194-4EE1-80E0-875511498A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9CF7547B-8780-4D89-9ED0-4A91E9C2C19D}" type="slidenum">
              <a:rPr lang="zh-CN" altLang="zh-CN" smtClean="0"/>
              <a:pPr/>
              <a:t>23</a:t>
            </a:fld>
            <a:endParaRPr lang="zh-CN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幻灯片图像占位符 1">
            <a:extLst>
              <a:ext uri="{FF2B5EF4-FFF2-40B4-BE49-F238E27FC236}">
                <a16:creationId xmlns:a16="http://schemas.microsoft.com/office/drawing/2014/main" xmlns="" id="{52979C79-2F73-4B5A-88FF-6C7AA7D4A4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22883" name="备注占位符 2">
            <a:extLst>
              <a:ext uri="{FF2B5EF4-FFF2-40B4-BE49-F238E27FC236}">
                <a16:creationId xmlns:a16="http://schemas.microsoft.com/office/drawing/2014/main" xmlns="" id="{5ED65B2C-A052-4101-B930-808AAB164F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/>
              <a:t>甲低，低血钙，低血钾</a:t>
            </a:r>
          </a:p>
        </p:txBody>
      </p:sp>
      <p:sp>
        <p:nvSpPr>
          <p:cNvPr id="122884" name="灯片编号占位符 3">
            <a:extLst>
              <a:ext uri="{FF2B5EF4-FFF2-40B4-BE49-F238E27FC236}">
                <a16:creationId xmlns:a16="http://schemas.microsoft.com/office/drawing/2014/main" xmlns="" id="{38530987-6980-452E-8899-ECE8DD767E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5F360806-4A01-4FE3-A451-E20B95F6AA14}" type="slidenum">
              <a:rPr lang="zh-CN" altLang="zh-CN" smtClean="0"/>
              <a:pPr/>
              <a:t>24</a:t>
            </a:fld>
            <a:endParaRPr lang="zh-CN" alt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幻灯片图像占位符 1">
            <a:extLst>
              <a:ext uri="{FF2B5EF4-FFF2-40B4-BE49-F238E27FC236}">
                <a16:creationId xmlns:a16="http://schemas.microsoft.com/office/drawing/2014/main" xmlns="" id="{1ED3A0E0-0A3B-4E99-820F-746B39CA0F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24931" name="备注占位符 2">
            <a:extLst>
              <a:ext uri="{FF2B5EF4-FFF2-40B4-BE49-F238E27FC236}">
                <a16:creationId xmlns:a16="http://schemas.microsoft.com/office/drawing/2014/main" xmlns="" id="{6B053CAF-5428-4E61-8CFA-9C9A026042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4932" name="灯片编号占位符 3">
            <a:extLst>
              <a:ext uri="{FF2B5EF4-FFF2-40B4-BE49-F238E27FC236}">
                <a16:creationId xmlns:a16="http://schemas.microsoft.com/office/drawing/2014/main" xmlns="" id="{C6CD0B46-1EA3-49ED-A820-1180BEFAE3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17EAB599-16D8-485F-9FE3-ED23D5719FDC}" type="slidenum">
              <a:rPr lang="zh-CN" altLang="zh-CN" smtClean="0"/>
              <a:pPr/>
              <a:t>25</a:t>
            </a:fld>
            <a:endParaRPr lang="zh-CN" altLang="zh-C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幻灯片图像占位符 1">
            <a:extLst>
              <a:ext uri="{FF2B5EF4-FFF2-40B4-BE49-F238E27FC236}">
                <a16:creationId xmlns:a16="http://schemas.microsoft.com/office/drawing/2014/main" xmlns="" id="{040891A0-57E3-4963-AA71-CFA77E779F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26979" name="备注占位符 2">
            <a:extLst>
              <a:ext uri="{FF2B5EF4-FFF2-40B4-BE49-F238E27FC236}">
                <a16:creationId xmlns:a16="http://schemas.microsoft.com/office/drawing/2014/main" xmlns="" id="{CB598EE5-F7B8-43E0-ACC2-E36B9CA6A1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6980" name="灯片编号占位符 3">
            <a:extLst>
              <a:ext uri="{FF2B5EF4-FFF2-40B4-BE49-F238E27FC236}">
                <a16:creationId xmlns:a16="http://schemas.microsoft.com/office/drawing/2014/main" xmlns="" id="{244C1889-EB04-4FE3-B22C-509800F050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D1852C1E-2FC2-4130-8FB1-4F8C4D4302E0}" type="slidenum">
              <a:rPr lang="zh-CN" altLang="zh-CN" smtClean="0"/>
              <a:pPr/>
              <a:t>26</a:t>
            </a:fld>
            <a:endParaRPr lang="zh-CN" alt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幻灯片图像占位符 1">
            <a:extLst>
              <a:ext uri="{FF2B5EF4-FFF2-40B4-BE49-F238E27FC236}">
                <a16:creationId xmlns:a16="http://schemas.microsoft.com/office/drawing/2014/main" xmlns="" id="{F60E3AA1-BE91-4E4B-B101-9768C4B4EB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29027" name="备注占位符 2">
            <a:extLst>
              <a:ext uri="{FF2B5EF4-FFF2-40B4-BE49-F238E27FC236}">
                <a16:creationId xmlns:a16="http://schemas.microsoft.com/office/drawing/2014/main" xmlns="" id="{CC26C3EE-56CB-481A-841C-897D739A50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9028" name="灯片编号占位符 3">
            <a:extLst>
              <a:ext uri="{FF2B5EF4-FFF2-40B4-BE49-F238E27FC236}">
                <a16:creationId xmlns:a16="http://schemas.microsoft.com/office/drawing/2014/main" xmlns="" id="{5E6D97D0-C3A0-4163-93CA-9E67591A9C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47929120-78F1-40BA-BAC6-C74E0C00F06E}" type="slidenum">
              <a:rPr lang="zh-CN" altLang="zh-CN" smtClean="0"/>
              <a:pPr/>
              <a:t>27</a:t>
            </a:fld>
            <a:endParaRPr lang="zh-CN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1955FBF3-E793-4DC3-A805-DC21D72B6BBB}"/>
              </a:ext>
            </a:extLst>
          </p:cNvPr>
          <p:cNvSpPr txBox="1"/>
          <p:nvPr/>
        </p:nvSpPr>
        <p:spPr>
          <a:xfrm>
            <a:off x="719138" y="52388"/>
            <a:ext cx="2306637" cy="646112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 lvl="0">
              <a:defRPr sz="5400" b="1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3600" dirty="0">
                <a:solidFill>
                  <a:schemeClr val="accent1">
                    <a:lumMod val="50000"/>
                  </a:schemeClr>
                </a:solidFill>
              </a:rPr>
              <a:t>目 标</a:t>
            </a:r>
          </a:p>
        </p:txBody>
      </p:sp>
      <p:sp>
        <p:nvSpPr>
          <p:cNvPr id="3" name="灯片编号占位符 3">
            <a:extLst>
              <a:ext uri="{FF2B5EF4-FFF2-40B4-BE49-F238E27FC236}">
                <a16:creationId xmlns:a16="http://schemas.microsoft.com/office/drawing/2014/main" xmlns="" id="{44BE7083-F233-42FE-B3F0-051F2A5ADF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6160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鸣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098B7A56-303D-4ABC-9205-D5334166C1A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55513"/>
          <a:stretch>
            <a:fillRect/>
          </a:stretch>
        </p:blipFill>
        <p:spPr bwMode="auto">
          <a:xfrm>
            <a:off x="6069014" y="3816352"/>
            <a:ext cx="6205537" cy="30511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 7">
            <a:extLst>
              <a:ext uri="{FF2B5EF4-FFF2-40B4-BE49-F238E27FC236}">
                <a16:creationId xmlns:a16="http://schemas.microsoft.com/office/drawing/2014/main" xmlns="" id="{1571E6AE-ABD7-4B80-807E-C9804CD53CC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511550" y="2674938"/>
            <a:ext cx="5168900" cy="9858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  <a:spcAft>
                <a:spcPts val="450"/>
              </a:spcAft>
              <a:buFont typeface="Arial" panose="020B0604020202020204" pitchFamily="34" charset="0"/>
              <a:buNone/>
              <a:defRPr/>
            </a:pPr>
            <a:r>
              <a:rPr lang="zh-CN" altLang="en-US" sz="495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 谢 观 看</a:t>
            </a:r>
            <a:endParaRPr lang="en-US" altLang="zh-CN" sz="4950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102">
            <a:extLst>
              <a:ext uri="{FF2B5EF4-FFF2-40B4-BE49-F238E27FC236}">
                <a16:creationId xmlns:a16="http://schemas.microsoft.com/office/drawing/2014/main" xmlns="" id="{C603F0D8-98A1-46DC-BE8D-4D3D98B6E609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17463" y="-1588"/>
            <a:ext cx="12226926" cy="3343276"/>
            <a:chOff x="-17584" y="6486"/>
            <a:chExt cx="12227166" cy="3344625"/>
          </a:xfrm>
        </p:grpSpPr>
        <p:pic>
          <p:nvPicPr>
            <p:cNvPr id="5" name="图片 9">
              <a:extLst>
                <a:ext uri="{FF2B5EF4-FFF2-40B4-BE49-F238E27FC236}">
                  <a16:creationId xmlns:a16="http://schemas.microsoft.com/office/drawing/2014/main" xmlns="" id="{7AD7AA92-C2CE-4D20-B1E4-72C04DB080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b="51230"/>
            <a:stretch>
              <a:fillRect/>
            </a:stretch>
          </p:blipFill>
          <p:spPr bwMode="auto">
            <a:xfrm>
              <a:off x="-17584" y="6486"/>
              <a:ext cx="6113584" cy="3344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图片 10">
              <a:extLst>
                <a:ext uri="{FF2B5EF4-FFF2-40B4-BE49-F238E27FC236}">
                  <a16:creationId xmlns:a16="http://schemas.microsoft.com/office/drawing/2014/main" xmlns="" id="{A84B5D7F-8E20-4BFE-9C18-1AAA55E6CF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b="51230"/>
            <a:stretch>
              <a:fillRect/>
            </a:stretch>
          </p:blipFill>
          <p:spPr bwMode="auto">
            <a:xfrm flipH="1">
              <a:off x="6061657" y="6486"/>
              <a:ext cx="6147925" cy="33446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" name="图片 11">
            <a:extLst>
              <a:ext uri="{FF2B5EF4-FFF2-40B4-BE49-F238E27FC236}">
                <a16:creationId xmlns:a16="http://schemas.microsoft.com/office/drawing/2014/main" xmlns="" id="{9EECA359-BB69-41B9-BCE8-3E7E7C7D470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55513"/>
          <a:stretch>
            <a:fillRect/>
          </a:stretch>
        </p:blipFill>
        <p:spPr bwMode="auto">
          <a:xfrm>
            <a:off x="-74613" y="3806827"/>
            <a:ext cx="6170613" cy="3051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63680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章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3">
            <a:extLst>
              <a:ext uri="{FF2B5EF4-FFF2-40B4-BE49-F238E27FC236}">
                <a16:creationId xmlns:a16="http://schemas.microsoft.com/office/drawing/2014/main" xmlns="" id="{19A4A1FC-7E62-4E62-9C76-772CF69D4BD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17463" y="-1588"/>
            <a:ext cx="12226926" cy="3343276"/>
            <a:chOff x="-17584" y="6486"/>
            <a:chExt cx="12227166" cy="3344625"/>
          </a:xfrm>
        </p:grpSpPr>
        <p:pic>
          <p:nvPicPr>
            <p:cNvPr id="3" name="图片 7">
              <a:extLst>
                <a:ext uri="{FF2B5EF4-FFF2-40B4-BE49-F238E27FC236}">
                  <a16:creationId xmlns:a16="http://schemas.microsoft.com/office/drawing/2014/main" xmlns="" id="{7D69582D-E201-4A21-905F-3BB9C7C7BD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b="51230"/>
            <a:stretch>
              <a:fillRect/>
            </a:stretch>
          </p:blipFill>
          <p:spPr bwMode="auto">
            <a:xfrm>
              <a:off x="-17584" y="6486"/>
              <a:ext cx="6113584" cy="3344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图片 8">
              <a:extLst>
                <a:ext uri="{FF2B5EF4-FFF2-40B4-BE49-F238E27FC236}">
                  <a16:creationId xmlns:a16="http://schemas.microsoft.com/office/drawing/2014/main" xmlns="" id="{8A37D522-2571-41E9-8B81-C9C1F8C876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b="51230"/>
            <a:stretch>
              <a:fillRect/>
            </a:stretch>
          </p:blipFill>
          <p:spPr bwMode="auto">
            <a:xfrm flipH="1">
              <a:off x="6061657" y="6486"/>
              <a:ext cx="6147925" cy="33446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组合 195">
            <a:extLst>
              <a:ext uri="{FF2B5EF4-FFF2-40B4-BE49-F238E27FC236}">
                <a16:creationId xmlns:a16="http://schemas.microsoft.com/office/drawing/2014/main" xmlns="" id="{C72CA9BD-C532-4BB4-A7D1-2FEA04F04B3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019675" y="2533652"/>
            <a:ext cx="2152651" cy="631825"/>
            <a:chOff x="7854838" y="2685961"/>
            <a:chExt cx="1947104" cy="53564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6" name="流程图: 离页连接符 193">
              <a:extLst>
                <a:ext uri="{FF2B5EF4-FFF2-40B4-BE49-F238E27FC236}">
                  <a16:creationId xmlns:a16="http://schemas.microsoft.com/office/drawing/2014/main" xmlns="" id="{10BE015E-D70C-485E-84D9-67549757E274}"/>
                </a:ext>
              </a:extLst>
            </p:cNvPr>
            <p:cNvSpPr/>
            <p:nvPr/>
          </p:nvSpPr>
          <p:spPr>
            <a:xfrm rot="5400000">
              <a:off x="8075229" y="2465570"/>
              <a:ext cx="535640" cy="976424"/>
            </a:xfrm>
            <a:prstGeom prst="flowChartOffpageConnector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7" name="流程图: 离页连接符 194">
              <a:extLst>
                <a:ext uri="{FF2B5EF4-FFF2-40B4-BE49-F238E27FC236}">
                  <a16:creationId xmlns:a16="http://schemas.microsoft.com/office/drawing/2014/main" xmlns="" id="{9DF8A0F3-5DEB-4BFD-9803-D342CE94030D}"/>
                </a:ext>
              </a:extLst>
            </p:cNvPr>
            <p:cNvSpPr/>
            <p:nvPr/>
          </p:nvSpPr>
          <p:spPr>
            <a:xfrm rot="16200000">
              <a:off x="9045910" y="2465570"/>
              <a:ext cx="535640" cy="976424"/>
            </a:xfrm>
            <a:prstGeom prst="flowChartOffpageConnector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</p:grpSp>
      <p:sp>
        <p:nvSpPr>
          <p:cNvPr id="8" name="灯片编号占位符 3">
            <a:extLst>
              <a:ext uri="{FF2B5EF4-FFF2-40B4-BE49-F238E27FC236}">
                <a16:creationId xmlns:a16="http://schemas.microsoft.com/office/drawing/2014/main" xmlns="" id="{D81BDEF5-3159-4D9E-A768-D395C5FE5F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16707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内容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标志, 房间, 食物&#10;&#10;描述已自动生成">
            <a:extLst>
              <a:ext uri="{FF2B5EF4-FFF2-40B4-BE49-F238E27FC236}">
                <a16:creationId xmlns:a16="http://schemas.microsoft.com/office/drawing/2014/main" xmlns="" id="{23899D0A-4274-4BA9-8B88-5B72680E6F2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42663" y="33338"/>
            <a:ext cx="6429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1264651" y="104917"/>
            <a:ext cx="3315541" cy="57500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noProof="1"/>
              <a:t>单击此处编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21BAB943-BF9E-4922-AC44-4856BAEB0B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6950" y="6380163"/>
            <a:ext cx="3462338" cy="501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6293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97F7EF5F-8FDE-4060-94AC-4821AFE014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55513"/>
          <a:stretch>
            <a:fillRect/>
          </a:stretch>
        </p:blipFill>
        <p:spPr bwMode="auto">
          <a:xfrm>
            <a:off x="-74613" y="3806827"/>
            <a:ext cx="6170613" cy="305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图片 7">
            <a:extLst>
              <a:ext uri="{FF2B5EF4-FFF2-40B4-BE49-F238E27FC236}">
                <a16:creationId xmlns:a16="http://schemas.microsoft.com/office/drawing/2014/main" xmlns="" id="{3FBF9628-0AF2-4A43-998C-A3FE1DA34F2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55513"/>
          <a:stretch>
            <a:fillRect/>
          </a:stretch>
        </p:blipFill>
        <p:spPr bwMode="auto">
          <a:xfrm>
            <a:off x="6069014" y="3806827"/>
            <a:ext cx="6205537" cy="30511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箭头: V 形 192">
            <a:extLst>
              <a:ext uri="{FF2B5EF4-FFF2-40B4-BE49-F238E27FC236}">
                <a16:creationId xmlns:a16="http://schemas.microsoft.com/office/drawing/2014/main" xmlns="" id="{BEC291E5-72DD-4936-9A15-16BDE048E0C0}"/>
              </a:ext>
            </a:extLst>
          </p:cNvPr>
          <p:cNvSpPr/>
          <p:nvPr/>
        </p:nvSpPr>
        <p:spPr>
          <a:xfrm>
            <a:off x="7115175" y="1751013"/>
            <a:ext cx="525463" cy="479425"/>
          </a:xfrm>
          <a:prstGeom prst="chevron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6E9F21E8-D81F-4717-9D77-53FD1C615949}"/>
              </a:ext>
            </a:extLst>
          </p:cNvPr>
          <p:cNvSpPr/>
          <p:nvPr/>
        </p:nvSpPr>
        <p:spPr>
          <a:xfrm>
            <a:off x="5170488" y="1727200"/>
            <a:ext cx="1871662" cy="52705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6" name="箭头: V 形 194">
            <a:extLst>
              <a:ext uri="{FF2B5EF4-FFF2-40B4-BE49-F238E27FC236}">
                <a16:creationId xmlns:a16="http://schemas.microsoft.com/office/drawing/2014/main" xmlns="" id="{E36767C7-F678-4BE1-8DF2-4FFF9E040975}"/>
              </a:ext>
            </a:extLst>
          </p:cNvPr>
          <p:cNvSpPr/>
          <p:nvPr/>
        </p:nvSpPr>
        <p:spPr>
          <a:xfrm rot="10800000">
            <a:off x="4551363" y="1751013"/>
            <a:ext cx="525462" cy="479425"/>
          </a:xfrm>
          <a:prstGeom prst="chevron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05407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D98A4681-7D71-413D-8DBB-A4746FB9054F}"/>
              </a:ext>
            </a:extLst>
          </p:cNvPr>
          <p:cNvSpPr txBox="1"/>
          <p:nvPr/>
        </p:nvSpPr>
        <p:spPr>
          <a:xfrm>
            <a:off x="719138" y="52388"/>
            <a:ext cx="2306637" cy="646112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 lvl="0">
              <a:defRPr sz="5400" b="1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3600" dirty="0">
                <a:solidFill>
                  <a:schemeClr val="accent1">
                    <a:lumMod val="50000"/>
                  </a:schemeClr>
                </a:solidFill>
              </a:rPr>
              <a:t>目 标</a:t>
            </a:r>
          </a:p>
        </p:txBody>
      </p:sp>
      <p:sp>
        <p:nvSpPr>
          <p:cNvPr id="3" name="灯片编号占位符 3">
            <a:extLst>
              <a:ext uri="{FF2B5EF4-FFF2-40B4-BE49-F238E27FC236}">
                <a16:creationId xmlns:a16="http://schemas.microsoft.com/office/drawing/2014/main" xmlns="" id="{DE781A14-3269-4ACB-AEBA-5C7D9728DC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6950" y="6380163"/>
            <a:ext cx="3462338" cy="501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55989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3">
            <a:extLst>
              <a:ext uri="{FF2B5EF4-FFF2-40B4-BE49-F238E27FC236}">
                <a16:creationId xmlns:a16="http://schemas.microsoft.com/office/drawing/2014/main" xmlns="" id="{4883C753-AFD7-4519-A734-BC8E180630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</a:p>
        </p:txBody>
      </p:sp>
    </p:spTree>
    <p:extLst>
      <p:ext uri="{BB962C8B-B14F-4D97-AF65-F5344CB8AC3E}">
        <p14:creationId xmlns:p14="http://schemas.microsoft.com/office/powerpoint/2010/main" xmlns="" val="1737958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83">
            <a:extLst>
              <a:ext uri="{FF2B5EF4-FFF2-40B4-BE49-F238E27FC236}">
                <a16:creationId xmlns:a16="http://schemas.microsoft.com/office/drawing/2014/main" xmlns="" id="{718A8205-0DDB-444C-95A5-6C040593374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17463" y="-1588"/>
            <a:ext cx="12226926" cy="3343276"/>
            <a:chOff x="-17584" y="6486"/>
            <a:chExt cx="12227166" cy="3344625"/>
          </a:xfrm>
        </p:grpSpPr>
        <p:pic>
          <p:nvPicPr>
            <p:cNvPr id="4" name="图片 7">
              <a:extLst>
                <a:ext uri="{FF2B5EF4-FFF2-40B4-BE49-F238E27FC236}">
                  <a16:creationId xmlns:a16="http://schemas.microsoft.com/office/drawing/2014/main" xmlns="" id="{B27CF88E-D571-4BBF-A812-B81F70D175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b="51230"/>
            <a:stretch>
              <a:fillRect/>
            </a:stretch>
          </p:blipFill>
          <p:spPr bwMode="auto">
            <a:xfrm>
              <a:off x="-17584" y="6486"/>
              <a:ext cx="6113584" cy="3344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图片 8">
              <a:extLst>
                <a:ext uri="{FF2B5EF4-FFF2-40B4-BE49-F238E27FC236}">
                  <a16:creationId xmlns:a16="http://schemas.microsoft.com/office/drawing/2014/main" xmlns="" id="{FCD00877-7621-4807-BBBA-6FEE6BD2CA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b="51230"/>
            <a:stretch>
              <a:fillRect/>
            </a:stretch>
          </p:blipFill>
          <p:spPr bwMode="auto">
            <a:xfrm flipH="1">
              <a:off x="6061657" y="6486"/>
              <a:ext cx="6147925" cy="33446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" name="组合 195">
            <a:extLst>
              <a:ext uri="{FF2B5EF4-FFF2-40B4-BE49-F238E27FC236}">
                <a16:creationId xmlns:a16="http://schemas.microsoft.com/office/drawing/2014/main" xmlns="" id="{4027D667-837D-4371-8874-7064C7C72FC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019675" y="2533652"/>
            <a:ext cx="2152651" cy="631825"/>
            <a:chOff x="7854838" y="2685961"/>
            <a:chExt cx="1947104" cy="53564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7" name="流程图: 离页连接符 193">
              <a:extLst>
                <a:ext uri="{FF2B5EF4-FFF2-40B4-BE49-F238E27FC236}">
                  <a16:creationId xmlns:a16="http://schemas.microsoft.com/office/drawing/2014/main" xmlns="" id="{1538A2D8-BD2D-4253-BF84-F37DDBFDDBB0}"/>
                </a:ext>
              </a:extLst>
            </p:cNvPr>
            <p:cNvSpPr/>
            <p:nvPr/>
          </p:nvSpPr>
          <p:spPr>
            <a:xfrm rot="5400000">
              <a:off x="8075229" y="2465570"/>
              <a:ext cx="535640" cy="976424"/>
            </a:xfrm>
            <a:prstGeom prst="flowChartOffpageConnector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8" name="流程图: 离页连接符 194">
              <a:extLst>
                <a:ext uri="{FF2B5EF4-FFF2-40B4-BE49-F238E27FC236}">
                  <a16:creationId xmlns:a16="http://schemas.microsoft.com/office/drawing/2014/main" xmlns="" id="{07B5B5BB-5E0D-4484-94E6-70216C08F6A1}"/>
                </a:ext>
              </a:extLst>
            </p:cNvPr>
            <p:cNvSpPr/>
            <p:nvPr/>
          </p:nvSpPr>
          <p:spPr>
            <a:xfrm rot="16200000">
              <a:off x="9045910" y="2465570"/>
              <a:ext cx="535640" cy="976424"/>
            </a:xfrm>
            <a:prstGeom prst="flowChartOffpageConnector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</p:grpSp>
      <p:sp>
        <p:nvSpPr>
          <p:cNvPr id="9" name="标题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xmlns="" id="{6786958C-F0D9-4016-A3A7-1F7FA77781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</a:p>
        </p:txBody>
      </p:sp>
    </p:spTree>
    <p:extLst>
      <p:ext uri="{BB962C8B-B14F-4D97-AF65-F5344CB8AC3E}">
        <p14:creationId xmlns:p14="http://schemas.microsoft.com/office/powerpoint/2010/main" xmlns="" val="1758021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小结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77A0F60-4EBE-4120-BE87-B9141A6D03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21875" y="6365875"/>
            <a:ext cx="22367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泪滴形 52">
            <a:extLst>
              <a:ext uri="{FF2B5EF4-FFF2-40B4-BE49-F238E27FC236}">
                <a16:creationId xmlns:a16="http://schemas.microsoft.com/office/drawing/2014/main" xmlns="" id="{32C316AA-9CDC-4F8D-BD1A-4818816F52F2}"/>
              </a:ext>
            </a:extLst>
          </p:cNvPr>
          <p:cNvSpPr/>
          <p:nvPr/>
        </p:nvSpPr>
        <p:spPr>
          <a:xfrm rot="2403184">
            <a:off x="350838" y="782638"/>
            <a:ext cx="592137" cy="592137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4" name="泪滴形 53">
            <a:extLst>
              <a:ext uri="{FF2B5EF4-FFF2-40B4-BE49-F238E27FC236}">
                <a16:creationId xmlns:a16="http://schemas.microsoft.com/office/drawing/2014/main" xmlns="" id="{1C2FE493-62E1-4F24-940D-EB61BD793C86}"/>
              </a:ext>
            </a:extLst>
          </p:cNvPr>
          <p:cNvSpPr/>
          <p:nvPr/>
        </p:nvSpPr>
        <p:spPr>
          <a:xfrm rot="6206101">
            <a:off x="657225" y="217488"/>
            <a:ext cx="592137" cy="592138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5" name="泪滴形 54">
            <a:extLst>
              <a:ext uri="{FF2B5EF4-FFF2-40B4-BE49-F238E27FC236}">
                <a16:creationId xmlns:a16="http://schemas.microsoft.com/office/drawing/2014/main" xmlns="" id="{59142C57-ED85-4E89-BD95-725BFDEC764A}"/>
              </a:ext>
            </a:extLst>
          </p:cNvPr>
          <p:cNvSpPr/>
          <p:nvPr/>
        </p:nvSpPr>
        <p:spPr>
          <a:xfrm rot="10074224">
            <a:off x="1316038" y="222250"/>
            <a:ext cx="592137" cy="592138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6" name="泪滴形 55">
            <a:extLst>
              <a:ext uri="{FF2B5EF4-FFF2-40B4-BE49-F238E27FC236}">
                <a16:creationId xmlns:a16="http://schemas.microsoft.com/office/drawing/2014/main" xmlns="" id="{E88199D4-78ED-4B7F-8E57-741ABE84962B}"/>
              </a:ext>
            </a:extLst>
          </p:cNvPr>
          <p:cNvSpPr/>
          <p:nvPr/>
        </p:nvSpPr>
        <p:spPr>
          <a:xfrm rot="13825622">
            <a:off x="1600200" y="790575"/>
            <a:ext cx="592138" cy="592138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AAF8B8F6-655C-4AE7-8983-D90723E963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163" y="865188"/>
            <a:ext cx="492125" cy="46196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思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919DBA64-9038-4B16-9141-BFAEE44BDF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438" y="282575"/>
            <a:ext cx="492125" cy="461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维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1D2FB491-B154-4D56-A96C-8E574D4482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4138" y="282575"/>
            <a:ext cx="492125" cy="461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导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E1E69A93-F85D-4C46-9848-C5AA4C7E73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000" y="869950"/>
            <a:ext cx="492125" cy="461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图</a:t>
            </a:r>
          </a:p>
        </p:txBody>
      </p:sp>
      <p:sp>
        <p:nvSpPr>
          <p:cNvPr id="11" name="矩形: 圆角 60">
            <a:extLst>
              <a:ext uri="{FF2B5EF4-FFF2-40B4-BE49-F238E27FC236}">
                <a16:creationId xmlns:a16="http://schemas.microsoft.com/office/drawing/2014/main" xmlns="" id="{748B92EA-0D49-4F12-9B73-DACD73FD6ECF}"/>
              </a:ext>
            </a:extLst>
          </p:cNvPr>
          <p:cNvSpPr/>
          <p:nvPr/>
        </p:nvSpPr>
        <p:spPr>
          <a:xfrm>
            <a:off x="498475" y="1495425"/>
            <a:ext cx="11028363" cy="443865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12" name="矩形: 圆角 61">
            <a:extLst>
              <a:ext uri="{FF2B5EF4-FFF2-40B4-BE49-F238E27FC236}">
                <a16:creationId xmlns:a16="http://schemas.microsoft.com/office/drawing/2014/main" xmlns="" id="{EAA5FF09-E056-4B38-B01F-3081F020CAB0}"/>
              </a:ext>
            </a:extLst>
          </p:cNvPr>
          <p:cNvSpPr/>
          <p:nvPr userDrawn="1"/>
        </p:nvSpPr>
        <p:spPr>
          <a:xfrm>
            <a:off x="550863" y="1555750"/>
            <a:ext cx="10906125" cy="4308475"/>
          </a:xfrm>
          <a:prstGeom prst="roundRect">
            <a:avLst/>
          </a:prstGeom>
          <a:solidFill>
            <a:schemeClr val="bg1"/>
          </a:solidFill>
          <a:ln w="2222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13" name="十字形 12">
            <a:extLst>
              <a:ext uri="{FF2B5EF4-FFF2-40B4-BE49-F238E27FC236}">
                <a16:creationId xmlns:a16="http://schemas.microsoft.com/office/drawing/2014/main" xmlns="" id="{114D4DF3-356C-4564-BF11-E9B2F1C9F45B}"/>
              </a:ext>
            </a:extLst>
          </p:cNvPr>
          <p:cNvSpPr/>
          <p:nvPr/>
        </p:nvSpPr>
        <p:spPr>
          <a:xfrm>
            <a:off x="10714038" y="5167313"/>
            <a:ext cx="333375" cy="347662"/>
          </a:xfrm>
          <a:prstGeom prst="plus">
            <a:avLst>
              <a:gd name="adj" fmla="val 311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xmlns="" id="{FCA4C370-F6C7-4C22-81BA-253502EF6DCE}"/>
              </a:ext>
            </a:extLst>
          </p:cNvPr>
          <p:cNvSpPr/>
          <p:nvPr/>
        </p:nvSpPr>
        <p:spPr>
          <a:xfrm>
            <a:off x="6807200" y="1233488"/>
            <a:ext cx="588963" cy="593725"/>
          </a:xfrm>
          <a:prstGeom prst="ellipse">
            <a:avLst/>
          </a:prstGeom>
          <a:solidFill>
            <a:schemeClr val="bg1"/>
          </a:solidFill>
          <a:ln w="444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xmlns="" id="{8E4040D0-4056-42EB-A6AA-49386259C3A0}"/>
              </a:ext>
            </a:extLst>
          </p:cNvPr>
          <p:cNvSpPr/>
          <p:nvPr/>
        </p:nvSpPr>
        <p:spPr>
          <a:xfrm>
            <a:off x="10590213" y="5195888"/>
            <a:ext cx="989012" cy="99695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xmlns="" id="{82CF4845-7C65-4D16-88F9-6789DB155BDB}"/>
              </a:ext>
            </a:extLst>
          </p:cNvPr>
          <p:cNvSpPr/>
          <p:nvPr/>
        </p:nvSpPr>
        <p:spPr>
          <a:xfrm>
            <a:off x="617538" y="1557338"/>
            <a:ext cx="306387" cy="30797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xmlns="" id="{0363D245-86A8-4A32-9FD0-175ED44F53CA}"/>
              </a:ext>
            </a:extLst>
          </p:cNvPr>
          <p:cNvSpPr/>
          <p:nvPr/>
        </p:nvSpPr>
        <p:spPr>
          <a:xfrm>
            <a:off x="395288" y="4581525"/>
            <a:ext cx="274637" cy="263525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xmlns="" id="{74A2DF1B-2AC3-4C17-88CC-831ABE40D1FB}"/>
              </a:ext>
            </a:extLst>
          </p:cNvPr>
          <p:cNvSpPr/>
          <p:nvPr/>
        </p:nvSpPr>
        <p:spPr>
          <a:xfrm>
            <a:off x="1339850" y="5800725"/>
            <a:ext cx="212725" cy="204788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xmlns="" id="{96E35988-49EE-4151-982C-295DD43A4D8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818813" y="5375275"/>
            <a:ext cx="457200" cy="396875"/>
          </a:xfrm>
          <a:custGeom>
            <a:avLst/>
            <a:gdLst>
              <a:gd name="T0" fmla="*/ 228600 w 302"/>
              <a:gd name="T1" fmla="*/ 84506 h 263"/>
              <a:gd name="T2" fmla="*/ 343657 w 302"/>
              <a:gd name="T3" fmla="*/ 0 h 263"/>
              <a:gd name="T4" fmla="*/ 457200 w 302"/>
              <a:gd name="T5" fmla="*/ 113177 h 263"/>
              <a:gd name="T6" fmla="*/ 228600 w 302"/>
              <a:gd name="T7" fmla="*/ 396875 h 263"/>
              <a:gd name="T8" fmla="*/ 0 w 302"/>
              <a:gd name="T9" fmla="*/ 113177 h 263"/>
              <a:gd name="T10" fmla="*/ 115057 w 302"/>
              <a:gd name="T11" fmla="*/ 0 h 263"/>
              <a:gd name="T12" fmla="*/ 228600 w 302"/>
              <a:gd name="T13" fmla="*/ 84506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xmlns="" id="{85DC2CF0-CAF3-490D-80FF-90EFA422F78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731500" y="5767388"/>
            <a:ext cx="706438" cy="273050"/>
          </a:xfrm>
          <a:custGeom>
            <a:avLst/>
            <a:gdLst>
              <a:gd name="T0" fmla="*/ 700226 w 796"/>
              <a:gd name="T1" fmla="*/ 30911 h 212"/>
              <a:gd name="T2" fmla="*/ 562665 w 796"/>
              <a:gd name="T3" fmla="*/ 2576 h 212"/>
              <a:gd name="T4" fmla="*/ 536041 w 796"/>
              <a:gd name="T5" fmla="*/ 0 h 212"/>
              <a:gd name="T6" fmla="*/ 382506 w 796"/>
              <a:gd name="T7" fmla="*/ 48943 h 212"/>
              <a:gd name="T8" fmla="*/ 330144 w 796"/>
              <a:gd name="T9" fmla="*/ 69550 h 212"/>
              <a:gd name="T10" fmla="*/ 255596 w 796"/>
              <a:gd name="T11" fmla="*/ 101750 h 212"/>
              <a:gd name="T12" fmla="*/ 241396 w 796"/>
              <a:gd name="T13" fmla="*/ 141677 h 212"/>
              <a:gd name="T14" fmla="*/ 307070 w 796"/>
              <a:gd name="T15" fmla="*/ 172588 h 212"/>
              <a:gd name="T16" fmla="*/ 402918 w 796"/>
              <a:gd name="T17" fmla="*/ 163572 h 212"/>
              <a:gd name="T18" fmla="*/ 419780 w 796"/>
              <a:gd name="T19" fmla="*/ 160996 h 212"/>
              <a:gd name="T20" fmla="*/ 297307 w 796"/>
              <a:gd name="T21" fmla="*/ 190620 h 212"/>
              <a:gd name="T22" fmla="*/ 227196 w 796"/>
              <a:gd name="T23" fmla="*/ 153269 h 212"/>
              <a:gd name="T24" fmla="*/ 240508 w 796"/>
              <a:gd name="T25" fmla="*/ 95310 h 212"/>
              <a:gd name="T26" fmla="*/ 242283 w 796"/>
              <a:gd name="T27" fmla="*/ 92734 h 212"/>
              <a:gd name="T28" fmla="*/ 239621 w 796"/>
              <a:gd name="T29" fmla="*/ 91446 h 212"/>
              <a:gd name="T30" fmla="*/ 62124 w 796"/>
              <a:gd name="T31" fmla="*/ 28335 h 212"/>
              <a:gd name="T32" fmla="*/ 43487 w 796"/>
              <a:gd name="T33" fmla="*/ 25759 h 212"/>
              <a:gd name="T34" fmla="*/ 0 w 796"/>
              <a:gd name="T35" fmla="*/ 56671 h 212"/>
              <a:gd name="T36" fmla="*/ 0 w 796"/>
              <a:gd name="T37" fmla="*/ 60535 h 212"/>
              <a:gd name="T38" fmla="*/ 0 w 796"/>
              <a:gd name="T39" fmla="*/ 61823 h 212"/>
              <a:gd name="T40" fmla="*/ 24850 w 796"/>
              <a:gd name="T41" fmla="*/ 99174 h 212"/>
              <a:gd name="T42" fmla="*/ 240508 w 796"/>
              <a:gd name="T43" fmla="*/ 230547 h 212"/>
              <a:gd name="T44" fmla="*/ 262696 w 796"/>
              <a:gd name="T45" fmla="*/ 243427 h 212"/>
              <a:gd name="T46" fmla="*/ 334582 w 796"/>
              <a:gd name="T47" fmla="*/ 273050 h 212"/>
              <a:gd name="T48" fmla="*/ 362094 w 796"/>
              <a:gd name="T49" fmla="*/ 267898 h 212"/>
              <a:gd name="T50" fmla="*/ 465930 w 796"/>
              <a:gd name="T51" fmla="*/ 225395 h 212"/>
              <a:gd name="T52" fmla="*/ 571540 w 796"/>
              <a:gd name="T53" fmla="*/ 181604 h 212"/>
              <a:gd name="T54" fmla="*/ 615915 w 796"/>
              <a:gd name="T55" fmla="*/ 175164 h 212"/>
              <a:gd name="T56" fmla="*/ 697563 w 796"/>
              <a:gd name="T57" fmla="*/ 189332 h 212"/>
              <a:gd name="T58" fmla="*/ 706438 w 796"/>
              <a:gd name="T59" fmla="*/ 191908 h 212"/>
              <a:gd name="T60" fmla="*/ 706438 w 796"/>
              <a:gd name="T61" fmla="*/ 32199 h 212"/>
              <a:gd name="T62" fmla="*/ 700226 w 796"/>
              <a:gd name="T63" fmla="*/ 30911 h 21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796" h="212">
                <a:moveTo>
                  <a:pt x="789" y="24"/>
                </a:moveTo>
                <a:cubicBezTo>
                  <a:pt x="736" y="14"/>
                  <a:pt x="685" y="6"/>
                  <a:pt x="634" y="2"/>
                </a:cubicBezTo>
                <a:cubicBezTo>
                  <a:pt x="624" y="1"/>
                  <a:pt x="614" y="0"/>
                  <a:pt x="604" y="0"/>
                </a:cubicBezTo>
                <a:cubicBezTo>
                  <a:pt x="537" y="0"/>
                  <a:pt x="483" y="20"/>
                  <a:pt x="431" y="38"/>
                </a:cubicBezTo>
                <a:cubicBezTo>
                  <a:pt x="416" y="43"/>
                  <a:pt x="395" y="48"/>
                  <a:pt x="372" y="54"/>
                </a:cubicBezTo>
                <a:cubicBezTo>
                  <a:pt x="339" y="62"/>
                  <a:pt x="305" y="70"/>
                  <a:pt x="288" y="79"/>
                </a:cubicBezTo>
                <a:cubicBezTo>
                  <a:pt x="274" y="88"/>
                  <a:pt x="268" y="98"/>
                  <a:pt x="272" y="110"/>
                </a:cubicBezTo>
                <a:cubicBezTo>
                  <a:pt x="277" y="127"/>
                  <a:pt x="300" y="134"/>
                  <a:pt x="346" y="134"/>
                </a:cubicBezTo>
                <a:cubicBezTo>
                  <a:pt x="376" y="134"/>
                  <a:pt x="414" y="131"/>
                  <a:pt x="454" y="127"/>
                </a:cubicBezTo>
                <a:cubicBezTo>
                  <a:pt x="460" y="127"/>
                  <a:pt x="466" y="126"/>
                  <a:pt x="473" y="125"/>
                </a:cubicBezTo>
                <a:cubicBezTo>
                  <a:pt x="419" y="140"/>
                  <a:pt x="372" y="148"/>
                  <a:pt x="335" y="148"/>
                </a:cubicBezTo>
                <a:cubicBezTo>
                  <a:pt x="292" y="148"/>
                  <a:pt x="264" y="138"/>
                  <a:pt x="256" y="119"/>
                </a:cubicBezTo>
                <a:cubicBezTo>
                  <a:pt x="250" y="107"/>
                  <a:pt x="256" y="91"/>
                  <a:pt x="271" y="74"/>
                </a:cubicBezTo>
                <a:cubicBezTo>
                  <a:pt x="273" y="72"/>
                  <a:pt x="273" y="72"/>
                  <a:pt x="273" y="72"/>
                </a:cubicBezTo>
                <a:cubicBezTo>
                  <a:pt x="270" y="71"/>
                  <a:pt x="270" y="71"/>
                  <a:pt x="270" y="71"/>
                </a:cubicBezTo>
                <a:cubicBezTo>
                  <a:pt x="268" y="70"/>
                  <a:pt x="102" y="29"/>
                  <a:pt x="70" y="22"/>
                </a:cubicBezTo>
                <a:cubicBezTo>
                  <a:pt x="63" y="21"/>
                  <a:pt x="56" y="20"/>
                  <a:pt x="49" y="20"/>
                </a:cubicBezTo>
                <a:cubicBezTo>
                  <a:pt x="24" y="20"/>
                  <a:pt x="3" y="30"/>
                  <a:pt x="0" y="44"/>
                </a:cubicBezTo>
                <a:cubicBezTo>
                  <a:pt x="0" y="45"/>
                  <a:pt x="0" y="46"/>
                  <a:pt x="0" y="47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55"/>
                  <a:pt x="5" y="66"/>
                  <a:pt x="28" y="77"/>
                </a:cubicBezTo>
                <a:cubicBezTo>
                  <a:pt x="271" y="179"/>
                  <a:pt x="271" y="179"/>
                  <a:pt x="271" y="179"/>
                </a:cubicBezTo>
                <a:cubicBezTo>
                  <a:pt x="279" y="182"/>
                  <a:pt x="287" y="185"/>
                  <a:pt x="296" y="189"/>
                </a:cubicBezTo>
                <a:cubicBezTo>
                  <a:pt x="323" y="200"/>
                  <a:pt x="351" y="212"/>
                  <a:pt x="377" y="212"/>
                </a:cubicBezTo>
                <a:cubicBezTo>
                  <a:pt x="388" y="212"/>
                  <a:pt x="398" y="211"/>
                  <a:pt x="408" y="208"/>
                </a:cubicBezTo>
                <a:cubicBezTo>
                  <a:pt x="427" y="204"/>
                  <a:pt x="474" y="190"/>
                  <a:pt x="525" y="175"/>
                </a:cubicBezTo>
                <a:cubicBezTo>
                  <a:pt x="574" y="161"/>
                  <a:pt x="624" y="146"/>
                  <a:pt x="644" y="141"/>
                </a:cubicBezTo>
                <a:cubicBezTo>
                  <a:pt x="660" y="138"/>
                  <a:pt x="677" y="136"/>
                  <a:pt x="694" y="136"/>
                </a:cubicBezTo>
                <a:cubicBezTo>
                  <a:pt x="725" y="136"/>
                  <a:pt x="755" y="141"/>
                  <a:pt x="786" y="147"/>
                </a:cubicBezTo>
                <a:cubicBezTo>
                  <a:pt x="796" y="149"/>
                  <a:pt x="796" y="149"/>
                  <a:pt x="796" y="149"/>
                </a:cubicBezTo>
                <a:cubicBezTo>
                  <a:pt x="796" y="25"/>
                  <a:pt x="796" y="25"/>
                  <a:pt x="796" y="25"/>
                </a:cubicBezTo>
                <a:lnTo>
                  <a:pt x="789" y="2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xmlns="" id="{AD95453B-3F19-4F54-B8A9-FF757C329B62}"/>
              </a:ext>
            </a:extLst>
          </p:cNvPr>
          <p:cNvSpPr/>
          <p:nvPr userDrawn="1"/>
        </p:nvSpPr>
        <p:spPr>
          <a:xfrm>
            <a:off x="0" y="6332538"/>
            <a:ext cx="12192000" cy="53498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xmlns="" id="{9F1E44F9-1742-47D3-8955-795DDA93F1C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384300" y="5868988"/>
            <a:ext cx="123825" cy="107950"/>
          </a:xfrm>
          <a:custGeom>
            <a:avLst/>
            <a:gdLst>
              <a:gd name="T0" fmla="*/ 61913 w 302"/>
              <a:gd name="T1" fmla="*/ 22986 h 263"/>
              <a:gd name="T2" fmla="*/ 93074 w 302"/>
              <a:gd name="T3" fmla="*/ 0 h 263"/>
              <a:gd name="T4" fmla="*/ 123825 w 302"/>
              <a:gd name="T5" fmla="*/ 30784 h 263"/>
              <a:gd name="T6" fmla="*/ 61913 w 302"/>
              <a:gd name="T7" fmla="*/ 107950 h 263"/>
              <a:gd name="T8" fmla="*/ 0 w 302"/>
              <a:gd name="T9" fmla="*/ 30784 h 263"/>
              <a:gd name="T10" fmla="*/ 31161 w 302"/>
              <a:gd name="T11" fmla="*/ 0 h 263"/>
              <a:gd name="T12" fmla="*/ 61913 w 302"/>
              <a:gd name="T13" fmla="*/ 22986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xmlns="" id="{A1C2ABD3-7719-402F-B39D-AD3D46D20DB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34975" y="4641850"/>
            <a:ext cx="195263" cy="169863"/>
          </a:xfrm>
          <a:custGeom>
            <a:avLst/>
            <a:gdLst>
              <a:gd name="T0" fmla="*/ 97632 w 302"/>
              <a:gd name="T1" fmla="*/ 36169 h 263"/>
              <a:gd name="T2" fmla="*/ 146771 w 302"/>
              <a:gd name="T3" fmla="*/ 0 h 263"/>
              <a:gd name="T4" fmla="*/ 195263 w 302"/>
              <a:gd name="T5" fmla="*/ 48440 h 263"/>
              <a:gd name="T6" fmla="*/ 97632 w 302"/>
              <a:gd name="T7" fmla="*/ 169863 h 263"/>
              <a:gd name="T8" fmla="*/ 0 w 302"/>
              <a:gd name="T9" fmla="*/ 48440 h 263"/>
              <a:gd name="T10" fmla="*/ 49139 w 302"/>
              <a:gd name="T11" fmla="*/ 0 h 263"/>
              <a:gd name="T12" fmla="*/ 97632 w 302"/>
              <a:gd name="T13" fmla="*/ 36169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xmlns="" id="{B64B2D88-70DE-4DDE-8F8C-3832FD3834F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55638" y="1625600"/>
            <a:ext cx="234950" cy="203200"/>
          </a:xfrm>
          <a:custGeom>
            <a:avLst/>
            <a:gdLst>
              <a:gd name="T0" fmla="*/ 117475 w 302"/>
              <a:gd name="T1" fmla="*/ 43267 h 263"/>
              <a:gd name="T2" fmla="*/ 176601 w 302"/>
              <a:gd name="T3" fmla="*/ 0 h 263"/>
              <a:gd name="T4" fmla="*/ 234950 w 302"/>
              <a:gd name="T5" fmla="*/ 57947 h 263"/>
              <a:gd name="T6" fmla="*/ 117475 w 302"/>
              <a:gd name="T7" fmla="*/ 203200 h 263"/>
              <a:gd name="T8" fmla="*/ 0 w 302"/>
              <a:gd name="T9" fmla="*/ 57947 h 263"/>
              <a:gd name="T10" fmla="*/ 59126 w 302"/>
              <a:gd name="T11" fmla="*/ 0 h 263"/>
              <a:gd name="T12" fmla="*/ 117475 w 302"/>
              <a:gd name="T13" fmla="*/ 43267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5" name="Freeform 7">
            <a:extLst>
              <a:ext uri="{FF2B5EF4-FFF2-40B4-BE49-F238E27FC236}">
                <a16:creationId xmlns:a16="http://schemas.microsoft.com/office/drawing/2014/main" xmlns="" id="{88EADDE5-BA2F-4E83-8CF3-EE6C2A6AB13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872288" y="1358900"/>
            <a:ext cx="458787" cy="398463"/>
          </a:xfrm>
          <a:custGeom>
            <a:avLst/>
            <a:gdLst>
              <a:gd name="T0" fmla="*/ 229394 w 302"/>
              <a:gd name="T1" fmla="*/ 84844 h 263"/>
              <a:gd name="T2" fmla="*/ 344850 w 302"/>
              <a:gd name="T3" fmla="*/ 0 h 263"/>
              <a:gd name="T4" fmla="*/ 458787 w 302"/>
              <a:gd name="T5" fmla="*/ 113630 h 263"/>
              <a:gd name="T6" fmla="*/ 229394 w 302"/>
              <a:gd name="T7" fmla="*/ 398463 h 263"/>
              <a:gd name="T8" fmla="*/ 0 w 302"/>
              <a:gd name="T9" fmla="*/ 113630 h 263"/>
              <a:gd name="T10" fmla="*/ 115456 w 302"/>
              <a:gd name="T11" fmla="*/ 0 h 263"/>
              <a:gd name="T12" fmla="*/ 229394 w 302"/>
              <a:gd name="T13" fmla="*/ 84844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6" name="十字形 25">
            <a:extLst>
              <a:ext uri="{FF2B5EF4-FFF2-40B4-BE49-F238E27FC236}">
                <a16:creationId xmlns:a16="http://schemas.microsoft.com/office/drawing/2014/main" xmlns="" id="{31FC8767-3ECE-41BE-AEB3-054C2CB20F91}"/>
              </a:ext>
            </a:extLst>
          </p:cNvPr>
          <p:cNvSpPr/>
          <p:nvPr/>
        </p:nvSpPr>
        <p:spPr>
          <a:xfrm>
            <a:off x="7026275" y="1493838"/>
            <a:ext cx="168275" cy="166687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7" name="十字形 26">
            <a:extLst>
              <a:ext uri="{FF2B5EF4-FFF2-40B4-BE49-F238E27FC236}">
                <a16:creationId xmlns:a16="http://schemas.microsoft.com/office/drawing/2014/main" xmlns="" id="{34A78CF7-8FA9-4360-A8C4-F987254F5C76}"/>
              </a:ext>
            </a:extLst>
          </p:cNvPr>
          <p:cNvSpPr/>
          <p:nvPr/>
        </p:nvSpPr>
        <p:spPr>
          <a:xfrm>
            <a:off x="10963275" y="5513388"/>
            <a:ext cx="168275" cy="166687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8" name="十字形 27">
            <a:extLst>
              <a:ext uri="{FF2B5EF4-FFF2-40B4-BE49-F238E27FC236}">
                <a16:creationId xmlns:a16="http://schemas.microsoft.com/office/drawing/2014/main" xmlns="" id="{C4201A91-E52D-4575-8443-84807C9BDAB8}"/>
              </a:ext>
            </a:extLst>
          </p:cNvPr>
          <p:cNvSpPr/>
          <p:nvPr/>
        </p:nvSpPr>
        <p:spPr>
          <a:xfrm>
            <a:off x="720725" y="1684338"/>
            <a:ext cx="100013" cy="98425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9" name="十字形 28">
            <a:extLst>
              <a:ext uri="{FF2B5EF4-FFF2-40B4-BE49-F238E27FC236}">
                <a16:creationId xmlns:a16="http://schemas.microsoft.com/office/drawing/2014/main" xmlns="" id="{B459D056-C63D-4D91-9D80-FCBFF887CCD7}"/>
              </a:ext>
            </a:extLst>
          </p:cNvPr>
          <p:cNvSpPr/>
          <p:nvPr/>
        </p:nvSpPr>
        <p:spPr>
          <a:xfrm>
            <a:off x="495300" y="4686300"/>
            <a:ext cx="84138" cy="82550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30" name="十字形 29">
            <a:extLst>
              <a:ext uri="{FF2B5EF4-FFF2-40B4-BE49-F238E27FC236}">
                <a16:creationId xmlns:a16="http://schemas.microsoft.com/office/drawing/2014/main" xmlns="" id="{C623AABF-34FB-4D37-9583-93547C77D90B}"/>
              </a:ext>
            </a:extLst>
          </p:cNvPr>
          <p:cNvSpPr/>
          <p:nvPr/>
        </p:nvSpPr>
        <p:spPr>
          <a:xfrm flipV="1">
            <a:off x="1420813" y="5900738"/>
            <a:ext cx="46037" cy="44450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31" name="灯片编号占位符 3">
            <a:extLst>
              <a:ext uri="{FF2B5EF4-FFF2-40B4-BE49-F238E27FC236}">
                <a16:creationId xmlns:a16="http://schemas.microsoft.com/office/drawing/2014/main" xmlns="" id="{50BDF5D4-DFDC-4682-8FA2-B54DE54588BF}"/>
              </a:ext>
            </a:extLst>
          </p:cNvPr>
          <p:cNvSpPr txBox="1">
            <a:spLocks/>
          </p:cNvSpPr>
          <p:nvPr userDrawn="1"/>
        </p:nvSpPr>
        <p:spPr>
          <a:xfrm>
            <a:off x="8426450" y="6356350"/>
            <a:ext cx="1341438" cy="50165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  <a:defRPr/>
            </a:pP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32" name="灯片编号占位符 3">
            <a:extLst>
              <a:ext uri="{FF2B5EF4-FFF2-40B4-BE49-F238E27FC236}">
                <a16:creationId xmlns:a16="http://schemas.microsoft.com/office/drawing/2014/main" xmlns="" id="{BC75A792-5473-46F6-9BE2-3EC9275902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91626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小结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435D9A3C-B308-4E6E-A099-911451DEDCC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21875" y="6365875"/>
            <a:ext cx="22367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泪滴形 52">
            <a:extLst>
              <a:ext uri="{FF2B5EF4-FFF2-40B4-BE49-F238E27FC236}">
                <a16:creationId xmlns:a16="http://schemas.microsoft.com/office/drawing/2014/main" xmlns="" id="{30C1FBA1-6520-4831-B5D0-EF7864AA851A}"/>
              </a:ext>
            </a:extLst>
          </p:cNvPr>
          <p:cNvSpPr/>
          <p:nvPr/>
        </p:nvSpPr>
        <p:spPr>
          <a:xfrm rot="2403184">
            <a:off x="350838" y="782638"/>
            <a:ext cx="592137" cy="592137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4" name="泪滴形 53">
            <a:extLst>
              <a:ext uri="{FF2B5EF4-FFF2-40B4-BE49-F238E27FC236}">
                <a16:creationId xmlns:a16="http://schemas.microsoft.com/office/drawing/2014/main" xmlns="" id="{52ED7DA9-1A4B-4D41-BFC0-4C6E423F4AE0}"/>
              </a:ext>
            </a:extLst>
          </p:cNvPr>
          <p:cNvSpPr/>
          <p:nvPr/>
        </p:nvSpPr>
        <p:spPr>
          <a:xfrm rot="6206101">
            <a:off x="657225" y="217488"/>
            <a:ext cx="592137" cy="592138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5" name="泪滴形 54">
            <a:extLst>
              <a:ext uri="{FF2B5EF4-FFF2-40B4-BE49-F238E27FC236}">
                <a16:creationId xmlns:a16="http://schemas.microsoft.com/office/drawing/2014/main" xmlns="" id="{106C8449-AF6C-4B60-A240-68C7F3A0B1D6}"/>
              </a:ext>
            </a:extLst>
          </p:cNvPr>
          <p:cNvSpPr/>
          <p:nvPr/>
        </p:nvSpPr>
        <p:spPr>
          <a:xfrm rot="10074224">
            <a:off x="1316038" y="222250"/>
            <a:ext cx="592137" cy="592138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6" name="泪滴形 55">
            <a:extLst>
              <a:ext uri="{FF2B5EF4-FFF2-40B4-BE49-F238E27FC236}">
                <a16:creationId xmlns:a16="http://schemas.microsoft.com/office/drawing/2014/main" xmlns="" id="{86F69E9B-4E89-4248-ACE1-C5598C603046}"/>
              </a:ext>
            </a:extLst>
          </p:cNvPr>
          <p:cNvSpPr/>
          <p:nvPr/>
        </p:nvSpPr>
        <p:spPr>
          <a:xfrm rot="13825622">
            <a:off x="1600200" y="790575"/>
            <a:ext cx="592138" cy="592138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91759E9B-9331-49CD-95D0-C4E57BA38F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163" y="865188"/>
            <a:ext cx="492125" cy="46196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注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936C83B2-1159-4522-8C97-B9F82794F1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438" y="282575"/>
            <a:ext cx="492125" cy="461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意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3D98D2D4-49BF-4B63-9274-7AA81A06B4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4138" y="282575"/>
            <a:ext cx="492125" cy="461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事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882E3884-3A43-458F-BE04-8D7221B4DB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000" y="869950"/>
            <a:ext cx="492125" cy="461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项</a:t>
            </a:r>
          </a:p>
        </p:txBody>
      </p:sp>
      <p:sp>
        <p:nvSpPr>
          <p:cNvPr id="11" name="矩形: 圆角 60">
            <a:extLst>
              <a:ext uri="{FF2B5EF4-FFF2-40B4-BE49-F238E27FC236}">
                <a16:creationId xmlns:a16="http://schemas.microsoft.com/office/drawing/2014/main" xmlns="" id="{F6D59544-2A3B-4320-A1C8-DA65398182F2}"/>
              </a:ext>
            </a:extLst>
          </p:cNvPr>
          <p:cNvSpPr/>
          <p:nvPr/>
        </p:nvSpPr>
        <p:spPr>
          <a:xfrm>
            <a:off x="498475" y="1495425"/>
            <a:ext cx="11028363" cy="443865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12" name="矩形: 圆角 61">
            <a:extLst>
              <a:ext uri="{FF2B5EF4-FFF2-40B4-BE49-F238E27FC236}">
                <a16:creationId xmlns:a16="http://schemas.microsoft.com/office/drawing/2014/main" xmlns="" id="{5A358869-B9F2-4824-98DF-55B58AE1431F}"/>
              </a:ext>
            </a:extLst>
          </p:cNvPr>
          <p:cNvSpPr/>
          <p:nvPr userDrawn="1"/>
        </p:nvSpPr>
        <p:spPr>
          <a:xfrm>
            <a:off x="550863" y="1555750"/>
            <a:ext cx="10906125" cy="4308475"/>
          </a:xfrm>
          <a:prstGeom prst="roundRect">
            <a:avLst/>
          </a:prstGeom>
          <a:solidFill>
            <a:schemeClr val="bg1"/>
          </a:solidFill>
          <a:ln w="2222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13" name="十字形 12">
            <a:extLst>
              <a:ext uri="{FF2B5EF4-FFF2-40B4-BE49-F238E27FC236}">
                <a16:creationId xmlns:a16="http://schemas.microsoft.com/office/drawing/2014/main" xmlns="" id="{D27BADF5-7923-4ADC-8040-F05593F7A13D}"/>
              </a:ext>
            </a:extLst>
          </p:cNvPr>
          <p:cNvSpPr/>
          <p:nvPr/>
        </p:nvSpPr>
        <p:spPr>
          <a:xfrm>
            <a:off x="10714038" y="5167313"/>
            <a:ext cx="333375" cy="347662"/>
          </a:xfrm>
          <a:prstGeom prst="plus">
            <a:avLst>
              <a:gd name="adj" fmla="val 311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xmlns="" id="{361C36FC-9E27-4A23-8ECE-952E42B23734}"/>
              </a:ext>
            </a:extLst>
          </p:cNvPr>
          <p:cNvSpPr/>
          <p:nvPr/>
        </p:nvSpPr>
        <p:spPr>
          <a:xfrm>
            <a:off x="6807200" y="1233488"/>
            <a:ext cx="588963" cy="593725"/>
          </a:xfrm>
          <a:prstGeom prst="ellipse">
            <a:avLst/>
          </a:prstGeom>
          <a:solidFill>
            <a:schemeClr val="bg1"/>
          </a:solidFill>
          <a:ln w="444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xmlns="" id="{3F63A8CC-EA65-41BE-AA97-12D6C94B7D5A}"/>
              </a:ext>
            </a:extLst>
          </p:cNvPr>
          <p:cNvSpPr/>
          <p:nvPr/>
        </p:nvSpPr>
        <p:spPr>
          <a:xfrm>
            <a:off x="10590213" y="5195888"/>
            <a:ext cx="989012" cy="99695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xmlns="" id="{C1E95A67-4C30-480F-8DE2-58774D0B2A89}"/>
              </a:ext>
            </a:extLst>
          </p:cNvPr>
          <p:cNvSpPr/>
          <p:nvPr/>
        </p:nvSpPr>
        <p:spPr>
          <a:xfrm>
            <a:off x="617538" y="1557338"/>
            <a:ext cx="306387" cy="30797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xmlns="" id="{39927F19-FBCB-4EC8-873B-308162D2011C}"/>
              </a:ext>
            </a:extLst>
          </p:cNvPr>
          <p:cNvSpPr/>
          <p:nvPr/>
        </p:nvSpPr>
        <p:spPr>
          <a:xfrm>
            <a:off x="395288" y="4581525"/>
            <a:ext cx="274637" cy="263525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xmlns="" id="{B2D54773-B2D1-4775-A705-6FB14CFC9D67}"/>
              </a:ext>
            </a:extLst>
          </p:cNvPr>
          <p:cNvSpPr/>
          <p:nvPr/>
        </p:nvSpPr>
        <p:spPr>
          <a:xfrm>
            <a:off x="1339850" y="5800725"/>
            <a:ext cx="212725" cy="204788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xmlns="" id="{8BD0650C-8BAC-457A-B5A8-020861A9DDF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818813" y="5375275"/>
            <a:ext cx="457200" cy="396875"/>
          </a:xfrm>
          <a:custGeom>
            <a:avLst/>
            <a:gdLst>
              <a:gd name="T0" fmla="*/ 228600 w 302"/>
              <a:gd name="T1" fmla="*/ 84506 h 263"/>
              <a:gd name="T2" fmla="*/ 343657 w 302"/>
              <a:gd name="T3" fmla="*/ 0 h 263"/>
              <a:gd name="T4" fmla="*/ 457200 w 302"/>
              <a:gd name="T5" fmla="*/ 113177 h 263"/>
              <a:gd name="T6" fmla="*/ 228600 w 302"/>
              <a:gd name="T7" fmla="*/ 396875 h 263"/>
              <a:gd name="T8" fmla="*/ 0 w 302"/>
              <a:gd name="T9" fmla="*/ 113177 h 263"/>
              <a:gd name="T10" fmla="*/ 115057 w 302"/>
              <a:gd name="T11" fmla="*/ 0 h 263"/>
              <a:gd name="T12" fmla="*/ 228600 w 302"/>
              <a:gd name="T13" fmla="*/ 84506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xmlns="" id="{C8C1088C-0EE6-46D4-B2F1-184ADB6218D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731500" y="5767388"/>
            <a:ext cx="706438" cy="273050"/>
          </a:xfrm>
          <a:custGeom>
            <a:avLst/>
            <a:gdLst>
              <a:gd name="T0" fmla="*/ 700226 w 796"/>
              <a:gd name="T1" fmla="*/ 30911 h 212"/>
              <a:gd name="T2" fmla="*/ 562665 w 796"/>
              <a:gd name="T3" fmla="*/ 2576 h 212"/>
              <a:gd name="T4" fmla="*/ 536041 w 796"/>
              <a:gd name="T5" fmla="*/ 0 h 212"/>
              <a:gd name="T6" fmla="*/ 382506 w 796"/>
              <a:gd name="T7" fmla="*/ 48943 h 212"/>
              <a:gd name="T8" fmla="*/ 330144 w 796"/>
              <a:gd name="T9" fmla="*/ 69550 h 212"/>
              <a:gd name="T10" fmla="*/ 255596 w 796"/>
              <a:gd name="T11" fmla="*/ 101750 h 212"/>
              <a:gd name="T12" fmla="*/ 241396 w 796"/>
              <a:gd name="T13" fmla="*/ 141677 h 212"/>
              <a:gd name="T14" fmla="*/ 307070 w 796"/>
              <a:gd name="T15" fmla="*/ 172588 h 212"/>
              <a:gd name="T16" fmla="*/ 402918 w 796"/>
              <a:gd name="T17" fmla="*/ 163572 h 212"/>
              <a:gd name="T18" fmla="*/ 419780 w 796"/>
              <a:gd name="T19" fmla="*/ 160996 h 212"/>
              <a:gd name="T20" fmla="*/ 297307 w 796"/>
              <a:gd name="T21" fmla="*/ 190620 h 212"/>
              <a:gd name="T22" fmla="*/ 227196 w 796"/>
              <a:gd name="T23" fmla="*/ 153269 h 212"/>
              <a:gd name="T24" fmla="*/ 240508 w 796"/>
              <a:gd name="T25" fmla="*/ 95310 h 212"/>
              <a:gd name="T26" fmla="*/ 242283 w 796"/>
              <a:gd name="T27" fmla="*/ 92734 h 212"/>
              <a:gd name="T28" fmla="*/ 239621 w 796"/>
              <a:gd name="T29" fmla="*/ 91446 h 212"/>
              <a:gd name="T30" fmla="*/ 62124 w 796"/>
              <a:gd name="T31" fmla="*/ 28335 h 212"/>
              <a:gd name="T32" fmla="*/ 43487 w 796"/>
              <a:gd name="T33" fmla="*/ 25759 h 212"/>
              <a:gd name="T34" fmla="*/ 0 w 796"/>
              <a:gd name="T35" fmla="*/ 56671 h 212"/>
              <a:gd name="T36" fmla="*/ 0 w 796"/>
              <a:gd name="T37" fmla="*/ 60535 h 212"/>
              <a:gd name="T38" fmla="*/ 0 w 796"/>
              <a:gd name="T39" fmla="*/ 61823 h 212"/>
              <a:gd name="T40" fmla="*/ 24850 w 796"/>
              <a:gd name="T41" fmla="*/ 99174 h 212"/>
              <a:gd name="T42" fmla="*/ 240508 w 796"/>
              <a:gd name="T43" fmla="*/ 230547 h 212"/>
              <a:gd name="T44" fmla="*/ 262696 w 796"/>
              <a:gd name="T45" fmla="*/ 243427 h 212"/>
              <a:gd name="T46" fmla="*/ 334582 w 796"/>
              <a:gd name="T47" fmla="*/ 273050 h 212"/>
              <a:gd name="T48" fmla="*/ 362094 w 796"/>
              <a:gd name="T49" fmla="*/ 267898 h 212"/>
              <a:gd name="T50" fmla="*/ 465930 w 796"/>
              <a:gd name="T51" fmla="*/ 225395 h 212"/>
              <a:gd name="T52" fmla="*/ 571540 w 796"/>
              <a:gd name="T53" fmla="*/ 181604 h 212"/>
              <a:gd name="T54" fmla="*/ 615915 w 796"/>
              <a:gd name="T55" fmla="*/ 175164 h 212"/>
              <a:gd name="T56" fmla="*/ 697563 w 796"/>
              <a:gd name="T57" fmla="*/ 189332 h 212"/>
              <a:gd name="T58" fmla="*/ 706438 w 796"/>
              <a:gd name="T59" fmla="*/ 191908 h 212"/>
              <a:gd name="T60" fmla="*/ 706438 w 796"/>
              <a:gd name="T61" fmla="*/ 32199 h 212"/>
              <a:gd name="T62" fmla="*/ 700226 w 796"/>
              <a:gd name="T63" fmla="*/ 30911 h 21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796" h="212">
                <a:moveTo>
                  <a:pt x="789" y="24"/>
                </a:moveTo>
                <a:cubicBezTo>
                  <a:pt x="736" y="14"/>
                  <a:pt x="685" y="6"/>
                  <a:pt x="634" y="2"/>
                </a:cubicBezTo>
                <a:cubicBezTo>
                  <a:pt x="624" y="1"/>
                  <a:pt x="614" y="0"/>
                  <a:pt x="604" y="0"/>
                </a:cubicBezTo>
                <a:cubicBezTo>
                  <a:pt x="537" y="0"/>
                  <a:pt x="483" y="20"/>
                  <a:pt x="431" y="38"/>
                </a:cubicBezTo>
                <a:cubicBezTo>
                  <a:pt x="416" y="43"/>
                  <a:pt x="395" y="48"/>
                  <a:pt x="372" y="54"/>
                </a:cubicBezTo>
                <a:cubicBezTo>
                  <a:pt x="339" y="62"/>
                  <a:pt x="305" y="70"/>
                  <a:pt x="288" y="79"/>
                </a:cubicBezTo>
                <a:cubicBezTo>
                  <a:pt x="274" y="88"/>
                  <a:pt x="268" y="98"/>
                  <a:pt x="272" y="110"/>
                </a:cubicBezTo>
                <a:cubicBezTo>
                  <a:pt x="277" y="127"/>
                  <a:pt x="300" y="134"/>
                  <a:pt x="346" y="134"/>
                </a:cubicBezTo>
                <a:cubicBezTo>
                  <a:pt x="376" y="134"/>
                  <a:pt x="414" y="131"/>
                  <a:pt x="454" y="127"/>
                </a:cubicBezTo>
                <a:cubicBezTo>
                  <a:pt x="460" y="127"/>
                  <a:pt x="466" y="126"/>
                  <a:pt x="473" y="125"/>
                </a:cubicBezTo>
                <a:cubicBezTo>
                  <a:pt x="419" y="140"/>
                  <a:pt x="372" y="148"/>
                  <a:pt x="335" y="148"/>
                </a:cubicBezTo>
                <a:cubicBezTo>
                  <a:pt x="292" y="148"/>
                  <a:pt x="264" y="138"/>
                  <a:pt x="256" y="119"/>
                </a:cubicBezTo>
                <a:cubicBezTo>
                  <a:pt x="250" y="107"/>
                  <a:pt x="256" y="91"/>
                  <a:pt x="271" y="74"/>
                </a:cubicBezTo>
                <a:cubicBezTo>
                  <a:pt x="273" y="72"/>
                  <a:pt x="273" y="72"/>
                  <a:pt x="273" y="72"/>
                </a:cubicBezTo>
                <a:cubicBezTo>
                  <a:pt x="270" y="71"/>
                  <a:pt x="270" y="71"/>
                  <a:pt x="270" y="71"/>
                </a:cubicBezTo>
                <a:cubicBezTo>
                  <a:pt x="268" y="70"/>
                  <a:pt x="102" y="29"/>
                  <a:pt x="70" y="22"/>
                </a:cubicBezTo>
                <a:cubicBezTo>
                  <a:pt x="63" y="21"/>
                  <a:pt x="56" y="20"/>
                  <a:pt x="49" y="20"/>
                </a:cubicBezTo>
                <a:cubicBezTo>
                  <a:pt x="24" y="20"/>
                  <a:pt x="3" y="30"/>
                  <a:pt x="0" y="44"/>
                </a:cubicBezTo>
                <a:cubicBezTo>
                  <a:pt x="0" y="45"/>
                  <a:pt x="0" y="46"/>
                  <a:pt x="0" y="47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55"/>
                  <a:pt x="5" y="66"/>
                  <a:pt x="28" y="77"/>
                </a:cubicBezTo>
                <a:cubicBezTo>
                  <a:pt x="271" y="179"/>
                  <a:pt x="271" y="179"/>
                  <a:pt x="271" y="179"/>
                </a:cubicBezTo>
                <a:cubicBezTo>
                  <a:pt x="279" y="182"/>
                  <a:pt x="287" y="185"/>
                  <a:pt x="296" y="189"/>
                </a:cubicBezTo>
                <a:cubicBezTo>
                  <a:pt x="323" y="200"/>
                  <a:pt x="351" y="212"/>
                  <a:pt x="377" y="212"/>
                </a:cubicBezTo>
                <a:cubicBezTo>
                  <a:pt x="388" y="212"/>
                  <a:pt x="398" y="211"/>
                  <a:pt x="408" y="208"/>
                </a:cubicBezTo>
                <a:cubicBezTo>
                  <a:pt x="427" y="204"/>
                  <a:pt x="474" y="190"/>
                  <a:pt x="525" y="175"/>
                </a:cubicBezTo>
                <a:cubicBezTo>
                  <a:pt x="574" y="161"/>
                  <a:pt x="624" y="146"/>
                  <a:pt x="644" y="141"/>
                </a:cubicBezTo>
                <a:cubicBezTo>
                  <a:pt x="660" y="138"/>
                  <a:pt x="677" y="136"/>
                  <a:pt x="694" y="136"/>
                </a:cubicBezTo>
                <a:cubicBezTo>
                  <a:pt x="725" y="136"/>
                  <a:pt x="755" y="141"/>
                  <a:pt x="786" y="147"/>
                </a:cubicBezTo>
                <a:cubicBezTo>
                  <a:pt x="796" y="149"/>
                  <a:pt x="796" y="149"/>
                  <a:pt x="796" y="149"/>
                </a:cubicBezTo>
                <a:cubicBezTo>
                  <a:pt x="796" y="25"/>
                  <a:pt x="796" y="25"/>
                  <a:pt x="796" y="25"/>
                </a:cubicBezTo>
                <a:lnTo>
                  <a:pt x="789" y="2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xmlns="" id="{C9D219BC-802C-4AC5-947D-4E193B64F621}"/>
              </a:ext>
            </a:extLst>
          </p:cNvPr>
          <p:cNvSpPr/>
          <p:nvPr/>
        </p:nvSpPr>
        <p:spPr>
          <a:xfrm>
            <a:off x="0" y="6332538"/>
            <a:ext cx="12192000" cy="53498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xmlns="" id="{D8CA55E5-692A-4FCB-9A33-EBFFE02CAC8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384300" y="5868988"/>
            <a:ext cx="123825" cy="107950"/>
          </a:xfrm>
          <a:custGeom>
            <a:avLst/>
            <a:gdLst>
              <a:gd name="T0" fmla="*/ 61913 w 302"/>
              <a:gd name="T1" fmla="*/ 22986 h 263"/>
              <a:gd name="T2" fmla="*/ 93074 w 302"/>
              <a:gd name="T3" fmla="*/ 0 h 263"/>
              <a:gd name="T4" fmla="*/ 123825 w 302"/>
              <a:gd name="T5" fmla="*/ 30784 h 263"/>
              <a:gd name="T6" fmla="*/ 61913 w 302"/>
              <a:gd name="T7" fmla="*/ 107950 h 263"/>
              <a:gd name="T8" fmla="*/ 0 w 302"/>
              <a:gd name="T9" fmla="*/ 30784 h 263"/>
              <a:gd name="T10" fmla="*/ 31161 w 302"/>
              <a:gd name="T11" fmla="*/ 0 h 263"/>
              <a:gd name="T12" fmla="*/ 61913 w 302"/>
              <a:gd name="T13" fmla="*/ 22986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xmlns="" id="{41F7B392-B00D-4AE7-B979-C084BDEED98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34975" y="4641850"/>
            <a:ext cx="195263" cy="169863"/>
          </a:xfrm>
          <a:custGeom>
            <a:avLst/>
            <a:gdLst>
              <a:gd name="T0" fmla="*/ 97632 w 302"/>
              <a:gd name="T1" fmla="*/ 36169 h 263"/>
              <a:gd name="T2" fmla="*/ 146771 w 302"/>
              <a:gd name="T3" fmla="*/ 0 h 263"/>
              <a:gd name="T4" fmla="*/ 195263 w 302"/>
              <a:gd name="T5" fmla="*/ 48440 h 263"/>
              <a:gd name="T6" fmla="*/ 97632 w 302"/>
              <a:gd name="T7" fmla="*/ 169863 h 263"/>
              <a:gd name="T8" fmla="*/ 0 w 302"/>
              <a:gd name="T9" fmla="*/ 48440 h 263"/>
              <a:gd name="T10" fmla="*/ 49139 w 302"/>
              <a:gd name="T11" fmla="*/ 0 h 263"/>
              <a:gd name="T12" fmla="*/ 97632 w 302"/>
              <a:gd name="T13" fmla="*/ 36169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xmlns="" id="{CDCF10AC-D70B-4D6E-91A0-EE740FED248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55638" y="1625600"/>
            <a:ext cx="234950" cy="203200"/>
          </a:xfrm>
          <a:custGeom>
            <a:avLst/>
            <a:gdLst>
              <a:gd name="T0" fmla="*/ 117475 w 302"/>
              <a:gd name="T1" fmla="*/ 43267 h 263"/>
              <a:gd name="T2" fmla="*/ 176601 w 302"/>
              <a:gd name="T3" fmla="*/ 0 h 263"/>
              <a:gd name="T4" fmla="*/ 234950 w 302"/>
              <a:gd name="T5" fmla="*/ 57947 h 263"/>
              <a:gd name="T6" fmla="*/ 117475 w 302"/>
              <a:gd name="T7" fmla="*/ 203200 h 263"/>
              <a:gd name="T8" fmla="*/ 0 w 302"/>
              <a:gd name="T9" fmla="*/ 57947 h 263"/>
              <a:gd name="T10" fmla="*/ 59126 w 302"/>
              <a:gd name="T11" fmla="*/ 0 h 263"/>
              <a:gd name="T12" fmla="*/ 117475 w 302"/>
              <a:gd name="T13" fmla="*/ 43267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5" name="Freeform 7">
            <a:extLst>
              <a:ext uri="{FF2B5EF4-FFF2-40B4-BE49-F238E27FC236}">
                <a16:creationId xmlns:a16="http://schemas.microsoft.com/office/drawing/2014/main" xmlns="" id="{07CFD072-EF1A-4349-8D2E-16B0F6D63D3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872288" y="1358900"/>
            <a:ext cx="458787" cy="398463"/>
          </a:xfrm>
          <a:custGeom>
            <a:avLst/>
            <a:gdLst>
              <a:gd name="T0" fmla="*/ 229394 w 302"/>
              <a:gd name="T1" fmla="*/ 84844 h 263"/>
              <a:gd name="T2" fmla="*/ 344850 w 302"/>
              <a:gd name="T3" fmla="*/ 0 h 263"/>
              <a:gd name="T4" fmla="*/ 458787 w 302"/>
              <a:gd name="T5" fmla="*/ 113630 h 263"/>
              <a:gd name="T6" fmla="*/ 229394 w 302"/>
              <a:gd name="T7" fmla="*/ 398463 h 263"/>
              <a:gd name="T8" fmla="*/ 0 w 302"/>
              <a:gd name="T9" fmla="*/ 113630 h 263"/>
              <a:gd name="T10" fmla="*/ 115456 w 302"/>
              <a:gd name="T11" fmla="*/ 0 h 263"/>
              <a:gd name="T12" fmla="*/ 229394 w 302"/>
              <a:gd name="T13" fmla="*/ 84844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6" name="十字形 25">
            <a:extLst>
              <a:ext uri="{FF2B5EF4-FFF2-40B4-BE49-F238E27FC236}">
                <a16:creationId xmlns:a16="http://schemas.microsoft.com/office/drawing/2014/main" xmlns="" id="{011B601E-356C-4445-A58E-CA4DB452AC2C}"/>
              </a:ext>
            </a:extLst>
          </p:cNvPr>
          <p:cNvSpPr/>
          <p:nvPr/>
        </p:nvSpPr>
        <p:spPr>
          <a:xfrm>
            <a:off x="7026275" y="1493838"/>
            <a:ext cx="168275" cy="166687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7" name="十字形 26">
            <a:extLst>
              <a:ext uri="{FF2B5EF4-FFF2-40B4-BE49-F238E27FC236}">
                <a16:creationId xmlns:a16="http://schemas.microsoft.com/office/drawing/2014/main" xmlns="" id="{3B3AFC91-D5FE-49F2-B7A9-E6A4E90C068C}"/>
              </a:ext>
            </a:extLst>
          </p:cNvPr>
          <p:cNvSpPr/>
          <p:nvPr/>
        </p:nvSpPr>
        <p:spPr>
          <a:xfrm>
            <a:off x="10963275" y="5513388"/>
            <a:ext cx="168275" cy="166687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8" name="十字形 27">
            <a:extLst>
              <a:ext uri="{FF2B5EF4-FFF2-40B4-BE49-F238E27FC236}">
                <a16:creationId xmlns:a16="http://schemas.microsoft.com/office/drawing/2014/main" xmlns="" id="{06600184-721A-45FA-9B0D-4F4BA0A0B5E5}"/>
              </a:ext>
            </a:extLst>
          </p:cNvPr>
          <p:cNvSpPr/>
          <p:nvPr/>
        </p:nvSpPr>
        <p:spPr>
          <a:xfrm>
            <a:off x="720725" y="1684338"/>
            <a:ext cx="100013" cy="98425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9" name="十字形 28">
            <a:extLst>
              <a:ext uri="{FF2B5EF4-FFF2-40B4-BE49-F238E27FC236}">
                <a16:creationId xmlns:a16="http://schemas.microsoft.com/office/drawing/2014/main" xmlns="" id="{CDEA5DEA-FC62-4147-9344-28D1E254EC75}"/>
              </a:ext>
            </a:extLst>
          </p:cNvPr>
          <p:cNvSpPr/>
          <p:nvPr/>
        </p:nvSpPr>
        <p:spPr>
          <a:xfrm>
            <a:off x="495300" y="4686300"/>
            <a:ext cx="84138" cy="82550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30" name="十字形 29">
            <a:extLst>
              <a:ext uri="{FF2B5EF4-FFF2-40B4-BE49-F238E27FC236}">
                <a16:creationId xmlns:a16="http://schemas.microsoft.com/office/drawing/2014/main" xmlns="" id="{2745734C-77DE-4F76-8F1B-DE1732FD5D1E}"/>
              </a:ext>
            </a:extLst>
          </p:cNvPr>
          <p:cNvSpPr/>
          <p:nvPr/>
        </p:nvSpPr>
        <p:spPr>
          <a:xfrm flipV="1">
            <a:off x="1420813" y="5900738"/>
            <a:ext cx="46037" cy="44450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31" name="灯片编号占位符 3">
            <a:extLst>
              <a:ext uri="{FF2B5EF4-FFF2-40B4-BE49-F238E27FC236}">
                <a16:creationId xmlns:a16="http://schemas.microsoft.com/office/drawing/2014/main" xmlns="" id="{211EC60E-B23A-4566-8A0A-E6505D11B2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26823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内容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5CE8D216-767B-409A-91B3-0B19409568DA}"/>
              </a:ext>
            </a:extLst>
          </p:cNvPr>
          <p:cNvSpPr/>
          <p:nvPr userDrawn="1"/>
        </p:nvSpPr>
        <p:spPr>
          <a:xfrm>
            <a:off x="0" y="6332538"/>
            <a:ext cx="12192000" cy="53498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3" name="灯片编号占位符 3">
            <a:extLst>
              <a:ext uri="{FF2B5EF4-FFF2-40B4-BE49-F238E27FC236}">
                <a16:creationId xmlns:a16="http://schemas.microsoft.com/office/drawing/2014/main" xmlns="" id="{77405C13-C989-43B7-B3D4-2F219D706A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1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标志, 房间, 食物&#10;&#10;描述已自动生成">
            <a:extLst>
              <a:ext uri="{FF2B5EF4-FFF2-40B4-BE49-F238E27FC236}">
                <a16:creationId xmlns:a16="http://schemas.microsoft.com/office/drawing/2014/main" xmlns="" id="{CAF0FD12-05BE-419C-BA6A-C1248F02737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42663" y="33338"/>
            <a:ext cx="6429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1264651" y="104917"/>
            <a:ext cx="3315541" cy="57500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noProof="1"/>
              <a:t>单击此处编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57FCA086-9C23-4506-96F3-F3B00F572A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472488" y="6453188"/>
            <a:ext cx="3463925" cy="501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869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7A9FD4AD-DE67-4B21-A46D-E284D38B267A}"/>
              </a:ext>
            </a:extLst>
          </p:cNvPr>
          <p:cNvSpPr/>
          <p:nvPr userDrawn="1"/>
        </p:nvSpPr>
        <p:spPr>
          <a:xfrm>
            <a:off x="0" y="6323013"/>
            <a:ext cx="12192000" cy="53498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pic>
        <p:nvPicPr>
          <p:cNvPr id="4" name="图片 3" descr="图片包含 游戏机, 标志, 房间, 食物&#10;&#10;描述已自动生成">
            <a:extLst>
              <a:ext uri="{FF2B5EF4-FFF2-40B4-BE49-F238E27FC236}">
                <a16:creationId xmlns:a16="http://schemas.microsoft.com/office/drawing/2014/main" xmlns="" id="{1BE1E6AD-E72B-48B3-832F-CFF1CC31ACD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42663" y="33338"/>
            <a:ext cx="6429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1264651" y="104917"/>
            <a:ext cx="3315541" cy="57500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noProof="1"/>
              <a:t>单击此处编</a:t>
            </a: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xmlns="" id="{5CEE0A58-D4F0-48AD-B0FC-DBFE007B82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426450" y="6356350"/>
            <a:ext cx="3463925" cy="501650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600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页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4" descr="图片包含 游戏机, 标志, 房间, 食物&#10;&#10;描述已自动生成">
            <a:extLst>
              <a:ext uri="{FF2B5EF4-FFF2-40B4-BE49-F238E27FC236}">
                <a16:creationId xmlns:a16="http://schemas.microsoft.com/office/drawing/2014/main" xmlns="" id="{9C0A9F70-FB44-452C-82BC-A66F52C0E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42663" y="33338"/>
            <a:ext cx="6429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1138716" y="104917"/>
            <a:ext cx="3315541" cy="57500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noProof="1"/>
              <a:t>单击此处编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8D2FB252-B5B0-4B98-B9A3-F77866A813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6950" y="6380163"/>
            <a:ext cx="3462338" cy="501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83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CD5E234A-97DD-4B84-BFF8-35A27C8A0F7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55513"/>
          <a:stretch>
            <a:fillRect/>
          </a:stretch>
        </p:blipFill>
        <p:spPr bwMode="auto">
          <a:xfrm>
            <a:off x="-74613" y="3806827"/>
            <a:ext cx="6170613" cy="305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图片 7">
            <a:extLst>
              <a:ext uri="{FF2B5EF4-FFF2-40B4-BE49-F238E27FC236}">
                <a16:creationId xmlns:a16="http://schemas.microsoft.com/office/drawing/2014/main" xmlns="" id="{9970BD3D-59BA-4ECF-91EF-7B3C905AE4C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55513"/>
          <a:stretch>
            <a:fillRect/>
          </a:stretch>
        </p:blipFill>
        <p:spPr bwMode="auto">
          <a:xfrm>
            <a:off x="6069014" y="3806827"/>
            <a:ext cx="6205537" cy="30511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箭头: V 形 192">
            <a:extLst>
              <a:ext uri="{FF2B5EF4-FFF2-40B4-BE49-F238E27FC236}">
                <a16:creationId xmlns:a16="http://schemas.microsoft.com/office/drawing/2014/main" xmlns="" id="{093B4293-5625-4580-A80B-CA9DC462BB42}"/>
              </a:ext>
            </a:extLst>
          </p:cNvPr>
          <p:cNvSpPr/>
          <p:nvPr/>
        </p:nvSpPr>
        <p:spPr>
          <a:xfrm>
            <a:off x="7115175" y="1751013"/>
            <a:ext cx="525463" cy="479425"/>
          </a:xfrm>
          <a:prstGeom prst="chevron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52DA4DE6-C7E7-44CB-9B84-7B1B7383FF2A}"/>
              </a:ext>
            </a:extLst>
          </p:cNvPr>
          <p:cNvSpPr/>
          <p:nvPr/>
        </p:nvSpPr>
        <p:spPr>
          <a:xfrm>
            <a:off x="5170488" y="1727200"/>
            <a:ext cx="1871662" cy="52705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6" name="箭头: V 形 194">
            <a:extLst>
              <a:ext uri="{FF2B5EF4-FFF2-40B4-BE49-F238E27FC236}">
                <a16:creationId xmlns:a16="http://schemas.microsoft.com/office/drawing/2014/main" xmlns="" id="{CA74ED5E-357D-43AF-AF3F-BFC81C5B889E}"/>
              </a:ext>
            </a:extLst>
          </p:cNvPr>
          <p:cNvSpPr/>
          <p:nvPr/>
        </p:nvSpPr>
        <p:spPr>
          <a:xfrm rot="10800000">
            <a:off x="4551363" y="1751013"/>
            <a:ext cx="525462" cy="479425"/>
          </a:xfrm>
          <a:prstGeom prst="chevron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6132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>
            <a:extLst>
              <a:ext uri="{FF2B5EF4-FFF2-40B4-BE49-F238E27FC236}">
                <a16:creationId xmlns:a16="http://schemas.microsoft.com/office/drawing/2014/main" xmlns="" id="{9841F094-ACD7-40E0-BE4D-9FE3D36AD48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>
            <a:extLst>
              <a:ext uri="{FF2B5EF4-FFF2-40B4-BE49-F238E27FC236}">
                <a16:creationId xmlns:a16="http://schemas.microsoft.com/office/drawing/2014/main" xmlns="" id="{AA7837D8-3551-41CE-A871-FE9ADE43F771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grpSp>
        <p:nvGrpSpPr>
          <p:cNvPr id="4" name="图形 2" descr="书架上的书籍">
            <a:extLst>
              <a:ext uri="{FF2B5EF4-FFF2-40B4-BE49-F238E27FC236}">
                <a16:creationId xmlns:a16="http://schemas.microsoft.com/office/drawing/2014/main" xmlns="" id="{0A8B2EE1-3232-4A39-81EA-61C12032546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96838" y="20638"/>
            <a:ext cx="11998325" cy="744537"/>
            <a:chOff x="382875" y="263826"/>
            <a:chExt cx="12747857" cy="666749"/>
          </a:xfrm>
        </p:grpSpPr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xmlns="" id="{E2D0AC53-7541-4EB5-AD8A-1C352B660176}"/>
                </a:ext>
              </a:extLst>
            </p:cNvPr>
            <p:cNvSpPr/>
            <p:nvPr/>
          </p:nvSpPr>
          <p:spPr>
            <a:xfrm>
              <a:off x="382875" y="885083"/>
              <a:ext cx="12747857" cy="45492"/>
            </a:xfrm>
            <a:custGeom>
              <a:avLst/>
              <a:gdLst>
                <a:gd name="connsiteX0" fmla="*/ 0 w 647700"/>
                <a:gd name="connsiteY0" fmla="*/ 0 h 57150"/>
                <a:gd name="connsiteX1" fmla="*/ 647700 w 647700"/>
                <a:gd name="connsiteY1" fmla="*/ 0 h 57150"/>
                <a:gd name="connsiteX2" fmla="*/ 647700 w 647700"/>
                <a:gd name="connsiteY2" fmla="*/ 57150 h 57150"/>
                <a:gd name="connsiteX3" fmla="*/ 0 w 647700"/>
                <a:gd name="connsiteY3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7700" h="57150">
                  <a:moveTo>
                    <a:pt x="0" y="0"/>
                  </a:moveTo>
                  <a:lnTo>
                    <a:pt x="647700" y="0"/>
                  </a:lnTo>
                  <a:lnTo>
                    <a:pt x="647700" y="57150"/>
                  </a:lnTo>
                  <a:lnTo>
                    <a:pt x="0" y="5715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dirty="0"/>
            </a:p>
          </p:txBody>
        </p:sp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xmlns="" id="{F17F724C-8E9D-4167-9A40-FA0FC609C8D1}"/>
                </a:ext>
              </a:extLst>
            </p:cNvPr>
            <p:cNvSpPr/>
            <p:nvPr/>
          </p:nvSpPr>
          <p:spPr>
            <a:xfrm>
              <a:off x="382875" y="263826"/>
              <a:ext cx="75900" cy="553018"/>
            </a:xfrm>
            <a:custGeom>
              <a:avLst/>
              <a:gdLst>
                <a:gd name="connsiteX0" fmla="*/ 0 w 76200"/>
                <a:gd name="connsiteY0" fmla="*/ 0 h 552450"/>
                <a:gd name="connsiteX1" fmla="*/ 76200 w 76200"/>
                <a:gd name="connsiteY1" fmla="*/ 0 h 552450"/>
                <a:gd name="connsiteX2" fmla="*/ 76200 w 76200"/>
                <a:gd name="connsiteY2" fmla="*/ 552450 h 552450"/>
                <a:gd name="connsiteX3" fmla="*/ 0 w 76200"/>
                <a:gd name="connsiteY3" fmla="*/ 552450 h 552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552450">
                  <a:moveTo>
                    <a:pt x="0" y="0"/>
                  </a:moveTo>
                  <a:lnTo>
                    <a:pt x="76200" y="0"/>
                  </a:lnTo>
                  <a:lnTo>
                    <a:pt x="76200" y="552450"/>
                  </a:lnTo>
                  <a:lnTo>
                    <a:pt x="0" y="55245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xmlns="" id="{093B7C66-78E4-491E-8122-F01E9A2D66FF}"/>
                </a:ext>
              </a:extLst>
            </p:cNvPr>
            <p:cNvSpPr/>
            <p:nvPr/>
          </p:nvSpPr>
          <p:spPr>
            <a:xfrm>
              <a:off x="858516" y="740075"/>
              <a:ext cx="172040" cy="76769"/>
            </a:xfrm>
            <a:custGeom>
              <a:avLst/>
              <a:gdLst>
                <a:gd name="connsiteX0" fmla="*/ 0 w 171450"/>
                <a:gd name="connsiteY0" fmla="*/ 0 h 76200"/>
                <a:gd name="connsiteX1" fmla="*/ 171450 w 171450"/>
                <a:gd name="connsiteY1" fmla="*/ 0 h 76200"/>
                <a:gd name="connsiteX2" fmla="*/ 171450 w 171450"/>
                <a:gd name="connsiteY2" fmla="*/ 76200 h 76200"/>
                <a:gd name="connsiteX3" fmla="*/ 0 w 171450"/>
                <a:gd name="connsiteY3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76200">
                  <a:moveTo>
                    <a:pt x="0" y="0"/>
                  </a:moveTo>
                  <a:lnTo>
                    <a:pt x="171450" y="0"/>
                  </a:lnTo>
                  <a:lnTo>
                    <a:pt x="171450" y="7620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xmlns="" id="{93E18303-8C5D-4B32-8610-8015C25BC474}"/>
                </a:ext>
              </a:extLst>
            </p:cNvPr>
            <p:cNvSpPr/>
            <p:nvPr/>
          </p:nvSpPr>
          <p:spPr>
            <a:xfrm>
              <a:off x="858516" y="415941"/>
              <a:ext cx="172040" cy="285750"/>
            </a:xfrm>
            <a:custGeom>
              <a:avLst/>
              <a:gdLst>
                <a:gd name="connsiteX0" fmla="*/ 0 w 171450"/>
                <a:gd name="connsiteY0" fmla="*/ 0 h 285750"/>
                <a:gd name="connsiteX1" fmla="*/ 171450 w 171450"/>
                <a:gd name="connsiteY1" fmla="*/ 0 h 285750"/>
                <a:gd name="connsiteX2" fmla="*/ 171450 w 171450"/>
                <a:gd name="connsiteY2" fmla="*/ 285750 h 285750"/>
                <a:gd name="connsiteX3" fmla="*/ 0 w 171450"/>
                <a:gd name="connsiteY3" fmla="*/ 28575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285750">
                  <a:moveTo>
                    <a:pt x="0" y="0"/>
                  </a:moveTo>
                  <a:lnTo>
                    <a:pt x="171450" y="0"/>
                  </a:lnTo>
                  <a:lnTo>
                    <a:pt x="171450" y="285750"/>
                  </a:lnTo>
                  <a:lnTo>
                    <a:pt x="0" y="28575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xmlns="" id="{CC1F7ECC-5535-4B50-8934-37795DCFB344}"/>
                </a:ext>
              </a:extLst>
            </p:cNvPr>
            <p:cNvSpPr/>
            <p:nvPr/>
          </p:nvSpPr>
          <p:spPr>
            <a:xfrm>
              <a:off x="858516" y="302210"/>
              <a:ext cx="172040" cy="75347"/>
            </a:xfrm>
            <a:custGeom>
              <a:avLst/>
              <a:gdLst>
                <a:gd name="connsiteX0" fmla="*/ 0 w 171450"/>
                <a:gd name="connsiteY0" fmla="*/ 0 h 76200"/>
                <a:gd name="connsiteX1" fmla="*/ 171450 w 171450"/>
                <a:gd name="connsiteY1" fmla="*/ 0 h 76200"/>
                <a:gd name="connsiteX2" fmla="*/ 171450 w 171450"/>
                <a:gd name="connsiteY2" fmla="*/ 76200 h 76200"/>
                <a:gd name="connsiteX3" fmla="*/ 0 w 171450"/>
                <a:gd name="connsiteY3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76200">
                  <a:moveTo>
                    <a:pt x="0" y="0"/>
                  </a:moveTo>
                  <a:lnTo>
                    <a:pt x="171450" y="0"/>
                  </a:lnTo>
                  <a:lnTo>
                    <a:pt x="171450" y="7620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xmlns="" id="{E085C2FB-248D-443A-8B66-A8994F6A9168}"/>
                </a:ext>
              </a:extLst>
            </p:cNvPr>
            <p:cNvSpPr/>
            <p:nvPr/>
          </p:nvSpPr>
          <p:spPr>
            <a:xfrm>
              <a:off x="667922" y="397460"/>
              <a:ext cx="153488" cy="419384"/>
            </a:xfrm>
            <a:custGeom>
              <a:avLst/>
              <a:gdLst>
                <a:gd name="connsiteX0" fmla="*/ 76200 w 152400"/>
                <a:gd name="connsiteY0" fmla="*/ 76200 h 419100"/>
                <a:gd name="connsiteX1" fmla="*/ 57150 w 152400"/>
                <a:gd name="connsiteY1" fmla="*/ 57150 h 419100"/>
                <a:gd name="connsiteX2" fmla="*/ 76200 w 152400"/>
                <a:gd name="connsiteY2" fmla="*/ 38100 h 419100"/>
                <a:gd name="connsiteX3" fmla="*/ 95250 w 152400"/>
                <a:gd name="connsiteY3" fmla="*/ 57150 h 419100"/>
                <a:gd name="connsiteX4" fmla="*/ 76200 w 152400"/>
                <a:gd name="connsiteY4" fmla="*/ 76200 h 419100"/>
                <a:gd name="connsiteX5" fmla="*/ 76200 w 152400"/>
                <a:gd name="connsiteY5" fmla="*/ 381000 h 419100"/>
                <a:gd name="connsiteX6" fmla="*/ 57150 w 152400"/>
                <a:gd name="connsiteY6" fmla="*/ 361950 h 419100"/>
                <a:gd name="connsiteX7" fmla="*/ 76200 w 152400"/>
                <a:gd name="connsiteY7" fmla="*/ 342900 h 419100"/>
                <a:gd name="connsiteX8" fmla="*/ 95250 w 152400"/>
                <a:gd name="connsiteY8" fmla="*/ 361950 h 419100"/>
                <a:gd name="connsiteX9" fmla="*/ 76200 w 152400"/>
                <a:gd name="connsiteY9" fmla="*/ 381000 h 419100"/>
                <a:gd name="connsiteX10" fmla="*/ 152400 w 152400"/>
                <a:gd name="connsiteY10" fmla="*/ 0 h 419100"/>
                <a:gd name="connsiteX11" fmla="*/ 0 w 152400"/>
                <a:gd name="connsiteY11" fmla="*/ 0 h 419100"/>
                <a:gd name="connsiteX12" fmla="*/ 0 w 152400"/>
                <a:gd name="connsiteY12" fmla="*/ 419100 h 419100"/>
                <a:gd name="connsiteX13" fmla="*/ 152400 w 152400"/>
                <a:gd name="connsiteY13" fmla="*/ 419100 h 419100"/>
                <a:gd name="connsiteX14" fmla="*/ 152400 w 152400"/>
                <a:gd name="connsiteY14" fmla="*/ 0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2400" h="419100">
                  <a:moveTo>
                    <a:pt x="76200" y="76200"/>
                  </a:moveTo>
                  <a:cubicBezTo>
                    <a:pt x="65723" y="76200"/>
                    <a:pt x="57150" y="67627"/>
                    <a:pt x="57150" y="57150"/>
                  </a:cubicBezTo>
                  <a:cubicBezTo>
                    <a:pt x="57150" y="46673"/>
                    <a:pt x="65723" y="38100"/>
                    <a:pt x="76200" y="38100"/>
                  </a:cubicBezTo>
                  <a:cubicBezTo>
                    <a:pt x="86677" y="38100"/>
                    <a:pt x="95250" y="46673"/>
                    <a:pt x="95250" y="57150"/>
                  </a:cubicBezTo>
                  <a:cubicBezTo>
                    <a:pt x="95250" y="67627"/>
                    <a:pt x="86677" y="76200"/>
                    <a:pt x="76200" y="76200"/>
                  </a:cubicBezTo>
                  <a:close/>
                  <a:moveTo>
                    <a:pt x="76200" y="381000"/>
                  </a:moveTo>
                  <a:cubicBezTo>
                    <a:pt x="65723" y="381000"/>
                    <a:pt x="57150" y="372428"/>
                    <a:pt x="57150" y="361950"/>
                  </a:cubicBezTo>
                  <a:cubicBezTo>
                    <a:pt x="57150" y="351473"/>
                    <a:pt x="65723" y="342900"/>
                    <a:pt x="76200" y="342900"/>
                  </a:cubicBezTo>
                  <a:cubicBezTo>
                    <a:pt x="86677" y="342900"/>
                    <a:pt x="95250" y="351473"/>
                    <a:pt x="95250" y="361950"/>
                  </a:cubicBezTo>
                  <a:cubicBezTo>
                    <a:pt x="95250" y="372428"/>
                    <a:pt x="86677" y="381000"/>
                    <a:pt x="76200" y="381000"/>
                  </a:cubicBezTo>
                  <a:close/>
                  <a:moveTo>
                    <a:pt x="152400" y="0"/>
                  </a:moveTo>
                  <a:lnTo>
                    <a:pt x="0" y="0"/>
                  </a:lnTo>
                  <a:lnTo>
                    <a:pt x="0" y="419100"/>
                  </a:lnTo>
                  <a:lnTo>
                    <a:pt x="152400" y="419100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xmlns="" id="{B9DFA234-D5D5-4BAD-AE1F-70739407AD57}"/>
                </a:ext>
              </a:extLst>
            </p:cNvPr>
            <p:cNvSpPr/>
            <p:nvPr/>
          </p:nvSpPr>
          <p:spPr>
            <a:xfrm>
              <a:off x="497569" y="320692"/>
              <a:ext cx="133246" cy="496152"/>
            </a:xfrm>
            <a:custGeom>
              <a:avLst/>
              <a:gdLst>
                <a:gd name="connsiteX0" fmla="*/ 95250 w 133350"/>
                <a:gd name="connsiteY0" fmla="*/ 95250 h 495300"/>
                <a:gd name="connsiteX1" fmla="*/ 38100 w 133350"/>
                <a:gd name="connsiteY1" fmla="*/ 95250 h 495300"/>
                <a:gd name="connsiteX2" fmla="*/ 38100 w 133350"/>
                <a:gd name="connsiteY2" fmla="*/ 38100 h 495300"/>
                <a:gd name="connsiteX3" fmla="*/ 95250 w 133350"/>
                <a:gd name="connsiteY3" fmla="*/ 38100 h 495300"/>
                <a:gd name="connsiteX4" fmla="*/ 95250 w 133350"/>
                <a:gd name="connsiteY4" fmla="*/ 95250 h 495300"/>
                <a:gd name="connsiteX5" fmla="*/ 133350 w 133350"/>
                <a:gd name="connsiteY5" fmla="*/ 0 h 495300"/>
                <a:gd name="connsiteX6" fmla="*/ 0 w 133350"/>
                <a:gd name="connsiteY6" fmla="*/ 0 h 495300"/>
                <a:gd name="connsiteX7" fmla="*/ 0 w 133350"/>
                <a:gd name="connsiteY7" fmla="*/ 495300 h 495300"/>
                <a:gd name="connsiteX8" fmla="*/ 133350 w 133350"/>
                <a:gd name="connsiteY8" fmla="*/ 495300 h 495300"/>
                <a:gd name="connsiteX9" fmla="*/ 133350 w 133350"/>
                <a:gd name="connsiteY9" fmla="*/ 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3350" h="495300">
                  <a:moveTo>
                    <a:pt x="95250" y="95250"/>
                  </a:moveTo>
                  <a:lnTo>
                    <a:pt x="38100" y="95250"/>
                  </a:lnTo>
                  <a:lnTo>
                    <a:pt x="38100" y="38100"/>
                  </a:lnTo>
                  <a:lnTo>
                    <a:pt x="95250" y="38100"/>
                  </a:lnTo>
                  <a:lnTo>
                    <a:pt x="95250" y="95250"/>
                  </a:lnTo>
                  <a:close/>
                  <a:moveTo>
                    <a:pt x="133350" y="0"/>
                  </a:moveTo>
                  <a:lnTo>
                    <a:pt x="0" y="0"/>
                  </a:lnTo>
                  <a:lnTo>
                    <a:pt x="0" y="495300"/>
                  </a:lnTo>
                  <a:lnTo>
                    <a:pt x="133350" y="495300"/>
                  </a:lnTo>
                  <a:lnTo>
                    <a:pt x="13335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</p:grpSp>
      <p:pic>
        <p:nvPicPr>
          <p:cNvPr id="12" name="图片 11" descr="图片包含 游戏机, 标志, 房间, 食物&#10;&#10;描述已自动生成">
            <a:extLst>
              <a:ext uri="{FF2B5EF4-FFF2-40B4-BE49-F238E27FC236}">
                <a16:creationId xmlns:a16="http://schemas.microsoft.com/office/drawing/2014/main" xmlns="" id="{019219A2-15DB-446F-A2A9-DD2F91C82C1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42663" y="33338"/>
            <a:ext cx="64293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05756715-0E8A-47D7-AC79-203534418C99}"/>
              </a:ext>
            </a:extLst>
          </p:cNvPr>
          <p:cNvSpPr/>
          <p:nvPr userDrawn="1"/>
        </p:nvSpPr>
        <p:spPr>
          <a:xfrm>
            <a:off x="0" y="6323013"/>
            <a:ext cx="12192000" cy="53498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14" name="灯片编号占位符 3">
            <a:extLst>
              <a:ext uri="{FF2B5EF4-FFF2-40B4-BE49-F238E27FC236}">
                <a16:creationId xmlns:a16="http://schemas.microsoft.com/office/drawing/2014/main" xmlns="" id="{665CC4D5-68C7-4198-BFA7-48CE793AF9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defRPr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60" r:id="rId1"/>
    <p:sldLayoutId id="2147484461" r:id="rId2"/>
    <p:sldLayoutId id="2147484462" r:id="rId3"/>
    <p:sldLayoutId id="2147484463" r:id="rId4"/>
    <p:sldLayoutId id="2147484464" r:id="rId5"/>
    <p:sldLayoutId id="2147484465" r:id="rId6"/>
    <p:sldLayoutId id="2147484466" r:id="rId7"/>
    <p:sldLayoutId id="2147484467" r:id="rId8"/>
    <p:sldLayoutId id="2147484468" r:id="rId9"/>
    <p:sldLayoutId id="2147484469" r:id="rId10"/>
    <p:sldLayoutId id="2147484471" r:id="rId11"/>
    <p:sldLayoutId id="2147484472" r:id="rId12"/>
    <p:sldLayoutId id="2147484473" r:id="rId13"/>
    <p:sldLayoutId id="2147484474" r:id="rId14"/>
    <p:sldLayoutId id="2147484459" r:id="rId15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等线 Light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  <a:cs typeface="等线 Light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  <a:cs typeface="等线 Light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  <a:cs typeface="等线 Light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  <a:cs typeface="等线 Light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等线 Light" charset="0"/>
          <a:ea typeface="等线 Light" charset="0"/>
          <a:cs typeface="等线 Light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等线 Light" charset="0"/>
          <a:ea typeface="等线 Light" charset="0"/>
          <a:cs typeface="等线 Light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等线 Light" charset="0"/>
          <a:ea typeface="等线 Light" charset="0"/>
          <a:cs typeface="等线 Light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等线 Light" charset="0"/>
          <a:ea typeface="等线 Light" charset="0"/>
          <a:cs typeface="等线 Light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等线" charset="0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等线" charset="0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等线" charset="0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等线" charset="0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等线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2" hidden="1">
            <a:extLst>
              <a:ext uri="{FF2B5EF4-FFF2-40B4-BE49-F238E27FC236}">
                <a16:creationId xmlns:a16="http://schemas.microsoft.com/office/drawing/2014/main" xmlns="" id="{22A2D162-B6AC-4482-BF6E-5A77D2F72023}"/>
              </a:ext>
            </a:extLst>
          </p:cNvPr>
          <p:cNvGrpSpPr>
            <a:grpSpLocks/>
          </p:cNvGrpSpPr>
          <p:nvPr/>
        </p:nvGrpSpPr>
        <p:grpSpPr bwMode="auto">
          <a:xfrm rot="16200000" flipH="1">
            <a:off x="1635125" y="3873500"/>
            <a:ext cx="2014538" cy="2236788"/>
            <a:chOff x="6025662" y="-1"/>
            <a:chExt cx="6166338" cy="6846945"/>
          </a:xfrm>
        </p:grpSpPr>
        <p:sp>
          <p:nvSpPr>
            <p:cNvPr id="125" name="Freeform 215">
              <a:extLst>
                <a:ext uri="{FF2B5EF4-FFF2-40B4-BE49-F238E27FC236}">
                  <a16:creationId xmlns:a16="http://schemas.microsoft.com/office/drawing/2014/main" xmlns="" id="{DABE32AE-CAE5-47CB-B50F-25435A3C256A}"/>
                </a:ext>
              </a:extLst>
            </p:cNvPr>
            <p:cNvSpPr/>
            <p:nvPr/>
          </p:nvSpPr>
          <p:spPr bwMode="auto">
            <a:xfrm>
              <a:off x="8071392" y="3430758"/>
              <a:ext cx="1326563" cy="1151688"/>
            </a:xfrm>
            <a:custGeom>
              <a:avLst/>
              <a:gdLst>
                <a:gd name="T0" fmla="*/ 416 w 1657"/>
                <a:gd name="T1" fmla="*/ 1434 h 1434"/>
                <a:gd name="T2" fmla="*/ 0 w 1657"/>
                <a:gd name="T3" fmla="*/ 718 h 1434"/>
                <a:gd name="T4" fmla="*/ 416 w 1657"/>
                <a:gd name="T5" fmla="*/ 0 h 1434"/>
                <a:gd name="T6" fmla="*/ 1244 w 1657"/>
                <a:gd name="T7" fmla="*/ 0 h 1434"/>
                <a:gd name="T8" fmla="*/ 1657 w 1657"/>
                <a:gd name="T9" fmla="*/ 718 h 1434"/>
                <a:gd name="T10" fmla="*/ 1244 w 1657"/>
                <a:gd name="T11" fmla="*/ 1434 h 1434"/>
                <a:gd name="T12" fmla="*/ 416 w 1657"/>
                <a:gd name="T13" fmla="*/ 1434 h 1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1434">
                  <a:moveTo>
                    <a:pt x="416" y="1434"/>
                  </a:moveTo>
                  <a:lnTo>
                    <a:pt x="0" y="718"/>
                  </a:lnTo>
                  <a:lnTo>
                    <a:pt x="416" y="0"/>
                  </a:lnTo>
                  <a:lnTo>
                    <a:pt x="1244" y="0"/>
                  </a:lnTo>
                  <a:lnTo>
                    <a:pt x="1657" y="718"/>
                  </a:lnTo>
                  <a:lnTo>
                    <a:pt x="1244" y="1434"/>
                  </a:lnTo>
                  <a:lnTo>
                    <a:pt x="416" y="1434"/>
                  </a:lnTo>
                  <a:close/>
                </a:path>
              </a:pathLst>
            </a:custGeom>
            <a:solidFill>
              <a:srgbClr val="127FB8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6" name="Freeform 216">
              <a:extLst>
                <a:ext uri="{FF2B5EF4-FFF2-40B4-BE49-F238E27FC236}">
                  <a16:creationId xmlns:a16="http://schemas.microsoft.com/office/drawing/2014/main" xmlns="" id="{424DC9F6-236E-486E-918B-0BBD6DF09E27}"/>
                </a:ext>
              </a:extLst>
            </p:cNvPr>
            <p:cNvSpPr/>
            <p:nvPr/>
          </p:nvSpPr>
          <p:spPr bwMode="auto">
            <a:xfrm>
              <a:off x="8071392" y="3430758"/>
              <a:ext cx="1326563" cy="1151688"/>
            </a:xfrm>
            <a:custGeom>
              <a:avLst/>
              <a:gdLst>
                <a:gd name="T0" fmla="*/ 416 w 1657"/>
                <a:gd name="T1" fmla="*/ 1434 h 1434"/>
                <a:gd name="T2" fmla="*/ 0 w 1657"/>
                <a:gd name="T3" fmla="*/ 718 h 1434"/>
                <a:gd name="T4" fmla="*/ 416 w 1657"/>
                <a:gd name="T5" fmla="*/ 0 h 1434"/>
                <a:gd name="T6" fmla="*/ 1244 w 1657"/>
                <a:gd name="T7" fmla="*/ 0 h 1434"/>
                <a:gd name="T8" fmla="*/ 1657 w 1657"/>
                <a:gd name="T9" fmla="*/ 718 h 1434"/>
                <a:gd name="T10" fmla="*/ 1244 w 1657"/>
                <a:gd name="T11" fmla="*/ 1434 h 1434"/>
                <a:gd name="T12" fmla="*/ 416 w 1657"/>
                <a:gd name="T13" fmla="*/ 1434 h 1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1434">
                  <a:moveTo>
                    <a:pt x="416" y="1434"/>
                  </a:moveTo>
                  <a:lnTo>
                    <a:pt x="0" y="718"/>
                  </a:lnTo>
                  <a:lnTo>
                    <a:pt x="416" y="0"/>
                  </a:lnTo>
                  <a:lnTo>
                    <a:pt x="1244" y="0"/>
                  </a:lnTo>
                  <a:lnTo>
                    <a:pt x="1657" y="718"/>
                  </a:lnTo>
                  <a:lnTo>
                    <a:pt x="1244" y="1434"/>
                  </a:lnTo>
                  <a:lnTo>
                    <a:pt x="416" y="1434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7" name="Freeform 217">
              <a:extLst>
                <a:ext uri="{FF2B5EF4-FFF2-40B4-BE49-F238E27FC236}">
                  <a16:creationId xmlns:a16="http://schemas.microsoft.com/office/drawing/2014/main" xmlns="" id="{C7F656CE-D551-4129-8641-98F6F2593560}"/>
                </a:ext>
              </a:extLst>
            </p:cNvPr>
            <p:cNvSpPr/>
            <p:nvPr/>
          </p:nvSpPr>
          <p:spPr bwMode="auto">
            <a:xfrm>
              <a:off x="8071392" y="2283932"/>
              <a:ext cx="1326563" cy="1151688"/>
            </a:xfrm>
            <a:custGeom>
              <a:avLst/>
              <a:gdLst>
                <a:gd name="T0" fmla="*/ 416 w 1657"/>
                <a:gd name="T1" fmla="*/ 1436 h 1436"/>
                <a:gd name="T2" fmla="*/ 0 w 1657"/>
                <a:gd name="T3" fmla="*/ 718 h 1436"/>
                <a:gd name="T4" fmla="*/ 416 w 1657"/>
                <a:gd name="T5" fmla="*/ 0 h 1436"/>
                <a:gd name="T6" fmla="*/ 1244 w 1657"/>
                <a:gd name="T7" fmla="*/ 0 h 1436"/>
                <a:gd name="T8" fmla="*/ 1657 w 1657"/>
                <a:gd name="T9" fmla="*/ 718 h 1436"/>
                <a:gd name="T10" fmla="*/ 1244 w 1657"/>
                <a:gd name="T11" fmla="*/ 1436 h 1436"/>
                <a:gd name="T12" fmla="*/ 416 w 1657"/>
                <a:gd name="T13" fmla="*/ 1436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1436">
                  <a:moveTo>
                    <a:pt x="416" y="1436"/>
                  </a:moveTo>
                  <a:lnTo>
                    <a:pt x="0" y="718"/>
                  </a:lnTo>
                  <a:lnTo>
                    <a:pt x="416" y="0"/>
                  </a:lnTo>
                  <a:lnTo>
                    <a:pt x="1244" y="0"/>
                  </a:lnTo>
                  <a:lnTo>
                    <a:pt x="1657" y="718"/>
                  </a:lnTo>
                  <a:lnTo>
                    <a:pt x="1244" y="1436"/>
                  </a:lnTo>
                  <a:lnTo>
                    <a:pt x="416" y="1436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8" name="Freeform 218">
              <a:extLst>
                <a:ext uri="{FF2B5EF4-FFF2-40B4-BE49-F238E27FC236}">
                  <a16:creationId xmlns:a16="http://schemas.microsoft.com/office/drawing/2014/main" xmlns="" id="{4BD8B804-CF1B-442D-ACCC-C4068ABF7F8A}"/>
                </a:ext>
              </a:extLst>
            </p:cNvPr>
            <p:cNvSpPr/>
            <p:nvPr/>
          </p:nvSpPr>
          <p:spPr bwMode="auto">
            <a:xfrm>
              <a:off x="8071392" y="1127386"/>
              <a:ext cx="1326563" cy="1151688"/>
            </a:xfrm>
            <a:custGeom>
              <a:avLst/>
              <a:gdLst>
                <a:gd name="T0" fmla="*/ 416 w 1657"/>
                <a:gd name="T1" fmla="*/ 1436 h 1436"/>
                <a:gd name="T2" fmla="*/ 0 w 1657"/>
                <a:gd name="T3" fmla="*/ 718 h 1436"/>
                <a:gd name="T4" fmla="*/ 416 w 1657"/>
                <a:gd name="T5" fmla="*/ 0 h 1436"/>
                <a:gd name="T6" fmla="*/ 1244 w 1657"/>
                <a:gd name="T7" fmla="*/ 0 h 1436"/>
                <a:gd name="T8" fmla="*/ 1657 w 1657"/>
                <a:gd name="T9" fmla="*/ 718 h 1436"/>
                <a:gd name="T10" fmla="*/ 1244 w 1657"/>
                <a:gd name="T11" fmla="*/ 1436 h 1436"/>
                <a:gd name="T12" fmla="*/ 416 w 1657"/>
                <a:gd name="T13" fmla="*/ 1436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1436">
                  <a:moveTo>
                    <a:pt x="416" y="1436"/>
                  </a:moveTo>
                  <a:lnTo>
                    <a:pt x="0" y="718"/>
                  </a:lnTo>
                  <a:lnTo>
                    <a:pt x="416" y="0"/>
                  </a:lnTo>
                  <a:lnTo>
                    <a:pt x="1244" y="0"/>
                  </a:lnTo>
                  <a:lnTo>
                    <a:pt x="1657" y="718"/>
                  </a:lnTo>
                  <a:lnTo>
                    <a:pt x="1244" y="1436"/>
                  </a:lnTo>
                  <a:lnTo>
                    <a:pt x="416" y="1436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9" name="Freeform 219">
              <a:extLst>
                <a:ext uri="{FF2B5EF4-FFF2-40B4-BE49-F238E27FC236}">
                  <a16:creationId xmlns:a16="http://schemas.microsoft.com/office/drawing/2014/main" xmlns="" id="{89F128FE-E912-4989-9143-52A567261E31}"/>
                </a:ext>
              </a:extLst>
            </p:cNvPr>
            <p:cNvSpPr/>
            <p:nvPr/>
          </p:nvSpPr>
          <p:spPr bwMode="auto">
            <a:xfrm>
              <a:off x="8071392" y="1127386"/>
              <a:ext cx="1326563" cy="1151688"/>
            </a:xfrm>
            <a:custGeom>
              <a:avLst/>
              <a:gdLst>
                <a:gd name="T0" fmla="*/ 416 w 1657"/>
                <a:gd name="T1" fmla="*/ 1436 h 1436"/>
                <a:gd name="T2" fmla="*/ 0 w 1657"/>
                <a:gd name="T3" fmla="*/ 718 h 1436"/>
                <a:gd name="T4" fmla="*/ 416 w 1657"/>
                <a:gd name="T5" fmla="*/ 0 h 1436"/>
                <a:gd name="T6" fmla="*/ 1244 w 1657"/>
                <a:gd name="T7" fmla="*/ 0 h 1436"/>
                <a:gd name="T8" fmla="*/ 1657 w 1657"/>
                <a:gd name="T9" fmla="*/ 718 h 1436"/>
                <a:gd name="T10" fmla="*/ 1244 w 1657"/>
                <a:gd name="T11" fmla="*/ 1436 h 1436"/>
                <a:gd name="T12" fmla="*/ 416 w 1657"/>
                <a:gd name="T13" fmla="*/ 1436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1436">
                  <a:moveTo>
                    <a:pt x="416" y="1436"/>
                  </a:moveTo>
                  <a:lnTo>
                    <a:pt x="0" y="718"/>
                  </a:lnTo>
                  <a:lnTo>
                    <a:pt x="416" y="0"/>
                  </a:lnTo>
                  <a:lnTo>
                    <a:pt x="1244" y="0"/>
                  </a:lnTo>
                  <a:lnTo>
                    <a:pt x="1657" y="718"/>
                  </a:lnTo>
                  <a:lnTo>
                    <a:pt x="1244" y="1436"/>
                  </a:lnTo>
                  <a:lnTo>
                    <a:pt x="416" y="1436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0" name="Freeform 220">
              <a:extLst>
                <a:ext uri="{FF2B5EF4-FFF2-40B4-BE49-F238E27FC236}">
                  <a16:creationId xmlns:a16="http://schemas.microsoft.com/office/drawing/2014/main" xmlns="" id="{CFD387DF-1BAB-4A20-8721-B57AD759C23C}"/>
                </a:ext>
              </a:extLst>
            </p:cNvPr>
            <p:cNvSpPr/>
            <p:nvPr/>
          </p:nvSpPr>
          <p:spPr bwMode="auto">
            <a:xfrm>
              <a:off x="8503859" y="-4859"/>
              <a:ext cx="3420883" cy="2483170"/>
            </a:xfrm>
            <a:custGeom>
              <a:avLst/>
              <a:gdLst>
                <a:gd name="T0" fmla="*/ 4269 w 4269"/>
                <a:gd name="T1" fmla="*/ 0 h 3099"/>
                <a:gd name="T2" fmla="*/ 395 w 4269"/>
                <a:gd name="T3" fmla="*/ 0 h 3099"/>
                <a:gd name="T4" fmla="*/ 0 w 4269"/>
                <a:gd name="T5" fmla="*/ 680 h 3099"/>
                <a:gd name="T6" fmla="*/ 427 w 4269"/>
                <a:gd name="T7" fmla="*/ 1417 h 3099"/>
                <a:gd name="T8" fmla="*/ 785 w 4269"/>
                <a:gd name="T9" fmla="*/ 1417 h 3099"/>
                <a:gd name="T10" fmla="*/ 1198 w 4269"/>
                <a:gd name="T11" fmla="*/ 2135 h 3099"/>
                <a:gd name="T12" fmla="*/ 1019 w 4269"/>
                <a:gd name="T13" fmla="*/ 2447 h 3099"/>
                <a:gd name="T14" fmla="*/ 1396 w 4269"/>
                <a:gd name="T15" fmla="*/ 3099 h 3099"/>
                <a:gd name="T16" fmla="*/ 3402 w 4269"/>
                <a:gd name="T17" fmla="*/ 3099 h 3099"/>
                <a:gd name="T18" fmla="*/ 2940 w 4269"/>
                <a:gd name="T19" fmla="*/ 2300 h 3099"/>
                <a:gd name="T20" fmla="*/ 4269 w 4269"/>
                <a:gd name="T21" fmla="*/ 0 h 3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69" h="3099">
                  <a:moveTo>
                    <a:pt x="4269" y="0"/>
                  </a:moveTo>
                  <a:lnTo>
                    <a:pt x="395" y="0"/>
                  </a:lnTo>
                  <a:lnTo>
                    <a:pt x="0" y="680"/>
                  </a:lnTo>
                  <a:lnTo>
                    <a:pt x="427" y="1417"/>
                  </a:lnTo>
                  <a:lnTo>
                    <a:pt x="785" y="1417"/>
                  </a:lnTo>
                  <a:lnTo>
                    <a:pt x="1198" y="2135"/>
                  </a:lnTo>
                  <a:lnTo>
                    <a:pt x="1019" y="2447"/>
                  </a:lnTo>
                  <a:lnTo>
                    <a:pt x="1396" y="3099"/>
                  </a:lnTo>
                  <a:lnTo>
                    <a:pt x="3402" y="3099"/>
                  </a:lnTo>
                  <a:lnTo>
                    <a:pt x="2940" y="2300"/>
                  </a:lnTo>
                  <a:lnTo>
                    <a:pt x="4269" y="0"/>
                  </a:lnTo>
                  <a:close/>
                </a:path>
              </a:pathLst>
            </a:custGeom>
            <a:solidFill>
              <a:srgbClr val="127FB8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1" name="Freeform 221">
              <a:extLst>
                <a:ext uri="{FF2B5EF4-FFF2-40B4-BE49-F238E27FC236}">
                  <a16:creationId xmlns:a16="http://schemas.microsoft.com/office/drawing/2014/main" xmlns="" id="{AA193CC2-457D-439A-B202-090D6968BB9E}"/>
                </a:ext>
              </a:extLst>
            </p:cNvPr>
            <p:cNvSpPr/>
            <p:nvPr/>
          </p:nvSpPr>
          <p:spPr bwMode="auto">
            <a:xfrm>
              <a:off x="8503859" y="-4859"/>
              <a:ext cx="3420883" cy="2483170"/>
            </a:xfrm>
            <a:custGeom>
              <a:avLst/>
              <a:gdLst>
                <a:gd name="T0" fmla="*/ 4269 w 4269"/>
                <a:gd name="T1" fmla="*/ 0 h 3099"/>
                <a:gd name="T2" fmla="*/ 395 w 4269"/>
                <a:gd name="T3" fmla="*/ 0 h 3099"/>
                <a:gd name="T4" fmla="*/ 0 w 4269"/>
                <a:gd name="T5" fmla="*/ 680 h 3099"/>
                <a:gd name="T6" fmla="*/ 427 w 4269"/>
                <a:gd name="T7" fmla="*/ 1417 h 3099"/>
                <a:gd name="T8" fmla="*/ 785 w 4269"/>
                <a:gd name="T9" fmla="*/ 1417 h 3099"/>
                <a:gd name="T10" fmla="*/ 1198 w 4269"/>
                <a:gd name="T11" fmla="*/ 2135 h 3099"/>
                <a:gd name="T12" fmla="*/ 1019 w 4269"/>
                <a:gd name="T13" fmla="*/ 2447 h 3099"/>
                <a:gd name="T14" fmla="*/ 1396 w 4269"/>
                <a:gd name="T15" fmla="*/ 3099 h 3099"/>
                <a:gd name="T16" fmla="*/ 3402 w 4269"/>
                <a:gd name="T17" fmla="*/ 3099 h 3099"/>
                <a:gd name="T18" fmla="*/ 2940 w 4269"/>
                <a:gd name="T19" fmla="*/ 2300 h 3099"/>
                <a:gd name="T20" fmla="*/ 4269 w 4269"/>
                <a:gd name="T21" fmla="*/ 0 h 3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69" h="3099">
                  <a:moveTo>
                    <a:pt x="4269" y="0"/>
                  </a:moveTo>
                  <a:lnTo>
                    <a:pt x="395" y="0"/>
                  </a:lnTo>
                  <a:lnTo>
                    <a:pt x="0" y="680"/>
                  </a:lnTo>
                  <a:lnTo>
                    <a:pt x="427" y="1417"/>
                  </a:lnTo>
                  <a:lnTo>
                    <a:pt x="785" y="1417"/>
                  </a:lnTo>
                  <a:lnTo>
                    <a:pt x="1198" y="2135"/>
                  </a:lnTo>
                  <a:lnTo>
                    <a:pt x="1019" y="2447"/>
                  </a:lnTo>
                  <a:lnTo>
                    <a:pt x="1396" y="3099"/>
                  </a:lnTo>
                  <a:lnTo>
                    <a:pt x="3402" y="3099"/>
                  </a:lnTo>
                  <a:lnTo>
                    <a:pt x="2940" y="2300"/>
                  </a:lnTo>
                  <a:lnTo>
                    <a:pt x="4269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2" name="Freeform 222">
              <a:extLst>
                <a:ext uri="{FF2B5EF4-FFF2-40B4-BE49-F238E27FC236}">
                  <a16:creationId xmlns:a16="http://schemas.microsoft.com/office/drawing/2014/main" xmlns="" id="{9CE046B8-49E3-46F9-ACB1-22A32BA1BF32}"/>
                </a:ext>
              </a:extLst>
            </p:cNvPr>
            <p:cNvSpPr/>
            <p:nvPr/>
          </p:nvSpPr>
          <p:spPr bwMode="auto">
            <a:xfrm>
              <a:off x="8839146" y="1127388"/>
              <a:ext cx="612260" cy="826104"/>
            </a:xfrm>
            <a:custGeom>
              <a:avLst/>
              <a:gdLst>
                <a:gd name="T0" fmla="*/ 358 w 771"/>
                <a:gd name="T1" fmla="*/ 0 h 1030"/>
                <a:gd name="T2" fmla="*/ 0 w 771"/>
                <a:gd name="T3" fmla="*/ 0 h 1030"/>
                <a:gd name="T4" fmla="*/ 592 w 771"/>
                <a:gd name="T5" fmla="*/ 1030 h 1030"/>
                <a:gd name="T6" fmla="*/ 771 w 771"/>
                <a:gd name="T7" fmla="*/ 718 h 1030"/>
                <a:gd name="T8" fmla="*/ 358 w 771"/>
                <a:gd name="T9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1" h="1030">
                  <a:moveTo>
                    <a:pt x="358" y="0"/>
                  </a:moveTo>
                  <a:lnTo>
                    <a:pt x="0" y="0"/>
                  </a:lnTo>
                  <a:lnTo>
                    <a:pt x="592" y="1030"/>
                  </a:lnTo>
                  <a:lnTo>
                    <a:pt x="771" y="718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3" name="Freeform 223">
              <a:extLst>
                <a:ext uri="{FF2B5EF4-FFF2-40B4-BE49-F238E27FC236}">
                  <a16:creationId xmlns:a16="http://schemas.microsoft.com/office/drawing/2014/main" xmlns="" id="{9E08C2C5-37DE-4E39-8FE9-65AC8DF48011}"/>
                </a:ext>
              </a:extLst>
            </p:cNvPr>
            <p:cNvSpPr/>
            <p:nvPr/>
          </p:nvSpPr>
          <p:spPr bwMode="auto">
            <a:xfrm>
              <a:off x="8839146" y="1127388"/>
              <a:ext cx="612260" cy="826104"/>
            </a:xfrm>
            <a:custGeom>
              <a:avLst/>
              <a:gdLst>
                <a:gd name="T0" fmla="*/ 358 w 771"/>
                <a:gd name="T1" fmla="*/ 0 h 1030"/>
                <a:gd name="T2" fmla="*/ 0 w 771"/>
                <a:gd name="T3" fmla="*/ 0 h 1030"/>
                <a:gd name="T4" fmla="*/ 592 w 771"/>
                <a:gd name="T5" fmla="*/ 1030 h 1030"/>
                <a:gd name="T6" fmla="*/ 771 w 771"/>
                <a:gd name="T7" fmla="*/ 718 h 1030"/>
                <a:gd name="T8" fmla="*/ 358 w 771"/>
                <a:gd name="T9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1" h="1030">
                  <a:moveTo>
                    <a:pt x="358" y="0"/>
                  </a:moveTo>
                  <a:lnTo>
                    <a:pt x="0" y="0"/>
                  </a:lnTo>
                  <a:lnTo>
                    <a:pt x="592" y="1030"/>
                  </a:lnTo>
                  <a:lnTo>
                    <a:pt x="771" y="718"/>
                  </a:lnTo>
                  <a:lnTo>
                    <a:pt x="358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4" name="Freeform 224">
              <a:extLst>
                <a:ext uri="{FF2B5EF4-FFF2-40B4-BE49-F238E27FC236}">
                  <a16:creationId xmlns:a16="http://schemas.microsoft.com/office/drawing/2014/main" xmlns="" id="{36B890D1-09DB-4781-9E7D-B1E14256BFF7}"/>
                </a:ext>
              </a:extLst>
            </p:cNvPr>
            <p:cNvSpPr/>
            <p:nvPr/>
          </p:nvSpPr>
          <p:spPr bwMode="auto">
            <a:xfrm>
              <a:off x="11283328" y="-4860"/>
              <a:ext cx="1020434" cy="3770921"/>
            </a:xfrm>
            <a:custGeom>
              <a:avLst/>
              <a:gdLst>
                <a:gd name="T0" fmla="*/ 1273 w 1273"/>
                <a:gd name="T1" fmla="*/ 0 h 4711"/>
                <a:gd name="T2" fmla="*/ 867 w 1273"/>
                <a:gd name="T3" fmla="*/ 0 h 4711"/>
                <a:gd name="T4" fmla="*/ 1273 w 1273"/>
                <a:gd name="T5" fmla="*/ 0 h 4711"/>
                <a:gd name="T6" fmla="*/ 1273 w 1273"/>
                <a:gd name="T7" fmla="*/ 2247 h 4711"/>
                <a:gd name="T8" fmla="*/ 782 w 1273"/>
                <a:gd name="T9" fmla="*/ 3099 h 4711"/>
                <a:gd name="T10" fmla="*/ 0 w 1273"/>
                <a:gd name="T11" fmla="*/ 3099 h 4711"/>
                <a:gd name="T12" fmla="*/ 931 w 1273"/>
                <a:gd name="T13" fmla="*/ 4711 h 4711"/>
                <a:gd name="T14" fmla="*/ 1273 w 1273"/>
                <a:gd name="T15" fmla="*/ 4711 h 4711"/>
                <a:gd name="T16" fmla="*/ 1273 w 1273"/>
                <a:gd name="T17" fmla="*/ 0 h 4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73" h="4711">
                  <a:moveTo>
                    <a:pt x="1273" y="0"/>
                  </a:moveTo>
                  <a:lnTo>
                    <a:pt x="867" y="0"/>
                  </a:lnTo>
                  <a:lnTo>
                    <a:pt x="1273" y="0"/>
                  </a:lnTo>
                  <a:lnTo>
                    <a:pt x="1273" y="2247"/>
                  </a:lnTo>
                  <a:lnTo>
                    <a:pt x="782" y="3099"/>
                  </a:lnTo>
                  <a:lnTo>
                    <a:pt x="0" y="3099"/>
                  </a:lnTo>
                  <a:lnTo>
                    <a:pt x="931" y="4711"/>
                  </a:lnTo>
                  <a:lnTo>
                    <a:pt x="1273" y="4711"/>
                  </a:lnTo>
                  <a:lnTo>
                    <a:pt x="1273" y="0"/>
                  </a:lnTo>
                  <a:close/>
                </a:path>
              </a:pathLst>
            </a:custGeom>
            <a:solidFill>
              <a:srgbClr val="5B9BD5">
                <a:lumMod val="75000"/>
              </a:srgb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5" name="Freeform 225">
              <a:extLst>
                <a:ext uri="{FF2B5EF4-FFF2-40B4-BE49-F238E27FC236}">
                  <a16:creationId xmlns:a16="http://schemas.microsoft.com/office/drawing/2014/main" xmlns="" id="{97ED151D-33DA-41CA-8854-00A8AD9D15CA}"/>
                </a:ext>
              </a:extLst>
            </p:cNvPr>
            <p:cNvSpPr/>
            <p:nvPr/>
          </p:nvSpPr>
          <p:spPr bwMode="auto">
            <a:xfrm>
              <a:off x="11283328" y="-4860"/>
              <a:ext cx="1020434" cy="3770921"/>
            </a:xfrm>
            <a:custGeom>
              <a:avLst/>
              <a:gdLst>
                <a:gd name="T0" fmla="*/ 1273 w 1273"/>
                <a:gd name="T1" fmla="*/ 0 h 4711"/>
                <a:gd name="T2" fmla="*/ 867 w 1273"/>
                <a:gd name="T3" fmla="*/ 0 h 4711"/>
                <a:gd name="T4" fmla="*/ 1273 w 1273"/>
                <a:gd name="T5" fmla="*/ 0 h 4711"/>
                <a:gd name="T6" fmla="*/ 1273 w 1273"/>
                <a:gd name="T7" fmla="*/ 2247 h 4711"/>
                <a:gd name="T8" fmla="*/ 782 w 1273"/>
                <a:gd name="T9" fmla="*/ 3099 h 4711"/>
                <a:gd name="T10" fmla="*/ 0 w 1273"/>
                <a:gd name="T11" fmla="*/ 3099 h 4711"/>
                <a:gd name="T12" fmla="*/ 931 w 1273"/>
                <a:gd name="T13" fmla="*/ 4711 h 4711"/>
                <a:gd name="T14" fmla="*/ 1273 w 1273"/>
                <a:gd name="T15" fmla="*/ 4711 h 4711"/>
                <a:gd name="T16" fmla="*/ 1273 w 1273"/>
                <a:gd name="T17" fmla="*/ 0 h 4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73" h="4711">
                  <a:moveTo>
                    <a:pt x="1273" y="0"/>
                  </a:moveTo>
                  <a:lnTo>
                    <a:pt x="867" y="0"/>
                  </a:lnTo>
                  <a:lnTo>
                    <a:pt x="1273" y="0"/>
                  </a:lnTo>
                  <a:lnTo>
                    <a:pt x="1273" y="2247"/>
                  </a:lnTo>
                  <a:lnTo>
                    <a:pt x="782" y="3099"/>
                  </a:lnTo>
                  <a:lnTo>
                    <a:pt x="0" y="3099"/>
                  </a:lnTo>
                  <a:lnTo>
                    <a:pt x="931" y="4711"/>
                  </a:lnTo>
                  <a:lnTo>
                    <a:pt x="1273" y="4711"/>
                  </a:lnTo>
                  <a:lnTo>
                    <a:pt x="1273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6" name="Freeform 226">
              <a:extLst>
                <a:ext uri="{FF2B5EF4-FFF2-40B4-BE49-F238E27FC236}">
                  <a16:creationId xmlns:a16="http://schemas.microsoft.com/office/drawing/2014/main" xmlns="" id="{79F832C7-A940-4E36-9DAC-23509D372069}"/>
                </a:ext>
              </a:extLst>
            </p:cNvPr>
            <p:cNvSpPr/>
            <p:nvPr/>
          </p:nvSpPr>
          <p:spPr bwMode="auto">
            <a:xfrm>
              <a:off x="10914028" y="-4860"/>
              <a:ext cx="1389734" cy="2483170"/>
            </a:xfrm>
            <a:custGeom>
              <a:avLst/>
              <a:gdLst>
                <a:gd name="T0" fmla="*/ 1735 w 1735"/>
                <a:gd name="T1" fmla="*/ 0 h 3099"/>
                <a:gd name="T2" fmla="*/ 1329 w 1735"/>
                <a:gd name="T3" fmla="*/ 0 h 3099"/>
                <a:gd name="T4" fmla="*/ 0 w 1735"/>
                <a:gd name="T5" fmla="*/ 2300 h 3099"/>
                <a:gd name="T6" fmla="*/ 462 w 1735"/>
                <a:gd name="T7" fmla="*/ 3099 h 3099"/>
                <a:gd name="T8" fmla="*/ 1244 w 1735"/>
                <a:gd name="T9" fmla="*/ 3099 h 3099"/>
                <a:gd name="T10" fmla="*/ 1735 w 1735"/>
                <a:gd name="T11" fmla="*/ 2247 h 3099"/>
                <a:gd name="T12" fmla="*/ 1735 w 1735"/>
                <a:gd name="T13" fmla="*/ 0 h 3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35" h="3099">
                  <a:moveTo>
                    <a:pt x="1735" y="0"/>
                  </a:moveTo>
                  <a:lnTo>
                    <a:pt x="1329" y="0"/>
                  </a:lnTo>
                  <a:lnTo>
                    <a:pt x="0" y="2300"/>
                  </a:lnTo>
                  <a:lnTo>
                    <a:pt x="462" y="3099"/>
                  </a:lnTo>
                  <a:lnTo>
                    <a:pt x="1244" y="3099"/>
                  </a:lnTo>
                  <a:lnTo>
                    <a:pt x="1735" y="224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rgbClr val="244368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7" name="Freeform 227">
              <a:extLst>
                <a:ext uri="{FF2B5EF4-FFF2-40B4-BE49-F238E27FC236}">
                  <a16:creationId xmlns:a16="http://schemas.microsoft.com/office/drawing/2014/main" xmlns="" id="{6DCD17B4-8535-4F97-9173-538BFBAA71B5}"/>
                </a:ext>
              </a:extLst>
            </p:cNvPr>
            <p:cNvSpPr/>
            <p:nvPr/>
          </p:nvSpPr>
          <p:spPr bwMode="auto">
            <a:xfrm>
              <a:off x="10914028" y="-4860"/>
              <a:ext cx="1389734" cy="2483170"/>
            </a:xfrm>
            <a:custGeom>
              <a:avLst/>
              <a:gdLst>
                <a:gd name="T0" fmla="*/ 1735 w 1735"/>
                <a:gd name="T1" fmla="*/ 0 h 3099"/>
                <a:gd name="T2" fmla="*/ 1329 w 1735"/>
                <a:gd name="T3" fmla="*/ 0 h 3099"/>
                <a:gd name="T4" fmla="*/ 0 w 1735"/>
                <a:gd name="T5" fmla="*/ 2300 h 3099"/>
                <a:gd name="T6" fmla="*/ 462 w 1735"/>
                <a:gd name="T7" fmla="*/ 3099 h 3099"/>
                <a:gd name="T8" fmla="*/ 1244 w 1735"/>
                <a:gd name="T9" fmla="*/ 3099 h 3099"/>
                <a:gd name="T10" fmla="*/ 1735 w 1735"/>
                <a:gd name="T11" fmla="*/ 2247 h 3099"/>
                <a:gd name="T12" fmla="*/ 1735 w 1735"/>
                <a:gd name="T13" fmla="*/ 0 h 3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35" h="3099">
                  <a:moveTo>
                    <a:pt x="1735" y="0"/>
                  </a:moveTo>
                  <a:lnTo>
                    <a:pt x="1329" y="0"/>
                  </a:lnTo>
                  <a:lnTo>
                    <a:pt x="0" y="2300"/>
                  </a:lnTo>
                  <a:lnTo>
                    <a:pt x="462" y="3099"/>
                  </a:lnTo>
                  <a:lnTo>
                    <a:pt x="1244" y="3099"/>
                  </a:lnTo>
                  <a:lnTo>
                    <a:pt x="1735" y="2247"/>
                  </a:lnTo>
                  <a:lnTo>
                    <a:pt x="1735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8" name="Freeform 228">
              <a:extLst>
                <a:ext uri="{FF2B5EF4-FFF2-40B4-BE49-F238E27FC236}">
                  <a16:creationId xmlns:a16="http://schemas.microsoft.com/office/drawing/2014/main" xmlns="" id="{F10A96D8-EF74-4EAF-B7BD-5B23A00DB80E}"/>
                </a:ext>
              </a:extLst>
            </p:cNvPr>
            <p:cNvSpPr/>
            <p:nvPr/>
          </p:nvSpPr>
          <p:spPr bwMode="auto">
            <a:xfrm>
              <a:off x="7080112" y="-4859"/>
              <a:ext cx="1326563" cy="573413"/>
            </a:xfrm>
            <a:custGeom>
              <a:avLst/>
              <a:gdLst>
                <a:gd name="T0" fmla="*/ 1656 w 1656"/>
                <a:gd name="T1" fmla="*/ 0 h 718"/>
                <a:gd name="T2" fmla="*/ 0 w 1656"/>
                <a:gd name="T3" fmla="*/ 0 h 718"/>
                <a:gd name="T4" fmla="*/ 413 w 1656"/>
                <a:gd name="T5" fmla="*/ 718 h 718"/>
                <a:gd name="T6" fmla="*/ 1243 w 1656"/>
                <a:gd name="T7" fmla="*/ 718 h 718"/>
                <a:gd name="T8" fmla="*/ 1656 w 1656"/>
                <a:gd name="T9" fmla="*/ 0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6" h="718">
                  <a:moveTo>
                    <a:pt x="1656" y="0"/>
                  </a:moveTo>
                  <a:lnTo>
                    <a:pt x="0" y="0"/>
                  </a:lnTo>
                  <a:lnTo>
                    <a:pt x="413" y="718"/>
                  </a:lnTo>
                  <a:lnTo>
                    <a:pt x="1243" y="718"/>
                  </a:lnTo>
                  <a:lnTo>
                    <a:pt x="1656" y="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9" name="Freeform 229">
              <a:extLst>
                <a:ext uri="{FF2B5EF4-FFF2-40B4-BE49-F238E27FC236}">
                  <a16:creationId xmlns:a16="http://schemas.microsoft.com/office/drawing/2014/main" xmlns="" id="{B3C5335C-6F97-4BF2-9BA8-C004C7D3839C}"/>
                </a:ext>
              </a:extLst>
            </p:cNvPr>
            <p:cNvSpPr/>
            <p:nvPr/>
          </p:nvSpPr>
          <p:spPr bwMode="auto">
            <a:xfrm>
              <a:off x="7080112" y="-4859"/>
              <a:ext cx="1326563" cy="573413"/>
            </a:xfrm>
            <a:custGeom>
              <a:avLst/>
              <a:gdLst>
                <a:gd name="T0" fmla="*/ 1656 w 1656"/>
                <a:gd name="T1" fmla="*/ 0 h 718"/>
                <a:gd name="T2" fmla="*/ 0 w 1656"/>
                <a:gd name="T3" fmla="*/ 0 h 718"/>
                <a:gd name="T4" fmla="*/ 413 w 1656"/>
                <a:gd name="T5" fmla="*/ 718 h 718"/>
                <a:gd name="T6" fmla="*/ 1243 w 1656"/>
                <a:gd name="T7" fmla="*/ 718 h 718"/>
                <a:gd name="T8" fmla="*/ 1656 w 1656"/>
                <a:gd name="T9" fmla="*/ 0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6" h="718">
                  <a:moveTo>
                    <a:pt x="1656" y="0"/>
                  </a:moveTo>
                  <a:lnTo>
                    <a:pt x="0" y="0"/>
                  </a:lnTo>
                  <a:lnTo>
                    <a:pt x="413" y="718"/>
                  </a:lnTo>
                  <a:lnTo>
                    <a:pt x="1243" y="718"/>
                  </a:lnTo>
                  <a:lnTo>
                    <a:pt x="1656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0" name="Freeform 230">
              <a:extLst>
                <a:ext uri="{FF2B5EF4-FFF2-40B4-BE49-F238E27FC236}">
                  <a16:creationId xmlns:a16="http://schemas.microsoft.com/office/drawing/2014/main" xmlns="" id="{397885A5-F455-476E-946D-B15999496681}"/>
                </a:ext>
              </a:extLst>
            </p:cNvPr>
            <p:cNvSpPr/>
            <p:nvPr/>
          </p:nvSpPr>
          <p:spPr bwMode="auto">
            <a:xfrm>
              <a:off x="6088835" y="2293651"/>
              <a:ext cx="1326563" cy="1151688"/>
            </a:xfrm>
            <a:custGeom>
              <a:avLst/>
              <a:gdLst>
                <a:gd name="T0" fmla="*/ 413 w 1657"/>
                <a:gd name="T1" fmla="*/ 1433 h 1433"/>
                <a:gd name="T2" fmla="*/ 0 w 1657"/>
                <a:gd name="T3" fmla="*/ 715 h 1433"/>
                <a:gd name="T4" fmla="*/ 413 w 1657"/>
                <a:gd name="T5" fmla="*/ 0 h 1433"/>
                <a:gd name="T6" fmla="*/ 1243 w 1657"/>
                <a:gd name="T7" fmla="*/ 0 h 1433"/>
                <a:gd name="T8" fmla="*/ 1657 w 1657"/>
                <a:gd name="T9" fmla="*/ 715 h 1433"/>
                <a:gd name="T10" fmla="*/ 1243 w 1657"/>
                <a:gd name="T11" fmla="*/ 1433 h 1433"/>
                <a:gd name="T12" fmla="*/ 413 w 1657"/>
                <a:gd name="T13" fmla="*/ 1433 h 1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1433">
                  <a:moveTo>
                    <a:pt x="413" y="1433"/>
                  </a:moveTo>
                  <a:lnTo>
                    <a:pt x="0" y="715"/>
                  </a:lnTo>
                  <a:lnTo>
                    <a:pt x="413" y="0"/>
                  </a:lnTo>
                  <a:lnTo>
                    <a:pt x="1243" y="0"/>
                  </a:lnTo>
                  <a:lnTo>
                    <a:pt x="1657" y="715"/>
                  </a:lnTo>
                  <a:lnTo>
                    <a:pt x="1243" y="1433"/>
                  </a:lnTo>
                  <a:lnTo>
                    <a:pt x="413" y="1433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1" name="Freeform 231">
              <a:extLst>
                <a:ext uri="{FF2B5EF4-FFF2-40B4-BE49-F238E27FC236}">
                  <a16:creationId xmlns:a16="http://schemas.microsoft.com/office/drawing/2014/main" xmlns="" id="{52D263B1-F7F0-4649-9A67-4ABC09EEB099}"/>
                </a:ext>
              </a:extLst>
            </p:cNvPr>
            <p:cNvSpPr/>
            <p:nvPr/>
          </p:nvSpPr>
          <p:spPr bwMode="auto">
            <a:xfrm>
              <a:off x="9130698" y="4009034"/>
              <a:ext cx="1331423" cy="1151684"/>
            </a:xfrm>
            <a:custGeom>
              <a:avLst/>
              <a:gdLst>
                <a:gd name="T0" fmla="*/ 413 w 1656"/>
                <a:gd name="T1" fmla="*/ 1436 h 1436"/>
                <a:gd name="T2" fmla="*/ 0 w 1656"/>
                <a:gd name="T3" fmla="*/ 718 h 1436"/>
                <a:gd name="T4" fmla="*/ 413 w 1656"/>
                <a:gd name="T5" fmla="*/ 0 h 1436"/>
                <a:gd name="T6" fmla="*/ 1240 w 1656"/>
                <a:gd name="T7" fmla="*/ 0 h 1436"/>
                <a:gd name="T8" fmla="*/ 1656 w 1656"/>
                <a:gd name="T9" fmla="*/ 718 h 1436"/>
                <a:gd name="T10" fmla="*/ 1240 w 1656"/>
                <a:gd name="T11" fmla="*/ 1436 h 1436"/>
                <a:gd name="T12" fmla="*/ 413 w 1656"/>
                <a:gd name="T13" fmla="*/ 1436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6" h="1436">
                  <a:moveTo>
                    <a:pt x="413" y="1436"/>
                  </a:moveTo>
                  <a:lnTo>
                    <a:pt x="0" y="718"/>
                  </a:lnTo>
                  <a:lnTo>
                    <a:pt x="413" y="0"/>
                  </a:lnTo>
                  <a:lnTo>
                    <a:pt x="1240" y="0"/>
                  </a:lnTo>
                  <a:lnTo>
                    <a:pt x="1656" y="718"/>
                  </a:lnTo>
                  <a:lnTo>
                    <a:pt x="1240" y="1436"/>
                  </a:lnTo>
                  <a:lnTo>
                    <a:pt x="413" y="1436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2" name="Freeform 232">
              <a:extLst>
                <a:ext uri="{FF2B5EF4-FFF2-40B4-BE49-F238E27FC236}">
                  <a16:creationId xmlns:a16="http://schemas.microsoft.com/office/drawing/2014/main" xmlns="" id="{B90AA874-DA3E-4746-812D-B62869F6F860}"/>
                </a:ext>
              </a:extLst>
            </p:cNvPr>
            <p:cNvSpPr/>
            <p:nvPr/>
          </p:nvSpPr>
          <p:spPr bwMode="auto">
            <a:xfrm>
              <a:off x="9130698" y="4009034"/>
              <a:ext cx="1331423" cy="1151684"/>
            </a:xfrm>
            <a:custGeom>
              <a:avLst/>
              <a:gdLst>
                <a:gd name="T0" fmla="*/ 413 w 1656"/>
                <a:gd name="T1" fmla="*/ 1436 h 1436"/>
                <a:gd name="T2" fmla="*/ 0 w 1656"/>
                <a:gd name="T3" fmla="*/ 718 h 1436"/>
                <a:gd name="T4" fmla="*/ 413 w 1656"/>
                <a:gd name="T5" fmla="*/ 0 h 1436"/>
                <a:gd name="T6" fmla="*/ 1240 w 1656"/>
                <a:gd name="T7" fmla="*/ 0 h 1436"/>
                <a:gd name="T8" fmla="*/ 1656 w 1656"/>
                <a:gd name="T9" fmla="*/ 718 h 1436"/>
                <a:gd name="T10" fmla="*/ 1240 w 1656"/>
                <a:gd name="T11" fmla="*/ 1436 h 1436"/>
                <a:gd name="T12" fmla="*/ 413 w 1656"/>
                <a:gd name="T13" fmla="*/ 1436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6" h="1436">
                  <a:moveTo>
                    <a:pt x="413" y="1436"/>
                  </a:moveTo>
                  <a:lnTo>
                    <a:pt x="0" y="718"/>
                  </a:lnTo>
                  <a:lnTo>
                    <a:pt x="413" y="0"/>
                  </a:lnTo>
                  <a:lnTo>
                    <a:pt x="1240" y="0"/>
                  </a:lnTo>
                  <a:lnTo>
                    <a:pt x="1656" y="718"/>
                  </a:lnTo>
                  <a:lnTo>
                    <a:pt x="1240" y="1436"/>
                  </a:lnTo>
                  <a:lnTo>
                    <a:pt x="413" y="1436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3" name="Freeform 233">
              <a:extLst>
                <a:ext uri="{FF2B5EF4-FFF2-40B4-BE49-F238E27FC236}">
                  <a16:creationId xmlns:a16="http://schemas.microsoft.com/office/drawing/2014/main" xmlns="" id="{681C2FEB-833C-4BBA-93F3-4419B4D7F05E}"/>
                </a:ext>
              </a:extLst>
            </p:cNvPr>
            <p:cNvSpPr/>
            <p:nvPr/>
          </p:nvSpPr>
          <p:spPr bwMode="auto">
            <a:xfrm>
              <a:off x="10058806" y="3430760"/>
              <a:ext cx="1326566" cy="1151688"/>
            </a:xfrm>
            <a:custGeom>
              <a:avLst/>
              <a:gdLst>
                <a:gd name="T0" fmla="*/ 414 w 1654"/>
                <a:gd name="T1" fmla="*/ 1434 h 1434"/>
                <a:gd name="T2" fmla="*/ 0 w 1654"/>
                <a:gd name="T3" fmla="*/ 718 h 1434"/>
                <a:gd name="T4" fmla="*/ 414 w 1654"/>
                <a:gd name="T5" fmla="*/ 0 h 1434"/>
                <a:gd name="T6" fmla="*/ 1241 w 1654"/>
                <a:gd name="T7" fmla="*/ 0 h 1434"/>
                <a:gd name="T8" fmla="*/ 1654 w 1654"/>
                <a:gd name="T9" fmla="*/ 718 h 1434"/>
                <a:gd name="T10" fmla="*/ 1241 w 1654"/>
                <a:gd name="T11" fmla="*/ 1434 h 1434"/>
                <a:gd name="T12" fmla="*/ 414 w 1654"/>
                <a:gd name="T13" fmla="*/ 1434 h 1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4" h="1434">
                  <a:moveTo>
                    <a:pt x="414" y="1434"/>
                  </a:moveTo>
                  <a:lnTo>
                    <a:pt x="0" y="718"/>
                  </a:lnTo>
                  <a:lnTo>
                    <a:pt x="414" y="0"/>
                  </a:lnTo>
                  <a:lnTo>
                    <a:pt x="1241" y="0"/>
                  </a:lnTo>
                  <a:lnTo>
                    <a:pt x="1654" y="718"/>
                  </a:lnTo>
                  <a:lnTo>
                    <a:pt x="1241" y="1434"/>
                  </a:lnTo>
                  <a:lnTo>
                    <a:pt x="414" y="1434"/>
                  </a:lnTo>
                  <a:close/>
                </a:path>
              </a:pathLst>
            </a:custGeom>
            <a:solidFill>
              <a:srgbClr val="127FB8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4" name="Freeform 234">
              <a:extLst>
                <a:ext uri="{FF2B5EF4-FFF2-40B4-BE49-F238E27FC236}">
                  <a16:creationId xmlns:a16="http://schemas.microsoft.com/office/drawing/2014/main" xmlns="" id="{BBB42E49-DEB6-4A72-83A7-8F3E5F58E564}"/>
                </a:ext>
              </a:extLst>
            </p:cNvPr>
            <p:cNvSpPr/>
            <p:nvPr/>
          </p:nvSpPr>
          <p:spPr bwMode="auto">
            <a:xfrm>
              <a:off x="10058806" y="3430760"/>
              <a:ext cx="1326566" cy="1151688"/>
            </a:xfrm>
            <a:custGeom>
              <a:avLst/>
              <a:gdLst>
                <a:gd name="T0" fmla="*/ 414 w 1654"/>
                <a:gd name="T1" fmla="*/ 1434 h 1434"/>
                <a:gd name="T2" fmla="*/ 0 w 1654"/>
                <a:gd name="T3" fmla="*/ 718 h 1434"/>
                <a:gd name="T4" fmla="*/ 414 w 1654"/>
                <a:gd name="T5" fmla="*/ 0 h 1434"/>
                <a:gd name="T6" fmla="*/ 1241 w 1654"/>
                <a:gd name="T7" fmla="*/ 0 h 1434"/>
                <a:gd name="T8" fmla="*/ 1654 w 1654"/>
                <a:gd name="T9" fmla="*/ 718 h 1434"/>
                <a:gd name="T10" fmla="*/ 1241 w 1654"/>
                <a:gd name="T11" fmla="*/ 1434 h 1434"/>
                <a:gd name="T12" fmla="*/ 414 w 1654"/>
                <a:gd name="T13" fmla="*/ 1434 h 1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4" h="1434">
                  <a:moveTo>
                    <a:pt x="414" y="1434"/>
                  </a:moveTo>
                  <a:lnTo>
                    <a:pt x="0" y="718"/>
                  </a:lnTo>
                  <a:lnTo>
                    <a:pt x="414" y="0"/>
                  </a:lnTo>
                  <a:lnTo>
                    <a:pt x="1241" y="0"/>
                  </a:lnTo>
                  <a:lnTo>
                    <a:pt x="1654" y="718"/>
                  </a:lnTo>
                  <a:lnTo>
                    <a:pt x="1241" y="1434"/>
                  </a:lnTo>
                  <a:lnTo>
                    <a:pt x="414" y="1434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5" name="Freeform 235">
              <a:extLst>
                <a:ext uri="{FF2B5EF4-FFF2-40B4-BE49-F238E27FC236}">
                  <a16:creationId xmlns:a16="http://schemas.microsoft.com/office/drawing/2014/main" xmlns="" id="{754C9CBC-6041-4297-AC80-FB76E97F87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80287" y="3872970"/>
              <a:ext cx="1234239" cy="82609"/>
            </a:xfrm>
            <a:custGeom>
              <a:avLst/>
              <a:gdLst>
                <a:gd name="T0" fmla="*/ 1526 w 1542"/>
                <a:gd name="T1" fmla="*/ 72 h 99"/>
                <a:gd name="T2" fmla="*/ 1526 w 1542"/>
                <a:gd name="T3" fmla="*/ 72 h 99"/>
                <a:gd name="T4" fmla="*/ 1542 w 1542"/>
                <a:gd name="T5" fmla="*/ 99 h 99"/>
                <a:gd name="T6" fmla="*/ 1526 w 1542"/>
                <a:gd name="T7" fmla="*/ 72 h 99"/>
                <a:gd name="T8" fmla="*/ 19 w 1542"/>
                <a:gd name="T9" fmla="*/ 0 h 99"/>
                <a:gd name="T10" fmla="*/ 0 w 1542"/>
                <a:gd name="T11" fmla="*/ 35 h 99"/>
                <a:gd name="T12" fmla="*/ 19 w 1542"/>
                <a:gd name="T13" fmla="*/ 0 h 99"/>
                <a:gd name="T14" fmla="*/ 19 w 1542"/>
                <a:gd name="T1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42" h="99">
                  <a:moveTo>
                    <a:pt x="1526" y="72"/>
                  </a:moveTo>
                  <a:lnTo>
                    <a:pt x="1526" y="72"/>
                  </a:lnTo>
                  <a:lnTo>
                    <a:pt x="1542" y="99"/>
                  </a:lnTo>
                  <a:lnTo>
                    <a:pt x="1526" y="72"/>
                  </a:lnTo>
                  <a:close/>
                  <a:moveTo>
                    <a:pt x="19" y="0"/>
                  </a:moveTo>
                  <a:lnTo>
                    <a:pt x="0" y="35"/>
                  </a:lnTo>
                  <a:lnTo>
                    <a:pt x="19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FFC4B3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6" name="Freeform 236">
              <a:extLst>
                <a:ext uri="{FF2B5EF4-FFF2-40B4-BE49-F238E27FC236}">
                  <a16:creationId xmlns:a16="http://schemas.microsoft.com/office/drawing/2014/main" xmlns="" id="{2C288553-51F4-4EAE-824E-CC9847B4B9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80287" y="3872970"/>
              <a:ext cx="1234239" cy="82609"/>
            </a:xfrm>
            <a:custGeom>
              <a:avLst/>
              <a:gdLst>
                <a:gd name="T0" fmla="*/ 1526 w 1542"/>
                <a:gd name="T1" fmla="*/ 72 h 99"/>
                <a:gd name="T2" fmla="*/ 1526 w 1542"/>
                <a:gd name="T3" fmla="*/ 72 h 99"/>
                <a:gd name="T4" fmla="*/ 1542 w 1542"/>
                <a:gd name="T5" fmla="*/ 99 h 99"/>
                <a:gd name="T6" fmla="*/ 1526 w 1542"/>
                <a:gd name="T7" fmla="*/ 72 h 99"/>
                <a:gd name="T8" fmla="*/ 19 w 1542"/>
                <a:gd name="T9" fmla="*/ 0 h 99"/>
                <a:gd name="T10" fmla="*/ 0 w 1542"/>
                <a:gd name="T11" fmla="*/ 35 h 99"/>
                <a:gd name="T12" fmla="*/ 19 w 1542"/>
                <a:gd name="T13" fmla="*/ 0 h 99"/>
                <a:gd name="T14" fmla="*/ 19 w 1542"/>
                <a:gd name="T1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42" h="99">
                  <a:moveTo>
                    <a:pt x="1526" y="72"/>
                  </a:moveTo>
                  <a:lnTo>
                    <a:pt x="1526" y="72"/>
                  </a:lnTo>
                  <a:lnTo>
                    <a:pt x="1542" y="99"/>
                  </a:lnTo>
                  <a:lnTo>
                    <a:pt x="1526" y="72"/>
                  </a:lnTo>
                  <a:moveTo>
                    <a:pt x="19" y="0"/>
                  </a:moveTo>
                  <a:lnTo>
                    <a:pt x="0" y="35"/>
                  </a:lnTo>
                  <a:lnTo>
                    <a:pt x="19" y="0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7" name="Freeform 237">
              <a:extLst>
                <a:ext uri="{FF2B5EF4-FFF2-40B4-BE49-F238E27FC236}">
                  <a16:creationId xmlns:a16="http://schemas.microsoft.com/office/drawing/2014/main" xmlns="" id="{9D2527C8-3C44-416B-98BC-B025C949D5C2}"/>
                </a:ext>
              </a:extLst>
            </p:cNvPr>
            <p:cNvSpPr/>
            <p:nvPr/>
          </p:nvSpPr>
          <p:spPr bwMode="auto">
            <a:xfrm>
              <a:off x="10175427" y="3620279"/>
              <a:ext cx="1243958" cy="656022"/>
            </a:xfrm>
            <a:custGeom>
              <a:avLst/>
              <a:gdLst>
                <a:gd name="T0" fmla="*/ 1054 w 1550"/>
                <a:gd name="T1" fmla="*/ 0 h 819"/>
                <a:gd name="T2" fmla="*/ 985 w 1550"/>
                <a:gd name="T3" fmla="*/ 475 h 819"/>
                <a:gd name="T4" fmla="*/ 755 w 1550"/>
                <a:gd name="T5" fmla="*/ 475 h 819"/>
                <a:gd name="T6" fmla="*/ 683 w 1550"/>
                <a:gd name="T7" fmla="*/ 243 h 819"/>
                <a:gd name="T8" fmla="*/ 593 w 1550"/>
                <a:gd name="T9" fmla="*/ 659 h 819"/>
                <a:gd name="T10" fmla="*/ 521 w 1550"/>
                <a:gd name="T11" fmla="*/ 0 h 819"/>
                <a:gd name="T12" fmla="*/ 451 w 1550"/>
                <a:gd name="T13" fmla="*/ 475 h 819"/>
                <a:gd name="T14" fmla="*/ 222 w 1550"/>
                <a:gd name="T15" fmla="*/ 475 h 819"/>
                <a:gd name="T16" fmla="*/ 152 w 1550"/>
                <a:gd name="T17" fmla="*/ 243 h 819"/>
                <a:gd name="T18" fmla="*/ 59 w 1550"/>
                <a:gd name="T19" fmla="*/ 659 h 819"/>
                <a:gd name="T20" fmla="*/ 22 w 1550"/>
                <a:gd name="T21" fmla="*/ 315 h 819"/>
                <a:gd name="T22" fmla="*/ 3 w 1550"/>
                <a:gd name="T23" fmla="*/ 350 h 819"/>
                <a:gd name="T24" fmla="*/ 0 w 1550"/>
                <a:gd name="T25" fmla="*/ 352 h 819"/>
                <a:gd name="T26" fmla="*/ 35 w 1550"/>
                <a:gd name="T27" fmla="*/ 665 h 819"/>
                <a:gd name="T28" fmla="*/ 62 w 1550"/>
                <a:gd name="T29" fmla="*/ 710 h 819"/>
                <a:gd name="T30" fmla="*/ 72 w 1550"/>
                <a:gd name="T31" fmla="*/ 729 h 819"/>
                <a:gd name="T32" fmla="*/ 155 w 1550"/>
                <a:gd name="T33" fmla="*/ 347 h 819"/>
                <a:gd name="T34" fmla="*/ 203 w 1550"/>
                <a:gd name="T35" fmla="*/ 499 h 819"/>
                <a:gd name="T36" fmla="*/ 473 w 1550"/>
                <a:gd name="T37" fmla="*/ 499 h 819"/>
                <a:gd name="T38" fmla="*/ 518 w 1550"/>
                <a:gd name="T39" fmla="*/ 205 h 819"/>
                <a:gd name="T40" fmla="*/ 585 w 1550"/>
                <a:gd name="T41" fmla="*/ 819 h 819"/>
                <a:gd name="T42" fmla="*/ 689 w 1550"/>
                <a:gd name="T43" fmla="*/ 347 h 819"/>
                <a:gd name="T44" fmla="*/ 737 w 1550"/>
                <a:gd name="T45" fmla="*/ 499 h 819"/>
                <a:gd name="T46" fmla="*/ 1006 w 1550"/>
                <a:gd name="T47" fmla="*/ 499 h 819"/>
                <a:gd name="T48" fmla="*/ 1051 w 1550"/>
                <a:gd name="T49" fmla="*/ 205 h 819"/>
                <a:gd name="T50" fmla="*/ 1118 w 1550"/>
                <a:gd name="T51" fmla="*/ 819 h 819"/>
                <a:gd name="T52" fmla="*/ 1222 w 1550"/>
                <a:gd name="T53" fmla="*/ 347 h 819"/>
                <a:gd name="T54" fmla="*/ 1270 w 1550"/>
                <a:gd name="T55" fmla="*/ 499 h 819"/>
                <a:gd name="T56" fmla="*/ 1540 w 1550"/>
                <a:gd name="T57" fmla="*/ 499 h 819"/>
                <a:gd name="T58" fmla="*/ 1550 w 1550"/>
                <a:gd name="T59" fmla="*/ 424 h 819"/>
                <a:gd name="T60" fmla="*/ 1545 w 1550"/>
                <a:gd name="T61" fmla="*/ 414 h 819"/>
                <a:gd name="T62" fmla="*/ 1529 w 1550"/>
                <a:gd name="T63" fmla="*/ 387 h 819"/>
                <a:gd name="T64" fmla="*/ 1518 w 1550"/>
                <a:gd name="T65" fmla="*/ 475 h 819"/>
                <a:gd name="T66" fmla="*/ 1289 w 1550"/>
                <a:gd name="T67" fmla="*/ 475 h 819"/>
                <a:gd name="T68" fmla="*/ 1217 w 1550"/>
                <a:gd name="T69" fmla="*/ 243 h 819"/>
                <a:gd name="T70" fmla="*/ 1126 w 1550"/>
                <a:gd name="T71" fmla="*/ 659 h 819"/>
                <a:gd name="T72" fmla="*/ 1054 w 1550"/>
                <a:gd name="T73" fmla="*/ 0 h 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50" h="819">
                  <a:moveTo>
                    <a:pt x="1054" y="0"/>
                  </a:moveTo>
                  <a:lnTo>
                    <a:pt x="985" y="475"/>
                  </a:lnTo>
                  <a:lnTo>
                    <a:pt x="755" y="475"/>
                  </a:lnTo>
                  <a:lnTo>
                    <a:pt x="683" y="243"/>
                  </a:lnTo>
                  <a:lnTo>
                    <a:pt x="593" y="659"/>
                  </a:lnTo>
                  <a:lnTo>
                    <a:pt x="521" y="0"/>
                  </a:lnTo>
                  <a:lnTo>
                    <a:pt x="451" y="475"/>
                  </a:lnTo>
                  <a:lnTo>
                    <a:pt x="222" y="475"/>
                  </a:lnTo>
                  <a:lnTo>
                    <a:pt x="152" y="243"/>
                  </a:lnTo>
                  <a:lnTo>
                    <a:pt x="59" y="659"/>
                  </a:lnTo>
                  <a:lnTo>
                    <a:pt x="22" y="315"/>
                  </a:lnTo>
                  <a:lnTo>
                    <a:pt x="3" y="350"/>
                  </a:lnTo>
                  <a:lnTo>
                    <a:pt x="0" y="352"/>
                  </a:lnTo>
                  <a:lnTo>
                    <a:pt x="35" y="665"/>
                  </a:lnTo>
                  <a:lnTo>
                    <a:pt x="62" y="710"/>
                  </a:lnTo>
                  <a:lnTo>
                    <a:pt x="72" y="729"/>
                  </a:lnTo>
                  <a:lnTo>
                    <a:pt x="155" y="347"/>
                  </a:lnTo>
                  <a:lnTo>
                    <a:pt x="203" y="499"/>
                  </a:lnTo>
                  <a:lnTo>
                    <a:pt x="473" y="499"/>
                  </a:lnTo>
                  <a:lnTo>
                    <a:pt x="518" y="205"/>
                  </a:lnTo>
                  <a:lnTo>
                    <a:pt x="585" y="819"/>
                  </a:lnTo>
                  <a:lnTo>
                    <a:pt x="689" y="347"/>
                  </a:lnTo>
                  <a:lnTo>
                    <a:pt x="737" y="499"/>
                  </a:lnTo>
                  <a:lnTo>
                    <a:pt x="1006" y="499"/>
                  </a:lnTo>
                  <a:lnTo>
                    <a:pt x="1051" y="205"/>
                  </a:lnTo>
                  <a:lnTo>
                    <a:pt x="1118" y="819"/>
                  </a:lnTo>
                  <a:lnTo>
                    <a:pt x="1222" y="347"/>
                  </a:lnTo>
                  <a:lnTo>
                    <a:pt x="1270" y="499"/>
                  </a:lnTo>
                  <a:lnTo>
                    <a:pt x="1540" y="499"/>
                  </a:lnTo>
                  <a:lnTo>
                    <a:pt x="1550" y="424"/>
                  </a:lnTo>
                  <a:lnTo>
                    <a:pt x="1545" y="414"/>
                  </a:lnTo>
                  <a:lnTo>
                    <a:pt x="1529" y="387"/>
                  </a:lnTo>
                  <a:lnTo>
                    <a:pt x="1518" y="475"/>
                  </a:lnTo>
                  <a:lnTo>
                    <a:pt x="1289" y="475"/>
                  </a:lnTo>
                  <a:lnTo>
                    <a:pt x="1217" y="243"/>
                  </a:lnTo>
                  <a:lnTo>
                    <a:pt x="1126" y="659"/>
                  </a:lnTo>
                  <a:lnTo>
                    <a:pt x="1054" y="0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8" name="Freeform 238">
              <a:extLst>
                <a:ext uri="{FF2B5EF4-FFF2-40B4-BE49-F238E27FC236}">
                  <a16:creationId xmlns:a16="http://schemas.microsoft.com/office/drawing/2014/main" xmlns="" id="{603C1385-F383-4AAC-9904-47577C7CF528}"/>
                </a:ext>
              </a:extLst>
            </p:cNvPr>
            <p:cNvSpPr/>
            <p:nvPr/>
          </p:nvSpPr>
          <p:spPr bwMode="auto">
            <a:xfrm>
              <a:off x="10175427" y="3620279"/>
              <a:ext cx="1243958" cy="656022"/>
            </a:xfrm>
            <a:custGeom>
              <a:avLst/>
              <a:gdLst>
                <a:gd name="T0" fmla="*/ 1054 w 1550"/>
                <a:gd name="T1" fmla="*/ 0 h 819"/>
                <a:gd name="T2" fmla="*/ 985 w 1550"/>
                <a:gd name="T3" fmla="*/ 475 h 819"/>
                <a:gd name="T4" fmla="*/ 755 w 1550"/>
                <a:gd name="T5" fmla="*/ 475 h 819"/>
                <a:gd name="T6" fmla="*/ 683 w 1550"/>
                <a:gd name="T7" fmla="*/ 243 h 819"/>
                <a:gd name="T8" fmla="*/ 593 w 1550"/>
                <a:gd name="T9" fmla="*/ 659 h 819"/>
                <a:gd name="T10" fmla="*/ 521 w 1550"/>
                <a:gd name="T11" fmla="*/ 0 h 819"/>
                <a:gd name="T12" fmla="*/ 451 w 1550"/>
                <a:gd name="T13" fmla="*/ 475 h 819"/>
                <a:gd name="T14" fmla="*/ 222 w 1550"/>
                <a:gd name="T15" fmla="*/ 475 h 819"/>
                <a:gd name="T16" fmla="*/ 152 w 1550"/>
                <a:gd name="T17" fmla="*/ 243 h 819"/>
                <a:gd name="T18" fmla="*/ 59 w 1550"/>
                <a:gd name="T19" fmla="*/ 659 h 819"/>
                <a:gd name="T20" fmla="*/ 22 w 1550"/>
                <a:gd name="T21" fmla="*/ 315 h 819"/>
                <a:gd name="T22" fmla="*/ 3 w 1550"/>
                <a:gd name="T23" fmla="*/ 350 h 819"/>
                <a:gd name="T24" fmla="*/ 0 w 1550"/>
                <a:gd name="T25" fmla="*/ 352 h 819"/>
                <a:gd name="T26" fmla="*/ 35 w 1550"/>
                <a:gd name="T27" fmla="*/ 665 h 819"/>
                <a:gd name="T28" fmla="*/ 62 w 1550"/>
                <a:gd name="T29" fmla="*/ 710 h 819"/>
                <a:gd name="T30" fmla="*/ 72 w 1550"/>
                <a:gd name="T31" fmla="*/ 729 h 819"/>
                <a:gd name="T32" fmla="*/ 155 w 1550"/>
                <a:gd name="T33" fmla="*/ 347 h 819"/>
                <a:gd name="T34" fmla="*/ 203 w 1550"/>
                <a:gd name="T35" fmla="*/ 499 h 819"/>
                <a:gd name="T36" fmla="*/ 473 w 1550"/>
                <a:gd name="T37" fmla="*/ 499 h 819"/>
                <a:gd name="T38" fmla="*/ 518 w 1550"/>
                <a:gd name="T39" fmla="*/ 205 h 819"/>
                <a:gd name="T40" fmla="*/ 585 w 1550"/>
                <a:gd name="T41" fmla="*/ 819 h 819"/>
                <a:gd name="T42" fmla="*/ 689 w 1550"/>
                <a:gd name="T43" fmla="*/ 347 h 819"/>
                <a:gd name="T44" fmla="*/ 737 w 1550"/>
                <a:gd name="T45" fmla="*/ 499 h 819"/>
                <a:gd name="T46" fmla="*/ 1006 w 1550"/>
                <a:gd name="T47" fmla="*/ 499 h 819"/>
                <a:gd name="T48" fmla="*/ 1051 w 1550"/>
                <a:gd name="T49" fmla="*/ 205 h 819"/>
                <a:gd name="T50" fmla="*/ 1118 w 1550"/>
                <a:gd name="T51" fmla="*/ 819 h 819"/>
                <a:gd name="T52" fmla="*/ 1222 w 1550"/>
                <a:gd name="T53" fmla="*/ 347 h 819"/>
                <a:gd name="T54" fmla="*/ 1270 w 1550"/>
                <a:gd name="T55" fmla="*/ 499 h 819"/>
                <a:gd name="T56" fmla="*/ 1540 w 1550"/>
                <a:gd name="T57" fmla="*/ 499 h 819"/>
                <a:gd name="T58" fmla="*/ 1550 w 1550"/>
                <a:gd name="T59" fmla="*/ 424 h 819"/>
                <a:gd name="T60" fmla="*/ 1545 w 1550"/>
                <a:gd name="T61" fmla="*/ 414 h 819"/>
                <a:gd name="T62" fmla="*/ 1529 w 1550"/>
                <a:gd name="T63" fmla="*/ 387 h 819"/>
                <a:gd name="T64" fmla="*/ 1518 w 1550"/>
                <a:gd name="T65" fmla="*/ 475 h 819"/>
                <a:gd name="T66" fmla="*/ 1289 w 1550"/>
                <a:gd name="T67" fmla="*/ 475 h 819"/>
                <a:gd name="T68" fmla="*/ 1217 w 1550"/>
                <a:gd name="T69" fmla="*/ 243 h 819"/>
                <a:gd name="T70" fmla="*/ 1126 w 1550"/>
                <a:gd name="T71" fmla="*/ 659 h 819"/>
                <a:gd name="T72" fmla="*/ 1054 w 1550"/>
                <a:gd name="T73" fmla="*/ 0 h 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50" h="819">
                  <a:moveTo>
                    <a:pt x="1054" y="0"/>
                  </a:moveTo>
                  <a:lnTo>
                    <a:pt x="985" y="475"/>
                  </a:lnTo>
                  <a:lnTo>
                    <a:pt x="755" y="475"/>
                  </a:lnTo>
                  <a:lnTo>
                    <a:pt x="683" y="243"/>
                  </a:lnTo>
                  <a:lnTo>
                    <a:pt x="593" y="659"/>
                  </a:lnTo>
                  <a:lnTo>
                    <a:pt x="521" y="0"/>
                  </a:lnTo>
                  <a:lnTo>
                    <a:pt x="451" y="475"/>
                  </a:lnTo>
                  <a:lnTo>
                    <a:pt x="222" y="475"/>
                  </a:lnTo>
                  <a:lnTo>
                    <a:pt x="152" y="243"/>
                  </a:lnTo>
                  <a:lnTo>
                    <a:pt x="59" y="659"/>
                  </a:lnTo>
                  <a:lnTo>
                    <a:pt x="22" y="315"/>
                  </a:lnTo>
                  <a:lnTo>
                    <a:pt x="3" y="350"/>
                  </a:lnTo>
                  <a:lnTo>
                    <a:pt x="0" y="352"/>
                  </a:lnTo>
                  <a:lnTo>
                    <a:pt x="35" y="665"/>
                  </a:lnTo>
                  <a:lnTo>
                    <a:pt x="62" y="710"/>
                  </a:lnTo>
                  <a:lnTo>
                    <a:pt x="72" y="729"/>
                  </a:lnTo>
                  <a:lnTo>
                    <a:pt x="155" y="347"/>
                  </a:lnTo>
                  <a:lnTo>
                    <a:pt x="203" y="499"/>
                  </a:lnTo>
                  <a:lnTo>
                    <a:pt x="473" y="499"/>
                  </a:lnTo>
                  <a:lnTo>
                    <a:pt x="518" y="205"/>
                  </a:lnTo>
                  <a:lnTo>
                    <a:pt x="585" y="819"/>
                  </a:lnTo>
                  <a:lnTo>
                    <a:pt x="689" y="347"/>
                  </a:lnTo>
                  <a:lnTo>
                    <a:pt x="737" y="499"/>
                  </a:lnTo>
                  <a:lnTo>
                    <a:pt x="1006" y="499"/>
                  </a:lnTo>
                  <a:lnTo>
                    <a:pt x="1051" y="205"/>
                  </a:lnTo>
                  <a:lnTo>
                    <a:pt x="1118" y="819"/>
                  </a:lnTo>
                  <a:lnTo>
                    <a:pt x="1222" y="347"/>
                  </a:lnTo>
                  <a:lnTo>
                    <a:pt x="1270" y="499"/>
                  </a:lnTo>
                  <a:lnTo>
                    <a:pt x="1540" y="499"/>
                  </a:lnTo>
                  <a:lnTo>
                    <a:pt x="1550" y="424"/>
                  </a:lnTo>
                  <a:lnTo>
                    <a:pt x="1545" y="414"/>
                  </a:lnTo>
                  <a:lnTo>
                    <a:pt x="1529" y="387"/>
                  </a:lnTo>
                  <a:lnTo>
                    <a:pt x="1518" y="475"/>
                  </a:lnTo>
                  <a:lnTo>
                    <a:pt x="1289" y="475"/>
                  </a:lnTo>
                  <a:lnTo>
                    <a:pt x="1217" y="243"/>
                  </a:lnTo>
                  <a:lnTo>
                    <a:pt x="1126" y="659"/>
                  </a:lnTo>
                  <a:lnTo>
                    <a:pt x="1054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9" name="Freeform 239">
              <a:extLst>
                <a:ext uri="{FF2B5EF4-FFF2-40B4-BE49-F238E27FC236}">
                  <a16:creationId xmlns:a16="http://schemas.microsoft.com/office/drawing/2014/main" xmlns="" id="{F4FAC17D-80AC-4B3C-A33B-4FA4881C6A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84148" y="3717468"/>
              <a:ext cx="131200" cy="476225"/>
            </a:xfrm>
            <a:custGeom>
              <a:avLst/>
              <a:gdLst>
                <a:gd name="T0" fmla="*/ 125 w 157"/>
                <a:gd name="T1" fmla="*/ 499 h 595"/>
                <a:gd name="T2" fmla="*/ 69 w 157"/>
                <a:gd name="T3" fmla="*/ 595 h 595"/>
                <a:gd name="T4" fmla="*/ 69 w 157"/>
                <a:gd name="T5" fmla="*/ 595 h 595"/>
                <a:gd name="T6" fmla="*/ 125 w 157"/>
                <a:gd name="T7" fmla="*/ 499 h 595"/>
                <a:gd name="T8" fmla="*/ 149 w 157"/>
                <a:gd name="T9" fmla="*/ 262 h 595"/>
                <a:gd name="T10" fmla="*/ 149 w 157"/>
                <a:gd name="T11" fmla="*/ 262 h 595"/>
                <a:gd name="T12" fmla="*/ 157 w 157"/>
                <a:gd name="T13" fmla="*/ 275 h 595"/>
                <a:gd name="T14" fmla="*/ 149 w 157"/>
                <a:gd name="T15" fmla="*/ 262 h 595"/>
                <a:gd name="T16" fmla="*/ 0 w 157"/>
                <a:gd name="T17" fmla="*/ 0 h 595"/>
                <a:gd name="T18" fmla="*/ 0 w 157"/>
                <a:gd name="T19" fmla="*/ 0 h 595"/>
                <a:gd name="T20" fmla="*/ 18 w 157"/>
                <a:gd name="T21" fmla="*/ 35 h 595"/>
                <a:gd name="T22" fmla="*/ 0 w 157"/>
                <a:gd name="T23" fmla="*/ 0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7" h="595">
                  <a:moveTo>
                    <a:pt x="125" y="499"/>
                  </a:moveTo>
                  <a:lnTo>
                    <a:pt x="69" y="595"/>
                  </a:lnTo>
                  <a:lnTo>
                    <a:pt x="69" y="595"/>
                  </a:lnTo>
                  <a:lnTo>
                    <a:pt x="125" y="499"/>
                  </a:lnTo>
                  <a:close/>
                  <a:moveTo>
                    <a:pt x="149" y="262"/>
                  </a:moveTo>
                  <a:lnTo>
                    <a:pt x="149" y="262"/>
                  </a:lnTo>
                  <a:lnTo>
                    <a:pt x="157" y="275"/>
                  </a:lnTo>
                  <a:lnTo>
                    <a:pt x="149" y="262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18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4B3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0" name="Freeform 240">
              <a:extLst>
                <a:ext uri="{FF2B5EF4-FFF2-40B4-BE49-F238E27FC236}">
                  <a16:creationId xmlns:a16="http://schemas.microsoft.com/office/drawing/2014/main" xmlns="" id="{48BC6354-D333-4EDB-8468-0DD6AAE87C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84148" y="3717468"/>
              <a:ext cx="131200" cy="476225"/>
            </a:xfrm>
            <a:custGeom>
              <a:avLst/>
              <a:gdLst>
                <a:gd name="T0" fmla="*/ 125 w 157"/>
                <a:gd name="T1" fmla="*/ 499 h 595"/>
                <a:gd name="T2" fmla="*/ 69 w 157"/>
                <a:gd name="T3" fmla="*/ 595 h 595"/>
                <a:gd name="T4" fmla="*/ 69 w 157"/>
                <a:gd name="T5" fmla="*/ 595 h 595"/>
                <a:gd name="T6" fmla="*/ 125 w 157"/>
                <a:gd name="T7" fmla="*/ 499 h 595"/>
                <a:gd name="T8" fmla="*/ 149 w 157"/>
                <a:gd name="T9" fmla="*/ 262 h 595"/>
                <a:gd name="T10" fmla="*/ 149 w 157"/>
                <a:gd name="T11" fmla="*/ 262 h 595"/>
                <a:gd name="T12" fmla="*/ 157 w 157"/>
                <a:gd name="T13" fmla="*/ 275 h 595"/>
                <a:gd name="T14" fmla="*/ 149 w 157"/>
                <a:gd name="T15" fmla="*/ 262 h 595"/>
                <a:gd name="T16" fmla="*/ 0 w 157"/>
                <a:gd name="T17" fmla="*/ 0 h 595"/>
                <a:gd name="T18" fmla="*/ 0 w 157"/>
                <a:gd name="T19" fmla="*/ 0 h 595"/>
                <a:gd name="T20" fmla="*/ 18 w 157"/>
                <a:gd name="T21" fmla="*/ 35 h 595"/>
                <a:gd name="T22" fmla="*/ 0 w 157"/>
                <a:gd name="T23" fmla="*/ 0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7" h="595">
                  <a:moveTo>
                    <a:pt x="125" y="499"/>
                  </a:moveTo>
                  <a:lnTo>
                    <a:pt x="69" y="595"/>
                  </a:lnTo>
                  <a:lnTo>
                    <a:pt x="69" y="595"/>
                  </a:lnTo>
                  <a:lnTo>
                    <a:pt x="125" y="499"/>
                  </a:lnTo>
                  <a:moveTo>
                    <a:pt x="149" y="262"/>
                  </a:moveTo>
                  <a:lnTo>
                    <a:pt x="149" y="262"/>
                  </a:lnTo>
                  <a:lnTo>
                    <a:pt x="157" y="275"/>
                  </a:lnTo>
                  <a:lnTo>
                    <a:pt x="149" y="262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18" y="3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1" name="Freeform 241">
              <a:extLst>
                <a:ext uri="{FF2B5EF4-FFF2-40B4-BE49-F238E27FC236}">
                  <a16:creationId xmlns:a16="http://schemas.microsoft.com/office/drawing/2014/main" xmlns="" id="{40EBDFAD-860F-44E0-8AAD-DED499165F4B}"/>
                </a:ext>
              </a:extLst>
            </p:cNvPr>
            <p:cNvSpPr/>
            <p:nvPr/>
          </p:nvSpPr>
          <p:spPr bwMode="auto">
            <a:xfrm>
              <a:off x="8017939" y="3620278"/>
              <a:ext cx="1297410" cy="656022"/>
            </a:xfrm>
            <a:custGeom>
              <a:avLst/>
              <a:gdLst>
                <a:gd name="T0" fmla="*/ 928 w 1614"/>
                <a:gd name="T1" fmla="*/ 0 h 819"/>
                <a:gd name="T2" fmla="*/ 859 w 1614"/>
                <a:gd name="T3" fmla="*/ 475 h 819"/>
                <a:gd name="T4" fmla="*/ 629 w 1614"/>
                <a:gd name="T5" fmla="*/ 475 h 819"/>
                <a:gd name="T6" fmla="*/ 560 w 1614"/>
                <a:gd name="T7" fmla="*/ 243 h 819"/>
                <a:gd name="T8" fmla="*/ 469 w 1614"/>
                <a:gd name="T9" fmla="*/ 659 h 819"/>
                <a:gd name="T10" fmla="*/ 394 w 1614"/>
                <a:gd name="T11" fmla="*/ 0 h 819"/>
                <a:gd name="T12" fmla="*/ 325 w 1614"/>
                <a:gd name="T13" fmla="*/ 475 h 819"/>
                <a:gd name="T14" fmla="*/ 0 w 1614"/>
                <a:gd name="T15" fmla="*/ 475 h 819"/>
                <a:gd name="T16" fmla="*/ 0 w 1614"/>
                <a:gd name="T17" fmla="*/ 488 h 819"/>
                <a:gd name="T18" fmla="*/ 8 w 1614"/>
                <a:gd name="T19" fmla="*/ 499 h 819"/>
                <a:gd name="T20" fmla="*/ 349 w 1614"/>
                <a:gd name="T21" fmla="*/ 499 h 819"/>
                <a:gd name="T22" fmla="*/ 392 w 1614"/>
                <a:gd name="T23" fmla="*/ 205 h 819"/>
                <a:gd name="T24" fmla="*/ 458 w 1614"/>
                <a:gd name="T25" fmla="*/ 819 h 819"/>
                <a:gd name="T26" fmla="*/ 563 w 1614"/>
                <a:gd name="T27" fmla="*/ 347 h 819"/>
                <a:gd name="T28" fmla="*/ 611 w 1614"/>
                <a:gd name="T29" fmla="*/ 499 h 819"/>
                <a:gd name="T30" fmla="*/ 883 w 1614"/>
                <a:gd name="T31" fmla="*/ 499 h 819"/>
                <a:gd name="T32" fmla="*/ 925 w 1614"/>
                <a:gd name="T33" fmla="*/ 205 h 819"/>
                <a:gd name="T34" fmla="*/ 992 w 1614"/>
                <a:gd name="T35" fmla="*/ 819 h 819"/>
                <a:gd name="T36" fmla="*/ 1096 w 1614"/>
                <a:gd name="T37" fmla="*/ 347 h 819"/>
                <a:gd name="T38" fmla="*/ 1144 w 1614"/>
                <a:gd name="T39" fmla="*/ 499 h 819"/>
                <a:gd name="T40" fmla="*/ 1416 w 1614"/>
                <a:gd name="T41" fmla="*/ 499 h 819"/>
                <a:gd name="T42" fmla="*/ 1459 w 1614"/>
                <a:gd name="T43" fmla="*/ 205 h 819"/>
                <a:gd name="T44" fmla="*/ 1515 w 1614"/>
                <a:gd name="T45" fmla="*/ 715 h 819"/>
                <a:gd name="T46" fmla="*/ 1571 w 1614"/>
                <a:gd name="T47" fmla="*/ 619 h 819"/>
                <a:gd name="T48" fmla="*/ 1614 w 1614"/>
                <a:gd name="T49" fmla="*/ 416 h 819"/>
                <a:gd name="T50" fmla="*/ 1603 w 1614"/>
                <a:gd name="T51" fmla="*/ 395 h 819"/>
                <a:gd name="T52" fmla="*/ 1595 w 1614"/>
                <a:gd name="T53" fmla="*/ 382 h 819"/>
                <a:gd name="T54" fmla="*/ 1536 w 1614"/>
                <a:gd name="T55" fmla="*/ 659 h 819"/>
                <a:gd name="T56" fmla="*/ 1483 w 1614"/>
                <a:gd name="T57" fmla="*/ 187 h 819"/>
                <a:gd name="T58" fmla="*/ 1464 w 1614"/>
                <a:gd name="T59" fmla="*/ 155 h 819"/>
                <a:gd name="T60" fmla="*/ 1446 w 1614"/>
                <a:gd name="T61" fmla="*/ 120 h 819"/>
                <a:gd name="T62" fmla="*/ 1392 w 1614"/>
                <a:gd name="T63" fmla="*/ 475 h 819"/>
                <a:gd name="T64" fmla="*/ 1163 w 1614"/>
                <a:gd name="T65" fmla="*/ 475 h 819"/>
                <a:gd name="T66" fmla="*/ 1094 w 1614"/>
                <a:gd name="T67" fmla="*/ 243 h 819"/>
                <a:gd name="T68" fmla="*/ 1003 w 1614"/>
                <a:gd name="T69" fmla="*/ 659 h 819"/>
                <a:gd name="T70" fmla="*/ 928 w 1614"/>
                <a:gd name="T71" fmla="*/ 0 h 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14" h="819">
                  <a:moveTo>
                    <a:pt x="928" y="0"/>
                  </a:moveTo>
                  <a:lnTo>
                    <a:pt x="859" y="475"/>
                  </a:lnTo>
                  <a:lnTo>
                    <a:pt x="629" y="475"/>
                  </a:lnTo>
                  <a:lnTo>
                    <a:pt x="560" y="243"/>
                  </a:lnTo>
                  <a:lnTo>
                    <a:pt x="469" y="659"/>
                  </a:lnTo>
                  <a:lnTo>
                    <a:pt x="394" y="0"/>
                  </a:lnTo>
                  <a:lnTo>
                    <a:pt x="325" y="475"/>
                  </a:lnTo>
                  <a:lnTo>
                    <a:pt x="0" y="475"/>
                  </a:lnTo>
                  <a:lnTo>
                    <a:pt x="0" y="488"/>
                  </a:lnTo>
                  <a:lnTo>
                    <a:pt x="8" y="499"/>
                  </a:lnTo>
                  <a:lnTo>
                    <a:pt x="349" y="499"/>
                  </a:lnTo>
                  <a:lnTo>
                    <a:pt x="392" y="205"/>
                  </a:lnTo>
                  <a:lnTo>
                    <a:pt x="458" y="819"/>
                  </a:lnTo>
                  <a:lnTo>
                    <a:pt x="563" y="347"/>
                  </a:lnTo>
                  <a:lnTo>
                    <a:pt x="611" y="499"/>
                  </a:lnTo>
                  <a:lnTo>
                    <a:pt x="883" y="499"/>
                  </a:lnTo>
                  <a:lnTo>
                    <a:pt x="925" y="205"/>
                  </a:lnTo>
                  <a:lnTo>
                    <a:pt x="992" y="819"/>
                  </a:lnTo>
                  <a:lnTo>
                    <a:pt x="1096" y="347"/>
                  </a:lnTo>
                  <a:lnTo>
                    <a:pt x="1144" y="499"/>
                  </a:lnTo>
                  <a:lnTo>
                    <a:pt x="1416" y="499"/>
                  </a:lnTo>
                  <a:lnTo>
                    <a:pt x="1459" y="205"/>
                  </a:lnTo>
                  <a:lnTo>
                    <a:pt x="1515" y="715"/>
                  </a:lnTo>
                  <a:lnTo>
                    <a:pt x="1571" y="619"/>
                  </a:lnTo>
                  <a:lnTo>
                    <a:pt x="1614" y="416"/>
                  </a:lnTo>
                  <a:lnTo>
                    <a:pt x="1603" y="395"/>
                  </a:lnTo>
                  <a:lnTo>
                    <a:pt x="1595" y="382"/>
                  </a:lnTo>
                  <a:lnTo>
                    <a:pt x="1536" y="659"/>
                  </a:lnTo>
                  <a:lnTo>
                    <a:pt x="1483" y="187"/>
                  </a:lnTo>
                  <a:lnTo>
                    <a:pt x="1464" y="155"/>
                  </a:lnTo>
                  <a:lnTo>
                    <a:pt x="1446" y="120"/>
                  </a:lnTo>
                  <a:lnTo>
                    <a:pt x="1392" y="475"/>
                  </a:lnTo>
                  <a:lnTo>
                    <a:pt x="1163" y="475"/>
                  </a:lnTo>
                  <a:lnTo>
                    <a:pt x="1094" y="243"/>
                  </a:lnTo>
                  <a:lnTo>
                    <a:pt x="1003" y="659"/>
                  </a:lnTo>
                  <a:lnTo>
                    <a:pt x="928" y="0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2" name="Freeform 242">
              <a:extLst>
                <a:ext uri="{FF2B5EF4-FFF2-40B4-BE49-F238E27FC236}">
                  <a16:creationId xmlns:a16="http://schemas.microsoft.com/office/drawing/2014/main" xmlns="" id="{424C43C7-0534-445D-A2DD-1D1BA37033B3}"/>
                </a:ext>
              </a:extLst>
            </p:cNvPr>
            <p:cNvSpPr/>
            <p:nvPr/>
          </p:nvSpPr>
          <p:spPr bwMode="auto">
            <a:xfrm>
              <a:off x="8017939" y="3620278"/>
              <a:ext cx="1297410" cy="656022"/>
            </a:xfrm>
            <a:custGeom>
              <a:avLst/>
              <a:gdLst>
                <a:gd name="T0" fmla="*/ 928 w 1614"/>
                <a:gd name="T1" fmla="*/ 0 h 819"/>
                <a:gd name="T2" fmla="*/ 859 w 1614"/>
                <a:gd name="T3" fmla="*/ 475 h 819"/>
                <a:gd name="T4" fmla="*/ 629 w 1614"/>
                <a:gd name="T5" fmla="*/ 475 h 819"/>
                <a:gd name="T6" fmla="*/ 560 w 1614"/>
                <a:gd name="T7" fmla="*/ 243 h 819"/>
                <a:gd name="T8" fmla="*/ 469 w 1614"/>
                <a:gd name="T9" fmla="*/ 659 h 819"/>
                <a:gd name="T10" fmla="*/ 394 w 1614"/>
                <a:gd name="T11" fmla="*/ 0 h 819"/>
                <a:gd name="T12" fmla="*/ 325 w 1614"/>
                <a:gd name="T13" fmla="*/ 475 h 819"/>
                <a:gd name="T14" fmla="*/ 0 w 1614"/>
                <a:gd name="T15" fmla="*/ 475 h 819"/>
                <a:gd name="T16" fmla="*/ 0 w 1614"/>
                <a:gd name="T17" fmla="*/ 488 h 819"/>
                <a:gd name="T18" fmla="*/ 8 w 1614"/>
                <a:gd name="T19" fmla="*/ 499 h 819"/>
                <a:gd name="T20" fmla="*/ 349 w 1614"/>
                <a:gd name="T21" fmla="*/ 499 h 819"/>
                <a:gd name="T22" fmla="*/ 392 w 1614"/>
                <a:gd name="T23" fmla="*/ 205 h 819"/>
                <a:gd name="T24" fmla="*/ 458 w 1614"/>
                <a:gd name="T25" fmla="*/ 819 h 819"/>
                <a:gd name="T26" fmla="*/ 563 w 1614"/>
                <a:gd name="T27" fmla="*/ 347 h 819"/>
                <a:gd name="T28" fmla="*/ 611 w 1614"/>
                <a:gd name="T29" fmla="*/ 499 h 819"/>
                <a:gd name="T30" fmla="*/ 883 w 1614"/>
                <a:gd name="T31" fmla="*/ 499 h 819"/>
                <a:gd name="T32" fmla="*/ 925 w 1614"/>
                <a:gd name="T33" fmla="*/ 205 h 819"/>
                <a:gd name="T34" fmla="*/ 992 w 1614"/>
                <a:gd name="T35" fmla="*/ 819 h 819"/>
                <a:gd name="T36" fmla="*/ 1096 w 1614"/>
                <a:gd name="T37" fmla="*/ 347 h 819"/>
                <a:gd name="T38" fmla="*/ 1144 w 1614"/>
                <a:gd name="T39" fmla="*/ 499 h 819"/>
                <a:gd name="T40" fmla="*/ 1416 w 1614"/>
                <a:gd name="T41" fmla="*/ 499 h 819"/>
                <a:gd name="T42" fmla="*/ 1459 w 1614"/>
                <a:gd name="T43" fmla="*/ 205 h 819"/>
                <a:gd name="T44" fmla="*/ 1515 w 1614"/>
                <a:gd name="T45" fmla="*/ 715 h 819"/>
                <a:gd name="T46" fmla="*/ 1571 w 1614"/>
                <a:gd name="T47" fmla="*/ 619 h 819"/>
                <a:gd name="T48" fmla="*/ 1614 w 1614"/>
                <a:gd name="T49" fmla="*/ 416 h 819"/>
                <a:gd name="T50" fmla="*/ 1603 w 1614"/>
                <a:gd name="T51" fmla="*/ 395 h 819"/>
                <a:gd name="T52" fmla="*/ 1595 w 1614"/>
                <a:gd name="T53" fmla="*/ 382 h 819"/>
                <a:gd name="T54" fmla="*/ 1536 w 1614"/>
                <a:gd name="T55" fmla="*/ 659 h 819"/>
                <a:gd name="T56" fmla="*/ 1483 w 1614"/>
                <a:gd name="T57" fmla="*/ 187 h 819"/>
                <a:gd name="T58" fmla="*/ 1464 w 1614"/>
                <a:gd name="T59" fmla="*/ 155 h 819"/>
                <a:gd name="T60" fmla="*/ 1446 w 1614"/>
                <a:gd name="T61" fmla="*/ 120 h 819"/>
                <a:gd name="T62" fmla="*/ 1392 w 1614"/>
                <a:gd name="T63" fmla="*/ 475 h 819"/>
                <a:gd name="T64" fmla="*/ 1163 w 1614"/>
                <a:gd name="T65" fmla="*/ 475 h 819"/>
                <a:gd name="T66" fmla="*/ 1094 w 1614"/>
                <a:gd name="T67" fmla="*/ 243 h 819"/>
                <a:gd name="T68" fmla="*/ 1003 w 1614"/>
                <a:gd name="T69" fmla="*/ 659 h 819"/>
                <a:gd name="T70" fmla="*/ 928 w 1614"/>
                <a:gd name="T71" fmla="*/ 0 h 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14" h="819">
                  <a:moveTo>
                    <a:pt x="928" y="0"/>
                  </a:moveTo>
                  <a:lnTo>
                    <a:pt x="859" y="475"/>
                  </a:lnTo>
                  <a:lnTo>
                    <a:pt x="629" y="475"/>
                  </a:lnTo>
                  <a:lnTo>
                    <a:pt x="560" y="243"/>
                  </a:lnTo>
                  <a:lnTo>
                    <a:pt x="469" y="659"/>
                  </a:lnTo>
                  <a:lnTo>
                    <a:pt x="394" y="0"/>
                  </a:lnTo>
                  <a:lnTo>
                    <a:pt x="325" y="475"/>
                  </a:lnTo>
                  <a:lnTo>
                    <a:pt x="0" y="475"/>
                  </a:lnTo>
                  <a:lnTo>
                    <a:pt x="0" y="488"/>
                  </a:lnTo>
                  <a:lnTo>
                    <a:pt x="8" y="499"/>
                  </a:lnTo>
                  <a:lnTo>
                    <a:pt x="349" y="499"/>
                  </a:lnTo>
                  <a:lnTo>
                    <a:pt x="392" y="205"/>
                  </a:lnTo>
                  <a:lnTo>
                    <a:pt x="458" y="819"/>
                  </a:lnTo>
                  <a:lnTo>
                    <a:pt x="563" y="347"/>
                  </a:lnTo>
                  <a:lnTo>
                    <a:pt x="611" y="499"/>
                  </a:lnTo>
                  <a:lnTo>
                    <a:pt x="883" y="499"/>
                  </a:lnTo>
                  <a:lnTo>
                    <a:pt x="925" y="205"/>
                  </a:lnTo>
                  <a:lnTo>
                    <a:pt x="992" y="819"/>
                  </a:lnTo>
                  <a:lnTo>
                    <a:pt x="1096" y="347"/>
                  </a:lnTo>
                  <a:lnTo>
                    <a:pt x="1144" y="499"/>
                  </a:lnTo>
                  <a:lnTo>
                    <a:pt x="1416" y="499"/>
                  </a:lnTo>
                  <a:lnTo>
                    <a:pt x="1459" y="205"/>
                  </a:lnTo>
                  <a:lnTo>
                    <a:pt x="1515" y="715"/>
                  </a:lnTo>
                  <a:lnTo>
                    <a:pt x="1571" y="619"/>
                  </a:lnTo>
                  <a:lnTo>
                    <a:pt x="1614" y="416"/>
                  </a:lnTo>
                  <a:lnTo>
                    <a:pt x="1603" y="395"/>
                  </a:lnTo>
                  <a:lnTo>
                    <a:pt x="1595" y="382"/>
                  </a:lnTo>
                  <a:lnTo>
                    <a:pt x="1536" y="659"/>
                  </a:lnTo>
                  <a:lnTo>
                    <a:pt x="1483" y="187"/>
                  </a:lnTo>
                  <a:lnTo>
                    <a:pt x="1464" y="155"/>
                  </a:lnTo>
                  <a:lnTo>
                    <a:pt x="1446" y="120"/>
                  </a:lnTo>
                  <a:lnTo>
                    <a:pt x="1392" y="475"/>
                  </a:lnTo>
                  <a:lnTo>
                    <a:pt x="1163" y="475"/>
                  </a:lnTo>
                  <a:lnTo>
                    <a:pt x="1094" y="243"/>
                  </a:lnTo>
                  <a:lnTo>
                    <a:pt x="1003" y="659"/>
                  </a:lnTo>
                  <a:lnTo>
                    <a:pt x="928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3" name="Freeform 243">
              <a:extLst>
                <a:ext uri="{FF2B5EF4-FFF2-40B4-BE49-F238E27FC236}">
                  <a16:creationId xmlns:a16="http://schemas.microsoft.com/office/drawing/2014/main" xmlns="" id="{A06E2939-C89D-496B-AA5F-BABFFD825D87}"/>
                </a:ext>
              </a:extLst>
            </p:cNvPr>
            <p:cNvSpPr/>
            <p:nvPr/>
          </p:nvSpPr>
          <p:spPr bwMode="auto">
            <a:xfrm>
              <a:off x="7084968" y="2862209"/>
              <a:ext cx="1326566" cy="1151684"/>
            </a:xfrm>
            <a:custGeom>
              <a:avLst/>
              <a:gdLst>
                <a:gd name="T0" fmla="*/ 413 w 1656"/>
                <a:gd name="T1" fmla="*/ 1433 h 1433"/>
                <a:gd name="T2" fmla="*/ 0 w 1656"/>
                <a:gd name="T3" fmla="*/ 718 h 1433"/>
                <a:gd name="T4" fmla="*/ 413 w 1656"/>
                <a:gd name="T5" fmla="*/ 0 h 1433"/>
                <a:gd name="T6" fmla="*/ 1240 w 1656"/>
                <a:gd name="T7" fmla="*/ 0 h 1433"/>
                <a:gd name="T8" fmla="*/ 1656 w 1656"/>
                <a:gd name="T9" fmla="*/ 718 h 1433"/>
                <a:gd name="T10" fmla="*/ 1240 w 1656"/>
                <a:gd name="T11" fmla="*/ 1433 h 1433"/>
                <a:gd name="T12" fmla="*/ 413 w 1656"/>
                <a:gd name="T13" fmla="*/ 1433 h 1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6" h="1433">
                  <a:moveTo>
                    <a:pt x="413" y="1433"/>
                  </a:moveTo>
                  <a:lnTo>
                    <a:pt x="0" y="718"/>
                  </a:lnTo>
                  <a:lnTo>
                    <a:pt x="413" y="0"/>
                  </a:lnTo>
                  <a:lnTo>
                    <a:pt x="1240" y="0"/>
                  </a:lnTo>
                  <a:lnTo>
                    <a:pt x="1656" y="718"/>
                  </a:lnTo>
                  <a:lnTo>
                    <a:pt x="1240" y="1433"/>
                  </a:lnTo>
                  <a:lnTo>
                    <a:pt x="413" y="1433"/>
                  </a:lnTo>
                  <a:close/>
                </a:path>
              </a:pathLst>
            </a:custGeom>
            <a:solidFill>
              <a:srgbClr val="244368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4" name="Freeform 244">
              <a:extLst>
                <a:ext uri="{FF2B5EF4-FFF2-40B4-BE49-F238E27FC236}">
                  <a16:creationId xmlns:a16="http://schemas.microsoft.com/office/drawing/2014/main" xmlns="" id="{F9C465DF-1D50-49A8-A6B2-3C6A19820D43}"/>
                </a:ext>
              </a:extLst>
            </p:cNvPr>
            <p:cNvSpPr/>
            <p:nvPr/>
          </p:nvSpPr>
          <p:spPr bwMode="auto">
            <a:xfrm>
              <a:off x="7366802" y="3114900"/>
              <a:ext cx="646276" cy="651164"/>
            </a:xfrm>
            <a:custGeom>
              <a:avLst/>
              <a:gdLst>
                <a:gd name="T0" fmla="*/ 806 w 806"/>
                <a:gd name="T1" fmla="*/ 555 h 809"/>
                <a:gd name="T2" fmla="*/ 555 w 806"/>
                <a:gd name="T3" fmla="*/ 555 h 809"/>
                <a:gd name="T4" fmla="*/ 555 w 806"/>
                <a:gd name="T5" fmla="*/ 809 h 809"/>
                <a:gd name="T6" fmla="*/ 251 w 806"/>
                <a:gd name="T7" fmla="*/ 809 h 809"/>
                <a:gd name="T8" fmla="*/ 251 w 806"/>
                <a:gd name="T9" fmla="*/ 555 h 809"/>
                <a:gd name="T10" fmla="*/ 0 w 806"/>
                <a:gd name="T11" fmla="*/ 555 h 809"/>
                <a:gd name="T12" fmla="*/ 0 w 806"/>
                <a:gd name="T13" fmla="*/ 254 h 809"/>
                <a:gd name="T14" fmla="*/ 251 w 806"/>
                <a:gd name="T15" fmla="*/ 254 h 809"/>
                <a:gd name="T16" fmla="*/ 251 w 806"/>
                <a:gd name="T17" fmla="*/ 0 h 809"/>
                <a:gd name="T18" fmla="*/ 555 w 806"/>
                <a:gd name="T19" fmla="*/ 0 h 809"/>
                <a:gd name="T20" fmla="*/ 555 w 806"/>
                <a:gd name="T21" fmla="*/ 254 h 809"/>
                <a:gd name="T22" fmla="*/ 806 w 806"/>
                <a:gd name="T23" fmla="*/ 254 h 809"/>
                <a:gd name="T24" fmla="*/ 806 w 806"/>
                <a:gd name="T25" fmla="*/ 555 h 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06" h="809">
                  <a:moveTo>
                    <a:pt x="806" y="555"/>
                  </a:moveTo>
                  <a:lnTo>
                    <a:pt x="555" y="555"/>
                  </a:lnTo>
                  <a:lnTo>
                    <a:pt x="555" y="809"/>
                  </a:lnTo>
                  <a:lnTo>
                    <a:pt x="251" y="809"/>
                  </a:lnTo>
                  <a:lnTo>
                    <a:pt x="251" y="555"/>
                  </a:lnTo>
                  <a:lnTo>
                    <a:pt x="0" y="555"/>
                  </a:lnTo>
                  <a:lnTo>
                    <a:pt x="0" y="254"/>
                  </a:lnTo>
                  <a:lnTo>
                    <a:pt x="251" y="254"/>
                  </a:lnTo>
                  <a:lnTo>
                    <a:pt x="251" y="0"/>
                  </a:lnTo>
                  <a:lnTo>
                    <a:pt x="555" y="0"/>
                  </a:lnTo>
                  <a:lnTo>
                    <a:pt x="555" y="254"/>
                  </a:lnTo>
                  <a:lnTo>
                    <a:pt x="806" y="254"/>
                  </a:lnTo>
                  <a:lnTo>
                    <a:pt x="806" y="555"/>
                  </a:ln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5" name="Freeform 245">
              <a:extLst>
                <a:ext uri="{FF2B5EF4-FFF2-40B4-BE49-F238E27FC236}">
                  <a16:creationId xmlns:a16="http://schemas.microsoft.com/office/drawing/2014/main" xmlns="" id="{48F9CAD6-39D7-4AED-A74E-9BD27846652D}"/>
                </a:ext>
              </a:extLst>
            </p:cNvPr>
            <p:cNvSpPr/>
            <p:nvPr/>
          </p:nvSpPr>
          <p:spPr bwMode="auto">
            <a:xfrm>
              <a:off x="8003360" y="3425904"/>
              <a:ext cx="1355718" cy="1171122"/>
            </a:xfrm>
            <a:custGeom>
              <a:avLst/>
              <a:gdLst>
                <a:gd name="T0" fmla="*/ 1259 w 1686"/>
                <a:gd name="T1" fmla="*/ 1463 h 1463"/>
                <a:gd name="T2" fmla="*/ 424 w 1686"/>
                <a:gd name="T3" fmla="*/ 1463 h 1463"/>
                <a:gd name="T4" fmla="*/ 0 w 1686"/>
                <a:gd name="T5" fmla="*/ 731 h 1463"/>
                <a:gd name="T6" fmla="*/ 424 w 1686"/>
                <a:gd name="T7" fmla="*/ 0 h 1463"/>
                <a:gd name="T8" fmla="*/ 1267 w 1686"/>
                <a:gd name="T9" fmla="*/ 0 h 1463"/>
                <a:gd name="T10" fmla="*/ 1686 w 1686"/>
                <a:gd name="T11" fmla="*/ 723 h 1463"/>
                <a:gd name="T12" fmla="*/ 1657 w 1686"/>
                <a:gd name="T13" fmla="*/ 739 h 1463"/>
                <a:gd name="T14" fmla="*/ 1249 w 1686"/>
                <a:gd name="T15" fmla="*/ 32 h 1463"/>
                <a:gd name="T16" fmla="*/ 443 w 1686"/>
                <a:gd name="T17" fmla="*/ 32 h 1463"/>
                <a:gd name="T18" fmla="*/ 37 w 1686"/>
                <a:gd name="T19" fmla="*/ 731 h 1463"/>
                <a:gd name="T20" fmla="*/ 443 w 1686"/>
                <a:gd name="T21" fmla="*/ 1431 h 1463"/>
                <a:gd name="T22" fmla="*/ 1259 w 1686"/>
                <a:gd name="T23" fmla="*/ 1431 h 1463"/>
                <a:gd name="T24" fmla="*/ 1259 w 1686"/>
                <a:gd name="T25" fmla="*/ 1463 h 1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86" h="1463">
                  <a:moveTo>
                    <a:pt x="1259" y="1463"/>
                  </a:moveTo>
                  <a:lnTo>
                    <a:pt x="424" y="1463"/>
                  </a:lnTo>
                  <a:lnTo>
                    <a:pt x="0" y="731"/>
                  </a:lnTo>
                  <a:lnTo>
                    <a:pt x="424" y="0"/>
                  </a:lnTo>
                  <a:lnTo>
                    <a:pt x="1267" y="0"/>
                  </a:lnTo>
                  <a:lnTo>
                    <a:pt x="1686" y="723"/>
                  </a:lnTo>
                  <a:lnTo>
                    <a:pt x="1657" y="739"/>
                  </a:lnTo>
                  <a:lnTo>
                    <a:pt x="1249" y="32"/>
                  </a:lnTo>
                  <a:lnTo>
                    <a:pt x="443" y="32"/>
                  </a:lnTo>
                  <a:lnTo>
                    <a:pt x="37" y="731"/>
                  </a:lnTo>
                  <a:lnTo>
                    <a:pt x="443" y="1431"/>
                  </a:lnTo>
                  <a:lnTo>
                    <a:pt x="1259" y="1431"/>
                  </a:lnTo>
                  <a:lnTo>
                    <a:pt x="1259" y="1463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6" name="Oval 246">
              <a:extLst>
                <a:ext uri="{FF2B5EF4-FFF2-40B4-BE49-F238E27FC236}">
                  <a16:creationId xmlns:a16="http://schemas.microsoft.com/office/drawing/2014/main" xmlns="" id="{EC7CC42D-6712-4F36-B0E9-51DA902871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9907" y="3941004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7" name="Oval 247">
              <a:extLst>
                <a:ext uri="{FF2B5EF4-FFF2-40B4-BE49-F238E27FC236}">
                  <a16:creationId xmlns:a16="http://schemas.microsoft.com/office/drawing/2014/main" xmlns="" id="{5D9DACC0-1D5B-4C47-ACCE-A4E0387A48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1331" y="3941004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8" name="Oval 248">
              <a:extLst>
                <a:ext uri="{FF2B5EF4-FFF2-40B4-BE49-F238E27FC236}">
                  <a16:creationId xmlns:a16="http://schemas.microsoft.com/office/drawing/2014/main" xmlns="" id="{4C5AA291-4AF3-489F-94CE-87E0943A52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5548" y="3367589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9" name="Oval 249">
              <a:extLst>
                <a:ext uri="{FF2B5EF4-FFF2-40B4-BE49-F238E27FC236}">
                  <a16:creationId xmlns:a16="http://schemas.microsoft.com/office/drawing/2014/main" xmlns="" id="{C72BC436-EF0D-463B-94DD-B98DE6CCC9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5548" y="4509554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0" name="Oval 250">
              <a:extLst>
                <a:ext uri="{FF2B5EF4-FFF2-40B4-BE49-F238E27FC236}">
                  <a16:creationId xmlns:a16="http://schemas.microsoft.com/office/drawing/2014/main" xmlns="" id="{3AC06EDA-83D3-42A7-95F6-597B5063E2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41186" y="3367590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1" name="Oval 251">
              <a:extLst>
                <a:ext uri="{FF2B5EF4-FFF2-40B4-BE49-F238E27FC236}">
                  <a16:creationId xmlns:a16="http://schemas.microsoft.com/office/drawing/2014/main" xmlns="" id="{D7EB29E4-2DAD-4B5E-99EC-C96860C7D0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50904" y="4509556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2" name="Freeform 252">
              <a:extLst>
                <a:ext uri="{FF2B5EF4-FFF2-40B4-BE49-F238E27FC236}">
                  <a16:creationId xmlns:a16="http://schemas.microsoft.com/office/drawing/2014/main" xmlns="" id="{F167AC95-BB3C-4CAA-8301-3BC05FDD8178}"/>
                </a:ext>
              </a:extLst>
            </p:cNvPr>
            <p:cNvSpPr/>
            <p:nvPr/>
          </p:nvSpPr>
          <p:spPr bwMode="auto">
            <a:xfrm>
              <a:off x="9062669" y="1700801"/>
              <a:ext cx="1345999" cy="592851"/>
            </a:xfrm>
            <a:custGeom>
              <a:avLst/>
              <a:gdLst>
                <a:gd name="T0" fmla="*/ 1652 w 1681"/>
                <a:gd name="T1" fmla="*/ 739 h 739"/>
                <a:gd name="T2" fmla="*/ 1244 w 1681"/>
                <a:gd name="T3" fmla="*/ 29 h 739"/>
                <a:gd name="T4" fmla="*/ 438 w 1681"/>
                <a:gd name="T5" fmla="*/ 29 h 739"/>
                <a:gd name="T6" fmla="*/ 27 w 1681"/>
                <a:gd name="T7" fmla="*/ 739 h 739"/>
                <a:gd name="T8" fmla="*/ 0 w 1681"/>
                <a:gd name="T9" fmla="*/ 723 h 739"/>
                <a:gd name="T10" fmla="*/ 419 w 1681"/>
                <a:gd name="T11" fmla="*/ 0 h 739"/>
                <a:gd name="T12" fmla="*/ 1262 w 1681"/>
                <a:gd name="T13" fmla="*/ 0 h 739"/>
                <a:gd name="T14" fmla="*/ 1681 w 1681"/>
                <a:gd name="T15" fmla="*/ 723 h 739"/>
                <a:gd name="T16" fmla="*/ 1652 w 1681"/>
                <a:gd name="T17" fmla="*/ 739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81" h="739">
                  <a:moveTo>
                    <a:pt x="1652" y="739"/>
                  </a:moveTo>
                  <a:lnTo>
                    <a:pt x="1244" y="29"/>
                  </a:lnTo>
                  <a:lnTo>
                    <a:pt x="438" y="29"/>
                  </a:lnTo>
                  <a:lnTo>
                    <a:pt x="27" y="739"/>
                  </a:lnTo>
                  <a:lnTo>
                    <a:pt x="0" y="723"/>
                  </a:lnTo>
                  <a:lnTo>
                    <a:pt x="419" y="0"/>
                  </a:lnTo>
                  <a:lnTo>
                    <a:pt x="1262" y="0"/>
                  </a:lnTo>
                  <a:lnTo>
                    <a:pt x="1681" y="723"/>
                  </a:lnTo>
                  <a:lnTo>
                    <a:pt x="1652" y="739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3" name="Oval 253">
              <a:extLst>
                <a:ext uri="{FF2B5EF4-FFF2-40B4-BE49-F238E27FC236}">
                  <a16:creationId xmlns:a16="http://schemas.microsoft.com/office/drawing/2014/main" xmlns="" id="{0316BB53-B56D-43AB-B485-4F71C8B579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41188" y="2215901"/>
              <a:ext cx="140919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4" name="Oval 254">
              <a:extLst>
                <a:ext uri="{FF2B5EF4-FFF2-40B4-BE49-F238E27FC236}">
                  <a16:creationId xmlns:a16="http://schemas.microsoft.com/office/drawing/2014/main" xmlns="" id="{B9C4B8D6-49BC-493B-80DE-A885B000A5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37825" y="2215900"/>
              <a:ext cx="145776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5" name="Oval 255">
              <a:extLst>
                <a:ext uri="{FF2B5EF4-FFF2-40B4-BE49-F238E27FC236}">
                  <a16:creationId xmlns:a16="http://schemas.microsoft.com/office/drawing/2014/main" xmlns="" id="{961664C6-2BDB-42DF-A3E3-13FEDCA360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1332" y="1642488"/>
              <a:ext cx="140919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6" name="Oval 256">
              <a:extLst>
                <a:ext uri="{FF2B5EF4-FFF2-40B4-BE49-F238E27FC236}">
                  <a16:creationId xmlns:a16="http://schemas.microsoft.com/office/drawing/2014/main" xmlns="" id="{7C9905C8-61A9-4185-BAC8-57E7B1F1EC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1332" y="2789315"/>
              <a:ext cx="140919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7" name="Oval 257">
              <a:extLst>
                <a:ext uri="{FF2B5EF4-FFF2-40B4-BE49-F238E27FC236}">
                  <a16:creationId xmlns:a16="http://schemas.microsoft.com/office/drawing/2014/main" xmlns="" id="{695523CF-C57A-484B-85BB-AD2C057965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42185" y="1642488"/>
              <a:ext cx="140919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8" name="Oval 258">
              <a:extLst>
                <a:ext uri="{FF2B5EF4-FFF2-40B4-BE49-F238E27FC236}">
                  <a16:creationId xmlns:a16="http://schemas.microsoft.com/office/drawing/2014/main" xmlns="" id="{949C29D3-4B4D-4CFD-9C12-95DA444087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42185" y="2789315"/>
              <a:ext cx="140919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9" name="Freeform 259">
              <a:extLst>
                <a:ext uri="{FF2B5EF4-FFF2-40B4-BE49-F238E27FC236}">
                  <a16:creationId xmlns:a16="http://schemas.microsoft.com/office/drawing/2014/main" xmlns="" id="{71EE1550-D1E6-462E-B9AA-40F83130D35A}"/>
                </a:ext>
              </a:extLst>
            </p:cNvPr>
            <p:cNvSpPr/>
            <p:nvPr/>
          </p:nvSpPr>
          <p:spPr bwMode="auto">
            <a:xfrm>
              <a:off x="10170569" y="1127388"/>
              <a:ext cx="349863" cy="587993"/>
            </a:xfrm>
            <a:custGeom>
              <a:avLst/>
              <a:gdLst>
                <a:gd name="T0" fmla="*/ 27 w 440"/>
                <a:gd name="T1" fmla="*/ 731 h 731"/>
                <a:gd name="T2" fmla="*/ 0 w 440"/>
                <a:gd name="T3" fmla="*/ 715 h 731"/>
                <a:gd name="T4" fmla="*/ 414 w 440"/>
                <a:gd name="T5" fmla="*/ 0 h 731"/>
                <a:gd name="T6" fmla="*/ 440 w 440"/>
                <a:gd name="T7" fmla="*/ 16 h 731"/>
                <a:gd name="T8" fmla="*/ 27 w 440"/>
                <a:gd name="T9" fmla="*/ 731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" h="731">
                  <a:moveTo>
                    <a:pt x="27" y="731"/>
                  </a:moveTo>
                  <a:lnTo>
                    <a:pt x="0" y="715"/>
                  </a:lnTo>
                  <a:lnTo>
                    <a:pt x="414" y="0"/>
                  </a:lnTo>
                  <a:lnTo>
                    <a:pt x="440" y="16"/>
                  </a:lnTo>
                  <a:lnTo>
                    <a:pt x="27" y="731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0" name="Oval 260">
              <a:extLst>
                <a:ext uri="{FF2B5EF4-FFF2-40B4-BE49-F238E27FC236}">
                  <a16:creationId xmlns:a16="http://schemas.microsoft.com/office/drawing/2014/main" xmlns="" id="{1A3A932D-0D35-47CD-9DE0-469C055ECD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37825" y="1069073"/>
              <a:ext cx="145776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1" name="Freeform 261">
              <a:extLst>
                <a:ext uri="{FF2B5EF4-FFF2-40B4-BE49-F238E27FC236}">
                  <a16:creationId xmlns:a16="http://schemas.microsoft.com/office/drawing/2014/main" xmlns="" id="{49C104FF-560E-4133-8B3B-FA0A34767752}"/>
                </a:ext>
              </a:extLst>
            </p:cNvPr>
            <p:cNvSpPr/>
            <p:nvPr/>
          </p:nvSpPr>
          <p:spPr bwMode="auto">
            <a:xfrm>
              <a:off x="6025660" y="3435622"/>
              <a:ext cx="354724" cy="587990"/>
            </a:xfrm>
            <a:custGeom>
              <a:avLst/>
              <a:gdLst>
                <a:gd name="T0" fmla="*/ 27 w 440"/>
                <a:gd name="T1" fmla="*/ 732 h 732"/>
                <a:gd name="T2" fmla="*/ 0 w 440"/>
                <a:gd name="T3" fmla="*/ 716 h 732"/>
                <a:gd name="T4" fmla="*/ 411 w 440"/>
                <a:gd name="T5" fmla="*/ 0 h 732"/>
                <a:gd name="T6" fmla="*/ 440 w 440"/>
                <a:gd name="T7" fmla="*/ 16 h 732"/>
                <a:gd name="T8" fmla="*/ 27 w 440"/>
                <a:gd name="T9" fmla="*/ 732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" h="732">
                  <a:moveTo>
                    <a:pt x="27" y="732"/>
                  </a:moveTo>
                  <a:lnTo>
                    <a:pt x="0" y="716"/>
                  </a:lnTo>
                  <a:lnTo>
                    <a:pt x="411" y="0"/>
                  </a:lnTo>
                  <a:lnTo>
                    <a:pt x="440" y="16"/>
                  </a:lnTo>
                  <a:lnTo>
                    <a:pt x="27" y="732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2" name="Oval 262">
              <a:extLst>
                <a:ext uri="{FF2B5EF4-FFF2-40B4-BE49-F238E27FC236}">
                  <a16:creationId xmlns:a16="http://schemas.microsoft.com/office/drawing/2014/main" xmlns="" id="{44CCEDF9-8558-4A42-B1F7-335F69EF97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4254" y="3945860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3" name="Oval 263">
              <a:extLst>
                <a:ext uri="{FF2B5EF4-FFF2-40B4-BE49-F238E27FC236}">
                  <a16:creationId xmlns:a16="http://schemas.microsoft.com/office/drawing/2014/main" xmlns="" id="{EC17D772-D8A4-485C-96DB-04BE54FB19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67850" y="3372448"/>
              <a:ext cx="136058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4" name="Freeform 264">
              <a:extLst>
                <a:ext uri="{FF2B5EF4-FFF2-40B4-BE49-F238E27FC236}">
                  <a16:creationId xmlns:a16="http://schemas.microsoft.com/office/drawing/2014/main" xmlns="" id="{7FD4B390-F2DE-4337-934C-127FB7FFD138}"/>
                </a:ext>
              </a:extLst>
            </p:cNvPr>
            <p:cNvSpPr/>
            <p:nvPr/>
          </p:nvSpPr>
          <p:spPr bwMode="auto">
            <a:xfrm>
              <a:off x="10991774" y="2847628"/>
              <a:ext cx="354724" cy="587993"/>
            </a:xfrm>
            <a:custGeom>
              <a:avLst/>
              <a:gdLst>
                <a:gd name="T0" fmla="*/ 27 w 440"/>
                <a:gd name="T1" fmla="*/ 731 h 731"/>
                <a:gd name="T2" fmla="*/ 0 w 440"/>
                <a:gd name="T3" fmla="*/ 715 h 731"/>
                <a:gd name="T4" fmla="*/ 411 w 440"/>
                <a:gd name="T5" fmla="*/ 0 h 731"/>
                <a:gd name="T6" fmla="*/ 440 w 440"/>
                <a:gd name="T7" fmla="*/ 16 h 731"/>
                <a:gd name="T8" fmla="*/ 27 w 440"/>
                <a:gd name="T9" fmla="*/ 731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" h="731">
                  <a:moveTo>
                    <a:pt x="27" y="731"/>
                  </a:moveTo>
                  <a:lnTo>
                    <a:pt x="0" y="715"/>
                  </a:lnTo>
                  <a:lnTo>
                    <a:pt x="411" y="0"/>
                  </a:lnTo>
                  <a:lnTo>
                    <a:pt x="440" y="16"/>
                  </a:lnTo>
                  <a:lnTo>
                    <a:pt x="27" y="731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5" name="Oval 265">
              <a:extLst>
                <a:ext uri="{FF2B5EF4-FFF2-40B4-BE49-F238E27FC236}">
                  <a16:creationId xmlns:a16="http://schemas.microsoft.com/office/drawing/2014/main" xmlns="" id="{AD8B91A4-4DEE-4B52-9EE1-6AEE8F927F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33462" y="3357871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6" name="Oval 266">
              <a:extLst>
                <a:ext uri="{FF2B5EF4-FFF2-40B4-BE49-F238E27FC236}">
                  <a16:creationId xmlns:a16="http://schemas.microsoft.com/office/drawing/2014/main" xmlns="" id="{1E7320F0-26E8-4DCC-B515-6D7AA7E588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63890" y="2789315"/>
              <a:ext cx="140919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7" name="Freeform 267">
              <a:extLst>
                <a:ext uri="{FF2B5EF4-FFF2-40B4-BE49-F238E27FC236}">
                  <a16:creationId xmlns:a16="http://schemas.microsoft.com/office/drawing/2014/main" xmlns="" id="{0F9C1DB6-7200-4BDA-A60B-0B9E42CE12A7}"/>
                </a:ext>
              </a:extLst>
            </p:cNvPr>
            <p:cNvSpPr/>
            <p:nvPr/>
          </p:nvSpPr>
          <p:spPr bwMode="auto">
            <a:xfrm>
              <a:off x="8178293" y="1127388"/>
              <a:ext cx="349863" cy="587993"/>
            </a:xfrm>
            <a:custGeom>
              <a:avLst/>
              <a:gdLst>
                <a:gd name="T0" fmla="*/ 27 w 440"/>
                <a:gd name="T1" fmla="*/ 731 h 731"/>
                <a:gd name="T2" fmla="*/ 0 w 440"/>
                <a:gd name="T3" fmla="*/ 715 h 731"/>
                <a:gd name="T4" fmla="*/ 411 w 440"/>
                <a:gd name="T5" fmla="*/ 0 h 731"/>
                <a:gd name="T6" fmla="*/ 440 w 440"/>
                <a:gd name="T7" fmla="*/ 16 h 731"/>
                <a:gd name="T8" fmla="*/ 27 w 440"/>
                <a:gd name="T9" fmla="*/ 731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" h="731">
                  <a:moveTo>
                    <a:pt x="27" y="731"/>
                  </a:moveTo>
                  <a:lnTo>
                    <a:pt x="0" y="715"/>
                  </a:lnTo>
                  <a:lnTo>
                    <a:pt x="411" y="0"/>
                  </a:lnTo>
                  <a:lnTo>
                    <a:pt x="440" y="16"/>
                  </a:lnTo>
                  <a:lnTo>
                    <a:pt x="27" y="731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8" name="Oval 268">
              <a:extLst>
                <a:ext uri="{FF2B5EF4-FFF2-40B4-BE49-F238E27FC236}">
                  <a16:creationId xmlns:a16="http://schemas.microsoft.com/office/drawing/2014/main" xmlns="" id="{F2D30932-9583-4A6D-9529-09D5D8CFA7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9909" y="1642488"/>
              <a:ext cx="140919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9" name="Oval 269">
              <a:extLst>
                <a:ext uri="{FF2B5EF4-FFF2-40B4-BE49-F238E27FC236}">
                  <a16:creationId xmlns:a16="http://schemas.microsoft.com/office/drawing/2014/main" xmlns="" id="{A19DA7BA-0821-4E00-BF7C-76A083AE62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92100" y="1069073"/>
              <a:ext cx="145776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0" name="Freeform 270">
              <a:extLst>
                <a:ext uri="{FF2B5EF4-FFF2-40B4-BE49-F238E27FC236}">
                  <a16:creationId xmlns:a16="http://schemas.microsoft.com/office/drawing/2014/main" xmlns="" id="{EFA3ED89-AE3B-4409-AF7C-E5A764B6D3D5}"/>
                </a:ext>
              </a:extLst>
            </p:cNvPr>
            <p:cNvSpPr/>
            <p:nvPr/>
          </p:nvSpPr>
          <p:spPr bwMode="auto">
            <a:xfrm>
              <a:off x="8178293" y="553975"/>
              <a:ext cx="349863" cy="587993"/>
            </a:xfrm>
            <a:custGeom>
              <a:avLst/>
              <a:gdLst>
                <a:gd name="T0" fmla="*/ 413 w 440"/>
                <a:gd name="T1" fmla="*/ 731 h 731"/>
                <a:gd name="T2" fmla="*/ 0 w 440"/>
                <a:gd name="T3" fmla="*/ 16 h 731"/>
                <a:gd name="T4" fmla="*/ 27 w 440"/>
                <a:gd name="T5" fmla="*/ 0 h 731"/>
                <a:gd name="T6" fmla="*/ 440 w 440"/>
                <a:gd name="T7" fmla="*/ 715 h 731"/>
                <a:gd name="T8" fmla="*/ 413 w 440"/>
                <a:gd name="T9" fmla="*/ 731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" h="731">
                  <a:moveTo>
                    <a:pt x="413" y="731"/>
                  </a:moveTo>
                  <a:lnTo>
                    <a:pt x="0" y="16"/>
                  </a:lnTo>
                  <a:lnTo>
                    <a:pt x="27" y="0"/>
                  </a:lnTo>
                  <a:lnTo>
                    <a:pt x="440" y="715"/>
                  </a:lnTo>
                  <a:lnTo>
                    <a:pt x="413" y="731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1" name="Oval 271">
              <a:extLst>
                <a:ext uri="{FF2B5EF4-FFF2-40B4-BE49-F238E27FC236}">
                  <a16:creationId xmlns:a16="http://schemas.microsoft.com/office/drawing/2014/main" xmlns="" id="{1F746EE1-691B-4DFC-9767-9E337A9DDD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9907" y="490805"/>
              <a:ext cx="140919" cy="140922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2" name="Freeform 272">
              <a:extLst>
                <a:ext uri="{FF2B5EF4-FFF2-40B4-BE49-F238E27FC236}">
                  <a16:creationId xmlns:a16="http://schemas.microsoft.com/office/drawing/2014/main" xmlns="" id="{6A337AF2-8C88-439C-A94C-BBB55DB67524}"/>
                </a:ext>
              </a:extLst>
            </p:cNvPr>
            <p:cNvSpPr/>
            <p:nvPr/>
          </p:nvSpPr>
          <p:spPr bwMode="auto">
            <a:xfrm>
              <a:off x="6025662" y="1710520"/>
              <a:ext cx="354724" cy="583132"/>
            </a:xfrm>
            <a:custGeom>
              <a:avLst/>
              <a:gdLst>
                <a:gd name="T0" fmla="*/ 413 w 440"/>
                <a:gd name="T1" fmla="*/ 731 h 731"/>
                <a:gd name="T2" fmla="*/ 0 w 440"/>
                <a:gd name="T3" fmla="*/ 16 h 731"/>
                <a:gd name="T4" fmla="*/ 27 w 440"/>
                <a:gd name="T5" fmla="*/ 0 h 731"/>
                <a:gd name="T6" fmla="*/ 440 w 440"/>
                <a:gd name="T7" fmla="*/ 715 h 731"/>
                <a:gd name="T8" fmla="*/ 413 w 440"/>
                <a:gd name="T9" fmla="*/ 731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" h="731">
                  <a:moveTo>
                    <a:pt x="413" y="731"/>
                  </a:moveTo>
                  <a:lnTo>
                    <a:pt x="0" y="16"/>
                  </a:lnTo>
                  <a:lnTo>
                    <a:pt x="27" y="0"/>
                  </a:lnTo>
                  <a:lnTo>
                    <a:pt x="440" y="715"/>
                  </a:lnTo>
                  <a:lnTo>
                    <a:pt x="413" y="731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3" name="Oval 273">
              <a:extLst>
                <a:ext uri="{FF2B5EF4-FFF2-40B4-BE49-F238E27FC236}">
                  <a16:creationId xmlns:a16="http://schemas.microsoft.com/office/drawing/2014/main" xmlns="" id="{47522BC8-450E-4E6A-86D1-3CA0B549A4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67850" y="2220764"/>
              <a:ext cx="136058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4" name="Oval 274">
              <a:extLst>
                <a:ext uri="{FF2B5EF4-FFF2-40B4-BE49-F238E27FC236}">
                  <a16:creationId xmlns:a16="http://schemas.microsoft.com/office/drawing/2014/main" xmlns="" id="{605BC578-2BAB-40EC-AFAA-2E9109BCC9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4254" y="1647349"/>
              <a:ext cx="145776" cy="140922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5" name="Freeform 275">
              <a:extLst>
                <a:ext uri="{FF2B5EF4-FFF2-40B4-BE49-F238E27FC236}">
                  <a16:creationId xmlns:a16="http://schemas.microsoft.com/office/drawing/2014/main" xmlns="" id="{83AE1255-9D9F-4461-9FDB-C5D61D69F15B}"/>
                </a:ext>
              </a:extLst>
            </p:cNvPr>
            <p:cNvSpPr/>
            <p:nvPr/>
          </p:nvSpPr>
          <p:spPr bwMode="auto">
            <a:xfrm>
              <a:off x="7070394" y="2857347"/>
              <a:ext cx="1005855" cy="1171125"/>
            </a:xfrm>
            <a:custGeom>
              <a:avLst/>
              <a:gdLst>
                <a:gd name="T0" fmla="*/ 1256 w 1256"/>
                <a:gd name="T1" fmla="*/ 1463 h 1463"/>
                <a:gd name="T2" fmla="*/ 421 w 1256"/>
                <a:gd name="T3" fmla="*/ 1463 h 1463"/>
                <a:gd name="T4" fmla="*/ 0 w 1256"/>
                <a:gd name="T5" fmla="*/ 731 h 1463"/>
                <a:gd name="T6" fmla="*/ 421 w 1256"/>
                <a:gd name="T7" fmla="*/ 0 h 1463"/>
                <a:gd name="T8" fmla="*/ 1256 w 1256"/>
                <a:gd name="T9" fmla="*/ 0 h 1463"/>
                <a:gd name="T10" fmla="*/ 1256 w 1256"/>
                <a:gd name="T11" fmla="*/ 32 h 1463"/>
                <a:gd name="T12" fmla="*/ 440 w 1256"/>
                <a:gd name="T13" fmla="*/ 32 h 1463"/>
                <a:gd name="T14" fmla="*/ 37 w 1256"/>
                <a:gd name="T15" fmla="*/ 731 h 1463"/>
                <a:gd name="T16" fmla="*/ 440 w 1256"/>
                <a:gd name="T17" fmla="*/ 1431 h 1463"/>
                <a:gd name="T18" fmla="*/ 1256 w 1256"/>
                <a:gd name="T19" fmla="*/ 1431 h 1463"/>
                <a:gd name="T20" fmla="*/ 1256 w 1256"/>
                <a:gd name="T21" fmla="*/ 1463 h 1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56" h="1463">
                  <a:moveTo>
                    <a:pt x="1256" y="1463"/>
                  </a:moveTo>
                  <a:lnTo>
                    <a:pt x="421" y="1463"/>
                  </a:lnTo>
                  <a:lnTo>
                    <a:pt x="0" y="731"/>
                  </a:lnTo>
                  <a:lnTo>
                    <a:pt x="421" y="0"/>
                  </a:lnTo>
                  <a:lnTo>
                    <a:pt x="1256" y="0"/>
                  </a:lnTo>
                  <a:lnTo>
                    <a:pt x="1256" y="32"/>
                  </a:lnTo>
                  <a:lnTo>
                    <a:pt x="440" y="32"/>
                  </a:lnTo>
                  <a:lnTo>
                    <a:pt x="37" y="731"/>
                  </a:lnTo>
                  <a:lnTo>
                    <a:pt x="440" y="1431"/>
                  </a:lnTo>
                  <a:lnTo>
                    <a:pt x="1256" y="1431"/>
                  </a:lnTo>
                  <a:lnTo>
                    <a:pt x="1256" y="1463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6" name="Oval 276">
              <a:extLst>
                <a:ext uri="{FF2B5EF4-FFF2-40B4-BE49-F238E27FC236}">
                  <a16:creationId xmlns:a16="http://schemas.microsoft.com/office/drawing/2014/main" xmlns="" id="{631578B7-F5BC-44E7-9602-28849A80DA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65533" y="3372447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7" name="Oval 277">
              <a:extLst>
                <a:ext uri="{FF2B5EF4-FFF2-40B4-BE49-F238E27FC236}">
                  <a16:creationId xmlns:a16="http://schemas.microsoft.com/office/drawing/2014/main" xmlns="" id="{475910A1-5777-4911-A87D-ADC684CCA6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0820" y="2789315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8" name="Oval 278">
              <a:extLst>
                <a:ext uri="{FF2B5EF4-FFF2-40B4-BE49-F238E27FC236}">
                  <a16:creationId xmlns:a16="http://schemas.microsoft.com/office/drawing/2014/main" xmlns="" id="{4D9EB2D6-BF54-4AA7-A612-C352C58B6B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0820" y="3941002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9" name="Oval 279">
              <a:extLst>
                <a:ext uri="{FF2B5EF4-FFF2-40B4-BE49-F238E27FC236}">
                  <a16:creationId xmlns:a16="http://schemas.microsoft.com/office/drawing/2014/main" xmlns="" id="{5C5B9802-357A-4A65-A118-780C312385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9907" y="2789316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0" name="Freeform 280">
              <a:extLst>
                <a:ext uri="{FF2B5EF4-FFF2-40B4-BE49-F238E27FC236}">
                  <a16:creationId xmlns:a16="http://schemas.microsoft.com/office/drawing/2014/main" xmlns="" id="{84236709-8BDB-49EF-B2FB-B82431E3BA39}"/>
                </a:ext>
              </a:extLst>
            </p:cNvPr>
            <p:cNvSpPr/>
            <p:nvPr/>
          </p:nvSpPr>
          <p:spPr bwMode="auto">
            <a:xfrm>
              <a:off x="8003362" y="2274214"/>
              <a:ext cx="1355718" cy="1166264"/>
            </a:xfrm>
            <a:custGeom>
              <a:avLst/>
              <a:gdLst>
                <a:gd name="T0" fmla="*/ 416 w 1683"/>
                <a:gd name="T1" fmla="*/ 1455 h 1455"/>
                <a:gd name="T2" fmla="*/ 0 w 1683"/>
                <a:gd name="T3" fmla="*/ 731 h 1455"/>
                <a:gd name="T4" fmla="*/ 421 w 1683"/>
                <a:gd name="T5" fmla="*/ 0 h 1455"/>
                <a:gd name="T6" fmla="*/ 1264 w 1683"/>
                <a:gd name="T7" fmla="*/ 0 h 1455"/>
                <a:gd name="T8" fmla="*/ 1683 w 1683"/>
                <a:gd name="T9" fmla="*/ 723 h 1455"/>
                <a:gd name="T10" fmla="*/ 1654 w 1683"/>
                <a:gd name="T11" fmla="*/ 739 h 1455"/>
                <a:gd name="T12" fmla="*/ 1246 w 1683"/>
                <a:gd name="T13" fmla="*/ 32 h 1455"/>
                <a:gd name="T14" fmla="*/ 440 w 1683"/>
                <a:gd name="T15" fmla="*/ 32 h 1455"/>
                <a:gd name="T16" fmla="*/ 34 w 1683"/>
                <a:gd name="T17" fmla="*/ 731 h 1455"/>
                <a:gd name="T18" fmla="*/ 442 w 1683"/>
                <a:gd name="T19" fmla="*/ 1439 h 1455"/>
                <a:gd name="T20" fmla="*/ 416 w 1683"/>
                <a:gd name="T21" fmla="*/ 1455 h 1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83" h="1455">
                  <a:moveTo>
                    <a:pt x="416" y="1455"/>
                  </a:moveTo>
                  <a:lnTo>
                    <a:pt x="0" y="731"/>
                  </a:lnTo>
                  <a:lnTo>
                    <a:pt x="421" y="0"/>
                  </a:lnTo>
                  <a:lnTo>
                    <a:pt x="1264" y="0"/>
                  </a:lnTo>
                  <a:lnTo>
                    <a:pt x="1683" y="723"/>
                  </a:lnTo>
                  <a:lnTo>
                    <a:pt x="1654" y="739"/>
                  </a:lnTo>
                  <a:lnTo>
                    <a:pt x="1246" y="32"/>
                  </a:lnTo>
                  <a:lnTo>
                    <a:pt x="440" y="32"/>
                  </a:lnTo>
                  <a:lnTo>
                    <a:pt x="34" y="731"/>
                  </a:lnTo>
                  <a:lnTo>
                    <a:pt x="442" y="1439"/>
                  </a:lnTo>
                  <a:lnTo>
                    <a:pt x="416" y="1455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1" name="Oval 281">
              <a:extLst>
                <a:ext uri="{FF2B5EF4-FFF2-40B4-BE49-F238E27FC236}">
                  <a16:creationId xmlns:a16="http://schemas.microsoft.com/office/drawing/2014/main" xmlns="" id="{A0CBF83E-3476-4D91-B5DC-3CCC071D86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5550" y="2215900"/>
              <a:ext cx="145776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2" name="Freeform 282">
              <a:extLst>
                <a:ext uri="{FF2B5EF4-FFF2-40B4-BE49-F238E27FC236}">
                  <a16:creationId xmlns:a16="http://schemas.microsoft.com/office/drawing/2014/main" xmlns="" id="{A039DC2D-4660-4AAD-8643-DCD47F578178}"/>
                </a:ext>
              </a:extLst>
            </p:cNvPr>
            <p:cNvSpPr/>
            <p:nvPr/>
          </p:nvSpPr>
          <p:spPr bwMode="auto">
            <a:xfrm>
              <a:off x="7128706" y="1695942"/>
              <a:ext cx="1000997" cy="597709"/>
            </a:xfrm>
            <a:custGeom>
              <a:avLst/>
              <a:gdLst>
                <a:gd name="T0" fmla="*/ 27 w 1251"/>
                <a:gd name="T1" fmla="*/ 739 h 739"/>
                <a:gd name="T2" fmla="*/ 0 w 1251"/>
                <a:gd name="T3" fmla="*/ 723 h 739"/>
                <a:gd name="T4" fmla="*/ 416 w 1251"/>
                <a:gd name="T5" fmla="*/ 0 h 739"/>
                <a:gd name="T6" fmla="*/ 1251 w 1251"/>
                <a:gd name="T7" fmla="*/ 0 h 739"/>
                <a:gd name="T8" fmla="*/ 1251 w 1251"/>
                <a:gd name="T9" fmla="*/ 32 h 739"/>
                <a:gd name="T10" fmla="*/ 435 w 1251"/>
                <a:gd name="T11" fmla="*/ 32 h 739"/>
                <a:gd name="T12" fmla="*/ 27 w 1251"/>
                <a:gd name="T13" fmla="*/ 739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1" h="739">
                  <a:moveTo>
                    <a:pt x="27" y="739"/>
                  </a:moveTo>
                  <a:lnTo>
                    <a:pt x="0" y="723"/>
                  </a:lnTo>
                  <a:lnTo>
                    <a:pt x="416" y="0"/>
                  </a:lnTo>
                  <a:lnTo>
                    <a:pt x="1251" y="0"/>
                  </a:lnTo>
                  <a:lnTo>
                    <a:pt x="1251" y="32"/>
                  </a:lnTo>
                  <a:lnTo>
                    <a:pt x="435" y="32"/>
                  </a:lnTo>
                  <a:lnTo>
                    <a:pt x="27" y="739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3" name="Oval 283">
              <a:extLst>
                <a:ext uri="{FF2B5EF4-FFF2-40B4-BE49-F238E27FC236}">
                  <a16:creationId xmlns:a16="http://schemas.microsoft.com/office/drawing/2014/main" xmlns="" id="{FF32616C-B7F2-4515-8574-3A7BF8858A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0821" y="1642486"/>
              <a:ext cx="145776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4" name="Freeform 284">
              <a:extLst>
                <a:ext uri="{FF2B5EF4-FFF2-40B4-BE49-F238E27FC236}">
                  <a16:creationId xmlns:a16="http://schemas.microsoft.com/office/drawing/2014/main" xmlns="" id="{AF5AAB38-6AB3-4C37-856B-79F2C8889E70}"/>
                </a:ext>
              </a:extLst>
            </p:cNvPr>
            <p:cNvSpPr/>
            <p:nvPr/>
          </p:nvSpPr>
          <p:spPr bwMode="auto">
            <a:xfrm>
              <a:off x="10107398" y="3425902"/>
              <a:ext cx="1350860" cy="1171122"/>
            </a:xfrm>
            <a:custGeom>
              <a:avLst/>
              <a:gdLst>
                <a:gd name="T0" fmla="*/ 1257 w 1683"/>
                <a:gd name="T1" fmla="*/ 1463 h 1463"/>
                <a:gd name="T2" fmla="*/ 421 w 1683"/>
                <a:gd name="T3" fmla="*/ 1463 h 1463"/>
                <a:gd name="T4" fmla="*/ 0 w 1683"/>
                <a:gd name="T5" fmla="*/ 731 h 1463"/>
                <a:gd name="T6" fmla="*/ 421 w 1683"/>
                <a:gd name="T7" fmla="*/ 0 h 1463"/>
                <a:gd name="T8" fmla="*/ 1267 w 1683"/>
                <a:gd name="T9" fmla="*/ 0 h 1463"/>
                <a:gd name="T10" fmla="*/ 1683 w 1683"/>
                <a:gd name="T11" fmla="*/ 723 h 1463"/>
                <a:gd name="T12" fmla="*/ 1657 w 1683"/>
                <a:gd name="T13" fmla="*/ 739 h 1463"/>
                <a:gd name="T14" fmla="*/ 1249 w 1683"/>
                <a:gd name="T15" fmla="*/ 32 h 1463"/>
                <a:gd name="T16" fmla="*/ 440 w 1683"/>
                <a:gd name="T17" fmla="*/ 32 h 1463"/>
                <a:gd name="T18" fmla="*/ 37 w 1683"/>
                <a:gd name="T19" fmla="*/ 731 h 1463"/>
                <a:gd name="T20" fmla="*/ 440 w 1683"/>
                <a:gd name="T21" fmla="*/ 1431 h 1463"/>
                <a:gd name="T22" fmla="*/ 1257 w 1683"/>
                <a:gd name="T23" fmla="*/ 1431 h 1463"/>
                <a:gd name="T24" fmla="*/ 1257 w 1683"/>
                <a:gd name="T25" fmla="*/ 1463 h 1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83" h="1463">
                  <a:moveTo>
                    <a:pt x="1257" y="1463"/>
                  </a:moveTo>
                  <a:lnTo>
                    <a:pt x="421" y="1463"/>
                  </a:lnTo>
                  <a:lnTo>
                    <a:pt x="0" y="731"/>
                  </a:lnTo>
                  <a:lnTo>
                    <a:pt x="421" y="0"/>
                  </a:lnTo>
                  <a:lnTo>
                    <a:pt x="1267" y="0"/>
                  </a:lnTo>
                  <a:lnTo>
                    <a:pt x="1683" y="723"/>
                  </a:lnTo>
                  <a:lnTo>
                    <a:pt x="1657" y="739"/>
                  </a:lnTo>
                  <a:lnTo>
                    <a:pt x="1249" y="32"/>
                  </a:lnTo>
                  <a:lnTo>
                    <a:pt x="440" y="32"/>
                  </a:lnTo>
                  <a:lnTo>
                    <a:pt x="37" y="731"/>
                  </a:lnTo>
                  <a:lnTo>
                    <a:pt x="440" y="1431"/>
                  </a:lnTo>
                  <a:lnTo>
                    <a:pt x="1257" y="1431"/>
                  </a:lnTo>
                  <a:lnTo>
                    <a:pt x="1257" y="1463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5" name="Oval 285">
              <a:extLst>
                <a:ext uri="{FF2B5EF4-FFF2-40B4-BE49-F238E27FC236}">
                  <a16:creationId xmlns:a16="http://schemas.microsoft.com/office/drawing/2014/main" xmlns="" id="{4CEA89BA-CE10-4750-92B4-C0B182EEB9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42183" y="3941004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6" name="Oval 286">
              <a:extLst>
                <a:ext uri="{FF2B5EF4-FFF2-40B4-BE49-F238E27FC236}">
                  <a16:creationId xmlns:a16="http://schemas.microsoft.com/office/drawing/2014/main" xmlns="" id="{EF88F113-6336-426E-9064-B64D9D9299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63888" y="3941004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7" name="Oval 287">
              <a:extLst>
                <a:ext uri="{FF2B5EF4-FFF2-40B4-BE49-F238E27FC236}">
                  <a16:creationId xmlns:a16="http://schemas.microsoft.com/office/drawing/2014/main" xmlns="" id="{E72C45A5-3E0B-4A87-B7ED-211605BEB2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72609" y="3357871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8" name="Oval 288">
              <a:extLst>
                <a:ext uri="{FF2B5EF4-FFF2-40B4-BE49-F238E27FC236}">
                  <a16:creationId xmlns:a16="http://schemas.microsoft.com/office/drawing/2014/main" xmlns="" id="{51D5DC84-7D82-45F1-B7F1-C9410E5050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72609" y="4509556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9" name="Oval 289">
              <a:extLst>
                <a:ext uri="{FF2B5EF4-FFF2-40B4-BE49-F238E27FC236}">
                  <a16:creationId xmlns:a16="http://schemas.microsoft.com/office/drawing/2014/main" xmlns="" id="{20553B56-3381-4CF2-B8C5-ED155020C9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33462" y="4509556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0" name="Freeform 290">
              <a:extLst>
                <a:ext uri="{FF2B5EF4-FFF2-40B4-BE49-F238E27FC236}">
                  <a16:creationId xmlns:a16="http://schemas.microsoft.com/office/drawing/2014/main" xmlns="" id="{C05DA56B-903A-4768-94E9-C6E19C778D07}"/>
                </a:ext>
              </a:extLst>
            </p:cNvPr>
            <p:cNvSpPr/>
            <p:nvPr/>
          </p:nvSpPr>
          <p:spPr bwMode="auto">
            <a:xfrm>
              <a:off x="6025660" y="2279077"/>
              <a:ext cx="1346002" cy="592851"/>
            </a:xfrm>
            <a:custGeom>
              <a:avLst/>
              <a:gdLst>
                <a:gd name="T0" fmla="*/ 27 w 1678"/>
                <a:gd name="T1" fmla="*/ 740 h 740"/>
                <a:gd name="T2" fmla="*/ 0 w 1678"/>
                <a:gd name="T3" fmla="*/ 724 h 740"/>
                <a:gd name="T4" fmla="*/ 416 w 1678"/>
                <a:gd name="T5" fmla="*/ 0 h 740"/>
                <a:gd name="T6" fmla="*/ 1262 w 1678"/>
                <a:gd name="T7" fmla="*/ 0 h 740"/>
                <a:gd name="T8" fmla="*/ 1678 w 1678"/>
                <a:gd name="T9" fmla="*/ 724 h 740"/>
                <a:gd name="T10" fmla="*/ 1651 w 1678"/>
                <a:gd name="T11" fmla="*/ 740 h 740"/>
                <a:gd name="T12" fmla="*/ 1243 w 1678"/>
                <a:gd name="T13" fmla="*/ 32 h 740"/>
                <a:gd name="T14" fmla="*/ 435 w 1678"/>
                <a:gd name="T15" fmla="*/ 32 h 740"/>
                <a:gd name="T16" fmla="*/ 27 w 1678"/>
                <a:gd name="T17" fmla="*/ 740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8" h="740">
                  <a:moveTo>
                    <a:pt x="27" y="740"/>
                  </a:moveTo>
                  <a:lnTo>
                    <a:pt x="0" y="724"/>
                  </a:lnTo>
                  <a:lnTo>
                    <a:pt x="416" y="0"/>
                  </a:lnTo>
                  <a:lnTo>
                    <a:pt x="1262" y="0"/>
                  </a:lnTo>
                  <a:lnTo>
                    <a:pt x="1678" y="724"/>
                  </a:lnTo>
                  <a:lnTo>
                    <a:pt x="1651" y="740"/>
                  </a:lnTo>
                  <a:lnTo>
                    <a:pt x="1243" y="32"/>
                  </a:lnTo>
                  <a:lnTo>
                    <a:pt x="435" y="32"/>
                  </a:lnTo>
                  <a:lnTo>
                    <a:pt x="27" y="740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1" name="Rectangle 291">
              <a:extLst>
                <a:ext uri="{FF2B5EF4-FFF2-40B4-BE49-F238E27FC236}">
                  <a16:creationId xmlns:a16="http://schemas.microsoft.com/office/drawing/2014/main" xmlns="" id="{91FBDBC6-B000-48ED-B7F7-66446139B9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70666" y="3430761"/>
              <a:ext cx="655992" cy="29157"/>
            </a:xfrm>
            <a:prstGeom prst="rect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2" name="Oval 292">
              <a:extLst>
                <a:ext uri="{FF2B5EF4-FFF2-40B4-BE49-F238E27FC236}">
                  <a16:creationId xmlns:a16="http://schemas.microsoft.com/office/drawing/2014/main" xmlns="" id="{FEB8D42D-AD46-4C67-B810-D759D40E8A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4254" y="2794175"/>
              <a:ext cx="145776" cy="140922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3" name="Oval 293">
              <a:extLst>
                <a:ext uri="{FF2B5EF4-FFF2-40B4-BE49-F238E27FC236}">
                  <a16:creationId xmlns:a16="http://schemas.microsoft.com/office/drawing/2014/main" xmlns="" id="{0072822D-35E0-4305-ACBE-2B4E1D5851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65533" y="2220762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4" name="Freeform 294">
              <a:extLst>
                <a:ext uri="{FF2B5EF4-FFF2-40B4-BE49-F238E27FC236}">
                  <a16:creationId xmlns:a16="http://schemas.microsoft.com/office/drawing/2014/main" xmlns="" id="{0577A9A8-9D51-4D69-BB99-83DAA7791936}"/>
                </a:ext>
              </a:extLst>
            </p:cNvPr>
            <p:cNvSpPr/>
            <p:nvPr/>
          </p:nvSpPr>
          <p:spPr bwMode="auto">
            <a:xfrm>
              <a:off x="9062669" y="2842770"/>
              <a:ext cx="1345999" cy="592851"/>
            </a:xfrm>
            <a:custGeom>
              <a:avLst/>
              <a:gdLst>
                <a:gd name="T0" fmla="*/ 1652 w 1681"/>
                <a:gd name="T1" fmla="*/ 739 h 739"/>
                <a:gd name="T2" fmla="*/ 1244 w 1681"/>
                <a:gd name="T3" fmla="*/ 32 h 739"/>
                <a:gd name="T4" fmla="*/ 435 w 1681"/>
                <a:gd name="T5" fmla="*/ 32 h 739"/>
                <a:gd name="T6" fmla="*/ 27 w 1681"/>
                <a:gd name="T7" fmla="*/ 739 h 739"/>
                <a:gd name="T8" fmla="*/ 0 w 1681"/>
                <a:gd name="T9" fmla="*/ 723 h 739"/>
                <a:gd name="T10" fmla="*/ 416 w 1681"/>
                <a:gd name="T11" fmla="*/ 0 h 739"/>
                <a:gd name="T12" fmla="*/ 1262 w 1681"/>
                <a:gd name="T13" fmla="*/ 0 h 739"/>
                <a:gd name="T14" fmla="*/ 1681 w 1681"/>
                <a:gd name="T15" fmla="*/ 723 h 739"/>
                <a:gd name="T16" fmla="*/ 1652 w 1681"/>
                <a:gd name="T17" fmla="*/ 739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81" h="739">
                  <a:moveTo>
                    <a:pt x="1652" y="739"/>
                  </a:moveTo>
                  <a:lnTo>
                    <a:pt x="1244" y="32"/>
                  </a:lnTo>
                  <a:lnTo>
                    <a:pt x="435" y="32"/>
                  </a:lnTo>
                  <a:lnTo>
                    <a:pt x="27" y="739"/>
                  </a:lnTo>
                  <a:lnTo>
                    <a:pt x="0" y="723"/>
                  </a:lnTo>
                  <a:lnTo>
                    <a:pt x="416" y="0"/>
                  </a:lnTo>
                  <a:lnTo>
                    <a:pt x="1262" y="0"/>
                  </a:lnTo>
                  <a:lnTo>
                    <a:pt x="1681" y="723"/>
                  </a:lnTo>
                  <a:lnTo>
                    <a:pt x="1652" y="739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5" name="Freeform 295">
              <a:extLst>
                <a:ext uri="{FF2B5EF4-FFF2-40B4-BE49-F238E27FC236}">
                  <a16:creationId xmlns:a16="http://schemas.microsoft.com/office/drawing/2014/main" xmlns="" id="{99BB971C-06CF-45E8-98AF-52F777A0E9ED}"/>
                </a:ext>
              </a:extLst>
            </p:cNvPr>
            <p:cNvSpPr/>
            <p:nvPr/>
          </p:nvSpPr>
          <p:spPr bwMode="auto">
            <a:xfrm>
              <a:off x="9169573" y="5146140"/>
              <a:ext cx="1350860" cy="1166264"/>
            </a:xfrm>
            <a:custGeom>
              <a:avLst/>
              <a:gdLst>
                <a:gd name="T0" fmla="*/ 419 w 1683"/>
                <a:gd name="T1" fmla="*/ 1455 h 1455"/>
                <a:gd name="T2" fmla="*/ 0 w 1683"/>
                <a:gd name="T3" fmla="*/ 732 h 1455"/>
                <a:gd name="T4" fmla="*/ 421 w 1683"/>
                <a:gd name="T5" fmla="*/ 0 h 1455"/>
                <a:gd name="T6" fmla="*/ 1267 w 1683"/>
                <a:gd name="T7" fmla="*/ 0 h 1455"/>
                <a:gd name="T8" fmla="*/ 1683 w 1683"/>
                <a:gd name="T9" fmla="*/ 724 h 1455"/>
                <a:gd name="T10" fmla="*/ 1657 w 1683"/>
                <a:gd name="T11" fmla="*/ 740 h 1455"/>
                <a:gd name="T12" fmla="*/ 1249 w 1683"/>
                <a:gd name="T13" fmla="*/ 32 h 1455"/>
                <a:gd name="T14" fmla="*/ 440 w 1683"/>
                <a:gd name="T15" fmla="*/ 32 h 1455"/>
                <a:gd name="T16" fmla="*/ 37 w 1683"/>
                <a:gd name="T17" fmla="*/ 732 h 1455"/>
                <a:gd name="T18" fmla="*/ 445 w 1683"/>
                <a:gd name="T19" fmla="*/ 1439 h 1455"/>
                <a:gd name="T20" fmla="*/ 419 w 1683"/>
                <a:gd name="T21" fmla="*/ 1455 h 1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83" h="1455">
                  <a:moveTo>
                    <a:pt x="419" y="1455"/>
                  </a:moveTo>
                  <a:lnTo>
                    <a:pt x="0" y="732"/>
                  </a:lnTo>
                  <a:lnTo>
                    <a:pt x="421" y="0"/>
                  </a:lnTo>
                  <a:lnTo>
                    <a:pt x="1267" y="0"/>
                  </a:lnTo>
                  <a:lnTo>
                    <a:pt x="1683" y="724"/>
                  </a:lnTo>
                  <a:lnTo>
                    <a:pt x="1657" y="740"/>
                  </a:lnTo>
                  <a:lnTo>
                    <a:pt x="1249" y="32"/>
                  </a:lnTo>
                  <a:lnTo>
                    <a:pt x="440" y="32"/>
                  </a:lnTo>
                  <a:lnTo>
                    <a:pt x="37" y="732"/>
                  </a:lnTo>
                  <a:lnTo>
                    <a:pt x="445" y="1439"/>
                  </a:lnTo>
                  <a:lnTo>
                    <a:pt x="419" y="1455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6" name="Oval 296">
              <a:extLst>
                <a:ext uri="{FF2B5EF4-FFF2-40B4-BE49-F238E27FC236}">
                  <a16:creationId xmlns:a16="http://schemas.microsoft.com/office/drawing/2014/main" xmlns="" id="{148EBAF0-3F9E-4A52-934A-A4E9B457DB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57809" y="5661242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7" name="Oval 297">
              <a:extLst>
                <a:ext uri="{FF2B5EF4-FFF2-40B4-BE49-F238E27FC236}">
                  <a16:creationId xmlns:a16="http://schemas.microsoft.com/office/drawing/2014/main" xmlns="" id="{E9DC577A-865D-47A1-A65B-DEA880518C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72609" y="5661243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8" name="Oval 298">
              <a:extLst>
                <a:ext uri="{FF2B5EF4-FFF2-40B4-BE49-F238E27FC236}">
                  <a16:creationId xmlns:a16="http://schemas.microsoft.com/office/drawing/2014/main" xmlns="" id="{DEB449D6-6726-4EAC-9CDE-660DE60B6F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1331" y="5087830"/>
              <a:ext cx="140919" cy="140922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9" name="Oval 299">
              <a:extLst>
                <a:ext uri="{FF2B5EF4-FFF2-40B4-BE49-F238E27FC236}">
                  <a16:creationId xmlns:a16="http://schemas.microsoft.com/office/drawing/2014/main" xmlns="" id="{0F3FF4ED-22A2-4AC1-A39A-F511ADE6B8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1331" y="6229796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0" name="Oval 300">
              <a:extLst>
                <a:ext uri="{FF2B5EF4-FFF2-40B4-BE49-F238E27FC236}">
                  <a16:creationId xmlns:a16="http://schemas.microsoft.com/office/drawing/2014/main" xmlns="" id="{7CE121A2-F915-4043-BA44-F0D9A1AF08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42183" y="5087830"/>
              <a:ext cx="140919" cy="140922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1" name="Freeform 301">
              <a:extLst>
                <a:ext uri="{FF2B5EF4-FFF2-40B4-BE49-F238E27FC236}">
                  <a16:creationId xmlns:a16="http://schemas.microsoft.com/office/drawing/2014/main" xmlns="" id="{CFAD94DD-0E1B-4FF0-93B3-43B90B61AC68}"/>
                </a:ext>
              </a:extLst>
            </p:cNvPr>
            <p:cNvSpPr/>
            <p:nvPr/>
          </p:nvSpPr>
          <p:spPr bwMode="auto">
            <a:xfrm>
              <a:off x="10000495" y="4582447"/>
              <a:ext cx="354724" cy="583132"/>
            </a:xfrm>
            <a:custGeom>
              <a:avLst/>
              <a:gdLst>
                <a:gd name="T0" fmla="*/ 30 w 443"/>
                <a:gd name="T1" fmla="*/ 734 h 734"/>
                <a:gd name="T2" fmla="*/ 0 w 443"/>
                <a:gd name="T3" fmla="*/ 718 h 734"/>
                <a:gd name="T4" fmla="*/ 414 w 443"/>
                <a:gd name="T5" fmla="*/ 0 h 734"/>
                <a:gd name="T6" fmla="*/ 443 w 443"/>
                <a:gd name="T7" fmla="*/ 16 h 734"/>
                <a:gd name="T8" fmla="*/ 30 w 443"/>
                <a:gd name="T9" fmla="*/ 734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3" h="734">
                  <a:moveTo>
                    <a:pt x="30" y="734"/>
                  </a:moveTo>
                  <a:lnTo>
                    <a:pt x="0" y="718"/>
                  </a:lnTo>
                  <a:lnTo>
                    <a:pt x="414" y="0"/>
                  </a:lnTo>
                  <a:lnTo>
                    <a:pt x="443" y="16"/>
                  </a:lnTo>
                  <a:lnTo>
                    <a:pt x="30" y="734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2" name="Freeform 302">
              <a:extLst>
                <a:ext uri="{FF2B5EF4-FFF2-40B4-BE49-F238E27FC236}">
                  <a16:creationId xmlns:a16="http://schemas.microsoft.com/office/drawing/2014/main" xmlns="" id="{F717A077-C23D-4168-927F-70D2FF22994C}"/>
                </a:ext>
              </a:extLst>
            </p:cNvPr>
            <p:cNvSpPr/>
            <p:nvPr/>
          </p:nvSpPr>
          <p:spPr bwMode="auto">
            <a:xfrm>
              <a:off x="9004359" y="3999315"/>
              <a:ext cx="1005855" cy="1166264"/>
            </a:xfrm>
            <a:custGeom>
              <a:avLst/>
              <a:gdLst>
                <a:gd name="T0" fmla="*/ 419 w 1259"/>
                <a:gd name="T1" fmla="*/ 1458 h 1458"/>
                <a:gd name="T2" fmla="*/ 0 w 1259"/>
                <a:gd name="T3" fmla="*/ 732 h 1458"/>
                <a:gd name="T4" fmla="*/ 421 w 1259"/>
                <a:gd name="T5" fmla="*/ 0 h 1458"/>
                <a:gd name="T6" fmla="*/ 1259 w 1259"/>
                <a:gd name="T7" fmla="*/ 0 h 1458"/>
                <a:gd name="T8" fmla="*/ 1259 w 1259"/>
                <a:gd name="T9" fmla="*/ 32 h 1458"/>
                <a:gd name="T10" fmla="*/ 440 w 1259"/>
                <a:gd name="T11" fmla="*/ 32 h 1458"/>
                <a:gd name="T12" fmla="*/ 37 w 1259"/>
                <a:gd name="T13" fmla="*/ 732 h 1458"/>
                <a:gd name="T14" fmla="*/ 445 w 1259"/>
                <a:gd name="T15" fmla="*/ 1442 h 1458"/>
                <a:gd name="T16" fmla="*/ 419 w 1259"/>
                <a:gd name="T17" fmla="*/ 1458 h 1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9" h="1458">
                  <a:moveTo>
                    <a:pt x="419" y="1458"/>
                  </a:moveTo>
                  <a:lnTo>
                    <a:pt x="0" y="732"/>
                  </a:lnTo>
                  <a:lnTo>
                    <a:pt x="421" y="0"/>
                  </a:lnTo>
                  <a:lnTo>
                    <a:pt x="1259" y="0"/>
                  </a:lnTo>
                  <a:lnTo>
                    <a:pt x="1259" y="32"/>
                  </a:lnTo>
                  <a:lnTo>
                    <a:pt x="440" y="32"/>
                  </a:lnTo>
                  <a:lnTo>
                    <a:pt x="37" y="732"/>
                  </a:lnTo>
                  <a:lnTo>
                    <a:pt x="445" y="1442"/>
                  </a:lnTo>
                  <a:lnTo>
                    <a:pt x="419" y="1458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3" name="Freeform 304">
              <a:extLst>
                <a:ext uri="{FF2B5EF4-FFF2-40B4-BE49-F238E27FC236}">
                  <a16:creationId xmlns:a16="http://schemas.microsoft.com/office/drawing/2014/main" xmlns="" id="{0AA10FA0-7B0B-4158-8AF7-BBA2BD79DF18}"/>
                </a:ext>
              </a:extLst>
            </p:cNvPr>
            <p:cNvSpPr/>
            <p:nvPr/>
          </p:nvSpPr>
          <p:spPr bwMode="auto">
            <a:xfrm>
              <a:off x="10000497" y="4626179"/>
              <a:ext cx="2191505" cy="2220763"/>
            </a:xfrm>
            <a:custGeom>
              <a:avLst/>
              <a:gdLst>
                <a:gd name="T0" fmla="*/ 2735 w 2735"/>
                <a:gd name="T1" fmla="*/ 0 h 2771"/>
                <a:gd name="T2" fmla="*/ 1598 w 2735"/>
                <a:gd name="T3" fmla="*/ 0 h 2771"/>
                <a:gd name="T4" fmla="*/ 0 w 2735"/>
                <a:gd name="T5" fmla="*/ 2771 h 2771"/>
                <a:gd name="T6" fmla="*/ 2735 w 2735"/>
                <a:gd name="T7" fmla="*/ 2771 h 2771"/>
                <a:gd name="T8" fmla="*/ 2735 w 2735"/>
                <a:gd name="T9" fmla="*/ 0 h 2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35" h="2771">
                  <a:moveTo>
                    <a:pt x="2735" y="0"/>
                  </a:moveTo>
                  <a:lnTo>
                    <a:pt x="1598" y="0"/>
                  </a:lnTo>
                  <a:lnTo>
                    <a:pt x="0" y="2771"/>
                  </a:lnTo>
                  <a:lnTo>
                    <a:pt x="2735" y="2771"/>
                  </a:lnTo>
                  <a:lnTo>
                    <a:pt x="2735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8435" name="矩形 102">
            <a:extLst>
              <a:ext uri="{FF2B5EF4-FFF2-40B4-BE49-F238E27FC236}">
                <a16:creationId xmlns:a16="http://schemas.microsoft.com/office/drawing/2014/main" xmlns="" id="{A5CA86EF-E473-448A-BDE6-244AB154E8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5113" y="2619375"/>
            <a:ext cx="15017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800" b="1" spc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第八章</a:t>
            </a: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</a:p>
        </p:txBody>
      </p:sp>
      <p:grpSp>
        <p:nvGrpSpPr>
          <p:cNvPr id="18436" name="组合 2">
            <a:extLst>
              <a:ext uri="{FF2B5EF4-FFF2-40B4-BE49-F238E27FC236}">
                <a16:creationId xmlns:a16="http://schemas.microsoft.com/office/drawing/2014/main" xmlns="" id="{8B7D5CC6-D6E7-48E7-A8D3-BBE2005E61BC}"/>
              </a:ext>
            </a:extLst>
          </p:cNvPr>
          <p:cNvGrpSpPr>
            <a:grpSpLocks/>
          </p:cNvGrpSpPr>
          <p:nvPr/>
        </p:nvGrpSpPr>
        <p:grpSpPr bwMode="auto">
          <a:xfrm>
            <a:off x="7524750" y="5276850"/>
            <a:ext cx="3754438" cy="344488"/>
            <a:chOff x="7493000" y="4678363"/>
            <a:chExt cx="3754438" cy="344487"/>
          </a:xfrm>
        </p:grpSpPr>
        <p:sp>
          <p:nvSpPr>
            <p:cNvPr id="106" name="任意多边形 22">
              <a:extLst>
                <a:ext uri="{FF2B5EF4-FFF2-40B4-BE49-F238E27FC236}">
                  <a16:creationId xmlns:a16="http://schemas.microsoft.com/office/drawing/2014/main" xmlns="" id="{DDF1E21B-1917-4614-814E-A65E1FEBFD4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493000" y="4678363"/>
              <a:ext cx="368300" cy="342899"/>
            </a:xfrm>
            <a:custGeom>
              <a:avLst/>
              <a:gdLst>
                <a:gd name="connsiteX0" fmla="*/ 262805 w 519288"/>
                <a:gd name="connsiteY0" fmla="*/ 111558 h 503774"/>
                <a:gd name="connsiteX1" fmla="*/ 439744 w 519288"/>
                <a:gd name="connsiteY1" fmla="*/ 276036 h 503774"/>
                <a:gd name="connsiteX2" fmla="*/ 439744 w 519288"/>
                <a:gd name="connsiteY2" fmla="*/ 484796 h 503774"/>
                <a:gd name="connsiteX3" fmla="*/ 433425 w 519288"/>
                <a:gd name="connsiteY3" fmla="*/ 503774 h 503774"/>
                <a:gd name="connsiteX4" fmla="*/ 414467 w 519288"/>
                <a:gd name="connsiteY4" fmla="*/ 503774 h 503774"/>
                <a:gd name="connsiteX5" fmla="*/ 319678 w 519288"/>
                <a:gd name="connsiteY5" fmla="*/ 503774 h 503774"/>
                <a:gd name="connsiteX6" fmla="*/ 313359 w 519288"/>
                <a:gd name="connsiteY6" fmla="*/ 503774 h 503774"/>
                <a:gd name="connsiteX7" fmla="*/ 307040 w 519288"/>
                <a:gd name="connsiteY7" fmla="*/ 497448 h 503774"/>
                <a:gd name="connsiteX8" fmla="*/ 307040 w 519288"/>
                <a:gd name="connsiteY8" fmla="*/ 396231 h 503774"/>
                <a:gd name="connsiteX9" fmla="*/ 212251 w 519288"/>
                <a:gd name="connsiteY9" fmla="*/ 396231 h 503774"/>
                <a:gd name="connsiteX10" fmla="*/ 212251 w 519288"/>
                <a:gd name="connsiteY10" fmla="*/ 497448 h 503774"/>
                <a:gd name="connsiteX11" fmla="*/ 212251 w 519288"/>
                <a:gd name="connsiteY11" fmla="*/ 503774 h 503774"/>
                <a:gd name="connsiteX12" fmla="*/ 199612 w 519288"/>
                <a:gd name="connsiteY12" fmla="*/ 503774 h 503774"/>
                <a:gd name="connsiteX13" fmla="*/ 104823 w 519288"/>
                <a:gd name="connsiteY13" fmla="*/ 503774 h 503774"/>
                <a:gd name="connsiteX14" fmla="*/ 92185 w 519288"/>
                <a:gd name="connsiteY14" fmla="*/ 503774 h 503774"/>
                <a:gd name="connsiteX15" fmla="*/ 79546 w 519288"/>
                <a:gd name="connsiteY15" fmla="*/ 484796 h 503774"/>
                <a:gd name="connsiteX16" fmla="*/ 79546 w 519288"/>
                <a:gd name="connsiteY16" fmla="*/ 276036 h 503774"/>
                <a:gd name="connsiteX17" fmla="*/ 259644 w 519288"/>
                <a:gd name="connsiteY17" fmla="*/ 0 h 503774"/>
                <a:gd name="connsiteX18" fmla="*/ 281809 w 519288"/>
                <a:gd name="connsiteY18" fmla="*/ 9516 h 503774"/>
                <a:gd name="connsiteX19" fmla="*/ 370468 w 519288"/>
                <a:gd name="connsiteY19" fmla="*/ 91992 h 503774"/>
                <a:gd name="connsiteX20" fmla="*/ 370468 w 519288"/>
                <a:gd name="connsiteY20" fmla="*/ 22205 h 503774"/>
                <a:gd name="connsiteX21" fmla="*/ 383134 w 519288"/>
                <a:gd name="connsiteY21" fmla="*/ 9516 h 503774"/>
                <a:gd name="connsiteX22" fmla="*/ 414798 w 519288"/>
                <a:gd name="connsiteY22" fmla="*/ 9516 h 503774"/>
                <a:gd name="connsiteX23" fmla="*/ 427463 w 519288"/>
                <a:gd name="connsiteY23" fmla="*/ 22205 h 503774"/>
                <a:gd name="connsiteX24" fmla="*/ 427463 w 519288"/>
                <a:gd name="connsiteY24" fmla="*/ 142746 h 503774"/>
                <a:gd name="connsiteX25" fmla="*/ 509789 w 519288"/>
                <a:gd name="connsiteY25" fmla="*/ 218877 h 503774"/>
                <a:gd name="connsiteX26" fmla="*/ 509789 w 519288"/>
                <a:gd name="connsiteY26" fmla="*/ 269631 h 503774"/>
                <a:gd name="connsiteX27" fmla="*/ 465460 w 519288"/>
                <a:gd name="connsiteY27" fmla="*/ 269631 h 503774"/>
                <a:gd name="connsiteX28" fmla="*/ 262810 w 519288"/>
                <a:gd name="connsiteY28" fmla="*/ 79303 h 503774"/>
                <a:gd name="connsiteX29" fmla="*/ 60161 w 519288"/>
                <a:gd name="connsiteY29" fmla="*/ 269631 h 503774"/>
                <a:gd name="connsiteX30" fmla="*/ 34830 w 519288"/>
                <a:gd name="connsiteY30" fmla="*/ 275975 h 503774"/>
                <a:gd name="connsiteX31" fmla="*/ 9499 w 519288"/>
                <a:gd name="connsiteY31" fmla="*/ 269631 h 503774"/>
                <a:gd name="connsiteX32" fmla="*/ 9499 w 519288"/>
                <a:gd name="connsiteY32" fmla="*/ 218877 h 503774"/>
                <a:gd name="connsiteX33" fmla="*/ 237479 w 519288"/>
                <a:gd name="connsiteY33" fmla="*/ 9516 h 503774"/>
                <a:gd name="connsiteX34" fmla="*/ 259644 w 519288"/>
                <a:gd name="connsiteY34" fmla="*/ 0 h 503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19288" h="503774">
                  <a:moveTo>
                    <a:pt x="262805" y="111558"/>
                  </a:moveTo>
                  <a:cubicBezTo>
                    <a:pt x="262805" y="111558"/>
                    <a:pt x="262805" y="111558"/>
                    <a:pt x="439744" y="276036"/>
                  </a:cubicBezTo>
                  <a:cubicBezTo>
                    <a:pt x="439744" y="276036"/>
                    <a:pt x="439744" y="276036"/>
                    <a:pt x="439744" y="484796"/>
                  </a:cubicBezTo>
                  <a:cubicBezTo>
                    <a:pt x="439744" y="497448"/>
                    <a:pt x="433425" y="503774"/>
                    <a:pt x="433425" y="503774"/>
                  </a:cubicBezTo>
                  <a:cubicBezTo>
                    <a:pt x="427106" y="503774"/>
                    <a:pt x="420786" y="503774"/>
                    <a:pt x="414467" y="503774"/>
                  </a:cubicBezTo>
                  <a:cubicBezTo>
                    <a:pt x="414467" y="503774"/>
                    <a:pt x="414467" y="503774"/>
                    <a:pt x="319678" y="503774"/>
                  </a:cubicBezTo>
                  <a:cubicBezTo>
                    <a:pt x="319678" y="503774"/>
                    <a:pt x="313359" y="503774"/>
                    <a:pt x="313359" y="503774"/>
                  </a:cubicBezTo>
                  <a:cubicBezTo>
                    <a:pt x="313359" y="503774"/>
                    <a:pt x="307040" y="497448"/>
                    <a:pt x="307040" y="497448"/>
                  </a:cubicBezTo>
                  <a:cubicBezTo>
                    <a:pt x="307040" y="497448"/>
                    <a:pt x="307040" y="497448"/>
                    <a:pt x="307040" y="396231"/>
                  </a:cubicBezTo>
                  <a:cubicBezTo>
                    <a:pt x="307040" y="396231"/>
                    <a:pt x="307040" y="396231"/>
                    <a:pt x="212251" y="396231"/>
                  </a:cubicBezTo>
                  <a:cubicBezTo>
                    <a:pt x="212251" y="396231"/>
                    <a:pt x="212251" y="396231"/>
                    <a:pt x="212251" y="497448"/>
                  </a:cubicBezTo>
                  <a:cubicBezTo>
                    <a:pt x="212251" y="497448"/>
                    <a:pt x="212251" y="503774"/>
                    <a:pt x="212251" y="503774"/>
                  </a:cubicBezTo>
                  <a:cubicBezTo>
                    <a:pt x="205931" y="503774"/>
                    <a:pt x="205931" y="503774"/>
                    <a:pt x="199612" y="503774"/>
                  </a:cubicBezTo>
                  <a:cubicBezTo>
                    <a:pt x="199612" y="503774"/>
                    <a:pt x="199612" y="503774"/>
                    <a:pt x="104823" y="503774"/>
                  </a:cubicBezTo>
                  <a:cubicBezTo>
                    <a:pt x="98504" y="503774"/>
                    <a:pt x="98504" y="503774"/>
                    <a:pt x="92185" y="503774"/>
                  </a:cubicBezTo>
                  <a:cubicBezTo>
                    <a:pt x="85865" y="503774"/>
                    <a:pt x="79546" y="497448"/>
                    <a:pt x="79546" y="484796"/>
                  </a:cubicBezTo>
                  <a:cubicBezTo>
                    <a:pt x="79546" y="484796"/>
                    <a:pt x="79546" y="484796"/>
                    <a:pt x="79546" y="276036"/>
                  </a:cubicBezTo>
                  <a:close/>
                  <a:moveTo>
                    <a:pt x="259644" y="0"/>
                  </a:moveTo>
                  <a:cubicBezTo>
                    <a:pt x="267560" y="0"/>
                    <a:pt x="275476" y="3172"/>
                    <a:pt x="281809" y="9516"/>
                  </a:cubicBezTo>
                  <a:cubicBezTo>
                    <a:pt x="281809" y="9516"/>
                    <a:pt x="281809" y="9516"/>
                    <a:pt x="370468" y="91992"/>
                  </a:cubicBezTo>
                  <a:cubicBezTo>
                    <a:pt x="370468" y="91992"/>
                    <a:pt x="370468" y="91992"/>
                    <a:pt x="370468" y="22205"/>
                  </a:cubicBezTo>
                  <a:cubicBezTo>
                    <a:pt x="370468" y="15861"/>
                    <a:pt x="376801" y="9516"/>
                    <a:pt x="383134" y="9516"/>
                  </a:cubicBezTo>
                  <a:cubicBezTo>
                    <a:pt x="383134" y="9516"/>
                    <a:pt x="383134" y="9516"/>
                    <a:pt x="414798" y="9516"/>
                  </a:cubicBezTo>
                  <a:cubicBezTo>
                    <a:pt x="421130" y="9516"/>
                    <a:pt x="427463" y="15861"/>
                    <a:pt x="427463" y="22205"/>
                  </a:cubicBezTo>
                  <a:cubicBezTo>
                    <a:pt x="427463" y="22205"/>
                    <a:pt x="427463" y="22205"/>
                    <a:pt x="427463" y="142746"/>
                  </a:cubicBezTo>
                  <a:cubicBezTo>
                    <a:pt x="427463" y="142746"/>
                    <a:pt x="427463" y="142746"/>
                    <a:pt x="509789" y="218877"/>
                  </a:cubicBezTo>
                  <a:cubicBezTo>
                    <a:pt x="522455" y="231565"/>
                    <a:pt x="522455" y="250598"/>
                    <a:pt x="509789" y="269631"/>
                  </a:cubicBezTo>
                  <a:cubicBezTo>
                    <a:pt x="503457" y="282319"/>
                    <a:pt x="478126" y="282319"/>
                    <a:pt x="465460" y="269631"/>
                  </a:cubicBezTo>
                  <a:cubicBezTo>
                    <a:pt x="465460" y="269631"/>
                    <a:pt x="465460" y="269631"/>
                    <a:pt x="262810" y="79303"/>
                  </a:cubicBezTo>
                  <a:cubicBezTo>
                    <a:pt x="262810" y="79303"/>
                    <a:pt x="262810" y="79303"/>
                    <a:pt x="60161" y="269631"/>
                  </a:cubicBezTo>
                  <a:cubicBezTo>
                    <a:pt x="53828" y="275975"/>
                    <a:pt x="41163" y="275975"/>
                    <a:pt x="34830" y="275975"/>
                  </a:cubicBezTo>
                  <a:cubicBezTo>
                    <a:pt x="28497" y="275975"/>
                    <a:pt x="15831" y="275975"/>
                    <a:pt x="9499" y="269631"/>
                  </a:cubicBezTo>
                  <a:cubicBezTo>
                    <a:pt x="-3167" y="250598"/>
                    <a:pt x="-3167" y="231565"/>
                    <a:pt x="9499" y="218877"/>
                  </a:cubicBezTo>
                  <a:cubicBezTo>
                    <a:pt x="9499" y="218877"/>
                    <a:pt x="9499" y="218877"/>
                    <a:pt x="237479" y="9516"/>
                  </a:cubicBezTo>
                  <a:cubicBezTo>
                    <a:pt x="243812" y="3172"/>
                    <a:pt x="251728" y="0"/>
                    <a:pt x="259644" y="0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069"/>
            </a:p>
          </p:txBody>
        </p:sp>
        <p:sp>
          <p:nvSpPr>
            <p:cNvPr id="18442" name="文本框 37">
              <a:extLst>
                <a:ext uri="{FF2B5EF4-FFF2-40B4-BE49-F238E27FC236}">
                  <a16:creationId xmlns:a16="http://schemas.microsoft.com/office/drawing/2014/main" xmlns="" id="{13DB3385-42C4-4509-AB2A-094429DCCC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88288" y="4684713"/>
              <a:ext cx="3359150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1600" b="1">
                  <a:solidFill>
                    <a:srgbClr val="3B383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单位：郑州澍青医学高等专科学校</a:t>
              </a:r>
            </a:p>
          </p:txBody>
        </p:sp>
      </p:grpSp>
      <p:sp>
        <p:nvSpPr>
          <p:cNvPr id="18437" name="文本框 107">
            <a:extLst>
              <a:ext uri="{FF2B5EF4-FFF2-40B4-BE49-F238E27FC236}">
                <a16:creationId xmlns:a16="http://schemas.microsoft.com/office/drawing/2014/main" xmlns="" id="{589BAF95-D4A4-4C80-B2ED-4206EC2884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5538" y="3429000"/>
            <a:ext cx="4860925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400" b="1">
                <a:solidFill>
                  <a:srgbClr val="2B2F3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排 泄 护 理</a:t>
            </a:r>
            <a:endParaRPr lang="en-US" altLang="zh-CN" sz="4400" b="1">
              <a:solidFill>
                <a:srgbClr val="2B2F3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8438" name="组合 1">
            <a:extLst>
              <a:ext uri="{FF2B5EF4-FFF2-40B4-BE49-F238E27FC236}">
                <a16:creationId xmlns:a16="http://schemas.microsoft.com/office/drawing/2014/main" xmlns="" id="{8D3FFB35-E102-4DEE-8D18-CB19EFA90710}"/>
              </a:ext>
            </a:extLst>
          </p:cNvPr>
          <p:cNvGrpSpPr>
            <a:grpSpLocks/>
          </p:cNvGrpSpPr>
          <p:nvPr/>
        </p:nvGrpSpPr>
        <p:grpSpPr bwMode="auto">
          <a:xfrm>
            <a:off x="1898650" y="5181600"/>
            <a:ext cx="2763838" cy="469900"/>
            <a:chOff x="1935163" y="4640263"/>
            <a:chExt cx="2763837" cy="469900"/>
          </a:xfrm>
        </p:grpSpPr>
        <p:sp>
          <p:nvSpPr>
            <p:cNvPr id="18439" name="文本框 39">
              <a:extLst>
                <a:ext uri="{FF2B5EF4-FFF2-40B4-BE49-F238E27FC236}">
                  <a16:creationId xmlns:a16="http://schemas.microsoft.com/office/drawing/2014/main" xmlns="" id="{362DA45D-EC40-4EAD-B86C-FE70188AF5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86025" y="4735513"/>
              <a:ext cx="2212975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1600" b="1">
                  <a:solidFill>
                    <a:srgbClr val="3B383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主讲人：陈亚静</a:t>
              </a:r>
            </a:p>
          </p:txBody>
        </p:sp>
        <p:pic>
          <p:nvPicPr>
            <p:cNvPr id="18440" name="图形 2" descr="女学生">
              <a:extLst>
                <a:ext uri="{FF2B5EF4-FFF2-40B4-BE49-F238E27FC236}">
                  <a16:creationId xmlns:a16="http://schemas.microsoft.com/office/drawing/2014/main" xmlns="" id="{979760C2-FE30-43C7-90E3-7D3DEEFBF3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5163" y="4640263"/>
              <a:ext cx="469900" cy="469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xmlns="" id="{C9A23768-ADAA-44E1-BF1E-88BC6EBCB5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4125" y="84138"/>
            <a:ext cx="7937500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一、排便活动的评估</a:t>
            </a:r>
            <a:r>
              <a:rPr lang="en-US" altLang="zh-CN" sz="3200" dirty="0"/>
              <a:t>——</a:t>
            </a:r>
            <a:r>
              <a:rPr lang="zh-CN" altLang="en-US" sz="3200" dirty="0"/>
              <a:t>影响排便因素</a:t>
            </a:r>
          </a:p>
        </p:txBody>
      </p:sp>
      <p:sp>
        <p:nvSpPr>
          <p:cNvPr id="104451" name="灯片编号占位符 3">
            <a:extLst>
              <a:ext uri="{FF2B5EF4-FFF2-40B4-BE49-F238E27FC236}">
                <a16:creationId xmlns:a16="http://schemas.microsoft.com/office/drawing/2014/main" xmlns="" id="{6E32145A-C6A1-4AA3-85B2-E65A3C883751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74AEC797-64E1-4DB1-A390-04CFB440D7BD}"/>
              </a:ext>
            </a:extLst>
          </p:cNvPr>
          <p:cNvSpPr txBox="1"/>
          <p:nvPr/>
        </p:nvSpPr>
        <p:spPr>
          <a:xfrm>
            <a:off x="1774825" y="974725"/>
            <a:ext cx="4176713" cy="6556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心理因素</a:t>
            </a:r>
          </a:p>
        </p:txBody>
      </p:sp>
      <p:pic>
        <p:nvPicPr>
          <p:cNvPr id="104453" name="图形 3" descr="研究">
            <a:extLst>
              <a:ext uri="{FF2B5EF4-FFF2-40B4-BE49-F238E27FC236}">
                <a16:creationId xmlns:a16="http://schemas.microsoft.com/office/drawing/2014/main" xmlns="" id="{34CBE674-7BB3-4542-B9DE-E46AE1693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9950" y="1055688"/>
            <a:ext cx="769938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E6F7FD9C-FE11-43FD-818A-34084B211B63}"/>
              </a:ext>
            </a:extLst>
          </p:cNvPr>
          <p:cNvSpPr txBox="1"/>
          <p:nvPr/>
        </p:nvSpPr>
        <p:spPr>
          <a:xfrm>
            <a:off x="869950" y="5040313"/>
            <a:ext cx="4308475" cy="954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精神抑郁、肠蠕动减少导致便秘哦！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xmlns="" id="{D957254D-3D4E-48EB-B87B-1744901D6728}"/>
              </a:ext>
            </a:extLst>
          </p:cNvPr>
          <p:cNvSpPr txBox="1"/>
          <p:nvPr/>
        </p:nvSpPr>
        <p:spPr>
          <a:xfrm>
            <a:off x="6810375" y="5038725"/>
            <a:ext cx="5040313" cy="954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情绪紧张、焦虑导致迷走神经兴奋，肠蠕动增加，腹泻哦！</a:t>
            </a:r>
          </a:p>
        </p:txBody>
      </p:sp>
      <p:pic>
        <p:nvPicPr>
          <p:cNvPr id="104456" name="图片 3">
            <a:extLst>
              <a:ext uri="{FF2B5EF4-FFF2-40B4-BE49-F238E27FC236}">
                <a16:creationId xmlns:a16="http://schemas.microsoft.com/office/drawing/2014/main" xmlns="" id="{349138FE-3C3D-43AB-A931-F9C615F85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5838" y="1614488"/>
            <a:ext cx="4076700" cy="337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7" name="图片 7">
            <a:extLst>
              <a:ext uri="{FF2B5EF4-FFF2-40B4-BE49-F238E27FC236}">
                <a16:creationId xmlns:a16="http://schemas.microsoft.com/office/drawing/2014/main" xmlns="" id="{0A433F66-11A2-42A2-A891-5EFA459C1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10188" y="1614488"/>
            <a:ext cx="6607175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图片 3">
            <a:extLst>
              <a:ext uri="{FF2B5EF4-FFF2-40B4-BE49-F238E27FC236}">
                <a16:creationId xmlns:a16="http://schemas.microsoft.com/office/drawing/2014/main" xmlns="" id="{4E0AC123-6023-466E-92F7-1A1BB87ED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68275" y="658813"/>
            <a:ext cx="7234238" cy="564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占位符 1">
            <a:extLst>
              <a:ext uri="{FF2B5EF4-FFF2-40B4-BE49-F238E27FC236}">
                <a16:creationId xmlns:a16="http://schemas.microsoft.com/office/drawing/2014/main" xmlns="" id="{95A47588-A5DD-4A4A-94C4-10FA6EF16F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4125" y="84138"/>
            <a:ext cx="7937500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一、排便活动的评估</a:t>
            </a:r>
            <a:r>
              <a:rPr lang="en-US" altLang="zh-CN" sz="3200" dirty="0"/>
              <a:t>——</a:t>
            </a:r>
            <a:r>
              <a:rPr lang="zh-CN" altLang="en-US" sz="3200" dirty="0"/>
              <a:t>影响排便因素</a:t>
            </a:r>
          </a:p>
        </p:txBody>
      </p:sp>
      <p:sp>
        <p:nvSpPr>
          <p:cNvPr id="105476" name="灯片编号占位符 3">
            <a:extLst>
              <a:ext uri="{FF2B5EF4-FFF2-40B4-BE49-F238E27FC236}">
                <a16:creationId xmlns:a16="http://schemas.microsoft.com/office/drawing/2014/main" xmlns="" id="{65C04144-FDD7-47CE-8B43-AF8C910CCDB7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84F78E33-43CA-47CB-AAD4-B04373F22A4F}"/>
              </a:ext>
            </a:extLst>
          </p:cNvPr>
          <p:cNvSpPr txBox="1"/>
          <p:nvPr/>
        </p:nvSpPr>
        <p:spPr>
          <a:xfrm>
            <a:off x="8104188" y="969963"/>
            <a:ext cx="4087812" cy="13017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社会文化因素</a:t>
            </a: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——</a:t>
            </a:r>
          </a:p>
          <a:p>
            <a:pPr>
              <a:lnSpc>
                <a:spcPct val="150000"/>
              </a:lnSpc>
              <a:defRPr/>
            </a:pP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社会规范、个人习惯</a:t>
            </a:r>
          </a:p>
        </p:txBody>
      </p:sp>
      <p:pic>
        <p:nvPicPr>
          <p:cNvPr id="105478" name="图形 3" descr="研究">
            <a:extLst>
              <a:ext uri="{FF2B5EF4-FFF2-40B4-BE49-F238E27FC236}">
                <a16:creationId xmlns:a16="http://schemas.microsoft.com/office/drawing/2014/main" xmlns="" id="{B9C57CFC-B5E8-499B-B0AD-63140B159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65963" y="1116013"/>
            <a:ext cx="76993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xmlns="" id="{9198C463-930D-4889-92C9-2AF9340D4B29}"/>
              </a:ext>
            </a:extLst>
          </p:cNvPr>
          <p:cNvSpPr txBox="1"/>
          <p:nvPr/>
        </p:nvSpPr>
        <p:spPr>
          <a:xfrm>
            <a:off x="5035550" y="3884613"/>
            <a:ext cx="6184900" cy="13001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排便习惯受到（姿势、时间、环境）改变而改变。</a:t>
            </a:r>
            <a:endParaRPr lang="en-US" altLang="zh-CN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xmlns="" id="{8F1CEE19-D8B9-428D-B269-92009B5CFD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4125" y="84138"/>
            <a:ext cx="7937500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一、排便活动的评估</a:t>
            </a:r>
            <a:r>
              <a:rPr lang="en-US" altLang="zh-CN" sz="3200" dirty="0"/>
              <a:t>——</a:t>
            </a:r>
            <a:r>
              <a:rPr lang="zh-CN" altLang="en-US" sz="3200" dirty="0"/>
              <a:t>影响排便因素</a:t>
            </a:r>
          </a:p>
        </p:txBody>
      </p:sp>
      <p:sp>
        <p:nvSpPr>
          <p:cNvPr id="106499" name="灯片编号占位符 3">
            <a:extLst>
              <a:ext uri="{FF2B5EF4-FFF2-40B4-BE49-F238E27FC236}">
                <a16:creationId xmlns:a16="http://schemas.microsoft.com/office/drawing/2014/main" xmlns="" id="{FD68B75A-767D-40EE-9131-C44F933F1D46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DBAE331A-6404-427E-AED9-337EC54C3227}"/>
              </a:ext>
            </a:extLst>
          </p:cNvPr>
          <p:cNvSpPr txBox="1"/>
          <p:nvPr/>
        </p:nvSpPr>
        <p:spPr>
          <a:xfrm>
            <a:off x="1774825" y="974725"/>
            <a:ext cx="4752975" cy="6556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饮食与活动</a:t>
            </a:r>
          </a:p>
        </p:txBody>
      </p:sp>
      <p:pic>
        <p:nvPicPr>
          <p:cNvPr id="106501" name="图形 3" descr="研究">
            <a:extLst>
              <a:ext uri="{FF2B5EF4-FFF2-40B4-BE49-F238E27FC236}">
                <a16:creationId xmlns:a16="http://schemas.microsoft.com/office/drawing/2014/main" xmlns="" id="{B3288C66-C912-43EC-8847-F8317F219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9950" y="1055688"/>
            <a:ext cx="769938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2" name="文本框 8">
            <a:extLst>
              <a:ext uri="{FF2B5EF4-FFF2-40B4-BE49-F238E27FC236}">
                <a16:creationId xmlns:a16="http://schemas.microsoft.com/office/drawing/2014/main" xmlns="" id="{6A440B7C-9CF1-44AF-9F03-62901C8A2B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8913" y="4941888"/>
            <a:ext cx="2952750" cy="1112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5000"/>
              </a:lnSpc>
            </a:pPr>
            <a:r>
              <a:rPr lang="zh-CN" altLang="en-US" sz="2800" b="1" dirty="0"/>
              <a:t>活动维持肌张力，刺激肠蠕动。</a:t>
            </a:r>
            <a:endParaRPr lang="en-US" altLang="zh-CN" sz="2800" b="1" dirty="0"/>
          </a:p>
        </p:txBody>
      </p:sp>
      <p:sp>
        <p:nvSpPr>
          <p:cNvPr id="106503" name="文本框 10">
            <a:extLst>
              <a:ext uri="{FF2B5EF4-FFF2-40B4-BE49-F238E27FC236}">
                <a16:creationId xmlns:a16="http://schemas.microsoft.com/office/drawing/2014/main" xmlns="" id="{C3F1CA68-6FF9-411B-A8CD-909F96757C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2088" y="5032375"/>
            <a:ext cx="2803525" cy="1112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5000"/>
              </a:lnSpc>
            </a:pPr>
            <a:r>
              <a:rPr lang="zh-CN" altLang="en-US" sz="2800" b="1" dirty="0"/>
              <a:t>富含粗食纤维</a:t>
            </a:r>
            <a:endParaRPr lang="en-US" altLang="zh-CN" sz="2800" b="1" dirty="0"/>
          </a:p>
          <a:p>
            <a:pPr>
              <a:lnSpc>
                <a:spcPct val="125000"/>
              </a:lnSpc>
            </a:pPr>
            <a:r>
              <a:rPr lang="zh-CN" altLang="en-US" sz="2800" b="1" dirty="0"/>
              <a:t>足量水分摄入</a:t>
            </a:r>
            <a:endParaRPr lang="en-US" altLang="zh-CN" sz="2800" b="1" dirty="0"/>
          </a:p>
        </p:txBody>
      </p:sp>
      <p:pic>
        <p:nvPicPr>
          <p:cNvPr id="106504" name="图片 13">
            <a:extLst>
              <a:ext uri="{FF2B5EF4-FFF2-40B4-BE49-F238E27FC236}">
                <a16:creationId xmlns:a16="http://schemas.microsoft.com/office/drawing/2014/main" xmlns="" id="{C58B97F7-A568-4B25-928E-C679F2526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75500" y="922338"/>
            <a:ext cx="3030538" cy="411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5" name="图片 15">
            <a:extLst>
              <a:ext uri="{FF2B5EF4-FFF2-40B4-BE49-F238E27FC236}">
                <a16:creationId xmlns:a16="http://schemas.microsoft.com/office/drawing/2014/main" xmlns="" id="{BF21BAFC-545F-47C7-A10C-C5356619E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6E564B"/>
              </a:clrFrom>
              <a:clrTo>
                <a:srgbClr val="6E564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5325" y="1724025"/>
            <a:ext cx="519747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xmlns="" id="{5A1250EE-26BB-4986-B44D-8634E64BD8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4125" y="84138"/>
            <a:ext cx="7937500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一、排便活动的评估</a:t>
            </a:r>
            <a:r>
              <a:rPr lang="en-US" altLang="zh-CN" sz="3200" dirty="0"/>
              <a:t>——</a:t>
            </a:r>
            <a:r>
              <a:rPr lang="zh-CN" altLang="en-US" sz="3200" dirty="0"/>
              <a:t>影响排便因素</a:t>
            </a:r>
          </a:p>
        </p:txBody>
      </p:sp>
      <p:sp>
        <p:nvSpPr>
          <p:cNvPr id="107523" name="灯片编号占位符 3">
            <a:extLst>
              <a:ext uri="{FF2B5EF4-FFF2-40B4-BE49-F238E27FC236}">
                <a16:creationId xmlns:a16="http://schemas.microsoft.com/office/drawing/2014/main" xmlns="" id="{D05FB639-9D3A-4E86-B251-FDE659F54D10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68665E66-333C-43E7-9E29-4AABA73BA293}"/>
              </a:ext>
            </a:extLst>
          </p:cNvPr>
          <p:cNvSpPr txBox="1"/>
          <p:nvPr/>
        </p:nvSpPr>
        <p:spPr>
          <a:xfrm>
            <a:off x="1774825" y="974725"/>
            <a:ext cx="4752975" cy="6556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宋体" panose="02010600030101010101" pitchFamily="2" charset="-122"/>
              </a:rPr>
              <a:t>与疾病有关的因素</a:t>
            </a:r>
          </a:p>
        </p:txBody>
      </p:sp>
      <p:pic>
        <p:nvPicPr>
          <p:cNvPr id="107525" name="图形 3" descr="研究">
            <a:extLst>
              <a:ext uri="{FF2B5EF4-FFF2-40B4-BE49-F238E27FC236}">
                <a16:creationId xmlns:a16="http://schemas.microsoft.com/office/drawing/2014/main" xmlns="" id="{C1B222FE-F7BE-4BAA-9BE3-3ECF7067B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9950" y="1055688"/>
            <a:ext cx="769938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FE1A3B3E-0F8E-482F-A3C9-2D5B2CB9721B}"/>
              </a:ext>
            </a:extLst>
          </p:cNvPr>
          <p:cNvSpPr txBox="1"/>
          <p:nvPr/>
        </p:nvSpPr>
        <p:spPr>
          <a:xfrm>
            <a:off x="982663" y="2027238"/>
            <a:ext cx="9890125" cy="365388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en-US" altLang="zh-CN" sz="2800" b="1" dirty="0">
                <a:solidFill>
                  <a:srgbClr val="002060"/>
                </a:solidFill>
              </a:rPr>
              <a:t> </a:t>
            </a:r>
            <a:r>
              <a:rPr lang="zh-CN" altLang="en-US" sz="28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脊髓损伤、脑卒中、结肠炎、大肠癌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药物：</a:t>
            </a:r>
            <a:endParaRPr lang="en-US" altLang="zh-CN" sz="2800" b="1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5000"/>
              </a:lnSpc>
              <a:defRPr/>
            </a:pP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    长期服用抗生素，抑制正常菌群生长而导致腹泻；麻醉药或止痛药，使肠蠕动减弱而导致便秘。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治疗和检查：</a:t>
            </a:r>
          </a:p>
          <a:p>
            <a:pPr>
              <a:lnSpc>
                <a:spcPct val="150000"/>
              </a:lnSpc>
              <a:defRPr/>
            </a:pP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</a:t>
            </a: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腹部、肛门手术后疼痛；肠壁肌肉麻痹；灌肠、服用钡餐</a:t>
            </a:r>
          </a:p>
        </p:txBody>
      </p:sp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xmlns="" id="{3FC8519F-80AF-4570-9226-0FA87B36A5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4125" y="84138"/>
            <a:ext cx="7937500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一、排便活动的评估</a:t>
            </a:r>
            <a:r>
              <a:rPr lang="en-US" altLang="zh-CN" sz="3200" dirty="0"/>
              <a:t>——</a:t>
            </a:r>
            <a:r>
              <a:rPr lang="zh-CN" altLang="en-US" sz="3200" dirty="0"/>
              <a:t>粪便状态的评估</a:t>
            </a:r>
          </a:p>
        </p:txBody>
      </p:sp>
      <p:sp>
        <p:nvSpPr>
          <p:cNvPr id="108547" name="灯片编号占位符 3">
            <a:extLst>
              <a:ext uri="{FF2B5EF4-FFF2-40B4-BE49-F238E27FC236}">
                <a16:creationId xmlns:a16="http://schemas.microsoft.com/office/drawing/2014/main" xmlns="" id="{CF841CCA-CAA4-451F-A805-B0BA46C1CD69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D77277C2-ABBC-4953-9D48-EC430D5C8423}"/>
              </a:ext>
            </a:extLst>
          </p:cNvPr>
          <p:cNvSpPr txBox="1"/>
          <p:nvPr/>
        </p:nvSpPr>
        <p:spPr>
          <a:xfrm>
            <a:off x="1774825" y="974725"/>
            <a:ext cx="4752975" cy="6556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次数和量</a:t>
            </a:r>
          </a:p>
        </p:txBody>
      </p:sp>
      <p:pic>
        <p:nvPicPr>
          <p:cNvPr id="108549" name="图形 3" descr="研究">
            <a:extLst>
              <a:ext uri="{FF2B5EF4-FFF2-40B4-BE49-F238E27FC236}">
                <a16:creationId xmlns:a16="http://schemas.microsoft.com/office/drawing/2014/main" xmlns="" id="{82ED18C5-B28F-444D-812F-0C5EE58B1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9950" y="1055688"/>
            <a:ext cx="769938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50" name="文本框 8">
            <a:extLst>
              <a:ext uri="{FF2B5EF4-FFF2-40B4-BE49-F238E27FC236}">
                <a16:creationId xmlns:a16="http://schemas.microsoft.com/office/drawing/2014/main" xmlns="" id="{F580EF43-7890-40A8-A2B2-62453A811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888" y="3854450"/>
            <a:ext cx="7524750" cy="194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800" b="1" dirty="0"/>
              <a:t>成人正常的排便</a:t>
            </a:r>
            <a:r>
              <a:rPr lang="en-US" altLang="zh-CN" sz="2800" b="1" dirty="0"/>
              <a:t>1~3</a:t>
            </a:r>
            <a:r>
              <a:rPr lang="zh-CN" altLang="en-US" sz="2800" b="1" dirty="0"/>
              <a:t>次</a:t>
            </a:r>
            <a:r>
              <a:rPr lang="en-US" altLang="zh-CN" sz="2800" b="1" dirty="0"/>
              <a:t>/</a:t>
            </a:r>
            <a:r>
              <a:rPr lang="zh-CN" altLang="en-US" sz="2800" b="1" dirty="0"/>
              <a:t>日</a:t>
            </a:r>
            <a:endParaRPr lang="en-US" altLang="zh-CN" sz="2800" b="1" dirty="0"/>
          </a:p>
          <a:p>
            <a:pPr>
              <a:lnSpc>
                <a:spcPct val="150000"/>
              </a:lnSpc>
            </a:pPr>
            <a:r>
              <a:rPr lang="zh-CN" altLang="en-US" sz="2800" b="1" dirty="0"/>
              <a:t>婴儿次数较多</a:t>
            </a:r>
            <a:r>
              <a:rPr lang="en-US" altLang="zh-CN" sz="2800" b="1" dirty="0"/>
              <a:t>3~5</a:t>
            </a:r>
            <a:r>
              <a:rPr lang="zh-CN" altLang="en-US" sz="2800" b="1" dirty="0"/>
              <a:t>次</a:t>
            </a:r>
            <a:r>
              <a:rPr lang="en-US" altLang="zh-CN" sz="2800" b="1" dirty="0"/>
              <a:t>/</a:t>
            </a:r>
            <a:r>
              <a:rPr lang="zh-CN" altLang="en-US" sz="2800" b="1" dirty="0"/>
              <a:t>日</a:t>
            </a:r>
            <a:endParaRPr lang="en-US" altLang="zh-CN" sz="2800" b="1" dirty="0"/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002060"/>
                </a:solidFill>
              </a:rPr>
              <a:t>正常成人每天的排便量</a:t>
            </a:r>
            <a:r>
              <a:rPr lang="en-US" altLang="zh-CN" sz="2800" b="1" dirty="0">
                <a:solidFill>
                  <a:srgbClr val="002060"/>
                </a:solidFill>
              </a:rPr>
              <a:t>100~300g</a:t>
            </a:r>
            <a:r>
              <a:rPr lang="zh-CN" altLang="en-US" sz="2800" b="1" dirty="0">
                <a:solidFill>
                  <a:srgbClr val="002060"/>
                </a:solidFill>
              </a:rPr>
              <a:t>。</a:t>
            </a:r>
            <a:endParaRPr lang="en-US" altLang="zh-CN" sz="2800" b="1" dirty="0">
              <a:solidFill>
                <a:srgbClr val="002060"/>
              </a:solidFill>
            </a:endParaRPr>
          </a:p>
        </p:txBody>
      </p:sp>
      <p:sp>
        <p:nvSpPr>
          <p:cNvPr id="108551" name="文本框 6">
            <a:extLst>
              <a:ext uri="{FF2B5EF4-FFF2-40B4-BE49-F238E27FC236}">
                <a16:creationId xmlns:a16="http://schemas.microsoft.com/office/drawing/2014/main" xmlns="" id="{8F27188C-9208-423D-BA99-F0AA0CCD72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3700" y="4178300"/>
            <a:ext cx="5184775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800" b="1">
                <a:solidFill>
                  <a:srgbClr val="C00000"/>
                </a:solidFill>
              </a:rPr>
              <a:t>成人排便超过</a:t>
            </a:r>
            <a:r>
              <a:rPr lang="en-US" altLang="zh-CN" sz="2800" b="1">
                <a:solidFill>
                  <a:srgbClr val="C00000"/>
                </a:solidFill>
              </a:rPr>
              <a:t>3</a:t>
            </a:r>
            <a:r>
              <a:rPr lang="zh-CN" altLang="en-US" sz="2800" b="1">
                <a:solidFill>
                  <a:srgbClr val="C00000"/>
                </a:solidFill>
              </a:rPr>
              <a:t>次</a:t>
            </a:r>
            <a:r>
              <a:rPr lang="en-US" altLang="zh-CN" sz="2800" b="1">
                <a:solidFill>
                  <a:srgbClr val="C00000"/>
                </a:solidFill>
              </a:rPr>
              <a:t>/</a:t>
            </a:r>
            <a:r>
              <a:rPr lang="zh-CN" altLang="en-US" sz="2800" b="1">
                <a:solidFill>
                  <a:srgbClr val="C00000"/>
                </a:solidFill>
              </a:rPr>
              <a:t>天</a:t>
            </a:r>
            <a:r>
              <a:rPr lang="en-US" altLang="zh-CN" sz="2800" b="1">
                <a:solidFill>
                  <a:srgbClr val="C00000"/>
                </a:solidFill>
              </a:rPr>
              <a:t>——</a:t>
            </a:r>
            <a:r>
              <a:rPr lang="zh-CN" altLang="en-US" sz="2800" b="1">
                <a:solidFill>
                  <a:srgbClr val="C00000"/>
                </a:solidFill>
              </a:rPr>
              <a:t>腹泻</a:t>
            </a:r>
            <a:endParaRPr lang="en-US" altLang="zh-CN" sz="2800" b="1">
              <a:solidFill>
                <a:srgbClr val="C0000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800" b="1">
                <a:solidFill>
                  <a:srgbClr val="C00000"/>
                </a:solidFill>
              </a:rPr>
              <a:t>每周少于</a:t>
            </a:r>
            <a:r>
              <a:rPr lang="en-US" altLang="zh-CN" sz="2800" b="1">
                <a:solidFill>
                  <a:srgbClr val="C00000"/>
                </a:solidFill>
              </a:rPr>
              <a:t>3</a:t>
            </a:r>
            <a:r>
              <a:rPr lang="zh-CN" altLang="en-US" sz="2800" b="1">
                <a:solidFill>
                  <a:srgbClr val="C00000"/>
                </a:solidFill>
              </a:rPr>
              <a:t>次</a:t>
            </a:r>
            <a:r>
              <a:rPr lang="en-US" altLang="zh-CN" sz="2800" b="1">
                <a:solidFill>
                  <a:srgbClr val="C00000"/>
                </a:solidFill>
              </a:rPr>
              <a:t>——</a:t>
            </a:r>
            <a:r>
              <a:rPr lang="zh-CN" altLang="en-US" sz="2800" b="1">
                <a:solidFill>
                  <a:srgbClr val="C00000"/>
                </a:solidFill>
              </a:rPr>
              <a:t>便秘</a:t>
            </a:r>
            <a:endParaRPr lang="en-US" altLang="zh-CN" sz="2800" b="1">
              <a:solidFill>
                <a:srgbClr val="C00000"/>
              </a:solidFill>
            </a:endParaRPr>
          </a:p>
        </p:txBody>
      </p:sp>
      <p:pic>
        <p:nvPicPr>
          <p:cNvPr id="108552" name="图片 3">
            <a:extLst>
              <a:ext uri="{FF2B5EF4-FFF2-40B4-BE49-F238E27FC236}">
                <a16:creationId xmlns:a16="http://schemas.microsoft.com/office/drawing/2014/main" xmlns="" id="{8495E857-80FD-446E-A17E-9F142ADD7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42063" y="935038"/>
            <a:ext cx="5570537" cy="296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3" name="图片 4">
            <a:extLst>
              <a:ext uri="{FF2B5EF4-FFF2-40B4-BE49-F238E27FC236}">
                <a16:creationId xmlns:a16="http://schemas.microsoft.com/office/drawing/2014/main" xmlns="" id="{D546F6FF-3ABC-4CFF-8508-ED495A4FF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63750" y="1670050"/>
            <a:ext cx="744538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4" name="图片 6">
            <a:extLst>
              <a:ext uri="{FF2B5EF4-FFF2-40B4-BE49-F238E27FC236}">
                <a16:creationId xmlns:a16="http://schemas.microsoft.com/office/drawing/2014/main" xmlns="" id="{9D82ED30-0D9E-44D3-A3DB-411A407F5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4125" y="2387600"/>
            <a:ext cx="744538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5" name="图片 7">
            <a:extLst>
              <a:ext uri="{FF2B5EF4-FFF2-40B4-BE49-F238E27FC236}">
                <a16:creationId xmlns:a16="http://schemas.microsoft.com/office/drawing/2014/main" xmlns="" id="{A7826DA7-C6D1-4CA0-A3B6-06A6A9539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89250" y="2347913"/>
            <a:ext cx="746125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6" name="图片 8">
            <a:extLst>
              <a:ext uri="{FF2B5EF4-FFF2-40B4-BE49-F238E27FC236}">
                <a16:creationId xmlns:a16="http://schemas.microsoft.com/office/drawing/2014/main" xmlns="" id="{2AAE7353-C40E-4377-89AE-B48550AB6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9363" y="1684338"/>
            <a:ext cx="744537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灯片编号占位符 3">
            <a:extLst>
              <a:ext uri="{FF2B5EF4-FFF2-40B4-BE49-F238E27FC236}">
                <a16:creationId xmlns:a16="http://schemas.microsoft.com/office/drawing/2014/main" xmlns="" id="{6492DB12-7578-48E5-8DC2-5497DA1E1CD8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CD2234F9-1C44-4137-A5E1-96E625F53737}"/>
              </a:ext>
            </a:extLst>
          </p:cNvPr>
          <p:cNvSpPr txBox="1"/>
          <p:nvPr/>
        </p:nvSpPr>
        <p:spPr>
          <a:xfrm>
            <a:off x="192088" y="1125538"/>
            <a:ext cx="4752975" cy="654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形状与软硬度</a:t>
            </a:r>
          </a:p>
        </p:txBody>
      </p:sp>
      <p:pic>
        <p:nvPicPr>
          <p:cNvPr id="109572" name="图形 3" descr="研究">
            <a:extLst>
              <a:ext uri="{FF2B5EF4-FFF2-40B4-BE49-F238E27FC236}">
                <a16:creationId xmlns:a16="http://schemas.microsoft.com/office/drawing/2014/main" xmlns="" id="{63FCE2E7-F718-4A8A-ABCF-00DFE8F2A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7350" y="204788"/>
            <a:ext cx="769938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3" name="图片 3">
            <a:extLst>
              <a:ext uri="{FF2B5EF4-FFF2-40B4-BE49-F238E27FC236}">
                <a16:creationId xmlns:a16="http://schemas.microsoft.com/office/drawing/2014/main" xmlns="" id="{836B5D86-9EF1-464F-81DE-B557CE144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1664" y="-96838"/>
            <a:ext cx="7335986" cy="662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灯片编号占位符 3">
            <a:extLst>
              <a:ext uri="{FF2B5EF4-FFF2-40B4-BE49-F238E27FC236}">
                <a16:creationId xmlns:a16="http://schemas.microsoft.com/office/drawing/2014/main" xmlns="" id="{3BE0D7DF-C6C5-40E7-AB27-878FE0FBE6CB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4F6BBD92-993E-4660-87EB-E1DEF4D62929}"/>
              </a:ext>
            </a:extLst>
          </p:cNvPr>
          <p:cNvSpPr txBox="1"/>
          <p:nvPr/>
        </p:nvSpPr>
        <p:spPr>
          <a:xfrm>
            <a:off x="1169988" y="115888"/>
            <a:ext cx="4752975" cy="6556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正常颜色</a:t>
            </a:r>
          </a:p>
        </p:txBody>
      </p:sp>
      <p:pic>
        <p:nvPicPr>
          <p:cNvPr id="110596" name="图形 3" descr="研究">
            <a:extLst>
              <a:ext uri="{FF2B5EF4-FFF2-40B4-BE49-F238E27FC236}">
                <a16:creationId xmlns:a16="http://schemas.microsoft.com/office/drawing/2014/main" xmlns="" id="{3E5C5397-2245-48E6-A396-2E320B914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7350" y="204788"/>
            <a:ext cx="769938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7F2C4032-5161-43AC-A594-4D35AD72165B}"/>
              </a:ext>
            </a:extLst>
          </p:cNvPr>
          <p:cNvGrpSpPr/>
          <p:nvPr/>
        </p:nvGrpSpPr>
        <p:grpSpPr>
          <a:xfrm>
            <a:off x="319088" y="1243013"/>
            <a:ext cx="3602037" cy="4040187"/>
            <a:chOff x="319088" y="1243013"/>
            <a:chExt cx="3602037" cy="4040187"/>
          </a:xfrm>
        </p:grpSpPr>
        <p:pic>
          <p:nvPicPr>
            <p:cNvPr id="110598" name="图片 12">
              <a:extLst>
                <a:ext uri="{FF2B5EF4-FFF2-40B4-BE49-F238E27FC236}">
                  <a16:creationId xmlns:a16="http://schemas.microsoft.com/office/drawing/2014/main" xmlns="" id="{32AE7A0D-A99D-464C-BBD2-142FF573C2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088" y="1243013"/>
              <a:ext cx="3227387" cy="283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0599" name="文本框 6">
              <a:extLst>
                <a:ext uri="{FF2B5EF4-FFF2-40B4-BE49-F238E27FC236}">
                  <a16:creationId xmlns:a16="http://schemas.microsoft.com/office/drawing/2014/main" xmlns="" id="{7AFB848E-34A3-4D51-9CCB-0D37B7B8D5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5325" y="4629150"/>
              <a:ext cx="3225800" cy="654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zh-CN" altLang="en-US" sz="2800" b="1" dirty="0">
                  <a:solidFill>
                    <a:srgbClr val="663300"/>
                  </a:solidFill>
                </a:rPr>
                <a:t>黄褐色或棕黄色</a:t>
              </a:r>
              <a:endParaRPr lang="en-US" altLang="zh-CN" sz="2800" b="1" dirty="0">
                <a:solidFill>
                  <a:srgbClr val="663300"/>
                </a:solidFill>
              </a:endParaRP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2B90D899-F48F-48AF-9672-993373641B1A}"/>
              </a:ext>
            </a:extLst>
          </p:cNvPr>
          <p:cNvGrpSpPr/>
          <p:nvPr/>
        </p:nvGrpSpPr>
        <p:grpSpPr>
          <a:xfrm>
            <a:off x="7320136" y="1573362"/>
            <a:ext cx="4764088" cy="4354512"/>
            <a:chOff x="3143250" y="1573213"/>
            <a:chExt cx="4764088" cy="4354512"/>
          </a:xfrm>
        </p:grpSpPr>
        <p:pic>
          <p:nvPicPr>
            <p:cNvPr id="110597" name="图片 5">
              <a:extLst>
                <a:ext uri="{FF2B5EF4-FFF2-40B4-BE49-F238E27FC236}">
                  <a16:creationId xmlns:a16="http://schemas.microsoft.com/office/drawing/2014/main" xmlns="" id="{DA06E876-65E5-471F-B371-7358ABB205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3250" y="1573213"/>
              <a:ext cx="4525963" cy="2457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0600" name="文本框 6">
              <a:extLst>
                <a:ext uri="{FF2B5EF4-FFF2-40B4-BE49-F238E27FC236}">
                  <a16:creationId xmlns:a16="http://schemas.microsoft.com/office/drawing/2014/main" xmlns="" id="{33E4ABA7-7DF1-4BD7-A8B7-018AC9995E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62400" y="4625975"/>
              <a:ext cx="3944938" cy="1301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zh-CN" altLang="en-US" sz="2800" b="1" dirty="0">
                  <a:solidFill>
                    <a:srgbClr val="663300"/>
                  </a:solidFill>
                </a:rPr>
                <a:t>摄入动物血或含铁制剂</a:t>
              </a:r>
              <a:endParaRPr lang="en-US" altLang="zh-CN" sz="2800" b="1" dirty="0">
                <a:solidFill>
                  <a:srgbClr val="663300"/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2800" b="1" dirty="0">
                  <a:solidFill>
                    <a:srgbClr val="663300"/>
                  </a:solidFill>
                </a:rPr>
                <a:t>无光样黑色</a:t>
              </a:r>
              <a:endParaRPr lang="en-US" altLang="zh-CN" sz="2800" b="1" dirty="0">
                <a:solidFill>
                  <a:srgbClr val="663300"/>
                </a:solidFill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A4A1EAF8-E39A-469A-BAE0-4CEA12716552}"/>
              </a:ext>
            </a:extLst>
          </p:cNvPr>
          <p:cNvGrpSpPr/>
          <p:nvPr/>
        </p:nvGrpSpPr>
        <p:grpSpPr>
          <a:xfrm>
            <a:off x="2855640" y="1844824"/>
            <a:ext cx="4800600" cy="4083050"/>
            <a:chOff x="7391400" y="1844675"/>
            <a:chExt cx="4800600" cy="4083050"/>
          </a:xfrm>
        </p:grpSpPr>
        <p:pic>
          <p:nvPicPr>
            <p:cNvPr id="110601" name="图片 3">
              <a:extLst>
                <a:ext uri="{FF2B5EF4-FFF2-40B4-BE49-F238E27FC236}">
                  <a16:creationId xmlns:a16="http://schemas.microsoft.com/office/drawing/2014/main" xmlns="" id="{F374A9D4-F31F-485B-A59B-A0BE4C2243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F"/>
                </a:clrFrom>
                <a:clrTo>
                  <a:srgbClr val="FEFE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1400" y="1844675"/>
              <a:ext cx="4679950" cy="2354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0602" name="文本框 6">
              <a:extLst>
                <a:ext uri="{FF2B5EF4-FFF2-40B4-BE49-F238E27FC236}">
                  <a16:creationId xmlns:a16="http://schemas.microsoft.com/office/drawing/2014/main" xmlns="" id="{7FC2D112-934C-4738-8AA8-637E2D1957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47063" y="4625975"/>
              <a:ext cx="3944937" cy="1301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zh-CN" altLang="en-US" sz="2800" b="1" dirty="0">
                  <a:solidFill>
                    <a:srgbClr val="663300"/>
                  </a:solidFill>
                </a:rPr>
                <a:t>摄入大量绿叶蔬菜</a:t>
              </a:r>
              <a:endParaRPr lang="en-US" altLang="zh-CN" sz="2800" b="1" dirty="0">
                <a:solidFill>
                  <a:srgbClr val="663300"/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2800" b="1" dirty="0">
                  <a:solidFill>
                    <a:srgbClr val="663300"/>
                  </a:solidFill>
                </a:rPr>
                <a:t>暗绿色</a:t>
              </a:r>
              <a:endParaRPr lang="en-US" altLang="zh-CN" sz="2800" b="1" dirty="0">
                <a:solidFill>
                  <a:srgbClr val="663300"/>
                </a:solidFill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灯片编号占位符 3">
            <a:extLst>
              <a:ext uri="{FF2B5EF4-FFF2-40B4-BE49-F238E27FC236}">
                <a16:creationId xmlns:a16="http://schemas.microsoft.com/office/drawing/2014/main" xmlns="" id="{AD58E6D3-1173-4BC7-86B4-1DB822ED0CEF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CE132211-21AE-4CEF-861B-C213F9F85D70}"/>
              </a:ext>
            </a:extLst>
          </p:cNvPr>
          <p:cNvSpPr txBox="1"/>
          <p:nvPr/>
        </p:nvSpPr>
        <p:spPr>
          <a:xfrm>
            <a:off x="1169988" y="115888"/>
            <a:ext cx="4752975" cy="6556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异常颜色</a:t>
            </a:r>
          </a:p>
        </p:txBody>
      </p:sp>
      <p:pic>
        <p:nvPicPr>
          <p:cNvPr id="111620" name="图形 3" descr="研究">
            <a:extLst>
              <a:ext uri="{FF2B5EF4-FFF2-40B4-BE49-F238E27FC236}">
                <a16:creationId xmlns:a16="http://schemas.microsoft.com/office/drawing/2014/main" xmlns="" id="{7C873A95-C777-4D35-882F-44C23708C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7350" y="204788"/>
            <a:ext cx="769938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EFEC38B7-0FE0-46C8-9DF8-6E88E0BF47CF}"/>
              </a:ext>
            </a:extLst>
          </p:cNvPr>
          <p:cNvGrpSpPr/>
          <p:nvPr/>
        </p:nvGrpSpPr>
        <p:grpSpPr>
          <a:xfrm>
            <a:off x="746125" y="1323975"/>
            <a:ext cx="2551113" cy="2424113"/>
            <a:chOff x="746125" y="1323975"/>
            <a:chExt cx="2644775" cy="2565400"/>
          </a:xfrm>
        </p:grpSpPr>
        <p:sp>
          <p:nvSpPr>
            <p:cNvPr id="111622" name="文本框 6">
              <a:extLst>
                <a:ext uri="{FF2B5EF4-FFF2-40B4-BE49-F238E27FC236}">
                  <a16:creationId xmlns:a16="http://schemas.microsoft.com/office/drawing/2014/main" xmlns="" id="{62385C57-5440-4F85-AB3C-34C81E2BA3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8513" y="3233738"/>
              <a:ext cx="2592387" cy="655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zh-CN" altLang="en-US" sz="2800" b="1" dirty="0">
                  <a:solidFill>
                    <a:srgbClr val="663300"/>
                  </a:solidFill>
                </a:rPr>
                <a:t>上消化道出血</a:t>
              </a:r>
              <a:endParaRPr lang="en-US" altLang="zh-CN" sz="2800" b="1" dirty="0">
                <a:solidFill>
                  <a:srgbClr val="663300"/>
                </a:solidFill>
              </a:endParaRPr>
            </a:p>
          </p:txBody>
        </p:sp>
        <p:pic>
          <p:nvPicPr>
            <p:cNvPr id="111623" name="图片 20">
              <a:extLst>
                <a:ext uri="{FF2B5EF4-FFF2-40B4-BE49-F238E27FC236}">
                  <a16:creationId xmlns:a16="http://schemas.microsoft.com/office/drawing/2014/main" xmlns="" id="{BBE54146-041E-417D-9E40-065F545A3A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125" y="1323975"/>
              <a:ext cx="2517775" cy="1889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415BE12A-B0E8-49EA-98A4-D9A57F6E36F3}"/>
              </a:ext>
            </a:extLst>
          </p:cNvPr>
          <p:cNvGrpSpPr/>
          <p:nvPr/>
        </p:nvGrpSpPr>
        <p:grpSpPr>
          <a:xfrm>
            <a:off x="4008438" y="1111251"/>
            <a:ext cx="3599730" cy="2636838"/>
            <a:chOff x="4008438" y="1111250"/>
            <a:chExt cx="3700462" cy="2778125"/>
          </a:xfrm>
        </p:grpSpPr>
        <p:pic>
          <p:nvPicPr>
            <p:cNvPr id="111624" name="图片 22">
              <a:extLst>
                <a:ext uri="{FF2B5EF4-FFF2-40B4-BE49-F238E27FC236}">
                  <a16:creationId xmlns:a16="http://schemas.microsoft.com/office/drawing/2014/main" xmlns="" id="{3BFEEDFE-78B8-44C9-A693-FEC35AD8AA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3850" y="1111250"/>
              <a:ext cx="2863850" cy="2338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625" name="文本框 6">
              <a:extLst>
                <a:ext uri="{FF2B5EF4-FFF2-40B4-BE49-F238E27FC236}">
                  <a16:creationId xmlns:a16="http://schemas.microsoft.com/office/drawing/2014/main" xmlns="" id="{5545E61C-DD1C-4EC4-AA76-2CF957A471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08438" y="3233738"/>
              <a:ext cx="3700462" cy="655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zh-CN" altLang="en-US" sz="2800" b="1" dirty="0">
                  <a:solidFill>
                    <a:srgbClr val="663300"/>
                  </a:solidFill>
                </a:rPr>
                <a:t>肠套叠、阿米巴痢疾</a:t>
              </a:r>
              <a:endParaRPr lang="en-US" altLang="zh-CN" sz="2800" b="1" dirty="0">
                <a:solidFill>
                  <a:srgbClr val="663300"/>
                </a:solidFill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5E916D05-A17A-4D1F-8372-87997484A718}"/>
              </a:ext>
            </a:extLst>
          </p:cNvPr>
          <p:cNvGrpSpPr/>
          <p:nvPr/>
        </p:nvGrpSpPr>
        <p:grpSpPr>
          <a:xfrm>
            <a:off x="5448300" y="4119563"/>
            <a:ext cx="6083912" cy="2170112"/>
            <a:chOff x="5448300" y="4119563"/>
            <a:chExt cx="6083912" cy="2170112"/>
          </a:xfrm>
        </p:grpSpPr>
        <p:pic>
          <p:nvPicPr>
            <p:cNvPr id="111621" name="图片 2">
              <a:extLst>
                <a:ext uri="{FF2B5EF4-FFF2-40B4-BE49-F238E27FC236}">
                  <a16:creationId xmlns:a16="http://schemas.microsoft.com/office/drawing/2014/main" xmlns="" id="{89F37FA9-52B7-4999-AB13-982CBF00D2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DFE"/>
                </a:clrFrom>
                <a:clrTo>
                  <a:srgbClr val="FFFD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8300" y="4119563"/>
              <a:ext cx="4227513" cy="2170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626" name="文本框 6">
              <a:extLst>
                <a:ext uri="{FF2B5EF4-FFF2-40B4-BE49-F238E27FC236}">
                  <a16:creationId xmlns:a16="http://schemas.microsoft.com/office/drawing/2014/main" xmlns="" id="{386F26FE-3851-4754-8EA3-5CFDCF3656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39825" y="5422898"/>
              <a:ext cx="2592387" cy="655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zh-CN" altLang="en-US" sz="2800" b="1" dirty="0">
                  <a:solidFill>
                    <a:srgbClr val="663300"/>
                  </a:solidFill>
                </a:rPr>
                <a:t>胆道梗阻</a:t>
              </a:r>
              <a:endParaRPr lang="en-US" altLang="zh-CN" sz="2800" b="1" dirty="0">
                <a:solidFill>
                  <a:srgbClr val="663300"/>
                </a:solidFill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C172D8BD-240D-4D84-BEF0-FEDD7E8FE11D}"/>
              </a:ext>
            </a:extLst>
          </p:cNvPr>
          <p:cNvGrpSpPr/>
          <p:nvPr/>
        </p:nvGrpSpPr>
        <p:grpSpPr>
          <a:xfrm>
            <a:off x="915988" y="3951288"/>
            <a:ext cx="4781549" cy="2444750"/>
            <a:chOff x="915988" y="3951288"/>
            <a:chExt cx="4781549" cy="2444750"/>
          </a:xfrm>
        </p:grpSpPr>
        <p:pic>
          <p:nvPicPr>
            <p:cNvPr id="111627" name="图片 29">
              <a:extLst>
                <a:ext uri="{FF2B5EF4-FFF2-40B4-BE49-F238E27FC236}">
                  <a16:creationId xmlns:a16="http://schemas.microsoft.com/office/drawing/2014/main" xmlns="" id="{723093A3-8F5D-4ADE-AC13-A11F8BD75D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988" y="3951288"/>
              <a:ext cx="2366962" cy="2444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628" name="文本框 6">
              <a:extLst>
                <a:ext uri="{FF2B5EF4-FFF2-40B4-BE49-F238E27FC236}">
                  <a16:creationId xmlns:a16="http://schemas.microsoft.com/office/drawing/2014/main" xmlns="" id="{F019389F-F493-4E30-9CED-F9C3FD972D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70162" y="4881562"/>
              <a:ext cx="3127375" cy="1304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zh-CN" altLang="en-US" sz="2800" b="1" dirty="0">
                  <a:solidFill>
                    <a:srgbClr val="663300"/>
                  </a:solidFill>
                </a:rPr>
                <a:t>霍乱</a:t>
              </a:r>
              <a:endParaRPr lang="en-US" altLang="zh-CN" sz="2800" b="1" dirty="0">
                <a:solidFill>
                  <a:srgbClr val="663300"/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2800" b="1" dirty="0">
                  <a:solidFill>
                    <a:srgbClr val="663300"/>
                  </a:solidFill>
                </a:rPr>
                <a:t>副霍乱</a:t>
              </a:r>
              <a:endParaRPr lang="en-US" altLang="zh-CN" sz="2800" b="1" dirty="0">
                <a:solidFill>
                  <a:srgbClr val="663300"/>
                </a:solidFill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066A8CAA-B9D3-44A6-B632-972ADCC9F91E}"/>
              </a:ext>
            </a:extLst>
          </p:cNvPr>
          <p:cNvGrpSpPr/>
          <p:nvPr/>
        </p:nvGrpSpPr>
        <p:grpSpPr>
          <a:xfrm>
            <a:off x="8167688" y="827088"/>
            <a:ext cx="2592387" cy="2921000"/>
            <a:chOff x="8167688" y="827088"/>
            <a:chExt cx="2592387" cy="3040062"/>
          </a:xfrm>
        </p:grpSpPr>
        <p:pic>
          <p:nvPicPr>
            <p:cNvPr id="111629" name="图片 35">
              <a:extLst>
                <a:ext uri="{FF2B5EF4-FFF2-40B4-BE49-F238E27FC236}">
                  <a16:creationId xmlns:a16="http://schemas.microsoft.com/office/drawing/2014/main" xmlns="" id="{9426E50D-9D56-4841-84B4-449015E095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D5EBF6"/>
                </a:clrFrom>
                <a:clrTo>
                  <a:srgbClr val="D5EB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6913" y="827088"/>
              <a:ext cx="2382837" cy="2232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630" name="文本框 6">
              <a:extLst>
                <a:ext uri="{FF2B5EF4-FFF2-40B4-BE49-F238E27FC236}">
                  <a16:creationId xmlns:a16="http://schemas.microsoft.com/office/drawing/2014/main" xmlns="" id="{A13007F7-86BA-4FBA-8803-1BA534E410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67688" y="3213100"/>
              <a:ext cx="2592387" cy="654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zh-CN" altLang="en-US" sz="2800" b="1" dirty="0">
                  <a:solidFill>
                    <a:srgbClr val="663300"/>
                  </a:solidFill>
                </a:rPr>
                <a:t>痔疮、肛裂</a:t>
              </a:r>
              <a:endParaRPr lang="en-US" altLang="zh-CN" sz="2800" b="1" dirty="0">
                <a:solidFill>
                  <a:srgbClr val="663300"/>
                </a:solidFill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xmlns="" id="{76980BB8-5776-4237-B58E-861198A7D7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4125" y="84138"/>
            <a:ext cx="7937500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一、排便活动的评估</a:t>
            </a:r>
            <a:r>
              <a:rPr lang="en-US" altLang="zh-CN" sz="3200" dirty="0"/>
              <a:t>——</a:t>
            </a:r>
            <a:r>
              <a:rPr lang="zh-CN" altLang="en-US" sz="3200" dirty="0"/>
              <a:t>粪便状态的评估</a:t>
            </a:r>
          </a:p>
        </p:txBody>
      </p:sp>
      <p:sp>
        <p:nvSpPr>
          <p:cNvPr id="112643" name="灯片编号占位符 3">
            <a:extLst>
              <a:ext uri="{FF2B5EF4-FFF2-40B4-BE49-F238E27FC236}">
                <a16:creationId xmlns:a16="http://schemas.microsoft.com/office/drawing/2014/main" xmlns="" id="{90D6D1E7-5ADD-4282-862D-1024B42DDA64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9F697AA5-E9C6-4B30-8209-765B3E7DCFC8}"/>
              </a:ext>
            </a:extLst>
          </p:cNvPr>
          <p:cNvSpPr txBox="1"/>
          <p:nvPr/>
        </p:nvSpPr>
        <p:spPr>
          <a:xfrm>
            <a:off x="1225550" y="742950"/>
            <a:ext cx="1223963" cy="6556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气味</a:t>
            </a:r>
          </a:p>
        </p:txBody>
      </p:sp>
      <p:pic>
        <p:nvPicPr>
          <p:cNvPr id="112645" name="图形 3" descr="研究">
            <a:extLst>
              <a:ext uri="{FF2B5EF4-FFF2-40B4-BE49-F238E27FC236}">
                <a16:creationId xmlns:a16="http://schemas.microsoft.com/office/drawing/2014/main" xmlns="" id="{85644455-76D7-4E10-8154-DD4922344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488" y="860425"/>
            <a:ext cx="76993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6" name="文本占位符 538625">
            <a:extLst>
              <a:ext uri="{FF2B5EF4-FFF2-40B4-BE49-F238E27FC236}">
                <a16:creationId xmlns:a16="http://schemas.microsoft.com/office/drawing/2014/main" xmlns="" id="{377476F8-2C9E-4F90-83FA-23283DF1CF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6339" y="1428127"/>
            <a:ext cx="9313862" cy="264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71450" indent="-17145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buFontTx/>
              <a:buNone/>
            </a:pP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 与食物种类有关，腐败细菌作用有关，肉食重、素食轻。</a:t>
            </a:r>
          </a:p>
          <a:p>
            <a:pPr>
              <a:buFontTx/>
              <a:buNone/>
            </a:pP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 腹泻 </a:t>
            </a:r>
            <a:r>
              <a:rPr lang="en-US" altLang="zh-CN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—— </a:t>
            </a: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恶臭（蛋白质）</a:t>
            </a:r>
          </a:p>
          <a:p>
            <a:pPr>
              <a:buFontTx/>
              <a:buNone/>
            </a:pP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 下消化道溃疡、肿瘤 </a:t>
            </a:r>
            <a:r>
              <a:rPr lang="en-US" altLang="zh-CN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—— </a:t>
            </a: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腐败臭</a:t>
            </a:r>
          </a:p>
          <a:p>
            <a:pPr>
              <a:buFontTx/>
              <a:buNone/>
            </a:pP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 柏油便 </a:t>
            </a:r>
            <a:r>
              <a:rPr lang="en-US" altLang="zh-CN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—— </a:t>
            </a: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腥臭</a:t>
            </a:r>
          </a:p>
          <a:p>
            <a:pPr>
              <a:buFontTx/>
              <a:buNone/>
            </a:pP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 消化不良 </a:t>
            </a:r>
            <a:r>
              <a:rPr lang="en-US" altLang="zh-CN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—— </a:t>
            </a: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酸败臭（糖、脂肪）</a:t>
            </a:r>
          </a:p>
        </p:txBody>
      </p:sp>
      <p:pic>
        <p:nvPicPr>
          <p:cNvPr id="112647" name="图形 3" descr="研究">
            <a:extLst>
              <a:ext uri="{FF2B5EF4-FFF2-40B4-BE49-F238E27FC236}">
                <a16:creationId xmlns:a16="http://schemas.microsoft.com/office/drawing/2014/main" xmlns="" id="{33ABD330-8F67-4EE2-9920-6EDFE10BA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5613" y="4107203"/>
            <a:ext cx="76993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89960FC5-4C1B-4FCE-9BD5-7626739E40E9}"/>
              </a:ext>
            </a:extLst>
          </p:cNvPr>
          <p:cNvSpPr txBox="1"/>
          <p:nvPr/>
        </p:nvSpPr>
        <p:spPr>
          <a:xfrm>
            <a:off x="1254125" y="4020021"/>
            <a:ext cx="1341438" cy="6556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内容物</a:t>
            </a:r>
          </a:p>
        </p:txBody>
      </p:sp>
      <p:sp>
        <p:nvSpPr>
          <p:cNvPr id="112649" name="文本占位符 538625">
            <a:extLst>
              <a:ext uri="{FF2B5EF4-FFF2-40B4-BE49-F238E27FC236}">
                <a16:creationId xmlns:a16="http://schemas.microsoft.com/office/drawing/2014/main" xmlns="" id="{504F03D3-08A5-495E-BA2B-6611B52470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5949" y="4859339"/>
            <a:ext cx="10244137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71450" indent="-17145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buFontTx/>
              <a:buNone/>
            </a:pP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食物残渣、细菌及机体代谢物、脱落的上皮细胞等。</a:t>
            </a:r>
          </a:p>
          <a:p>
            <a:pPr>
              <a:buFontTx/>
              <a:buNone/>
            </a:pP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当有感染或出血时可见血液、脓液；有寄生虫时可见成虫。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8B5ACE8D-40B8-7FC6-6308-510C61125F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36360" y="1073668"/>
            <a:ext cx="2722625" cy="3153662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xmlns="" id="{7B601B2F-0E71-45EC-A79D-472F3F7B73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5713" y="77788"/>
            <a:ext cx="7361237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排便异常</a:t>
            </a:r>
            <a:r>
              <a:rPr lang="en-US" altLang="zh-CN" sz="3200" dirty="0"/>
              <a:t>——</a:t>
            </a:r>
            <a:r>
              <a:rPr lang="zh-CN" altLang="en-US" sz="3200" dirty="0"/>
              <a:t>便秘</a:t>
            </a:r>
          </a:p>
        </p:txBody>
      </p:sp>
      <p:sp>
        <p:nvSpPr>
          <p:cNvPr id="113667" name="灯片编号占位符 3">
            <a:extLst>
              <a:ext uri="{FF2B5EF4-FFF2-40B4-BE49-F238E27FC236}">
                <a16:creationId xmlns:a16="http://schemas.microsoft.com/office/drawing/2014/main" xmlns="" id="{5E73C84E-5064-4C8D-B81C-22955C972364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pic>
        <p:nvPicPr>
          <p:cNvPr id="113668" name="图片 4">
            <a:extLst>
              <a:ext uri="{FF2B5EF4-FFF2-40B4-BE49-F238E27FC236}">
                <a16:creationId xmlns:a16="http://schemas.microsoft.com/office/drawing/2014/main" xmlns="" id="{DDA3BCFA-25E6-439C-B803-E5F829467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2088" y="836613"/>
            <a:ext cx="6140450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9" name="标题 606209">
            <a:extLst>
              <a:ext uri="{FF2B5EF4-FFF2-40B4-BE49-F238E27FC236}">
                <a16:creationId xmlns:a16="http://schemas.microsoft.com/office/drawing/2014/main" xmlns="" id="{E5E70D03-FC3E-4BCA-83A1-2B47FDCA38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2625" y="1125538"/>
            <a:ext cx="4514850" cy="43910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fontAlgn="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3600" b="1" dirty="0">
                <a:solidFill>
                  <a:srgbClr val="2A4F1D"/>
                </a:solidFill>
                <a:latin typeface="黑体" panose="02010609060101010101" pitchFamily="49" charset="-122"/>
                <a:ea typeface="等线 Light" panose="02010600030101010101" pitchFamily="2" charset="-122"/>
              </a:rPr>
              <a:t>【定义】</a:t>
            </a:r>
            <a:br>
              <a:rPr lang="zh-CN" altLang="en-US" sz="3600" b="1" dirty="0">
                <a:solidFill>
                  <a:srgbClr val="2A4F1D"/>
                </a:solidFill>
                <a:latin typeface="黑体" panose="02010609060101010101" pitchFamily="49" charset="-122"/>
                <a:ea typeface="等线 Light" panose="02010600030101010101" pitchFamily="2" charset="-122"/>
              </a:rPr>
            </a:br>
            <a:r>
              <a:rPr lang="zh-CN" altLang="en-US" sz="3600" b="1" dirty="0">
                <a:solidFill>
                  <a:srgbClr val="2A4F1D"/>
                </a:solidFill>
                <a:latin typeface="黑体" panose="02010609060101010101" pitchFamily="49" charset="-122"/>
                <a:ea typeface="等线 Light" panose="02010600030101010101" pitchFamily="2" charset="-122"/>
              </a:rPr>
              <a:t>   </a:t>
            </a:r>
            <a:r>
              <a:rPr lang="zh-CN" altLang="en-US" sz="2800" b="1" dirty="0">
                <a:solidFill>
                  <a:srgbClr val="2A4F1D"/>
                </a:solidFill>
                <a:latin typeface="+mn-ea"/>
                <a:ea typeface="+mn-ea"/>
              </a:rPr>
              <a:t>正常的排便</a:t>
            </a:r>
            <a:r>
              <a:rPr lang="zh-CN" altLang="en-US" sz="2800" b="1" dirty="0">
                <a:solidFill>
                  <a:srgbClr val="C00000"/>
                </a:solidFill>
                <a:latin typeface="+mn-ea"/>
                <a:ea typeface="+mn-ea"/>
              </a:rPr>
              <a:t>形态改变</a:t>
            </a:r>
            <a:r>
              <a:rPr lang="zh-CN" altLang="en-US" sz="2800" b="1" dirty="0">
                <a:solidFill>
                  <a:srgbClr val="2A4F1D"/>
                </a:solidFill>
                <a:latin typeface="+mn-ea"/>
                <a:ea typeface="+mn-ea"/>
              </a:rPr>
              <a:t>，排便</a:t>
            </a:r>
            <a:r>
              <a:rPr lang="zh-CN" altLang="en-US" sz="2800" b="1" dirty="0">
                <a:solidFill>
                  <a:srgbClr val="C00000"/>
                </a:solidFill>
                <a:latin typeface="+mn-ea"/>
                <a:ea typeface="+mn-ea"/>
              </a:rPr>
              <a:t>次数减少</a:t>
            </a:r>
            <a:r>
              <a:rPr lang="zh-CN" altLang="en-US" sz="2800" b="1" dirty="0">
                <a:solidFill>
                  <a:srgbClr val="2A4F1D"/>
                </a:solidFill>
                <a:latin typeface="+mn-ea"/>
                <a:ea typeface="+mn-ea"/>
              </a:rPr>
              <a:t>，排出</a:t>
            </a:r>
            <a:r>
              <a:rPr lang="zh-CN" altLang="en-US" sz="2800" b="1" dirty="0">
                <a:solidFill>
                  <a:srgbClr val="C00000"/>
                </a:solidFill>
                <a:latin typeface="+mn-ea"/>
                <a:ea typeface="+mn-ea"/>
              </a:rPr>
              <a:t>过干过硬</a:t>
            </a:r>
            <a:r>
              <a:rPr lang="zh-CN" altLang="en-US" sz="2800" b="1" dirty="0">
                <a:solidFill>
                  <a:srgbClr val="2A4F1D"/>
                </a:solidFill>
                <a:latin typeface="+mn-ea"/>
                <a:ea typeface="+mn-ea"/>
              </a:rPr>
              <a:t>的粪便，且排便</a:t>
            </a:r>
            <a:r>
              <a:rPr lang="zh-CN" altLang="en-US" sz="2800" b="1" dirty="0">
                <a:solidFill>
                  <a:srgbClr val="C00000"/>
                </a:solidFill>
                <a:latin typeface="+mn-ea"/>
                <a:ea typeface="+mn-ea"/>
              </a:rPr>
              <a:t>困难</a:t>
            </a:r>
            <a:r>
              <a:rPr lang="zh-CN" altLang="en-US" sz="2800" b="1" dirty="0">
                <a:solidFill>
                  <a:srgbClr val="2A4F1D"/>
                </a:solidFill>
                <a:latin typeface="+mn-ea"/>
                <a:ea typeface="+mn-ea"/>
              </a:rPr>
              <a:t>。</a:t>
            </a:r>
            <a:br>
              <a:rPr lang="zh-CN" altLang="en-US" sz="2800" b="1" dirty="0">
                <a:solidFill>
                  <a:srgbClr val="2A4F1D"/>
                </a:solidFill>
                <a:latin typeface="+mn-ea"/>
                <a:ea typeface="+mn-ea"/>
              </a:rPr>
            </a:br>
            <a:endParaRPr lang="zh-CN" altLang="en-US" sz="3600" b="1" dirty="0">
              <a:solidFill>
                <a:srgbClr val="2A4F1D"/>
              </a:solidFill>
              <a:latin typeface="+mn-ea"/>
              <a:ea typeface="+mn-ea"/>
            </a:endParaRPr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矩形 15">
            <a:extLst>
              <a:ext uri="{FF2B5EF4-FFF2-40B4-BE49-F238E27FC236}">
                <a16:creationId xmlns:a16="http://schemas.microsoft.com/office/drawing/2014/main" xmlns="" id="{6F0B6B73-06EC-4E88-9B3C-C50FD96E3F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4238" y="3235325"/>
            <a:ext cx="53419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排 便 护 理</a:t>
            </a:r>
            <a:endParaRPr lang="en-US" altLang="zh-CN" sz="4000" b="1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6259" name="文本框 6">
            <a:extLst>
              <a:ext uri="{FF2B5EF4-FFF2-40B4-BE49-F238E27FC236}">
                <a16:creationId xmlns:a16="http://schemas.microsoft.com/office/drawing/2014/main" xmlns="" id="{F2C32BEF-F80E-4C6B-AA55-1D14EFB884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1450" y="1773238"/>
            <a:ext cx="16875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800" b="1" spc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第二节</a:t>
            </a:r>
          </a:p>
        </p:txBody>
      </p:sp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xmlns="" id="{44A9DB70-72FE-4ADB-A512-B03755CB7A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5713" y="77788"/>
            <a:ext cx="7361237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排便异常</a:t>
            </a:r>
            <a:r>
              <a:rPr lang="en-US" altLang="zh-CN" sz="3200" dirty="0"/>
              <a:t>——</a:t>
            </a:r>
            <a:r>
              <a:rPr lang="zh-CN" altLang="en-US" sz="3200" dirty="0"/>
              <a:t>便秘原因</a:t>
            </a:r>
          </a:p>
        </p:txBody>
      </p:sp>
      <p:sp>
        <p:nvSpPr>
          <p:cNvPr id="114691" name="灯片编号占位符 3">
            <a:extLst>
              <a:ext uri="{FF2B5EF4-FFF2-40B4-BE49-F238E27FC236}">
                <a16:creationId xmlns:a16="http://schemas.microsoft.com/office/drawing/2014/main" xmlns="" id="{0A994CCB-59EC-44AD-9C6C-6C04FF66EA5C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3A877146-A700-4FD5-B125-DBDB05E400DC}"/>
              </a:ext>
            </a:extLst>
          </p:cNvPr>
          <p:cNvSpPr txBox="1"/>
          <p:nvPr/>
        </p:nvSpPr>
        <p:spPr>
          <a:xfrm>
            <a:off x="573088" y="1052513"/>
            <a:ext cx="11045825" cy="2076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>
              <a:lnSpc>
                <a:spcPts val="4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latin typeface="+mn-ea"/>
                <a:ea typeface="+mn-ea"/>
              </a:rPr>
              <a:t>器质性 </a:t>
            </a:r>
            <a:endParaRPr lang="en-US" altLang="zh-CN" sz="2800" dirty="0">
              <a:latin typeface="+mn-ea"/>
              <a:ea typeface="+mn-ea"/>
            </a:endParaRPr>
          </a:p>
          <a:p>
            <a:pPr>
              <a:lnSpc>
                <a:spcPts val="4000"/>
              </a:lnSpc>
              <a:defRPr/>
            </a:pP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    肠管器质性病变，直肠、肛门病变，内分泌或代谢性疾病 ，系统性疾病；神经系统疾病，肠管平滑肌或神经源性病变，结肠神经肌肉病变，神经心理障碍，药物性因素等。</a:t>
            </a:r>
          </a:p>
        </p:txBody>
      </p:sp>
      <p:pic>
        <p:nvPicPr>
          <p:cNvPr id="114693" name="图片 8">
            <a:extLst>
              <a:ext uri="{FF2B5EF4-FFF2-40B4-BE49-F238E27FC236}">
                <a16:creationId xmlns:a16="http://schemas.microsoft.com/office/drawing/2014/main" xmlns="" id="{E5F0CBA2-680F-4CDD-A89C-CBA7227B4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88163" y="3128963"/>
            <a:ext cx="2962275" cy="319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图片 3">
            <a:extLst>
              <a:ext uri="{FF2B5EF4-FFF2-40B4-BE49-F238E27FC236}">
                <a16:creationId xmlns:a16="http://schemas.microsoft.com/office/drawing/2014/main" xmlns="" id="{E3131575-1F19-4179-835B-F115D1BC4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99463" y="3848100"/>
            <a:ext cx="3725862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占位符 1">
            <a:extLst>
              <a:ext uri="{FF2B5EF4-FFF2-40B4-BE49-F238E27FC236}">
                <a16:creationId xmlns:a16="http://schemas.microsoft.com/office/drawing/2014/main" xmlns="" id="{0C1385A9-38B6-4F64-9470-5B0E44684F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5713" y="77788"/>
            <a:ext cx="7361237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排便异常</a:t>
            </a:r>
            <a:r>
              <a:rPr lang="en-US" altLang="zh-CN" sz="3200" dirty="0"/>
              <a:t>——</a:t>
            </a:r>
            <a:r>
              <a:rPr lang="zh-CN" altLang="en-US" sz="3200" dirty="0"/>
              <a:t>便秘的原因</a:t>
            </a:r>
          </a:p>
        </p:txBody>
      </p:sp>
      <p:sp>
        <p:nvSpPr>
          <p:cNvPr id="116740" name="灯片编号占位符 3">
            <a:extLst>
              <a:ext uri="{FF2B5EF4-FFF2-40B4-BE49-F238E27FC236}">
                <a16:creationId xmlns:a16="http://schemas.microsoft.com/office/drawing/2014/main" xmlns="" id="{5B2939B8-4538-49D6-AFA8-9D42C0E99AB3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116741" name="文本框 6">
            <a:extLst>
              <a:ext uri="{FF2B5EF4-FFF2-40B4-BE49-F238E27FC236}">
                <a16:creationId xmlns:a16="http://schemas.microsoft.com/office/drawing/2014/main" xmlns="" id="{D0E058FD-E3BD-46F4-A0AB-04F3B138F7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369" y="1052736"/>
            <a:ext cx="11117262" cy="361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ts val="4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功能性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进食量少或食物缺乏纤维素或水分不足，对结肠运动的刺激减少；</a:t>
            </a:r>
            <a:endParaRPr lang="en-US" altLang="zh-CN" sz="28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工作紧张、生活节奏过快、工作性质和时间变化、精神因素等干扰了正常的排便习惯；</a:t>
            </a:r>
            <a:endParaRPr lang="en-US" altLang="zh-CN" sz="28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腹肌及盆腔肌张力不足，动力不足，难于将粪便排出体外；</a:t>
            </a:r>
            <a:endParaRPr lang="en-US" altLang="zh-CN" sz="28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滥用泻药，形成药物依赖；</a:t>
            </a:r>
            <a:endParaRPr lang="en-US" altLang="zh-CN" sz="28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老年体弱、活动过少、肠痉挛或结肠冗长等。</a:t>
            </a:r>
          </a:p>
        </p:txBody>
      </p:sp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xmlns="" id="{6D95F27A-F4BB-430A-A60D-21FEEDA0DC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5713" y="77788"/>
            <a:ext cx="7361237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排便异常</a:t>
            </a:r>
            <a:r>
              <a:rPr lang="en-US" altLang="zh-CN" sz="3200" dirty="0"/>
              <a:t>——</a:t>
            </a:r>
            <a:r>
              <a:rPr lang="zh-CN" altLang="en-US" sz="3200" dirty="0"/>
              <a:t>便秘的症状和体征</a:t>
            </a:r>
          </a:p>
        </p:txBody>
      </p:sp>
      <p:sp>
        <p:nvSpPr>
          <p:cNvPr id="117763" name="灯片编号占位符 3">
            <a:extLst>
              <a:ext uri="{FF2B5EF4-FFF2-40B4-BE49-F238E27FC236}">
                <a16:creationId xmlns:a16="http://schemas.microsoft.com/office/drawing/2014/main" xmlns="" id="{173051E6-F85A-492E-ADF5-861BA2BE1B2F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55D95818-35CB-40AD-B7ED-ECE232531D3C}"/>
              </a:ext>
            </a:extLst>
          </p:cNvPr>
          <p:cNvSpPr txBox="1"/>
          <p:nvPr/>
        </p:nvSpPr>
        <p:spPr>
          <a:xfrm>
            <a:off x="573088" y="1052513"/>
            <a:ext cx="4154487" cy="15636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ts val="4000"/>
              </a:lnSpc>
              <a:defRPr/>
            </a:pPr>
            <a:r>
              <a:rPr lang="en-US" altLang="zh-CN" sz="2800" dirty="0">
                <a:latin typeface="+mn-ea"/>
                <a:ea typeface="+mn-ea"/>
              </a:rPr>
              <a:t>【</a:t>
            </a:r>
            <a:r>
              <a:rPr lang="zh-CN" altLang="en-US" sz="2800" dirty="0">
                <a:latin typeface="+mn-ea"/>
                <a:ea typeface="+mn-ea"/>
              </a:rPr>
              <a:t>症状</a:t>
            </a:r>
            <a:r>
              <a:rPr lang="en-US" altLang="zh-CN" sz="2800" dirty="0">
                <a:latin typeface="+mn-ea"/>
                <a:ea typeface="+mn-ea"/>
              </a:rPr>
              <a:t>】</a:t>
            </a:r>
            <a:r>
              <a:rPr lang="zh-CN" altLang="en-US" sz="2800" dirty="0">
                <a:latin typeface="+mn-ea"/>
                <a:ea typeface="+mn-ea"/>
              </a:rPr>
              <a:t>腹胀、腹痛、食欲缺乏、消化不良、乏力等。</a:t>
            </a:r>
            <a:endParaRPr lang="en-US" altLang="zh-CN" sz="2800" dirty="0">
              <a:latin typeface="+mn-ea"/>
              <a:ea typeface="+mn-ea"/>
            </a:endParaRPr>
          </a:p>
        </p:txBody>
      </p:sp>
      <p:pic>
        <p:nvPicPr>
          <p:cNvPr id="117765" name="图片 5">
            <a:extLst>
              <a:ext uri="{FF2B5EF4-FFF2-40B4-BE49-F238E27FC236}">
                <a16:creationId xmlns:a16="http://schemas.microsoft.com/office/drawing/2014/main" xmlns="" id="{69215847-C7D4-4F4D-B71B-F9637B19C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0738" y="2886075"/>
            <a:ext cx="3906837" cy="315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6AC67A90-0A5C-418D-91F3-0D128FE38833}"/>
              </a:ext>
            </a:extLst>
          </p:cNvPr>
          <p:cNvSpPr txBox="1"/>
          <p:nvPr/>
        </p:nvSpPr>
        <p:spPr>
          <a:xfrm>
            <a:off x="6959600" y="1057275"/>
            <a:ext cx="4154488" cy="15636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ts val="4000"/>
              </a:lnSpc>
              <a:defRPr/>
            </a:pPr>
            <a:r>
              <a:rPr lang="en-US" altLang="zh-CN" sz="2800" dirty="0">
                <a:latin typeface="+mn-ea"/>
                <a:ea typeface="+mn-ea"/>
              </a:rPr>
              <a:t>【</a:t>
            </a:r>
            <a:r>
              <a:rPr lang="zh-CN" altLang="en-US" sz="2800" dirty="0">
                <a:latin typeface="+mn-ea"/>
                <a:ea typeface="+mn-ea"/>
              </a:rPr>
              <a:t>体征</a:t>
            </a:r>
            <a:r>
              <a:rPr lang="en-US" altLang="zh-CN" sz="2800" dirty="0">
                <a:latin typeface="+mn-ea"/>
                <a:ea typeface="+mn-ea"/>
              </a:rPr>
              <a:t>】</a:t>
            </a:r>
            <a:r>
              <a:rPr lang="zh-CN" altLang="en-US" sz="2800" dirty="0">
                <a:latin typeface="+mn-ea"/>
                <a:ea typeface="+mn-ea"/>
              </a:rPr>
              <a:t>腹部较硬实且紧张，有时可触及包块，肛诊可触及粪块。</a:t>
            </a:r>
            <a:endParaRPr lang="en-US" altLang="zh-CN" sz="2800" dirty="0">
              <a:latin typeface="+mn-ea"/>
              <a:ea typeface="+mn-ea"/>
            </a:endParaRPr>
          </a:p>
        </p:txBody>
      </p:sp>
      <p:pic>
        <p:nvPicPr>
          <p:cNvPr id="117767" name="图片 4">
            <a:extLst>
              <a:ext uri="{FF2B5EF4-FFF2-40B4-BE49-F238E27FC236}">
                <a16:creationId xmlns:a16="http://schemas.microsoft.com/office/drawing/2014/main" xmlns="" id="{28578CEC-0824-458B-A5FB-703D977F0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80325" y="2886075"/>
            <a:ext cx="3240088" cy="321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xmlns="" id="{D0AE3DDB-19E1-435C-85BC-1C1986ECC0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5713" y="77788"/>
            <a:ext cx="7361237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排便异常</a:t>
            </a:r>
            <a:r>
              <a:rPr lang="en-US" altLang="zh-CN" sz="3200" dirty="0"/>
              <a:t>——</a:t>
            </a:r>
            <a:r>
              <a:rPr lang="zh-CN" altLang="en-US" sz="3200" dirty="0"/>
              <a:t>便秘病人的护理</a:t>
            </a:r>
          </a:p>
        </p:txBody>
      </p:sp>
      <p:sp>
        <p:nvSpPr>
          <p:cNvPr id="119811" name="灯片编号占位符 3">
            <a:extLst>
              <a:ext uri="{FF2B5EF4-FFF2-40B4-BE49-F238E27FC236}">
                <a16:creationId xmlns:a16="http://schemas.microsoft.com/office/drawing/2014/main" xmlns="" id="{06FE53EC-7B3F-4680-9E0E-03F41BC93168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xmlns="" id="{0D115390-F72D-4F1F-A547-B71DAA9ABE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888" y="981075"/>
            <a:ext cx="4824412" cy="51847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 b="1">
                <a:solidFill>
                  <a:srgbClr val="CC00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>
              <a:buFont typeface="Arial" panose="020B0604020202020204" pitchFamily="34" charset="0"/>
              <a:defRPr sz="2400" b="1">
                <a:solidFill>
                  <a:srgbClr val="CC00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>
              <a:defRPr sz="2400" b="1">
                <a:solidFill>
                  <a:srgbClr val="CC00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>
              <a:buFont typeface="Arial" panose="020B0604020202020204" pitchFamily="34" charset="0"/>
              <a:defRPr sz="2400" b="1">
                <a:solidFill>
                  <a:srgbClr val="CC00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>
              <a:defRPr sz="2400" b="1">
                <a:solidFill>
                  <a:srgbClr val="CC00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  <a:buClr>
                <a:schemeClr val="hlink"/>
              </a:buClr>
              <a:buSzPct val="110000"/>
              <a:defRPr/>
            </a:pPr>
            <a:r>
              <a:rPr lang="en-US" altLang="zh-CN" sz="3200" dirty="0">
                <a:solidFill>
                  <a:schemeClr val="tx2">
                    <a:lumMod val="5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1.</a:t>
            </a:r>
            <a:r>
              <a:rPr lang="zh-CN" altLang="en-US" sz="3200" dirty="0">
                <a:solidFill>
                  <a:schemeClr val="tx2">
                    <a:lumMod val="5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心理护理</a:t>
            </a:r>
          </a:p>
          <a:p>
            <a:pPr>
              <a:lnSpc>
                <a:spcPct val="150000"/>
              </a:lnSpc>
              <a:spcBef>
                <a:spcPct val="20000"/>
              </a:spcBef>
              <a:buClr>
                <a:schemeClr val="hlink"/>
              </a:buClr>
              <a:buSzPct val="110000"/>
              <a:defRPr/>
            </a:pPr>
            <a:r>
              <a:rPr lang="en-US" altLang="zh-CN" sz="3200" dirty="0">
                <a:solidFill>
                  <a:schemeClr val="tx2">
                    <a:lumMod val="5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2.</a:t>
            </a:r>
            <a:r>
              <a:rPr lang="zh-CN" altLang="en-US" sz="3200" dirty="0">
                <a:solidFill>
                  <a:schemeClr val="tx2">
                    <a:lumMod val="5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提供适当排便环境</a:t>
            </a:r>
          </a:p>
          <a:p>
            <a:pPr>
              <a:lnSpc>
                <a:spcPct val="150000"/>
              </a:lnSpc>
              <a:spcBef>
                <a:spcPct val="20000"/>
              </a:spcBef>
              <a:buClr>
                <a:schemeClr val="hlink"/>
              </a:buClr>
              <a:buSzPct val="110000"/>
              <a:defRPr/>
            </a:pPr>
            <a:r>
              <a:rPr lang="en-US" altLang="zh-CN" sz="3200" dirty="0">
                <a:solidFill>
                  <a:schemeClr val="tx2">
                    <a:lumMod val="5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3.</a:t>
            </a:r>
            <a:r>
              <a:rPr lang="zh-CN" altLang="en-US" sz="3200" dirty="0">
                <a:solidFill>
                  <a:schemeClr val="tx2">
                    <a:lumMod val="5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选择适宜排便姿势</a:t>
            </a:r>
          </a:p>
          <a:p>
            <a:pPr>
              <a:lnSpc>
                <a:spcPct val="150000"/>
              </a:lnSpc>
              <a:spcBef>
                <a:spcPct val="20000"/>
              </a:spcBef>
              <a:buClr>
                <a:schemeClr val="hlink"/>
              </a:buClr>
              <a:buSzPct val="110000"/>
              <a:defRPr/>
            </a:pPr>
            <a:r>
              <a:rPr lang="en-US" altLang="zh-CN" sz="3200" dirty="0">
                <a:solidFill>
                  <a:schemeClr val="tx2">
                    <a:lumMod val="5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4.</a:t>
            </a:r>
            <a:r>
              <a:rPr lang="zh-CN" altLang="en-US" sz="3200" dirty="0">
                <a:solidFill>
                  <a:schemeClr val="tx2">
                    <a:lumMod val="5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腹部环形按摩</a:t>
            </a:r>
          </a:p>
          <a:p>
            <a:pPr>
              <a:lnSpc>
                <a:spcPct val="150000"/>
              </a:lnSpc>
              <a:spcBef>
                <a:spcPct val="20000"/>
              </a:spcBef>
              <a:buClr>
                <a:schemeClr val="hlink"/>
              </a:buClr>
              <a:buSzPct val="110000"/>
              <a:defRPr/>
            </a:pPr>
            <a:r>
              <a:rPr lang="en-US" altLang="zh-CN" sz="3200" dirty="0">
                <a:solidFill>
                  <a:schemeClr val="tx2">
                    <a:lumMod val="5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5.</a:t>
            </a:r>
            <a:r>
              <a:rPr lang="zh-CN" altLang="en-US" sz="3200" dirty="0">
                <a:solidFill>
                  <a:schemeClr val="tx2">
                    <a:lumMod val="5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使用缓泻药物</a:t>
            </a:r>
          </a:p>
          <a:p>
            <a:pPr>
              <a:lnSpc>
                <a:spcPct val="150000"/>
              </a:lnSpc>
              <a:spcBef>
                <a:spcPct val="20000"/>
              </a:spcBef>
              <a:buClr>
                <a:schemeClr val="hlink"/>
              </a:buClr>
              <a:buSzPct val="110000"/>
              <a:defRPr/>
            </a:pPr>
            <a:r>
              <a:rPr lang="en-US" altLang="zh-CN" sz="3200" dirty="0">
                <a:solidFill>
                  <a:schemeClr val="tx2">
                    <a:lumMod val="5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6.</a:t>
            </a:r>
            <a:r>
              <a:rPr lang="zh-CN" altLang="en-US" sz="3200" dirty="0">
                <a:solidFill>
                  <a:schemeClr val="tx2">
                    <a:lumMod val="5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使用简易通便剂</a:t>
            </a:r>
            <a:endParaRPr lang="zh-CN" altLang="en-US" sz="3200" dirty="0">
              <a:solidFill>
                <a:srgbClr val="6600FF"/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  <a:buChar char="•"/>
              <a:defRPr/>
            </a:pPr>
            <a:endParaRPr lang="zh-CN" altLang="en-US" sz="3200" dirty="0">
              <a:solidFill>
                <a:srgbClr val="6600FF"/>
              </a:solidFill>
              <a:latin typeface="Tahoma" panose="020B0604030504040204" pitchFamily="34" charset="0"/>
            </a:endParaRPr>
          </a:p>
          <a:p>
            <a:pPr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  <a:buChar char="•"/>
              <a:defRPr/>
            </a:pPr>
            <a:endParaRPr lang="zh-CN" altLang="en-US" sz="3200" dirty="0">
              <a:solidFill>
                <a:srgbClr val="6600FF"/>
              </a:solidFill>
              <a:latin typeface="Tahoma" panose="020B0604030504040204" pitchFamily="34" charset="0"/>
            </a:endParaRPr>
          </a:p>
          <a:p>
            <a:pPr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  <a:buChar char="•"/>
              <a:defRPr/>
            </a:pPr>
            <a:endParaRPr lang="zh-CN" altLang="en-US" sz="3200" dirty="0">
              <a:solidFill>
                <a:srgbClr val="6600FF"/>
              </a:solidFill>
              <a:latin typeface="Tahoma" panose="020B0604030504040204" pitchFamily="34" charset="0"/>
            </a:endParaRPr>
          </a:p>
          <a:p>
            <a:pPr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  <a:buChar char="•"/>
              <a:defRPr/>
            </a:pPr>
            <a:endParaRPr lang="zh-CN" altLang="en-US" dirty="0">
              <a:solidFill>
                <a:srgbClr val="B032B6"/>
              </a:solidFill>
              <a:latin typeface="Tahoma" panose="020B0604030504040204" pitchFamily="34" charset="0"/>
            </a:endParaRPr>
          </a:p>
          <a:p>
            <a:pPr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  <a:buChar char="•"/>
              <a:defRPr/>
            </a:pPr>
            <a:endParaRPr lang="zh-CN" altLang="en-US" sz="3200" dirty="0">
              <a:solidFill>
                <a:srgbClr val="6600FF"/>
              </a:solidFill>
              <a:latin typeface="Tahoma" panose="020B0604030504040204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95621973-A134-44E9-A31F-5C8EBBFD8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32850" y="981075"/>
            <a:ext cx="2547938" cy="225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9CDA104B-449D-41C0-9279-DC0412F13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95875" y="858838"/>
            <a:ext cx="3176588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58D5D4B0-413A-4922-B876-14A3FD549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42" t="3297" r="23755" b="3253"/>
          <a:stretch>
            <a:fillRect/>
          </a:stretch>
        </p:blipFill>
        <p:spPr bwMode="auto">
          <a:xfrm>
            <a:off x="5231904" y="858838"/>
            <a:ext cx="6048672" cy="5191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xmlns="" id="{E4DF0856-D018-47D7-809C-373A1C910C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5713" y="77788"/>
            <a:ext cx="7361237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排便异常</a:t>
            </a:r>
            <a:r>
              <a:rPr lang="en-US" altLang="zh-CN" sz="3200" dirty="0"/>
              <a:t>——</a:t>
            </a:r>
            <a:r>
              <a:rPr lang="zh-CN" altLang="en-US" sz="3200" dirty="0"/>
              <a:t>便秘病人的护理</a:t>
            </a:r>
          </a:p>
        </p:txBody>
      </p:sp>
      <p:sp>
        <p:nvSpPr>
          <p:cNvPr id="121859" name="灯片编号占位符 3">
            <a:extLst>
              <a:ext uri="{FF2B5EF4-FFF2-40B4-BE49-F238E27FC236}">
                <a16:creationId xmlns:a16="http://schemas.microsoft.com/office/drawing/2014/main" xmlns="" id="{26F7F47C-3E2D-460B-9EAF-DF34DDD80719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xmlns="" id="{15B26ED3-EA59-40B4-BA8B-76E8F88298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7125" y="836613"/>
            <a:ext cx="4824413" cy="396081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 b="1">
                <a:solidFill>
                  <a:srgbClr val="CC00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>
              <a:buFont typeface="Arial" panose="020B0604020202020204" pitchFamily="34" charset="0"/>
              <a:defRPr sz="2400" b="1">
                <a:solidFill>
                  <a:srgbClr val="CC00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>
              <a:defRPr sz="2400" b="1">
                <a:solidFill>
                  <a:srgbClr val="CC00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>
              <a:buFont typeface="Arial" panose="020B0604020202020204" pitchFamily="34" charset="0"/>
              <a:defRPr sz="2400" b="1">
                <a:solidFill>
                  <a:srgbClr val="CC00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>
              <a:defRPr sz="2400" b="1">
                <a:solidFill>
                  <a:srgbClr val="CC00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  <a:buClr>
                <a:schemeClr val="hlink"/>
              </a:buClr>
              <a:buSzPct val="110000"/>
              <a:defRPr/>
            </a:pPr>
            <a:r>
              <a:rPr lang="en-US" altLang="zh-CN" sz="32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7.</a:t>
            </a:r>
            <a:r>
              <a:rPr lang="zh-CN" altLang="en-US" sz="32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健康教育</a:t>
            </a:r>
          </a:p>
          <a:p>
            <a:pPr>
              <a:lnSpc>
                <a:spcPct val="150000"/>
              </a:lnSpc>
              <a:spcBef>
                <a:spcPct val="20000"/>
              </a:spcBef>
              <a:buClr>
                <a:schemeClr val="hlink"/>
              </a:buClr>
              <a:buSzPct val="110000"/>
              <a:defRPr/>
            </a:pPr>
            <a:r>
              <a:rPr lang="en-US" altLang="zh-CN" sz="2800" b="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1)</a:t>
            </a:r>
            <a:r>
              <a:rPr lang="zh-CN" altLang="en-US" sz="2800" b="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合理安排膳食</a:t>
            </a:r>
          </a:p>
          <a:p>
            <a:pPr>
              <a:lnSpc>
                <a:spcPct val="150000"/>
              </a:lnSpc>
              <a:spcBef>
                <a:spcPct val="20000"/>
              </a:spcBef>
              <a:buClr>
                <a:schemeClr val="hlink"/>
              </a:buClr>
              <a:buSzPct val="110000"/>
              <a:defRPr/>
            </a:pPr>
            <a:r>
              <a:rPr lang="en-US" altLang="zh-CN" sz="2800" b="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2)</a:t>
            </a:r>
            <a:r>
              <a:rPr lang="zh-CN" altLang="en-US" sz="2800" b="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运动</a:t>
            </a:r>
          </a:p>
          <a:p>
            <a:pPr>
              <a:lnSpc>
                <a:spcPct val="150000"/>
              </a:lnSpc>
              <a:spcBef>
                <a:spcPct val="20000"/>
              </a:spcBef>
              <a:buClr>
                <a:schemeClr val="hlink"/>
              </a:buClr>
              <a:buSzPct val="110000"/>
              <a:defRPr/>
            </a:pPr>
            <a:r>
              <a:rPr lang="en-US" altLang="zh-CN" sz="2800" b="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3)</a:t>
            </a:r>
            <a:r>
              <a:rPr lang="zh-CN" altLang="en-US" sz="2800" b="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重建正常的排便习惯</a:t>
            </a:r>
          </a:p>
          <a:p>
            <a:pPr>
              <a:lnSpc>
                <a:spcPct val="150000"/>
              </a:lnSpc>
              <a:spcBef>
                <a:spcPct val="20000"/>
              </a:spcBef>
              <a:buClr>
                <a:schemeClr val="hlink"/>
              </a:buClr>
              <a:buSzPct val="110000"/>
              <a:defRPr/>
            </a:pPr>
            <a:r>
              <a:rPr lang="en-US" altLang="zh-CN" sz="32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8.</a:t>
            </a:r>
            <a:r>
              <a:rPr lang="zh-CN" altLang="en-US" sz="32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灌肠术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  <a:buChar char="•"/>
              <a:defRPr/>
            </a:pPr>
            <a:endParaRPr lang="zh-CN" altLang="en-US" sz="3200" dirty="0">
              <a:solidFill>
                <a:srgbClr val="6600FF"/>
              </a:solidFill>
              <a:latin typeface="Tahoma" panose="020B0604030504040204" pitchFamily="34" charset="0"/>
            </a:endParaRPr>
          </a:p>
          <a:p>
            <a:pPr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  <a:buChar char="•"/>
              <a:defRPr/>
            </a:pPr>
            <a:endParaRPr lang="zh-CN" altLang="en-US" sz="3200" dirty="0">
              <a:solidFill>
                <a:srgbClr val="6600FF"/>
              </a:solidFill>
              <a:latin typeface="Tahoma" panose="020B0604030504040204" pitchFamily="34" charset="0"/>
            </a:endParaRPr>
          </a:p>
          <a:p>
            <a:pPr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  <a:buChar char="•"/>
              <a:defRPr/>
            </a:pPr>
            <a:endParaRPr lang="zh-CN" altLang="en-US" sz="3200" dirty="0">
              <a:solidFill>
                <a:srgbClr val="6600FF"/>
              </a:solidFill>
              <a:latin typeface="Tahoma" panose="020B0604030504040204" pitchFamily="34" charset="0"/>
            </a:endParaRPr>
          </a:p>
          <a:p>
            <a:pPr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  <a:buChar char="•"/>
              <a:defRPr/>
            </a:pPr>
            <a:endParaRPr lang="zh-CN" altLang="en-US" sz="3200" dirty="0">
              <a:solidFill>
                <a:srgbClr val="6600FF"/>
              </a:solidFill>
              <a:latin typeface="Tahoma" panose="020B0604030504040204" pitchFamily="34" charset="0"/>
            </a:endParaRPr>
          </a:p>
          <a:p>
            <a:pPr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  <a:buChar char="•"/>
              <a:defRPr/>
            </a:pPr>
            <a:endParaRPr lang="zh-CN" altLang="en-US" dirty="0">
              <a:solidFill>
                <a:srgbClr val="B032B6"/>
              </a:solidFill>
              <a:latin typeface="Tahoma" panose="020B0604030504040204" pitchFamily="34" charset="0"/>
            </a:endParaRPr>
          </a:p>
          <a:p>
            <a:pPr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  <a:buChar char="•"/>
              <a:defRPr/>
            </a:pPr>
            <a:endParaRPr lang="zh-CN" altLang="en-US" sz="3200" dirty="0">
              <a:solidFill>
                <a:srgbClr val="6600FF"/>
              </a:solidFill>
              <a:latin typeface="Tahoma" panose="020B0604030504040204" pitchFamily="34" charset="0"/>
            </a:endParaRPr>
          </a:p>
        </p:txBody>
      </p:sp>
      <p:pic>
        <p:nvPicPr>
          <p:cNvPr id="3" name="图片 15">
            <a:extLst>
              <a:ext uri="{FF2B5EF4-FFF2-40B4-BE49-F238E27FC236}">
                <a16:creationId xmlns:a16="http://schemas.microsoft.com/office/drawing/2014/main" xmlns="" id="{93EDC249-7FEB-4C19-B6E7-1445557CB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6E564B"/>
              </a:clrFrom>
              <a:clrTo>
                <a:srgbClr val="6E564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9375" y="1131888"/>
            <a:ext cx="6330950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13">
            <a:extLst>
              <a:ext uri="{FF2B5EF4-FFF2-40B4-BE49-F238E27FC236}">
                <a16:creationId xmlns:a16="http://schemas.microsoft.com/office/drawing/2014/main" xmlns="" id="{5F614BF1-785B-4519-BEBE-008CC7DDF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82625"/>
            <a:ext cx="4176713" cy="566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xmlns="" id="{E8A00339-3B59-454F-88C2-BA64CFA796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5713" y="77788"/>
            <a:ext cx="7361237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排便异常</a:t>
            </a:r>
            <a:r>
              <a:rPr lang="en-US" altLang="zh-CN" sz="3200" dirty="0"/>
              <a:t>——</a:t>
            </a:r>
            <a:r>
              <a:rPr lang="zh-CN" altLang="en-US" sz="3200" dirty="0"/>
              <a:t>粪便嵌塞</a:t>
            </a:r>
          </a:p>
        </p:txBody>
      </p:sp>
      <p:sp>
        <p:nvSpPr>
          <p:cNvPr id="123907" name="灯片编号占位符 3">
            <a:extLst>
              <a:ext uri="{FF2B5EF4-FFF2-40B4-BE49-F238E27FC236}">
                <a16:creationId xmlns:a16="http://schemas.microsoft.com/office/drawing/2014/main" xmlns="" id="{44F3053E-898E-4EBB-A0F7-953198933F42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123908" name="文本框 3">
            <a:extLst>
              <a:ext uri="{FF2B5EF4-FFF2-40B4-BE49-F238E27FC236}">
                <a16:creationId xmlns:a16="http://schemas.microsoft.com/office/drawing/2014/main" xmlns="" id="{276D1E3D-2523-4C94-A55A-98BA1BEE84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1052513"/>
            <a:ext cx="1006951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noProof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【定义】粪便持久滞留堆积在直肠内，坚硬不能排出。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E5524B71-46BB-4959-AB0D-15181401C153}"/>
              </a:ext>
            </a:extLst>
          </p:cNvPr>
          <p:cNvSpPr/>
          <p:nvPr/>
        </p:nvSpPr>
        <p:spPr>
          <a:xfrm>
            <a:off x="220663" y="2260600"/>
            <a:ext cx="10585450" cy="1570038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3200" noProof="1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</a:t>
            </a:r>
            <a:r>
              <a:rPr lang="zh-CN" altLang="en-US" sz="3200" noProof="1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【原因】</a:t>
            </a:r>
            <a:r>
              <a:rPr lang="zh-CN" altLang="en-US" sz="3200" noProof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便秘未能及时解除，粪便长时间留在直肠，水分</a:t>
            </a:r>
            <a:endParaRPr lang="en-US" altLang="zh-CN" sz="3200" noProof="1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defRPr/>
            </a:pPr>
            <a:r>
              <a:rPr lang="zh-CN" altLang="en-US" sz="3200" noProof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        被持续吸收，乙状结肠又不断推进粪便，最终导 </a:t>
            </a:r>
            <a:endParaRPr lang="en-US" altLang="zh-CN" sz="3200" noProof="1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defRPr/>
            </a:pPr>
            <a:r>
              <a:rPr lang="en-US" altLang="zh-CN" sz="3200" noProof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        </a:t>
            </a:r>
            <a:r>
              <a:rPr lang="zh-CN" altLang="en-US" sz="3200" noProof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致粪块排不出。</a:t>
            </a:r>
            <a:endParaRPr lang="en-US" altLang="zh-CN" sz="3200" noProof="1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pic>
        <p:nvPicPr>
          <p:cNvPr id="123910" name="图片 9">
            <a:extLst>
              <a:ext uri="{FF2B5EF4-FFF2-40B4-BE49-F238E27FC236}">
                <a16:creationId xmlns:a16="http://schemas.microsoft.com/office/drawing/2014/main" xmlns="" id="{15776D2A-20F8-49E5-8C4F-A42023FEF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49888" y="2852738"/>
            <a:ext cx="4932362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xmlns="" id="{379C91AA-51AA-495F-99AE-D682162F171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5713" y="77788"/>
            <a:ext cx="7361237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排便异常</a:t>
            </a:r>
            <a:r>
              <a:rPr lang="en-US" altLang="zh-CN" sz="3200" dirty="0"/>
              <a:t>——</a:t>
            </a:r>
            <a:r>
              <a:rPr lang="zh-CN" altLang="en-US" sz="3200" dirty="0"/>
              <a:t>粪便嵌塞的症状和体征</a:t>
            </a:r>
          </a:p>
        </p:txBody>
      </p:sp>
      <p:sp>
        <p:nvSpPr>
          <p:cNvPr id="125955" name="灯片编号占位符 3">
            <a:extLst>
              <a:ext uri="{FF2B5EF4-FFF2-40B4-BE49-F238E27FC236}">
                <a16:creationId xmlns:a16="http://schemas.microsoft.com/office/drawing/2014/main" xmlns="" id="{83CD0BD8-4A6D-4FB8-8476-3DE31EE9F32D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D9F17E44-2B2A-4C3E-B7EC-28473EA1DB09}"/>
              </a:ext>
            </a:extLst>
          </p:cNvPr>
          <p:cNvSpPr/>
          <p:nvPr/>
        </p:nvSpPr>
        <p:spPr>
          <a:xfrm>
            <a:off x="407988" y="908050"/>
            <a:ext cx="11080750" cy="1854354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/>
          <a:p>
            <a:pPr>
              <a:lnSpc>
                <a:spcPct val="125000"/>
              </a:lnSpc>
              <a:defRPr/>
            </a:pPr>
            <a:r>
              <a:rPr lang="en-US" altLang="zh-CN" sz="3200" noProof="1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</a:t>
            </a:r>
            <a:r>
              <a:rPr lang="zh-CN" altLang="en-US" sz="3200" noProof="1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【症状和体征】</a:t>
            </a:r>
            <a:endParaRPr lang="en-US" altLang="zh-CN" sz="3200" noProof="1">
              <a:solidFill>
                <a:schemeClr val="tx1">
                  <a:lumMod val="95000"/>
                  <a:lumOff val="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ct val="125000"/>
              </a:lnSpc>
              <a:defRPr/>
            </a:pPr>
            <a:r>
              <a:rPr lang="en-US" altLang="zh-CN" sz="3200" noProof="1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      </a:t>
            </a:r>
            <a:r>
              <a:rPr lang="zh-CN" altLang="en-US" sz="3200" noProof="1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有排便冲动，但排不出。腹部胀痛，直肠肛门疼痛， </a:t>
            </a:r>
            <a:endParaRPr lang="en-US" altLang="zh-CN" sz="3200" noProof="1">
              <a:solidFill>
                <a:schemeClr val="tx1">
                  <a:lumMod val="95000"/>
                  <a:lumOff val="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ct val="125000"/>
              </a:lnSpc>
              <a:defRPr/>
            </a:pPr>
            <a:r>
              <a:rPr lang="en-US" altLang="zh-CN" sz="3200" noProof="1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  </a:t>
            </a:r>
            <a:r>
              <a:rPr lang="zh-CN" altLang="en-US" sz="3200" noProof="1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肛门处有少量液化粪便渗出。</a:t>
            </a:r>
          </a:p>
        </p:txBody>
      </p:sp>
      <p:pic>
        <p:nvPicPr>
          <p:cNvPr id="125957" name="图片 4">
            <a:extLst>
              <a:ext uri="{FF2B5EF4-FFF2-40B4-BE49-F238E27FC236}">
                <a16:creationId xmlns:a16="http://schemas.microsoft.com/office/drawing/2014/main" xmlns="" id="{494E6BA9-BC44-445B-87DE-B7BC4EADF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8363" y="2276772"/>
            <a:ext cx="4206875" cy="411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xmlns="" id="{B4C8D4A3-3E86-40ED-A45C-5557A9BCBE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5713" y="77788"/>
            <a:ext cx="7361237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排便异常</a:t>
            </a:r>
            <a:r>
              <a:rPr lang="en-US" altLang="zh-CN" sz="3200" dirty="0"/>
              <a:t>——</a:t>
            </a:r>
            <a:r>
              <a:rPr lang="zh-CN" altLang="en-US" sz="3200" dirty="0"/>
              <a:t>粪便嵌塞的护理</a:t>
            </a:r>
          </a:p>
        </p:txBody>
      </p:sp>
      <p:sp>
        <p:nvSpPr>
          <p:cNvPr id="128003" name="灯片编号占位符 3">
            <a:extLst>
              <a:ext uri="{FF2B5EF4-FFF2-40B4-BE49-F238E27FC236}">
                <a16:creationId xmlns:a16="http://schemas.microsoft.com/office/drawing/2014/main" xmlns="" id="{E365C489-6404-43D4-9E18-919A9A0BBB0D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xmlns="" id="{B7C17E12-DC1F-4E2C-9F08-B585BD1FFD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225" y="1052513"/>
            <a:ext cx="4824413" cy="374491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 b="1">
                <a:solidFill>
                  <a:srgbClr val="CC00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>
              <a:buFont typeface="Arial" panose="020B0604020202020204" pitchFamily="34" charset="0"/>
              <a:defRPr sz="2400" b="1">
                <a:solidFill>
                  <a:srgbClr val="CC00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>
              <a:defRPr sz="2400" b="1">
                <a:solidFill>
                  <a:srgbClr val="CC00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>
              <a:buFont typeface="Arial" panose="020B0604020202020204" pitchFamily="34" charset="0"/>
              <a:defRPr sz="2400" b="1">
                <a:solidFill>
                  <a:srgbClr val="CC00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>
              <a:defRPr sz="2400" b="1">
                <a:solidFill>
                  <a:srgbClr val="CC00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  <a:buClr>
                <a:schemeClr val="hlink"/>
              </a:buClr>
              <a:buSzPct val="110000"/>
              <a:defRPr/>
            </a:pPr>
            <a:r>
              <a:rPr lang="en-US" altLang="zh-CN" sz="3200" b="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lang="zh-CN" altLang="en-US" sz="32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润肠</a:t>
            </a:r>
          </a:p>
          <a:p>
            <a:pPr>
              <a:lnSpc>
                <a:spcPct val="150000"/>
              </a:lnSpc>
              <a:spcBef>
                <a:spcPct val="20000"/>
              </a:spcBef>
              <a:buClr>
                <a:schemeClr val="hlink"/>
              </a:buClr>
              <a:buSzPct val="110000"/>
              <a:defRPr/>
            </a:pPr>
            <a:r>
              <a:rPr lang="en-US" altLang="zh-CN" sz="32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lang="zh-CN" altLang="en-US" sz="32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灌肠</a:t>
            </a:r>
          </a:p>
          <a:p>
            <a:pPr>
              <a:lnSpc>
                <a:spcPct val="150000"/>
              </a:lnSpc>
              <a:spcBef>
                <a:spcPct val="20000"/>
              </a:spcBef>
              <a:buClr>
                <a:schemeClr val="hlink"/>
              </a:buClr>
              <a:buSzPct val="110000"/>
              <a:defRPr/>
            </a:pPr>
            <a:r>
              <a:rPr lang="en-US" altLang="zh-CN" sz="32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3.</a:t>
            </a:r>
            <a:r>
              <a:rPr lang="zh-CN" altLang="en-US" sz="32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人工取便</a:t>
            </a:r>
          </a:p>
          <a:p>
            <a:pPr>
              <a:lnSpc>
                <a:spcPct val="150000"/>
              </a:lnSpc>
              <a:spcBef>
                <a:spcPct val="20000"/>
              </a:spcBef>
              <a:buClr>
                <a:schemeClr val="hlink"/>
              </a:buClr>
              <a:buSzPct val="110000"/>
              <a:defRPr/>
            </a:pPr>
            <a:r>
              <a:rPr lang="en-US" altLang="zh-CN" sz="32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4.</a:t>
            </a:r>
            <a:r>
              <a:rPr lang="zh-CN" altLang="en-US" sz="32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健康教育</a:t>
            </a:r>
            <a:endParaRPr lang="zh-CN" altLang="en-US" sz="3200" dirty="0">
              <a:solidFill>
                <a:srgbClr val="6600FF"/>
              </a:solidFill>
              <a:latin typeface="Tahoma" panose="020B0604030504040204" pitchFamily="34" charset="0"/>
            </a:endParaRPr>
          </a:p>
          <a:p>
            <a:pPr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  <a:buChar char="•"/>
              <a:defRPr/>
            </a:pPr>
            <a:endParaRPr lang="zh-CN" altLang="en-US" sz="3200" dirty="0">
              <a:solidFill>
                <a:srgbClr val="6600FF"/>
              </a:solidFill>
              <a:latin typeface="Tahoma" panose="020B0604030504040204" pitchFamily="34" charset="0"/>
            </a:endParaRPr>
          </a:p>
          <a:p>
            <a:pPr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  <a:buChar char="•"/>
              <a:defRPr/>
            </a:pPr>
            <a:endParaRPr lang="zh-CN" altLang="en-US" sz="3200" dirty="0">
              <a:solidFill>
                <a:srgbClr val="6600FF"/>
              </a:solidFill>
              <a:latin typeface="Tahoma" panose="020B0604030504040204" pitchFamily="34" charset="0"/>
            </a:endParaRPr>
          </a:p>
          <a:p>
            <a:pPr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  <a:buChar char="•"/>
              <a:defRPr/>
            </a:pPr>
            <a:endParaRPr lang="zh-CN" altLang="en-US" sz="3200" dirty="0">
              <a:solidFill>
                <a:srgbClr val="6600FF"/>
              </a:solidFill>
              <a:latin typeface="Tahoma" panose="020B0604030504040204" pitchFamily="34" charset="0"/>
            </a:endParaRPr>
          </a:p>
          <a:p>
            <a:pPr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  <a:buChar char="•"/>
              <a:defRPr/>
            </a:pPr>
            <a:endParaRPr lang="zh-CN" altLang="en-US" dirty="0">
              <a:solidFill>
                <a:srgbClr val="B032B6"/>
              </a:solidFill>
              <a:latin typeface="Tahoma" panose="020B0604030504040204" pitchFamily="34" charset="0"/>
            </a:endParaRPr>
          </a:p>
          <a:p>
            <a:pPr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  <a:buChar char="•"/>
              <a:defRPr/>
            </a:pPr>
            <a:endParaRPr lang="zh-CN" altLang="en-US" sz="3200" dirty="0">
              <a:solidFill>
                <a:srgbClr val="6600FF"/>
              </a:solidFill>
              <a:latin typeface="Tahoma" panose="020B0604030504040204" pitchFamily="3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CA6C57D-4670-466C-A37C-CE91B73B3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42" t="3297" r="23755" b="3253"/>
          <a:stretch>
            <a:fillRect/>
          </a:stretch>
        </p:blipFill>
        <p:spPr bwMode="auto">
          <a:xfrm>
            <a:off x="5141913" y="1052513"/>
            <a:ext cx="5265737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xmlns="" id="{385528AE-30FB-442D-BF91-BCE6AEFA3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5713" y="77788"/>
            <a:ext cx="7361237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排便异常</a:t>
            </a:r>
            <a:r>
              <a:rPr lang="en-US" altLang="zh-CN" sz="3200" dirty="0"/>
              <a:t>——</a:t>
            </a:r>
            <a:r>
              <a:rPr lang="zh-CN" altLang="en-US" sz="3200" dirty="0"/>
              <a:t>腹泻</a:t>
            </a:r>
          </a:p>
        </p:txBody>
      </p:sp>
      <p:sp>
        <p:nvSpPr>
          <p:cNvPr id="130051" name="灯片编号占位符 3">
            <a:extLst>
              <a:ext uri="{FF2B5EF4-FFF2-40B4-BE49-F238E27FC236}">
                <a16:creationId xmlns:a16="http://schemas.microsoft.com/office/drawing/2014/main" xmlns="" id="{00C19CE3-634E-4376-9A3A-E059C7E0175A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130052" name="文本框 3">
            <a:extLst>
              <a:ext uri="{FF2B5EF4-FFF2-40B4-BE49-F238E27FC236}">
                <a16:creationId xmlns:a16="http://schemas.microsoft.com/office/drawing/2014/main" xmlns="" id="{DF874B86-73F7-4048-905B-970085522B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1052513"/>
            <a:ext cx="1076325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noProof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【定义】正常排便形态改变，频繁排出松散稀薄的粪便甚至</a:t>
            </a:r>
            <a:endParaRPr lang="zh-CN" altLang="zh-CN" sz="3200" noProof="1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r>
              <a:rPr lang="en-US" altLang="zh-CN" sz="3200" noProof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       </a:t>
            </a:r>
            <a:r>
              <a:rPr lang="zh-CN" altLang="en-US" sz="3200" noProof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水样便。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CA9F3978-9D74-4644-8956-45F53E443743}"/>
              </a:ext>
            </a:extLst>
          </p:cNvPr>
          <p:cNvSpPr/>
          <p:nvPr/>
        </p:nvSpPr>
        <p:spPr>
          <a:xfrm>
            <a:off x="263524" y="2220913"/>
            <a:ext cx="11233076" cy="1077218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3200" noProof="1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</a:t>
            </a:r>
            <a:r>
              <a:rPr lang="zh-CN" altLang="en-US" sz="3200" noProof="1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【原因】</a:t>
            </a:r>
            <a:r>
              <a:rPr lang="zh-CN" altLang="en-US" sz="3200" noProof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饮食不当或使用泻药不当；胃肠道疾病；甲亢等导</a:t>
            </a:r>
            <a:endParaRPr lang="en-US" altLang="zh-CN" sz="3200" noProof="1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defRPr/>
            </a:pPr>
            <a:r>
              <a:rPr lang="en-US" altLang="zh-CN" sz="3200" noProof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        </a:t>
            </a:r>
            <a:r>
              <a:rPr lang="zh-CN" altLang="en-US" sz="3200" noProof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致肠蠕动亢进。</a:t>
            </a:r>
            <a:endParaRPr lang="en-US" altLang="zh-CN" sz="3200" noProof="1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xmlns="" id="{49A40178-62EA-4AFC-A80D-7508D30D404E}"/>
              </a:ext>
            </a:extLst>
          </p:cNvPr>
          <p:cNvSpPr/>
          <p:nvPr/>
        </p:nvSpPr>
        <p:spPr>
          <a:xfrm>
            <a:off x="263525" y="3389313"/>
            <a:ext cx="11080750" cy="1570037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3200" noProof="1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</a:t>
            </a:r>
            <a:r>
              <a:rPr lang="zh-CN" altLang="en-US" sz="3200" noProof="1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【症状和体征】</a:t>
            </a:r>
            <a:endParaRPr lang="en-US" altLang="zh-CN" sz="3200" noProof="1">
              <a:solidFill>
                <a:schemeClr val="tx1">
                  <a:lumMod val="95000"/>
                  <a:lumOff val="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defRPr/>
            </a:pPr>
            <a:r>
              <a:rPr lang="en-US" altLang="zh-CN" sz="3200" noProof="1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      </a:t>
            </a:r>
            <a:r>
              <a:rPr lang="zh-CN" altLang="en-US" sz="3200" noProof="1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乏力、肠痉挛、腹痛、恶心、呕吐、有基于排便的需  </a:t>
            </a:r>
            <a:endParaRPr lang="en-US" altLang="zh-CN" sz="3200" noProof="1">
              <a:solidFill>
                <a:schemeClr val="tx1">
                  <a:lumMod val="95000"/>
                  <a:lumOff val="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defRPr/>
            </a:pPr>
            <a:r>
              <a:rPr lang="en-US" altLang="zh-CN" sz="3200" noProof="1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  </a:t>
            </a:r>
            <a:r>
              <a:rPr lang="zh-CN" altLang="en-US" sz="3200" noProof="1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要又难以控制的感觉。</a:t>
            </a:r>
          </a:p>
        </p:txBody>
      </p:sp>
      <p:pic>
        <p:nvPicPr>
          <p:cNvPr id="130055" name="图片 10">
            <a:extLst>
              <a:ext uri="{FF2B5EF4-FFF2-40B4-BE49-F238E27FC236}">
                <a16:creationId xmlns:a16="http://schemas.microsoft.com/office/drawing/2014/main" xmlns="" id="{C9288286-2465-4624-9180-AD3A6173B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4788" y="4437063"/>
            <a:ext cx="3417887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xmlns="" id="{E4D0B3B9-A06D-4558-A535-825768D33F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5713" y="77788"/>
            <a:ext cx="7361237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排便异常</a:t>
            </a:r>
            <a:r>
              <a:rPr lang="en-US" altLang="zh-CN" sz="3200" dirty="0"/>
              <a:t>——</a:t>
            </a:r>
            <a:r>
              <a:rPr lang="zh-CN" altLang="en-US" sz="3200" dirty="0"/>
              <a:t>腹泻病人的护理</a:t>
            </a:r>
          </a:p>
        </p:txBody>
      </p:sp>
      <p:sp>
        <p:nvSpPr>
          <p:cNvPr id="131075" name="灯片编号占位符 3">
            <a:extLst>
              <a:ext uri="{FF2B5EF4-FFF2-40B4-BE49-F238E27FC236}">
                <a16:creationId xmlns:a16="http://schemas.microsoft.com/office/drawing/2014/main" xmlns="" id="{3FB89BE2-5BA9-457C-8A13-34EF9A5C8F9D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xmlns="" id="{A2FA4FB7-FCE8-491D-AD86-AB5C957F6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424" y="1125538"/>
            <a:ext cx="4824412" cy="431958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 b="1">
                <a:solidFill>
                  <a:srgbClr val="CC00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>
              <a:buFont typeface="Arial" panose="020B0604020202020204" pitchFamily="34" charset="0"/>
              <a:defRPr sz="2400" b="1">
                <a:solidFill>
                  <a:srgbClr val="CC00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>
              <a:defRPr sz="2400" b="1">
                <a:solidFill>
                  <a:srgbClr val="CC00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>
              <a:buFont typeface="Arial" panose="020B0604020202020204" pitchFamily="34" charset="0"/>
              <a:defRPr sz="2400" b="1">
                <a:solidFill>
                  <a:srgbClr val="CC00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>
              <a:defRPr sz="2400" b="1">
                <a:solidFill>
                  <a:srgbClr val="CC00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9pPr>
          </a:lstStyle>
          <a:p>
            <a:pPr>
              <a:lnSpc>
                <a:spcPct val="125000"/>
              </a:lnSpc>
              <a:spcBef>
                <a:spcPct val="20000"/>
              </a:spcBef>
              <a:buClr>
                <a:schemeClr val="hlink"/>
              </a:buClr>
              <a:buSzPct val="110000"/>
              <a:defRPr/>
            </a:pPr>
            <a:r>
              <a:rPr lang="en-US" altLang="zh-CN" sz="3200" b="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lang="zh-CN" altLang="en-US" sz="32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去除原因</a:t>
            </a:r>
          </a:p>
          <a:p>
            <a:pPr>
              <a:lnSpc>
                <a:spcPct val="125000"/>
              </a:lnSpc>
              <a:spcBef>
                <a:spcPct val="20000"/>
              </a:spcBef>
              <a:buClr>
                <a:schemeClr val="hlink"/>
              </a:buClr>
              <a:buSzPct val="110000"/>
              <a:defRPr/>
            </a:pPr>
            <a:r>
              <a:rPr lang="en-US" altLang="zh-CN" sz="32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lang="zh-CN" altLang="en-US" sz="32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卧床休息</a:t>
            </a:r>
          </a:p>
          <a:p>
            <a:pPr>
              <a:lnSpc>
                <a:spcPct val="125000"/>
              </a:lnSpc>
              <a:spcBef>
                <a:spcPct val="20000"/>
              </a:spcBef>
              <a:buClr>
                <a:schemeClr val="hlink"/>
              </a:buClr>
              <a:buSzPct val="110000"/>
              <a:defRPr/>
            </a:pPr>
            <a:r>
              <a:rPr lang="en-US" altLang="zh-CN" sz="32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3.</a:t>
            </a:r>
            <a:r>
              <a:rPr lang="zh-CN" altLang="en-US" sz="32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饮食护理</a:t>
            </a:r>
          </a:p>
          <a:p>
            <a:pPr>
              <a:lnSpc>
                <a:spcPct val="125000"/>
              </a:lnSpc>
              <a:spcBef>
                <a:spcPct val="20000"/>
              </a:spcBef>
              <a:buClr>
                <a:schemeClr val="hlink"/>
              </a:buClr>
              <a:buSzPct val="110000"/>
              <a:defRPr/>
            </a:pPr>
            <a:r>
              <a:rPr lang="en-US" altLang="zh-CN" sz="32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4.</a:t>
            </a:r>
            <a:r>
              <a:rPr lang="zh-CN" altLang="en-US" sz="32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防治水和电解质的紊乱</a:t>
            </a:r>
            <a:endParaRPr lang="en-US" altLang="zh-CN" sz="3200" dirty="0">
              <a:solidFill>
                <a:schemeClr val="tx2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5000"/>
              </a:lnSpc>
              <a:spcBef>
                <a:spcPct val="20000"/>
              </a:spcBef>
              <a:buClr>
                <a:schemeClr val="hlink"/>
              </a:buClr>
              <a:buSzPct val="110000"/>
              <a:defRPr/>
            </a:pPr>
            <a:r>
              <a:rPr lang="en-US" altLang="zh-CN" sz="32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5.</a:t>
            </a:r>
            <a:r>
              <a:rPr lang="zh-CN" altLang="en-US" sz="32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肛周皮肤的护理</a:t>
            </a:r>
          </a:p>
          <a:p>
            <a:pPr>
              <a:lnSpc>
                <a:spcPct val="125000"/>
              </a:lnSpc>
              <a:spcBef>
                <a:spcPct val="20000"/>
              </a:spcBef>
              <a:buClr>
                <a:schemeClr val="hlink"/>
              </a:buClr>
              <a:buSzPct val="110000"/>
              <a:defRPr/>
            </a:pPr>
            <a:r>
              <a:rPr lang="en-US" altLang="zh-CN" sz="32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6.</a:t>
            </a:r>
            <a:r>
              <a:rPr lang="zh-CN" altLang="en-US" sz="32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密切观察病情病记录</a:t>
            </a:r>
          </a:p>
          <a:p>
            <a:pPr>
              <a:lnSpc>
                <a:spcPct val="125000"/>
              </a:lnSpc>
              <a:spcBef>
                <a:spcPct val="20000"/>
              </a:spcBef>
              <a:buClr>
                <a:schemeClr val="hlink"/>
              </a:buClr>
              <a:buSzPct val="110000"/>
              <a:defRPr/>
            </a:pPr>
            <a:r>
              <a:rPr lang="en-US" altLang="zh-CN" sz="32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7.</a:t>
            </a:r>
            <a:r>
              <a:rPr lang="zh-CN" altLang="en-US" sz="32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心里护理</a:t>
            </a:r>
            <a:endParaRPr lang="zh-CN" altLang="en-US" sz="3200" dirty="0">
              <a:solidFill>
                <a:srgbClr val="6600FF"/>
              </a:solidFill>
              <a:latin typeface="Tahoma" panose="020B0604030504040204" pitchFamily="34" charset="0"/>
            </a:endParaRPr>
          </a:p>
          <a:p>
            <a:pPr marL="0" indent="0">
              <a:lnSpc>
                <a:spcPct val="125000"/>
              </a:lnSpc>
              <a:spcBef>
                <a:spcPct val="20000"/>
              </a:spcBef>
              <a:buClr>
                <a:schemeClr val="hlink"/>
              </a:buClr>
              <a:buSzPct val="110000"/>
              <a:defRPr/>
            </a:pPr>
            <a:endParaRPr lang="zh-CN" altLang="en-US" sz="3200" dirty="0">
              <a:solidFill>
                <a:srgbClr val="6600FF"/>
              </a:solidFill>
              <a:latin typeface="Tahoma" panose="020B0604030504040204" pitchFamily="34" charset="0"/>
            </a:endParaRPr>
          </a:p>
          <a:p>
            <a:pPr>
              <a:lnSpc>
                <a:spcPct val="125000"/>
              </a:lnSpc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  <a:buChar char="•"/>
              <a:defRPr/>
            </a:pPr>
            <a:endParaRPr lang="zh-CN" altLang="en-US" dirty="0">
              <a:solidFill>
                <a:srgbClr val="B032B6"/>
              </a:solidFill>
              <a:latin typeface="Tahoma" panose="020B0604030504040204" pitchFamily="34" charset="0"/>
            </a:endParaRPr>
          </a:p>
          <a:p>
            <a:pPr>
              <a:lnSpc>
                <a:spcPct val="125000"/>
              </a:lnSpc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  <a:buChar char="•"/>
              <a:defRPr/>
            </a:pPr>
            <a:endParaRPr lang="zh-CN" altLang="en-US" sz="3200" dirty="0">
              <a:solidFill>
                <a:srgbClr val="6600FF"/>
              </a:solidFill>
              <a:latin typeface="Tahoma" panose="020B0604030504040204" pitchFamily="34" charset="0"/>
            </a:endParaRPr>
          </a:p>
        </p:txBody>
      </p:sp>
      <p:pic>
        <p:nvPicPr>
          <p:cNvPr id="131077" name="图片 4">
            <a:extLst>
              <a:ext uri="{FF2B5EF4-FFF2-40B4-BE49-F238E27FC236}">
                <a16:creationId xmlns:a16="http://schemas.microsoft.com/office/drawing/2014/main" xmlns="" id="{7D8C86D1-6F85-4F61-8ADE-3F60D3A6E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34288" y="1125538"/>
            <a:ext cx="2593975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78" name="图片 6">
            <a:extLst>
              <a:ext uri="{FF2B5EF4-FFF2-40B4-BE49-F238E27FC236}">
                <a16:creationId xmlns:a16="http://schemas.microsoft.com/office/drawing/2014/main" xmlns="" id="{9D7D05FD-9B88-4A84-BF3C-4B5F7922C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18238" y="3570288"/>
            <a:ext cx="5207000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1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1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>
            <a:extLst>
              <a:ext uri="{FF2B5EF4-FFF2-40B4-BE49-F238E27FC236}">
                <a16:creationId xmlns:a16="http://schemas.microsoft.com/office/drawing/2014/main" xmlns="" id="{AA8CF908-AC3A-46A4-9332-21211A314900}"/>
              </a:ext>
            </a:extLst>
          </p:cNvPr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4656138" y="1689100"/>
            <a:ext cx="7805737" cy="3479800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</a:rPr>
              <a:t>1.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</a:rPr>
              <a:t>了解：大肠的结构、功能</a:t>
            </a:r>
          </a:p>
          <a:p>
            <a:pPr>
              <a:buFontTx/>
              <a:buNone/>
              <a:defRPr/>
            </a:pPr>
            <a:endParaRPr lang="zh-CN" altLang="en-US" sz="2800" b="1" dirty="0">
              <a:solidFill>
                <a:schemeClr val="hlink"/>
              </a:solidFill>
            </a:endParaRPr>
          </a:p>
          <a:p>
            <a:pPr>
              <a:buFontTx/>
              <a:buNone/>
              <a:defRPr/>
            </a:pP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</a:rPr>
              <a:t>2.</a:t>
            </a:r>
            <a:r>
              <a:rPr lang="zh-CN" altLang="en-US" sz="2800" b="1" dirty="0">
                <a:solidFill>
                  <a:schemeClr val="accent6">
                    <a:lumMod val="50000"/>
                  </a:schemeClr>
                </a:solidFill>
              </a:rPr>
              <a:t>熟悉：影响正常排便的因素</a:t>
            </a:r>
          </a:p>
          <a:p>
            <a:pPr>
              <a:buFontTx/>
              <a:buNone/>
              <a:defRPr/>
            </a:pPr>
            <a:endParaRPr lang="zh-CN" altLang="en-US" sz="2800" b="1" dirty="0">
              <a:solidFill>
                <a:srgbClr val="CC6600"/>
              </a:solidFill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en-US" altLang="zh-CN" sz="2800" b="1" dirty="0">
                <a:solidFill>
                  <a:srgbClr val="CC0000"/>
                </a:solidFill>
              </a:rPr>
              <a:t>3</a:t>
            </a:r>
            <a:r>
              <a:rPr lang="en-US" altLang="zh-CN" sz="2800" b="1" dirty="0">
                <a:solidFill>
                  <a:srgbClr val="C00000"/>
                </a:solidFill>
              </a:rPr>
              <a:t>.</a:t>
            </a:r>
            <a:r>
              <a:rPr lang="zh-CN" altLang="en-US" sz="2800" b="1" dirty="0">
                <a:solidFill>
                  <a:srgbClr val="C00000"/>
                </a:solidFill>
              </a:rPr>
              <a:t>掌握：</a:t>
            </a:r>
            <a:r>
              <a:rPr lang="en-US" altLang="zh-CN" sz="2800" b="1" dirty="0">
                <a:solidFill>
                  <a:srgbClr val="C00000"/>
                </a:solidFill>
              </a:rPr>
              <a:t>1</a:t>
            </a:r>
            <a:r>
              <a:rPr lang="zh-CN" altLang="en-US" sz="2800" b="1" dirty="0">
                <a:solidFill>
                  <a:srgbClr val="C00000"/>
                </a:solidFill>
              </a:rPr>
              <a:t>）排便的评估</a:t>
            </a:r>
            <a:endParaRPr lang="en-US" altLang="zh-CN" sz="2800" b="1" dirty="0">
              <a:solidFill>
                <a:srgbClr val="C00000"/>
              </a:solidFill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</a:rPr>
              <a:t>              2</a:t>
            </a:r>
            <a:r>
              <a:rPr lang="zh-CN" altLang="en-US" sz="2800" b="1" dirty="0">
                <a:solidFill>
                  <a:srgbClr val="C00000"/>
                </a:solidFill>
              </a:rPr>
              <a:t>）排便异常的护理措施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</a:rPr>
              <a:t>              3</a:t>
            </a:r>
            <a:r>
              <a:rPr lang="zh-CN" altLang="en-US" sz="2800" b="1" dirty="0">
                <a:solidFill>
                  <a:srgbClr val="C00000"/>
                </a:solidFill>
              </a:rPr>
              <a:t>）协助排便的护理技术</a:t>
            </a:r>
          </a:p>
          <a:p>
            <a:pPr>
              <a:buFontTx/>
              <a:buNone/>
              <a:defRPr/>
            </a:pPr>
            <a:endParaRPr lang="en-US" altLang="zh-CN" sz="3200" b="1" dirty="0">
              <a:solidFill>
                <a:srgbClr val="CC0000"/>
              </a:solidFill>
            </a:endParaRPr>
          </a:p>
        </p:txBody>
      </p:sp>
      <p:pic>
        <p:nvPicPr>
          <p:cNvPr id="97283" name="图片 2" descr="卡通人物&#10;&#10;描述已自动生成">
            <a:extLst>
              <a:ext uri="{FF2B5EF4-FFF2-40B4-BE49-F238E27FC236}">
                <a16:creationId xmlns:a16="http://schemas.microsoft.com/office/drawing/2014/main" xmlns="" id="{1FC9982B-71CD-4279-8B77-8391045C0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88" y="150813"/>
            <a:ext cx="4900612" cy="601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4" name="灯片编号占位符 3">
            <a:extLst>
              <a:ext uri="{FF2B5EF4-FFF2-40B4-BE49-F238E27FC236}">
                <a16:creationId xmlns:a16="http://schemas.microsoft.com/office/drawing/2014/main" xmlns="" id="{933D11EE-E69C-452B-8F29-7203CDB6B19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</p:spTree>
  </p:cSld>
  <p:clrMapOvr>
    <a:masterClrMapping/>
  </p:clrMapOvr>
  <p:transition spd="slow"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xmlns="" id="{5565C132-3E4A-4783-B10D-632951CB4D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5713" y="77788"/>
            <a:ext cx="7361237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排便异常</a:t>
            </a:r>
            <a:r>
              <a:rPr lang="en-US" altLang="zh-CN" sz="3200" dirty="0"/>
              <a:t>——</a:t>
            </a:r>
            <a:r>
              <a:rPr lang="zh-CN" altLang="en-US" sz="3200" dirty="0"/>
              <a:t>排便失禁</a:t>
            </a:r>
          </a:p>
        </p:txBody>
      </p:sp>
      <p:sp>
        <p:nvSpPr>
          <p:cNvPr id="132099" name="灯片编号占位符 3">
            <a:extLst>
              <a:ext uri="{FF2B5EF4-FFF2-40B4-BE49-F238E27FC236}">
                <a16:creationId xmlns:a16="http://schemas.microsoft.com/office/drawing/2014/main" xmlns="" id="{C2250026-3822-40AE-A50D-4682D05812F4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132100" name="文本框 3">
            <a:extLst>
              <a:ext uri="{FF2B5EF4-FFF2-40B4-BE49-F238E27FC236}">
                <a16:creationId xmlns:a16="http://schemas.microsoft.com/office/drawing/2014/main" xmlns="" id="{9DF9DDCB-661B-4EA3-9FB5-63827DE92E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1052513"/>
            <a:ext cx="1006951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noProof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【定义】肛门括约肌失去意识的控制而不自主地排便。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E6EC5961-C8E1-4C0C-A8F5-4552EE349A43}"/>
              </a:ext>
            </a:extLst>
          </p:cNvPr>
          <p:cNvSpPr/>
          <p:nvPr/>
        </p:nvSpPr>
        <p:spPr>
          <a:xfrm>
            <a:off x="220663" y="2005013"/>
            <a:ext cx="10585450" cy="584200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3200" noProof="1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</a:t>
            </a:r>
            <a:r>
              <a:rPr lang="zh-CN" altLang="en-US" sz="3200" noProof="1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【原因】神经肌肉受损；胃肠道疾病；精神障碍等</a:t>
            </a:r>
            <a:r>
              <a:rPr lang="zh-CN" altLang="en-US" sz="3200" noProof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。</a:t>
            </a:r>
            <a:endParaRPr lang="en-US" altLang="zh-CN" sz="3200" noProof="1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xmlns="" id="{5F8F4F9E-9964-4A81-8902-1319A02B5C13}"/>
              </a:ext>
            </a:extLst>
          </p:cNvPr>
          <p:cNvSpPr/>
          <p:nvPr/>
        </p:nvSpPr>
        <p:spPr>
          <a:xfrm>
            <a:off x="231775" y="2898775"/>
            <a:ext cx="11080750" cy="584200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3200" noProof="1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</a:t>
            </a:r>
            <a:r>
              <a:rPr lang="zh-CN" altLang="en-US" sz="3200" noProof="1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【症状和体征】不自主排便。</a:t>
            </a:r>
          </a:p>
        </p:txBody>
      </p:sp>
      <p:pic>
        <p:nvPicPr>
          <p:cNvPr id="132103" name="Picture 6" descr="2007717172848777">
            <a:extLst>
              <a:ext uri="{FF2B5EF4-FFF2-40B4-BE49-F238E27FC236}">
                <a16:creationId xmlns:a16="http://schemas.microsoft.com/office/drawing/2014/main" xmlns="" id="{C12FCA69-6A92-48F4-81A0-3DA64B114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9F6"/>
              </a:clrFrom>
              <a:clrTo>
                <a:srgbClr val="FFF9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12" t="2423" r="2722" b="2887"/>
          <a:stretch>
            <a:fillRect/>
          </a:stretch>
        </p:blipFill>
        <p:spPr bwMode="auto">
          <a:xfrm>
            <a:off x="6888163" y="3068638"/>
            <a:ext cx="3600450" cy="322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xmlns="" id="{FB5513B8-1B60-4632-9632-920E0ACAB21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5713" y="77788"/>
            <a:ext cx="7361237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排便异常</a:t>
            </a:r>
            <a:r>
              <a:rPr lang="en-US" altLang="zh-CN" sz="3200" dirty="0"/>
              <a:t>——</a:t>
            </a:r>
            <a:r>
              <a:rPr lang="zh-CN" altLang="en-US" sz="3200" dirty="0"/>
              <a:t>排便失禁病人的护理</a:t>
            </a:r>
          </a:p>
        </p:txBody>
      </p:sp>
      <p:sp>
        <p:nvSpPr>
          <p:cNvPr id="133123" name="灯片编号占位符 3">
            <a:extLst>
              <a:ext uri="{FF2B5EF4-FFF2-40B4-BE49-F238E27FC236}">
                <a16:creationId xmlns:a16="http://schemas.microsoft.com/office/drawing/2014/main" xmlns="" id="{84979ECE-F8F4-488F-93F5-339E089FE6BC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xmlns="" id="{BEE36D19-EEC9-4D8D-BACE-EB2CD06D9C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325" y="1096963"/>
            <a:ext cx="10009188" cy="431958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 b="1">
                <a:solidFill>
                  <a:srgbClr val="CC00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>
              <a:buFont typeface="Arial" panose="020B0604020202020204" pitchFamily="34" charset="0"/>
              <a:defRPr sz="2400" b="1">
                <a:solidFill>
                  <a:srgbClr val="CC00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>
              <a:defRPr sz="2400" b="1">
                <a:solidFill>
                  <a:srgbClr val="CC00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>
              <a:buFont typeface="Arial" panose="020B0604020202020204" pitchFamily="34" charset="0"/>
              <a:defRPr sz="2400" b="1">
                <a:solidFill>
                  <a:srgbClr val="CC00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>
              <a:defRPr sz="2400" b="1">
                <a:solidFill>
                  <a:srgbClr val="CC00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9pPr>
          </a:lstStyle>
          <a:p>
            <a:pPr>
              <a:lnSpc>
                <a:spcPts val="4000"/>
              </a:lnSpc>
              <a:spcBef>
                <a:spcPct val="20000"/>
              </a:spcBef>
              <a:buClr>
                <a:schemeClr val="hlink"/>
              </a:buClr>
              <a:buSzPct val="110000"/>
              <a:defRPr/>
            </a:pPr>
            <a:r>
              <a:rPr lang="en-US" altLang="zh-CN" sz="3200" b="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lang="zh-CN" altLang="en-US" sz="32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皮肤护理</a:t>
            </a:r>
          </a:p>
          <a:p>
            <a:pPr>
              <a:lnSpc>
                <a:spcPts val="4000"/>
              </a:lnSpc>
              <a:spcBef>
                <a:spcPct val="20000"/>
              </a:spcBef>
              <a:buClr>
                <a:schemeClr val="hlink"/>
              </a:buClr>
              <a:buSzPct val="110000"/>
              <a:defRPr/>
            </a:pPr>
            <a:r>
              <a:rPr lang="en-US" altLang="zh-CN" sz="32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lang="zh-CN" altLang="en-US" sz="32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排便功能训练</a:t>
            </a:r>
            <a:endParaRPr lang="en-US" altLang="zh-CN" sz="3200" dirty="0">
              <a:solidFill>
                <a:schemeClr val="tx2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457200" indent="-457200">
              <a:lnSpc>
                <a:spcPts val="4000"/>
              </a:lnSpc>
              <a:spcBef>
                <a:spcPct val="20000"/>
              </a:spcBef>
              <a:buClr>
                <a:schemeClr val="accent1">
                  <a:lumMod val="50000"/>
                </a:schemeClr>
              </a:buClr>
              <a:buSzPct val="110000"/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solidFill>
                  <a:srgbClr val="006600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帮助建立排便反射</a:t>
            </a:r>
            <a:endParaRPr lang="en-US" altLang="zh-CN" sz="2800" dirty="0">
              <a:solidFill>
                <a:srgbClr val="006600"/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 marL="457200" indent="-457200">
              <a:lnSpc>
                <a:spcPts val="4000"/>
              </a:lnSpc>
              <a:spcBef>
                <a:spcPct val="20000"/>
              </a:spcBef>
              <a:buClr>
                <a:schemeClr val="accent1">
                  <a:lumMod val="50000"/>
                </a:schemeClr>
              </a:buClr>
              <a:buSzPct val="110000"/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solidFill>
                  <a:srgbClr val="006600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定时刺激排便</a:t>
            </a:r>
            <a:endParaRPr lang="en-US" altLang="zh-CN" sz="2800" dirty="0">
              <a:solidFill>
                <a:srgbClr val="006600"/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 marL="457200" indent="-457200">
              <a:lnSpc>
                <a:spcPts val="4000"/>
              </a:lnSpc>
              <a:spcBef>
                <a:spcPct val="20000"/>
              </a:spcBef>
              <a:buClr>
                <a:schemeClr val="accent1">
                  <a:lumMod val="50000"/>
                </a:schemeClr>
              </a:buClr>
              <a:buSzPct val="110000"/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solidFill>
                  <a:srgbClr val="006600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指导病人肛门括约肌及盆底部肌肉收缩锻炼</a:t>
            </a:r>
          </a:p>
          <a:p>
            <a:pPr>
              <a:lnSpc>
                <a:spcPts val="4000"/>
              </a:lnSpc>
              <a:spcBef>
                <a:spcPct val="20000"/>
              </a:spcBef>
              <a:buClr>
                <a:schemeClr val="hlink"/>
              </a:buClr>
              <a:buSzPct val="110000"/>
              <a:defRPr/>
            </a:pPr>
            <a:r>
              <a:rPr lang="en-US" altLang="zh-CN" sz="32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3.</a:t>
            </a:r>
            <a:r>
              <a:rPr lang="zh-CN" altLang="en-US" sz="32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健康教育</a:t>
            </a:r>
          </a:p>
          <a:p>
            <a:pPr>
              <a:lnSpc>
                <a:spcPts val="4000"/>
              </a:lnSpc>
              <a:spcBef>
                <a:spcPct val="20000"/>
              </a:spcBef>
              <a:buClr>
                <a:schemeClr val="hlink"/>
              </a:buClr>
              <a:buSzPct val="110000"/>
              <a:defRPr/>
            </a:pPr>
            <a:r>
              <a:rPr lang="en-US" altLang="zh-CN" sz="32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4.</a:t>
            </a:r>
            <a:r>
              <a:rPr lang="zh-CN" altLang="en-US" sz="32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心里护理</a:t>
            </a:r>
            <a:endParaRPr lang="zh-CN" altLang="en-US" dirty="0">
              <a:solidFill>
                <a:srgbClr val="B032B6"/>
              </a:solidFill>
              <a:latin typeface="Tahoma" panose="020B0604030504040204" pitchFamily="34" charset="0"/>
            </a:endParaRPr>
          </a:p>
        </p:txBody>
      </p:sp>
      <p:pic>
        <p:nvPicPr>
          <p:cNvPr id="133125" name="图片 7">
            <a:extLst>
              <a:ext uri="{FF2B5EF4-FFF2-40B4-BE49-F238E27FC236}">
                <a16:creationId xmlns:a16="http://schemas.microsoft.com/office/drawing/2014/main" xmlns="" id="{1AB9CE96-2698-418C-A608-7E03E272B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6538" y="836613"/>
            <a:ext cx="5605462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3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xmlns="" id="{D636106D-9FC5-481E-81EE-8BCA2A4355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5713" y="77788"/>
            <a:ext cx="7361237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排便异常</a:t>
            </a:r>
            <a:r>
              <a:rPr lang="en-US" altLang="zh-CN" sz="3200" dirty="0"/>
              <a:t>——</a:t>
            </a:r>
            <a:r>
              <a:rPr lang="zh-CN" altLang="en-US" sz="3200" dirty="0"/>
              <a:t>肠胀气</a:t>
            </a:r>
          </a:p>
        </p:txBody>
      </p:sp>
      <p:sp>
        <p:nvSpPr>
          <p:cNvPr id="134147" name="灯片编号占位符 3">
            <a:extLst>
              <a:ext uri="{FF2B5EF4-FFF2-40B4-BE49-F238E27FC236}">
                <a16:creationId xmlns:a16="http://schemas.microsoft.com/office/drawing/2014/main" xmlns="" id="{5E80C2FF-4220-4A57-9F7A-3923B390D41D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134148" name="文本框 3">
            <a:extLst>
              <a:ext uri="{FF2B5EF4-FFF2-40B4-BE49-F238E27FC236}">
                <a16:creationId xmlns:a16="http://schemas.microsoft.com/office/drawing/2014/main" xmlns="" id="{6DFDCC9C-7E85-4287-BECF-DC68148048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1052513"/>
            <a:ext cx="1006951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noProof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【定义】胃肠道内有过量的气体聚集，不能排出。</a:t>
            </a:r>
          </a:p>
        </p:txBody>
      </p:sp>
      <p:sp>
        <p:nvSpPr>
          <p:cNvPr id="134149" name="文本框 5">
            <a:extLst>
              <a:ext uri="{FF2B5EF4-FFF2-40B4-BE49-F238E27FC236}">
                <a16:creationId xmlns:a16="http://schemas.microsoft.com/office/drawing/2014/main" xmlns="" id="{F557D356-018D-46A6-AC3A-29D19CCED7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2038350"/>
            <a:ext cx="1108075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noProof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【原因】摄入产气食物过多；吞入大量空气；肠蠕动减少；</a:t>
            </a:r>
            <a:endParaRPr lang="zh-CN" altLang="zh-CN" sz="3200" noProof="1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r>
              <a:rPr lang="zh-CN" altLang="en-US" sz="3200" noProof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       肠道梗阻及手术等。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xmlns="" id="{BECE06CC-F3D3-449B-B7B0-F61198BA3E48}"/>
              </a:ext>
            </a:extLst>
          </p:cNvPr>
          <p:cNvSpPr/>
          <p:nvPr/>
        </p:nvSpPr>
        <p:spPr>
          <a:xfrm>
            <a:off x="263525" y="3389313"/>
            <a:ext cx="11080750" cy="1570037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3200" noProof="1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</a:t>
            </a:r>
            <a:r>
              <a:rPr lang="zh-CN" altLang="en-US" sz="3200" noProof="1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【症状和体征】</a:t>
            </a:r>
            <a:endParaRPr lang="en-US" altLang="zh-CN" sz="3200" noProof="1">
              <a:solidFill>
                <a:schemeClr val="tx1">
                  <a:lumMod val="95000"/>
                  <a:lumOff val="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defRPr/>
            </a:pPr>
            <a:r>
              <a:rPr lang="en-US" altLang="zh-CN" sz="3200" noProof="1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      </a:t>
            </a:r>
            <a:r>
              <a:rPr lang="zh-CN" altLang="en-US" sz="3200" noProof="1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腹部膨隆、叩诊呈鼓音、腹胀、痉挛性疼痛、呃逆、   </a:t>
            </a:r>
            <a:endParaRPr lang="en-US" altLang="zh-CN" sz="3200" noProof="1">
              <a:solidFill>
                <a:schemeClr val="tx1">
                  <a:lumMod val="95000"/>
                  <a:lumOff val="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defRPr/>
            </a:pPr>
            <a:r>
              <a:rPr lang="en-US" altLang="zh-CN" sz="3200" noProof="1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  </a:t>
            </a:r>
            <a:r>
              <a:rPr lang="zh-CN" altLang="en-US" sz="3200" noProof="1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肛门排气过多。</a:t>
            </a:r>
          </a:p>
        </p:txBody>
      </p:sp>
    </p:spTree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xmlns="" id="{3AF22D38-5882-461D-93B5-DB8C7C07A3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5713" y="77788"/>
            <a:ext cx="7361237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排便异常</a:t>
            </a:r>
            <a:r>
              <a:rPr lang="en-US" altLang="zh-CN" sz="3200" dirty="0"/>
              <a:t>——</a:t>
            </a:r>
            <a:r>
              <a:rPr lang="zh-CN" altLang="en-US" sz="3200" dirty="0"/>
              <a:t>肠胀气病人的护理</a:t>
            </a:r>
          </a:p>
        </p:txBody>
      </p:sp>
      <p:sp>
        <p:nvSpPr>
          <p:cNvPr id="135171" name="灯片编号占位符 3">
            <a:extLst>
              <a:ext uri="{FF2B5EF4-FFF2-40B4-BE49-F238E27FC236}">
                <a16:creationId xmlns:a16="http://schemas.microsoft.com/office/drawing/2014/main" xmlns="" id="{DDA0565B-B848-460B-8743-F7356B12EAA8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xmlns="" id="{1AC0439C-CDA8-4F11-85CB-883A3C22F6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763" y="1125538"/>
            <a:ext cx="10009187" cy="431958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 b="1">
                <a:solidFill>
                  <a:srgbClr val="CC00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>
              <a:buFont typeface="Arial" panose="020B0604020202020204" pitchFamily="34" charset="0"/>
              <a:defRPr sz="2400" b="1">
                <a:solidFill>
                  <a:srgbClr val="CC00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>
              <a:defRPr sz="2400" b="1">
                <a:solidFill>
                  <a:srgbClr val="CC00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>
              <a:buFont typeface="Arial" panose="020B0604020202020204" pitchFamily="34" charset="0"/>
              <a:defRPr sz="2400" b="1">
                <a:solidFill>
                  <a:srgbClr val="CC00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>
              <a:defRPr sz="2400" b="1">
                <a:solidFill>
                  <a:srgbClr val="CC00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9pPr>
          </a:lstStyle>
          <a:p>
            <a:pPr>
              <a:lnSpc>
                <a:spcPts val="4000"/>
              </a:lnSpc>
              <a:spcBef>
                <a:spcPct val="20000"/>
              </a:spcBef>
              <a:buClr>
                <a:schemeClr val="hlink"/>
              </a:buClr>
              <a:buSzPct val="110000"/>
              <a:defRPr/>
            </a:pPr>
            <a:r>
              <a:rPr lang="en-US" altLang="zh-CN" sz="3200" b="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lang="zh-CN" altLang="en-US" sz="32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去除病因</a:t>
            </a:r>
          </a:p>
          <a:p>
            <a:pPr>
              <a:lnSpc>
                <a:spcPts val="4000"/>
              </a:lnSpc>
              <a:spcBef>
                <a:spcPct val="20000"/>
              </a:spcBef>
              <a:buClr>
                <a:schemeClr val="hlink"/>
              </a:buClr>
              <a:buSzPct val="110000"/>
              <a:defRPr/>
            </a:pPr>
            <a:r>
              <a:rPr lang="en-US" altLang="zh-CN" sz="32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lang="zh-CN" altLang="en-US" sz="32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适当运动</a:t>
            </a:r>
          </a:p>
          <a:p>
            <a:pPr>
              <a:lnSpc>
                <a:spcPts val="4000"/>
              </a:lnSpc>
              <a:spcBef>
                <a:spcPct val="20000"/>
              </a:spcBef>
              <a:buClr>
                <a:schemeClr val="hlink"/>
              </a:buClr>
              <a:buSzPct val="110000"/>
              <a:defRPr/>
            </a:pPr>
            <a:r>
              <a:rPr lang="en-US" altLang="zh-CN" sz="32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3.</a:t>
            </a:r>
            <a:r>
              <a:rPr lang="zh-CN" altLang="en-US" sz="32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处理方法</a:t>
            </a:r>
            <a:endParaRPr lang="en-US" altLang="zh-CN" sz="3200" dirty="0">
              <a:solidFill>
                <a:schemeClr val="tx2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457200" indent="-457200">
              <a:lnSpc>
                <a:spcPts val="4000"/>
              </a:lnSpc>
              <a:spcBef>
                <a:spcPct val="20000"/>
              </a:spcBef>
              <a:buClr>
                <a:schemeClr val="accent1">
                  <a:lumMod val="50000"/>
                </a:schemeClr>
              </a:buClr>
              <a:buSzPct val="110000"/>
              <a:buFont typeface="Wingdings" panose="05000000000000000000" pitchFamily="2" charset="2"/>
              <a:buChar char="u"/>
              <a:defRPr/>
            </a:pPr>
            <a:r>
              <a:rPr lang="zh-CN" altLang="en-US" sz="3200" dirty="0">
                <a:solidFill>
                  <a:schemeClr val="accent1">
                    <a:lumMod val="5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热敷或按摩腹部</a:t>
            </a:r>
            <a:endParaRPr lang="en-US" altLang="zh-CN" sz="3200" dirty="0">
              <a:solidFill>
                <a:schemeClr val="accent1">
                  <a:lumMod val="50000"/>
                </a:schemeClr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 marL="457200" indent="-457200">
              <a:lnSpc>
                <a:spcPts val="4000"/>
              </a:lnSpc>
              <a:spcBef>
                <a:spcPct val="20000"/>
              </a:spcBef>
              <a:buClr>
                <a:schemeClr val="accent1">
                  <a:lumMod val="50000"/>
                </a:schemeClr>
              </a:buClr>
              <a:buSzPct val="110000"/>
              <a:buFont typeface="Wingdings" panose="05000000000000000000" pitchFamily="2" charset="2"/>
              <a:buChar char="u"/>
              <a:defRPr/>
            </a:pPr>
            <a:r>
              <a:rPr lang="zh-CN" altLang="en-US" sz="3200" dirty="0">
                <a:solidFill>
                  <a:schemeClr val="accent1">
                    <a:lumMod val="5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药物治疗</a:t>
            </a:r>
            <a:endParaRPr lang="en-US" altLang="zh-CN" sz="3200" dirty="0">
              <a:solidFill>
                <a:schemeClr val="accent1">
                  <a:lumMod val="50000"/>
                </a:schemeClr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 marL="457200" indent="-457200">
              <a:lnSpc>
                <a:spcPts val="4000"/>
              </a:lnSpc>
              <a:spcBef>
                <a:spcPct val="20000"/>
              </a:spcBef>
              <a:buClr>
                <a:schemeClr val="accent1">
                  <a:lumMod val="50000"/>
                </a:schemeClr>
              </a:buClr>
              <a:buSzPct val="110000"/>
              <a:buFont typeface="Wingdings" panose="05000000000000000000" pitchFamily="2" charset="2"/>
              <a:buChar char="u"/>
              <a:defRPr/>
            </a:pPr>
            <a:r>
              <a:rPr lang="zh-CN" altLang="en-US" sz="3200" dirty="0">
                <a:solidFill>
                  <a:schemeClr val="accent1">
                    <a:lumMod val="5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肛管排气</a:t>
            </a:r>
          </a:p>
          <a:p>
            <a:pPr>
              <a:lnSpc>
                <a:spcPts val="4000"/>
              </a:lnSpc>
              <a:spcBef>
                <a:spcPct val="20000"/>
              </a:spcBef>
              <a:buClr>
                <a:schemeClr val="hlink"/>
              </a:buClr>
              <a:buSzPct val="110000"/>
              <a:defRPr/>
            </a:pPr>
            <a:r>
              <a:rPr lang="en-US" altLang="zh-CN" sz="32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4.</a:t>
            </a:r>
            <a:r>
              <a:rPr lang="zh-CN" altLang="en-US" sz="32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健康教育</a:t>
            </a:r>
            <a:endParaRPr lang="zh-CN" altLang="en-US" dirty="0">
              <a:solidFill>
                <a:srgbClr val="B032B6"/>
              </a:solidFill>
              <a:latin typeface="Tahoma" panose="020B0604030504040204" pitchFamily="34" charset="0"/>
            </a:endParaRPr>
          </a:p>
          <a:p>
            <a:pPr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  <a:buChar char="•"/>
              <a:defRPr/>
            </a:pPr>
            <a:endParaRPr lang="zh-CN" altLang="en-US" sz="3200" dirty="0">
              <a:solidFill>
                <a:srgbClr val="6600FF"/>
              </a:solidFill>
              <a:latin typeface="Tahoma" panose="020B0604030504040204" pitchFamily="34" charset="0"/>
            </a:endParaRPr>
          </a:p>
        </p:txBody>
      </p:sp>
      <p:pic>
        <p:nvPicPr>
          <p:cNvPr id="135173" name="图片 2">
            <a:extLst>
              <a:ext uri="{FF2B5EF4-FFF2-40B4-BE49-F238E27FC236}">
                <a16:creationId xmlns:a16="http://schemas.microsoft.com/office/drawing/2014/main" xmlns="" id="{6B44C1CC-67F5-4D29-AAB1-F48D5E7E7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9375" y="1916113"/>
            <a:ext cx="5930900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5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灯片编号占位符 3">
            <a:extLst>
              <a:ext uri="{FF2B5EF4-FFF2-40B4-BE49-F238E27FC236}">
                <a16:creationId xmlns:a16="http://schemas.microsoft.com/office/drawing/2014/main" xmlns="" id="{90164F5E-5E3F-48CB-A497-96F6E2D3D532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9" name="文本占位符 1">
            <a:extLst>
              <a:ext uri="{FF2B5EF4-FFF2-40B4-BE49-F238E27FC236}">
                <a16:creationId xmlns:a16="http://schemas.microsoft.com/office/drawing/2014/main" xmlns="" id="{6A9CE648-7869-42FB-B180-D843421E75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4125" y="84138"/>
            <a:ext cx="7937500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三、协助排便的护理技术</a:t>
            </a:r>
            <a:r>
              <a:rPr lang="en-US" altLang="zh-CN" sz="3200" dirty="0"/>
              <a:t>——</a:t>
            </a:r>
            <a:r>
              <a:rPr lang="zh-CN" altLang="en-US" sz="3200" dirty="0"/>
              <a:t>灌肠法</a:t>
            </a:r>
          </a:p>
        </p:txBody>
      </p:sp>
      <p:sp>
        <p:nvSpPr>
          <p:cNvPr id="136196" name="文本框 9">
            <a:extLst>
              <a:ext uri="{FF2B5EF4-FFF2-40B4-BE49-F238E27FC236}">
                <a16:creationId xmlns:a16="http://schemas.microsoft.com/office/drawing/2014/main" xmlns="" id="{32B78D3D-85C6-400C-B6F0-9C838A33AE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600" y="1873250"/>
            <a:ext cx="1101725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b="1" dirty="0">
                <a:solidFill>
                  <a:srgbClr val="C00000"/>
                </a:solidFill>
              </a:rPr>
              <a:t>       将一定量的液体由肛门经直肠灌入结肠，以帮助病人清洁肠道、排便、排气或由肠道供给药物，达到缓解症状、协助诊断和治疗疾病的方法。</a:t>
            </a:r>
            <a:endParaRPr lang="en-US" altLang="zh-CN" sz="2800" b="1" dirty="0">
              <a:solidFill>
                <a:srgbClr val="C00000"/>
              </a:solidFill>
            </a:endParaRP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xmlns="" id="{BC4DB74F-2EEF-42C0-92F7-9D24875EE0DE}"/>
              </a:ext>
            </a:extLst>
          </p:cNvPr>
          <p:cNvSpPr/>
          <p:nvPr/>
        </p:nvSpPr>
        <p:spPr>
          <a:xfrm>
            <a:off x="911225" y="908050"/>
            <a:ext cx="1728788" cy="681038"/>
          </a:xfrm>
          <a:prstGeom prst="round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3200" b="1" dirty="0">
                <a:solidFill>
                  <a:srgbClr val="C00000"/>
                </a:solidFill>
              </a:rPr>
              <a:t>灌肠法</a:t>
            </a:r>
          </a:p>
        </p:txBody>
      </p:sp>
      <p:sp>
        <p:nvSpPr>
          <p:cNvPr id="19" name="AutoShape 4" descr="5%">
            <a:extLst>
              <a:ext uri="{FF2B5EF4-FFF2-40B4-BE49-F238E27FC236}">
                <a16:creationId xmlns:a16="http://schemas.microsoft.com/office/drawing/2014/main" xmlns="" id="{014C667D-5B36-4C48-A900-08DCA97472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2663" y="3541713"/>
            <a:ext cx="2952750" cy="647700"/>
          </a:xfrm>
          <a:prstGeom prst="roundRect">
            <a:avLst>
              <a:gd name="adj" fmla="val 16667"/>
            </a:avLst>
          </a:prstGeom>
          <a:pattFill prst="pct5">
            <a:fgClr>
              <a:srgbClr val="66CCFF"/>
            </a:fgClr>
            <a:bgClr>
              <a:srgbClr val="FFFFFF"/>
            </a:bgClr>
          </a:pattFill>
          <a:ln w="57150" cmpd="thinThick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marL="342900" indent="-342900">
              <a:defRPr sz="3200" b="1">
                <a:solidFill>
                  <a:schemeClr val="tx1"/>
                </a:solidFill>
                <a:latin typeface="Tahoma" panose="020B0604030504040204" pitchFamily="34" charset="0"/>
                <a:ea typeface="华文中宋" panose="02010600040101010101" pitchFamily="2" charset="-122"/>
              </a:defRPr>
            </a:lvl1pPr>
            <a:lvl2pPr>
              <a:defRPr sz="3200" b="1">
                <a:solidFill>
                  <a:schemeClr val="tx1"/>
                </a:solidFill>
                <a:latin typeface="Tahoma" panose="020B0604030504040204" pitchFamily="34" charset="0"/>
                <a:ea typeface="华文中宋" panose="02010600040101010101" pitchFamily="2" charset="-122"/>
              </a:defRPr>
            </a:lvl2pPr>
            <a:lvl3pPr>
              <a:defRPr sz="3200" b="1">
                <a:solidFill>
                  <a:schemeClr val="tx1"/>
                </a:solidFill>
                <a:latin typeface="Tahoma" panose="020B0604030504040204" pitchFamily="34" charset="0"/>
                <a:ea typeface="华文中宋" panose="02010600040101010101" pitchFamily="2" charset="-122"/>
              </a:defRPr>
            </a:lvl3pPr>
            <a:lvl4pPr>
              <a:defRPr sz="3200" b="1">
                <a:solidFill>
                  <a:schemeClr val="tx1"/>
                </a:solidFill>
                <a:latin typeface="Tahoma" panose="020B0604030504040204" pitchFamily="34" charset="0"/>
                <a:ea typeface="华文中宋" panose="02010600040101010101" pitchFamily="2" charset="-122"/>
              </a:defRPr>
            </a:lvl4pPr>
            <a:lvl5pPr>
              <a:defRPr sz="3200" b="1">
                <a:solidFill>
                  <a:schemeClr val="tx1"/>
                </a:solidFill>
                <a:latin typeface="Tahoma" panose="020B0604030504040204" pitchFamily="34" charset="0"/>
                <a:ea typeface="华文中宋" panose="0201060004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3200" b="1">
                <a:solidFill>
                  <a:schemeClr val="tx1"/>
                </a:solidFill>
                <a:latin typeface="Tahoma" panose="020B0604030504040204" pitchFamily="34" charset="0"/>
                <a:ea typeface="华文中宋" panose="0201060004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3200" b="1">
                <a:solidFill>
                  <a:schemeClr val="tx1"/>
                </a:solidFill>
                <a:latin typeface="Tahoma" panose="020B0604030504040204" pitchFamily="34" charset="0"/>
                <a:ea typeface="华文中宋" panose="0201060004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3200" b="1">
                <a:solidFill>
                  <a:schemeClr val="tx1"/>
                </a:solidFill>
                <a:latin typeface="Tahoma" panose="020B0604030504040204" pitchFamily="34" charset="0"/>
                <a:ea typeface="华文中宋" panose="0201060004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3200" b="1">
                <a:solidFill>
                  <a:schemeClr val="tx1"/>
                </a:solidFill>
                <a:latin typeface="Tahoma" panose="020B0604030504040204" pitchFamily="34" charset="0"/>
                <a:ea typeface="华文中宋" panose="02010600040101010101" pitchFamily="2" charset="-122"/>
              </a:defRPr>
            </a:lvl9pPr>
          </a:lstStyle>
          <a:p>
            <a:pPr algn="ctr">
              <a:buClr>
                <a:srgbClr val="6600CC"/>
              </a:buClr>
              <a:defRPr/>
            </a:pPr>
            <a:r>
              <a:rPr lang="zh-CN" altLang="en-US" b="0" dirty="0">
                <a:solidFill>
                  <a:srgbClr val="CC3300"/>
                </a:solidFill>
                <a:latin typeface="楷体_GB2312" pitchFamily="1" charset="-122"/>
                <a:ea typeface="楷体_GB2312" pitchFamily="1" charset="-122"/>
              </a:rPr>
              <a:t>保留灌肠</a:t>
            </a:r>
          </a:p>
        </p:txBody>
      </p:sp>
      <p:sp>
        <p:nvSpPr>
          <p:cNvPr id="20" name="AutoShape 4" descr="5%">
            <a:extLst>
              <a:ext uri="{FF2B5EF4-FFF2-40B4-BE49-F238E27FC236}">
                <a16:creationId xmlns:a16="http://schemas.microsoft.com/office/drawing/2014/main" xmlns="" id="{3948F671-B08D-4F78-9360-7EA453371D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4413" y="4941888"/>
            <a:ext cx="2982912" cy="647700"/>
          </a:xfrm>
          <a:prstGeom prst="roundRect">
            <a:avLst>
              <a:gd name="adj" fmla="val 16667"/>
            </a:avLst>
          </a:prstGeom>
          <a:pattFill prst="pct5">
            <a:fgClr>
              <a:srgbClr val="66CCFF"/>
            </a:fgClr>
            <a:bgClr>
              <a:srgbClr val="FFFFFF"/>
            </a:bgClr>
          </a:pattFill>
          <a:ln w="57150" cmpd="thinThick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marL="342900" indent="-342900">
              <a:defRPr sz="3200" b="1">
                <a:solidFill>
                  <a:schemeClr val="tx1"/>
                </a:solidFill>
                <a:latin typeface="Tahoma" panose="020B0604030504040204" pitchFamily="34" charset="0"/>
                <a:ea typeface="华文中宋" panose="02010600040101010101" pitchFamily="2" charset="-122"/>
              </a:defRPr>
            </a:lvl1pPr>
            <a:lvl2pPr>
              <a:defRPr sz="3200" b="1">
                <a:solidFill>
                  <a:schemeClr val="tx1"/>
                </a:solidFill>
                <a:latin typeface="Tahoma" panose="020B0604030504040204" pitchFamily="34" charset="0"/>
                <a:ea typeface="华文中宋" panose="02010600040101010101" pitchFamily="2" charset="-122"/>
              </a:defRPr>
            </a:lvl2pPr>
            <a:lvl3pPr>
              <a:defRPr sz="3200" b="1">
                <a:solidFill>
                  <a:schemeClr val="tx1"/>
                </a:solidFill>
                <a:latin typeface="Tahoma" panose="020B0604030504040204" pitchFamily="34" charset="0"/>
                <a:ea typeface="华文中宋" panose="02010600040101010101" pitchFamily="2" charset="-122"/>
              </a:defRPr>
            </a:lvl3pPr>
            <a:lvl4pPr>
              <a:defRPr sz="3200" b="1">
                <a:solidFill>
                  <a:schemeClr val="tx1"/>
                </a:solidFill>
                <a:latin typeface="Tahoma" panose="020B0604030504040204" pitchFamily="34" charset="0"/>
                <a:ea typeface="华文中宋" panose="02010600040101010101" pitchFamily="2" charset="-122"/>
              </a:defRPr>
            </a:lvl4pPr>
            <a:lvl5pPr>
              <a:defRPr sz="3200" b="1">
                <a:solidFill>
                  <a:schemeClr val="tx1"/>
                </a:solidFill>
                <a:latin typeface="Tahoma" panose="020B0604030504040204" pitchFamily="34" charset="0"/>
                <a:ea typeface="华文中宋" panose="0201060004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3200" b="1">
                <a:solidFill>
                  <a:schemeClr val="tx1"/>
                </a:solidFill>
                <a:latin typeface="Tahoma" panose="020B0604030504040204" pitchFamily="34" charset="0"/>
                <a:ea typeface="华文中宋" panose="0201060004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3200" b="1">
                <a:solidFill>
                  <a:schemeClr val="tx1"/>
                </a:solidFill>
                <a:latin typeface="Tahoma" panose="020B0604030504040204" pitchFamily="34" charset="0"/>
                <a:ea typeface="华文中宋" panose="0201060004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3200" b="1">
                <a:solidFill>
                  <a:schemeClr val="tx1"/>
                </a:solidFill>
                <a:latin typeface="Tahoma" panose="020B0604030504040204" pitchFamily="34" charset="0"/>
                <a:ea typeface="华文中宋" panose="0201060004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3200" b="1">
                <a:solidFill>
                  <a:schemeClr val="tx1"/>
                </a:solidFill>
                <a:latin typeface="Tahoma" panose="020B0604030504040204" pitchFamily="34" charset="0"/>
                <a:ea typeface="华文中宋" panose="02010600040101010101" pitchFamily="2" charset="-122"/>
              </a:defRPr>
            </a:lvl9pPr>
          </a:lstStyle>
          <a:p>
            <a:pPr algn="ctr">
              <a:buClr>
                <a:srgbClr val="6600CC"/>
              </a:buClr>
              <a:defRPr/>
            </a:pPr>
            <a:r>
              <a:rPr lang="zh-CN" altLang="en-US" b="0" dirty="0">
                <a:solidFill>
                  <a:srgbClr val="CC3300"/>
                </a:solidFill>
                <a:latin typeface="楷体_GB2312" pitchFamily="1" charset="-122"/>
                <a:ea typeface="楷体_GB2312" pitchFamily="1" charset="-122"/>
              </a:rPr>
              <a:t>不保留灌肠</a:t>
            </a:r>
          </a:p>
        </p:txBody>
      </p:sp>
      <p:sp>
        <p:nvSpPr>
          <p:cNvPr id="2" name="左中括号 1">
            <a:extLst>
              <a:ext uri="{FF2B5EF4-FFF2-40B4-BE49-F238E27FC236}">
                <a16:creationId xmlns:a16="http://schemas.microsoft.com/office/drawing/2014/main" xmlns="" id="{30C504B4-1D77-4C22-B284-CA21625745A1}"/>
              </a:ext>
            </a:extLst>
          </p:cNvPr>
          <p:cNvSpPr/>
          <p:nvPr/>
        </p:nvSpPr>
        <p:spPr>
          <a:xfrm>
            <a:off x="4367213" y="4365625"/>
            <a:ext cx="288925" cy="1655763"/>
          </a:xfrm>
          <a:prstGeom prst="leftBracket">
            <a:avLst>
              <a:gd name="adj" fmla="val 9744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9A2359FF-3CCF-4CC4-9A7A-47A809C65DF2}"/>
              </a:ext>
            </a:extLst>
          </p:cNvPr>
          <p:cNvSpPr/>
          <p:nvPr/>
        </p:nvSpPr>
        <p:spPr>
          <a:xfrm>
            <a:off x="4832350" y="4006850"/>
            <a:ext cx="1450975" cy="576263"/>
          </a:xfrm>
          <a:prstGeom prst="roundRect">
            <a:avLst/>
          </a:prstGeom>
          <a:noFill/>
          <a:ln>
            <a:solidFill>
              <a:schemeClr val="accent1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</a:rPr>
              <a:t>大量</a:t>
            </a: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xmlns="" id="{06498062-762F-4FE4-8E6B-742B80036C11}"/>
              </a:ext>
            </a:extLst>
          </p:cNvPr>
          <p:cNvSpPr/>
          <p:nvPr/>
        </p:nvSpPr>
        <p:spPr>
          <a:xfrm>
            <a:off x="4832350" y="4870450"/>
            <a:ext cx="1450975" cy="576263"/>
          </a:xfrm>
          <a:prstGeom prst="roundRect">
            <a:avLst/>
          </a:prstGeom>
          <a:noFill/>
          <a:ln>
            <a:solidFill>
              <a:schemeClr val="accent1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</a:rPr>
              <a:t>小量</a:t>
            </a: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xmlns="" id="{DBAA3F99-A9FE-4836-8D74-BA46435A4C03}"/>
              </a:ext>
            </a:extLst>
          </p:cNvPr>
          <p:cNvSpPr/>
          <p:nvPr/>
        </p:nvSpPr>
        <p:spPr>
          <a:xfrm>
            <a:off x="4832350" y="5732463"/>
            <a:ext cx="1450975" cy="576262"/>
          </a:xfrm>
          <a:prstGeom prst="roundRect">
            <a:avLst/>
          </a:prstGeom>
          <a:noFill/>
          <a:ln>
            <a:solidFill>
              <a:schemeClr val="accent1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</a:rPr>
              <a:t>清洁</a:t>
            </a:r>
          </a:p>
        </p:txBody>
      </p:sp>
      <p:pic>
        <p:nvPicPr>
          <p:cNvPr id="136204" name="图片 7">
            <a:extLst>
              <a:ext uri="{FF2B5EF4-FFF2-40B4-BE49-F238E27FC236}">
                <a16:creationId xmlns:a16="http://schemas.microsoft.com/office/drawing/2014/main" xmlns="" id="{35E1EFD6-9E53-497B-9200-31FFB8B65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35863" y="2763838"/>
            <a:ext cx="4344987" cy="357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灯片编号占位符 3">
            <a:extLst>
              <a:ext uri="{FF2B5EF4-FFF2-40B4-BE49-F238E27FC236}">
                <a16:creationId xmlns:a16="http://schemas.microsoft.com/office/drawing/2014/main" xmlns="" id="{04943CAD-F931-4B81-9A38-0DB55A074555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9" name="文本占位符 1">
            <a:extLst>
              <a:ext uri="{FF2B5EF4-FFF2-40B4-BE49-F238E27FC236}">
                <a16:creationId xmlns:a16="http://schemas.microsoft.com/office/drawing/2014/main" xmlns="" id="{45BC82E5-3131-4B07-8CAE-DE6217BC00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4125" y="84138"/>
            <a:ext cx="8874125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三、协助排便的护理技术</a:t>
            </a:r>
            <a:r>
              <a:rPr lang="en-US" altLang="zh-CN" sz="3200" dirty="0"/>
              <a:t>——</a:t>
            </a:r>
            <a:r>
              <a:rPr lang="zh-CN" altLang="en-US" sz="3200" dirty="0">
                <a:solidFill>
                  <a:srgbClr val="FF0000"/>
                </a:solidFill>
              </a:rPr>
              <a:t>大量不保留灌肠</a:t>
            </a: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xmlns="" id="{A25279BE-2A53-4395-822C-3E73FB0462D8}"/>
              </a:ext>
            </a:extLst>
          </p:cNvPr>
          <p:cNvSpPr/>
          <p:nvPr/>
        </p:nvSpPr>
        <p:spPr>
          <a:xfrm>
            <a:off x="804863" y="1146175"/>
            <a:ext cx="1727200" cy="681038"/>
          </a:xfrm>
          <a:prstGeom prst="round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3200" dirty="0">
                <a:solidFill>
                  <a:schemeClr val="accent1">
                    <a:lumMod val="50000"/>
                  </a:schemeClr>
                </a:solidFill>
              </a:rPr>
              <a:t>目的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AAB9CC18-3EC5-448C-9447-665D2F116DF7}"/>
              </a:ext>
            </a:extLst>
          </p:cNvPr>
          <p:cNvSpPr txBox="1"/>
          <p:nvPr/>
        </p:nvSpPr>
        <p:spPr>
          <a:xfrm>
            <a:off x="2902687" y="945689"/>
            <a:ext cx="7996238" cy="1816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</a:rPr>
              <a:t>1.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</a:rPr>
              <a:t>软化和清除粪便、解除肠胀气和便秘。</a:t>
            </a:r>
            <a:endParaRPr lang="en-US" altLang="zh-CN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defRPr/>
            </a:pP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</a:rPr>
              <a:t>2.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</a:rPr>
              <a:t>清洁肠道，为肠道手术、检查或分娩做准备。</a:t>
            </a:r>
            <a:endParaRPr lang="en-US" altLang="zh-CN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defRPr/>
            </a:pP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</a:rPr>
              <a:t>3.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</a:rPr>
              <a:t>稀释并清除肠道内的有害物质，减轻中毒。</a:t>
            </a:r>
            <a:endParaRPr lang="en-US" altLang="zh-CN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defRPr/>
            </a:pP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</a:rPr>
              <a:t>4.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</a:rPr>
              <a:t>灌入低温液体，为高热病人降温。</a:t>
            </a:r>
            <a:endParaRPr lang="en-US" altLang="zh-CN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xmlns="" id="{7134F603-2E5B-41FC-B911-013358918637}"/>
              </a:ext>
            </a:extLst>
          </p:cNvPr>
          <p:cNvSpPr/>
          <p:nvPr/>
        </p:nvSpPr>
        <p:spPr>
          <a:xfrm>
            <a:off x="868363" y="3933825"/>
            <a:ext cx="1727200" cy="679450"/>
          </a:xfrm>
          <a:prstGeom prst="round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3200" dirty="0">
                <a:solidFill>
                  <a:schemeClr val="accent1">
                    <a:lumMod val="50000"/>
                  </a:schemeClr>
                </a:solidFill>
              </a:rPr>
              <a:t>操作</a:t>
            </a:r>
          </a:p>
        </p:txBody>
      </p:sp>
      <p:sp>
        <p:nvSpPr>
          <p:cNvPr id="2" name="左中括号 1">
            <a:extLst>
              <a:ext uri="{FF2B5EF4-FFF2-40B4-BE49-F238E27FC236}">
                <a16:creationId xmlns:a16="http://schemas.microsoft.com/office/drawing/2014/main" xmlns="" id="{EFF9FDC5-5AF2-42A3-998C-9B57E654C50D}"/>
              </a:ext>
            </a:extLst>
          </p:cNvPr>
          <p:cNvSpPr/>
          <p:nvPr/>
        </p:nvSpPr>
        <p:spPr>
          <a:xfrm>
            <a:off x="3184215" y="3277275"/>
            <a:ext cx="288925" cy="2376264"/>
          </a:xfrm>
          <a:prstGeom prst="leftBracket">
            <a:avLst>
              <a:gd name="adj" fmla="val 8822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1FC4DC12-71AF-4D58-BCAA-15D4CAD6AEA2}"/>
              </a:ext>
            </a:extLst>
          </p:cNvPr>
          <p:cNvSpPr/>
          <p:nvPr/>
        </p:nvSpPr>
        <p:spPr>
          <a:xfrm>
            <a:off x="3711907" y="3764508"/>
            <a:ext cx="1800225" cy="574675"/>
          </a:xfrm>
          <a:prstGeom prst="roundRect">
            <a:avLst/>
          </a:prstGeom>
          <a:noFill/>
          <a:ln>
            <a:solidFill>
              <a:schemeClr val="accent1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</a:rPr>
              <a:t>用物准备</a:t>
            </a: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xmlns="" id="{48A1916E-B7E7-4898-A78B-0FB0E4932CB8}"/>
              </a:ext>
            </a:extLst>
          </p:cNvPr>
          <p:cNvSpPr/>
          <p:nvPr/>
        </p:nvSpPr>
        <p:spPr>
          <a:xfrm>
            <a:off x="3702048" y="4649036"/>
            <a:ext cx="1800225" cy="576262"/>
          </a:xfrm>
          <a:prstGeom prst="roundRect">
            <a:avLst/>
          </a:prstGeom>
          <a:noFill/>
          <a:ln>
            <a:solidFill>
              <a:schemeClr val="accent1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</a:rPr>
              <a:t>实施步骤</a:t>
            </a: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xmlns="" id="{89423939-869B-405B-AAAA-91379107D423}"/>
              </a:ext>
            </a:extLst>
          </p:cNvPr>
          <p:cNvSpPr/>
          <p:nvPr/>
        </p:nvSpPr>
        <p:spPr>
          <a:xfrm>
            <a:off x="3702049" y="5535151"/>
            <a:ext cx="1800225" cy="576262"/>
          </a:xfrm>
          <a:prstGeom prst="roundRect">
            <a:avLst/>
          </a:prstGeom>
          <a:noFill/>
          <a:ln>
            <a:solidFill>
              <a:schemeClr val="accent1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</a:rPr>
              <a:t>注意事项</a:t>
            </a:r>
          </a:p>
        </p:txBody>
      </p:sp>
      <p:pic>
        <p:nvPicPr>
          <p:cNvPr id="137227" name="图片 12">
            <a:extLst>
              <a:ext uri="{FF2B5EF4-FFF2-40B4-BE49-F238E27FC236}">
                <a16:creationId xmlns:a16="http://schemas.microsoft.com/office/drawing/2014/main" xmlns="" id="{568581F5-D5D5-4CEE-B767-212179524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18550" y="2481263"/>
            <a:ext cx="2447925" cy="368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: 圆角 11">
            <a:extLst>
              <a:ext uri="{FF2B5EF4-FFF2-40B4-BE49-F238E27FC236}">
                <a16:creationId xmlns:a16="http://schemas.microsoft.com/office/drawing/2014/main" xmlns="" id="{9E731A0A-241D-460F-BEBE-90A4B0BEBE50}"/>
              </a:ext>
            </a:extLst>
          </p:cNvPr>
          <p:cNvSpPr/>
          <p:nvPr/>
        </p:nvSpPr>
        <p:spPr>
          <a:xfrm>
            <a:off x="3683392" y="2914754"/>
            <a:ext cx="1800225" cy="574675"/>
          </a:xfrm>
          <a:prstGeom prst="roundRect">
            <a:avLst/>
          </a:prstGeom>
          <a:noFill/>
          <a:ln>
            <a:solidFill>
              <a:schemeClr val="accent1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</a:rPr>
              <a:t>评估计划</a:t>
            </a:r>
          </a:p>
        </p:txBody>
      </p:sp>
    </p:spTree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xmlns="" id="{86991C8E-0EB5-43BA-8AB8-78E1D47BCC60}"/>
              </a:ext>
            </a:extLst>
          </p:cNvPr>
          <p:cNvSpPr/>
          <p:nvPr/>
        </p:nvSpPr>
        <p:spPr>
          <a:xfrm>
            <a:off x="767408" y="881063"/>
            <a:ext cx="2016224" cy="720725"/>
          </a:xfrm>
          <a:prstGeom prst="roundRect">
            <a:avLst/>
          </a:prstGeom>
          <a:solidFill>
            <a:srgbClr val="C00000"/>
          </a:solidFill>
          <a:ln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8243" name="灯片编号占位符 3">
            <a:extLst>
              <a:ext uri="{FF2B5EF4-FFF2-40B4-BE49-F238E27FC236}">
                <a16:creationId xmlns:a16="http://schemas.microsoft.com/office/drawing/2014/main" xmlns="" id="{427B94D8-66AE-4486-8416-53AF31CC8319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9" name="文本占位符 1">
            <a:extLst>
              <a:ext uri="{FF2B5EF4-FFF2-40B4-BE49-F238E27FC236}">
                <a16:creationId xmlns:a16="http://schemas.microsoft.com/office/drawing/2014/main" xmlns="" id="{7F6C85FA-350B-4513-AF0A-7B601A97C1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4125" y="84138"/>
            <a:ext cx="8802688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三、协助排便的护理技术</a:t>
            </a:r>
            <a:r>
              <a:rPr lang="en-US" altLang="zh-CN" sz="3200" dirty="0"/>
              <a:t>——</a:t>
            </a:r>
            <a:r>
              <a:rPr lang="zh-CN" altLang="en-US" sz="3200" dirty="0"/>
              <a:t>大量不保留灌肠</a:t>
            </a:r>
          </a:p>
        </p:txBody>
      </p:sp>
      <p:sp>
        <p:nvSpPr>
          <p:cNvPr id="122886" name="文本框 1">
            <a:extLst>
              <a:ext uri="{FF2B5EF4-FFF2-40B4-BE49-F238E27FC236}">
                <a16:creationId xmlns:a16="http://schemas.microsoft.com/office/drawing/2014/main" xmlns="" id="{51CD7396-76F7-45BD-9167-4F778CC38C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025" y="940526"/>
            <a:ext cx="2016224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灌肠溶液</a:t>
            </a: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xmlns="" id="{40A42887-9CA1-4ACB-A7E7-1BFE1E3C8D0E}"/>
              </a:ext>
            </a:extLst>
          </p:cNvPr>
          <p:cNvSpPr/>
          <p:nvPr/>
        </p:nvSpPr>
        <p:spPr>
          <a:xfrm>
            <a:off x="850900" y="1916113"/>
            <a:ext cx="10440988" cy="72072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CN" alt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性质</a:t>
            </a:r>
            <a:r>
              <a:rPr lang="zh-CN" altLang="en-US" sz="2800" dirty="0">
                <a:solidFill>
                  <a:srgbClr val="C00000"/>
                </a:solidFill>
              </a:rPr>
              <a:t>：</a:t>
            </a:r>
            <a:r>
              <a:rPr lang="en-US" altLang="zh-CN" sz="2800" b="1" dirty="0">
                <a:solidFill>
                  <a:srgbClr val="C00000"/>
                </a:solidFill>
              </a:rPr>
              <a:t> 0.1%~0.2%</a:t>
            </a:r>
            <a:r>
              <a:rPr lang="zh-CN" altLang="en-US" sz="2800" b="1" dirty="0">
                <a:solidFill>
                  <a:srgbClr val="C00000"/>
                </a:solidFill>
              </a:rPr>
              <a:t>的肥皂液、</a:t>
            </a:r>
            <a:r>
              <a:rPr lang="en-US" altLang="zh-CN" sz="2800" b="1" dirty="0">
                <a:solidFill>
                  <a:srgbClr val="C00000"/>
                </a:solidFill>
              </a:rPr>
              <a:t>0.9%</a:t>
            </a:r>
            <a:r>
              <a:rPr lang="zh-CN" altLang="en-US" sz="2800" b="1" dirty="0">
                <a:solidFill>
                  <a:srgbClr val="C00000"/>
                </a:solidFill>
              </a:rPr>
              <a:t>氯化钠溶液</a:t>
            </a:r>
            <a:endParaRPr lang="zh-CN" altLang="en-US" sz="2800" dirty="0">
              <a:solidFill>
                <a:srgbClr val="C00000"/>
              </a:solidFill>
            </a:endParaRP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xmlns="" id="{6DDCA534-1D4C-4B78-84F1-C0E16C49C970}"/>
              </a:ext>
            </a:extLst>
          </p:cNvPr>
          <p:cNvSpPr/>
          <p:nvPr/>
        </p:nvSpPr>
        <p:spPr>
          <a:xfrm>
            <a:off x="874713" y="3068638"/>
            <a:ext cx="10442575" cy="72072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CN" alt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用量</a:t>
            </a:r>
            <a:r>
              <a:rPr lang="zh-CN" altLang="en-US" sz="2800" dirty="0">
                <a:solidFill>
                  <a:srgbClr val="C00000"/>
                </a:solidFill>
              </a:rPr>
              <a:t>：</a:t>
            </a:r>
            <a:r>
              <a:rPr lang="en-US" altLang="zh-CN" sz="2800" b="1" dirty="0">
                <a:solidFill>
                  <a:srgbClr val="C00000"/>
                </a:solidFill>
              </a:rPr>
              <a:t> </a:t>
            </a:r>
            <a:r>
              <a:rPr lang="zh-CN" altLang="en-US" sz="2800" b="1" dirty="0">
                <a:solidFill>
                  <a:srgbClr val="C00000"/>
                </a:solidFill>
              </a:rPr>
              <a:t>成人：</a:t>
            </a:r>
            <a:r>
              <a:rPr lang="en-US" altLang="zh-CN" sz="2800" b="1" dirty="0">
                <a:solidFill>
                  <a:srgbClr val="C00000"/>
                </a:solidFill>
              </a:rPr>
              <a:t>500~1000ml/</a:t>
            </a:r>
            <a:r>
              <a:rPr lang="zh-CN" altLang="en-US" sz="2800" b="1" dirty="0">
                <a:solidFill>
                  <a:srgbClr val="C00000"/>
                </a:solidFill>
              </a:rPr>
              <a:t>次；儿童：</a:t>
            </a:r>
            <a:r>
              <a:rPr lang="en-US" altLang="zh-CN" sz="2800" b="1" dirty="0">
                <a:solidFill>
                  <a:srgbClr val="C00000"/>
                </a:solidFill>
              </a:rPr>
              <a:t> 200~500ml/</a:t>
            </a:r>
            <a:r>
              <a:rPr lang="zh-CN" altLang="en-US" sz="2800" b="1" dirty="0">
                <a:solidFill>
                  <a:srgbClr val="C00000"/>
                </a:solidFill>
              </a:rPr>
              <a:t>次</a:t>
            </a:r>
            <a:endParaRPr lang="zh-CN" altLang="en-US" sz="2800" dirty="0">
              <a:solidFill>
                <a:srgbClr val="C00000"/>
              </a:solidFill>
            </a:endParaRPr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xmlns="" id="{9BB362B6-2050-4E40-A1F3-3777C65E0D54}"/>
              </a:ext>
            </a:extLst>
          </p:cNvPr>
          <p:cNvSpPr/>
          <p:nvPr/>
        </p:nvSpPr>
        <p:spPr>
          <a:xfrm>
            <a:off x="900113" y="4232275"/>
            <a:ext cx="10440987" cy="925513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CN" alt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温度</a:t>
            </a:r>
            <a:r>
              <a:rPr lang="zh-CN" altLang="en-US" sz="2800" dirty="0">
                <a:solidFill>
                  <a:srgbClr val="C00000"/>
                </a:solidFill>
              </a:rPr>
              <a:t>：</a:t>
            </a:r>
            <a:r>
              <a:rPr lang="en-US" altLang="zh-CN" sz="2800" b="1" dirty="0">
                <a:solidFill>
                  <a:srgbClr val="C00000"/>
                </a:solidFill>
              </a:rPr>
              <a:t> </a:t>
            </a:r>
            <a:r>
              <a:rPr lang="zh-CN" altLang="en-US" sz="2800" b="1" dirty="0">
                <a:solidFill>
                  <a:srgbClr val="C00000"/>
                </a:solidFill>
              </a:rPr>
              <a:t>一般温度为</a:t>
            </a:r>
            <a:r>
              <a:rPr lang="en-US" altLang="zh-CN" sz="2800" b="1">
                <a:solidFill>
                  <a:srgbClr val="C00000"/>
                </a:solidFill>
              </a:rPr>
              <a:t>39~41</a:t>
            </a:r>
            <a:r>
              <a:rPr lang="zh-CN" altLang="en-US" sz="2800" b="1">
                <a:solidFill>
                  <a:srgbClr val="C00000"/>
                </a:solidFill>
              </a:rPr>
              <a:t>℃</a:t>
            </a:r>
            <a:r>
              <a:rPr lang="zh-CN" altLang="en-US" sz="2800" b="1" dirty="0">
                <a:solidFill>
                  <a:srgbClr val="C00000"/>
                </a:solidFill>
              </a:rPr>
              <a:t>；降温时为</a:t>
            </a:r>
            <a:r>
              <a:rPr lang="en-US" altLang="zh-CN" sz="2800" b="1" dirty="0">
                <a:solidFill>
                  <a:srgbClr val="C00000"/>
                </a:solidFill>
              </a:rPr>
              <a:t>28~32</a:t>
            </a:r>
            <a:r>
              <a:rPr lang="zh-CN" altLang="en-US" sz="2800" b="1" dirty="0">
                <a:solidFill>
                  <a:srgbClr val="C00000"/>
                </a:solidFill>
              </a:rPr>
              <a:t>℃；</a:t>
            </a:r>
            <a:endParaRPr lang="en-US" altLang="zh-CN" sz="2800" b="1" dirty="0">
              <a:solidFill>
                <a:srgbClr val="C00000"/>
              </a:solidFill>
            </a:endParaRPr>
          </a:p>
          <a:p>
            <a:pPr>
              <a:defRPr/>
            </a:pPr>
            <a:r>
              <a:rPr lang="en-US" altLang="zh-CN" sz="2800" b="1" dirty="0">
                <a:solidFill>
                  <a:srgbClr val="C00000"/>
                </a:solidFill>
              </a:rPr>
              <a:t>            </a:t>
            </a:r>
            <a:r>
              <a:rPr lang="zh-CN" altLang="en-US" sz="2800" b="1" dirty="0">
                <a:solidFill>
                  <a:srgbClr val="C00000"/>
                </a:solidFill>
              </a:rPr>
              <a:t>中暑</a:t>
            </a:r>
            <a:r>
              <a:rPr lang="en-US" altLang="zh-CN" sz="2800" b="1" dirty="0">
                <a:solidFill>
                  <a:srgbClr val="C00000"/>
                </a:solidFill>
              </a:rPr>
              <a:t>4</a:t>
            </a:r>
            <a:r>
              <a:rPr lang="zh-CN" altLang="en-US" sz="2800" b="1" dirty="0">
                <a:solidFill>
                  <a:srgbClr val="C00000"/>
                </a:solidFill>
              </a:rPr>
              <a:t>℃</a:t>
            </a:r>
            <a:r>
              <a:rPr lang="en-US" altLang="zh-CN" sz="2800" b="1" dirty="0">
                <a:solidFill>
                  <a:srgbClr val="C00000"/>
                </a:solidFill>
              </a:rPr>
              <a:t> 0.9%</a:t>
            </a:r>
            <a:r>
              <a:rPr lang="zh-CN" altLang="en-US" sz="2800" b="1" dirty="0">
                <a:solidFill>
                  <a:srgbClr val="C00000"/>
                </a:solidFill>
              </a:rPr>
              <a:t>氯化钠溶液</a:t>
            </a:r>
            <a:endParaRPr lang="zh-CN" altLang="en-US" sz="2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灯片编号占位符 3">
            <a:extLst>
              <a:ext uri="{FF2B5EF4-FFF2-40B4-BE49-F238E27FC236}">
                <a16:creationId xmlns:a16="http://schemas.microsoft.com/office/drawing/2014/main" xmlns="" id="{89004F07-0626-4803-A93D-A5DE9066C743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9" name="文本占位符 1">
            <a:extLst>
              <a:ext uri="{FF2B5EF4-FFF2-40B4-BE49-F238E27FC236}">
                <a16:creationId xmlns:a16="http://schemas.microsoft.com/office/drawing/2014/main" xmlns="" id="{F72CA2D8-2BC5-4B73-B850-24946EDEAA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4125" y="84138"/>
            <a:ext cx="8802688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三、协助排便的护理技术</a:t>
            </a:r>
            <a:r>
              <a:rPr lang="en-US" altLang="zh-CN" sz="3200" dirty="0"/>
              <a:t>——</a:t>
            </a:r>
            <a:r>
              <a:rPr lang="zh-CN" altLang="en-US" sz="3200" dirty="0"/>
              <a:t>大量不保留灌肠</a:t>
            </a:r>
          </a:p>
        </p:txBody>
      </p:sp>
      <p:pic>
        <p:nvPicPr>
          <p:cNvPr id="139268" name="Picture 5" descr="Dsc01083A">
            <a:extLst>
              <a:ext uri="{FF2B5EF4-FFF2-40B4-BE49-F238E27FC236}">
                <a16:creationId xmlns:a16="http://schemas.microsoft.com/office/drawing/2014/main" xmlns="" id="{9C1226FA-FF1D-4AB3-90A9-1266361C0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87938" y="919163"/>
            <a:ext cx="58959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69" name="图片 559108" descr="94_2">
            <a:extLst>
              <a:ext uri="{FF2B5EF4-FFF2-40B4-BE49-F238E27FC236}">
                <a16:creationId xmlns:a16="http://schemas.microsoft.com/office/drawing/2014/main" xmlns="" id="{31CBB3B3-0C95-4C41-8289-F02F029A3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763" y="908050"/>
            <a:ext cx="3744912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70" name="图片 6">
            <a:extLst>
              <a:ext uri="{FF2B5EF4-FFF2-40B4-BE49-F238E27FC236}">
                <a16:creationId xmlns:a16="http://schemas.microsoft.com/office/drawing/2014/main" xmlns="" id="{C49E115C-DADD-43ED-BAD0-678F4E4BD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763" y="3548063"/>
            <a:ext cx="3744912" cy="274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71" name="文本框 1">
            <a:extLst>
              <a:ext uri="{FF2B5EF4-FFF2-40B4-BE49-F238E27FC236}">
                <a16:creationId xmlns:a16="http://schemas.microsoft.com/office/drawing/2014/main" xmlns="" id="{A839E19E-CE2F-4CAA-B34C-50BD3BAEF0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0238" y="5589588"/>
            <a:ext cx="46069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b="1">
                <a:solidFill>
                  <a:srgbClr val="C00000"/>
                </a:solidFill>
              </a:rPr>
              <a:t>临床使用的一次性灌肠包</a:t>
            </a:r>
          </a:p>
        </p:txBody>
      </p:sp>
    </p:spTree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灯片编号占位符 3">
            <a:extLst>
              <a:ext uri="{FF2B5EF4-FFF2-40B4-BE49-F238E27FC236}">
                <a16:creationId xmlns:a16="http://schemas.microsoft.com/office/drawing/2014/main" xmlns="" id="{856C65FF-D728-42C4-B1CD-4E51AA9AD48D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xmlns="" id="{9D95139E-EE6D-4A83-B46C-F586C466FACF}"/>
              </a:ext>
            </a:extLst>
          </p:cNvPr>
          <p:cNvCxnSpPr>
            <a:cxnSpLocks/>
          </p:cNvCxnSpPr>
          <p:nvPr/>
        </p:nvCxnSpPr>
        <p:spPr>
          <a:xfrm>
            <a:off x="982663" y="1916113"/>
            <a:ext cx="109728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: 圆角 10">
            <a:extLst>
              <a:ext uri="{FF2B5EF4-FFF2-40B4-BE49-F238E27FC236}">
                <a16:creationId xmlns:a16="http://schemas.microsoft.com/office/drawing/2014/main" xmlns="" id="{B71C9E80-8438-4BDF-8469-C1BFFE61075C}"/>
              </a:ext>
            </a:extLst>
          </p:cNvPr>
          <p:cNvSpPr/>
          <p:nvPr/>
        </p:nvSpPr>
        <p:spPr>
          <a:xfrm>
            <a:off x="982663" y="1000125"/>
            <a:ext cx="2233612" cy="576263"/>
          </a:xfrm>
          <a:prstGeom prst="roundRect">
            <a:avLst/>
          </a:prstGeom>
          <a:noFill/>
          <a:ln w="38100"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</a:rPr>
              <a:t>操作步骤</a:t>
            </a:r>
          </a:p>
        </p:txBody>
      </p:sp>
      <p:grpSp>
        <p:nvGrpSpPr>
          <p:cNvPr id="140293" name="组合 3">
            <a:extLst>
              <a:ext uri="{FF2B5EF4-FFF2-40B4-BE49-F238E27FC236}">
                <a16:creationId xmlns:a16="http://schemas.microsoft.com/office/drawing/2014/main" xmlns="" id="{F0BF97AE-692B-492D-AC49-13EB8CC09F28}"/>
              </a:ext>
            </a:extLst>
          </p:cNvPr>
          <p:cNvGrpSpPr>
            <a:grpSpLocks/>
          </p:cNvGrpSpPr>
          <p:nvPr/>
        </p:nvGrpSpPr>
        <p:grpSpPr bwMode="auto">
          <a:xfrm>
            <a:off x="1328738" y="1751013"/>
            <a:ext cx="703262" cy="2524125"/>
            <a:chOff x="1254124" y="1730218"/>
            <a:chExt cx="702740" cy="2524746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xmlns="" id="{D842FFE2-E05D-4F52-AD8B-7B4C31F5A598}"/>
                </a:ext>
              </a:extLst>
            </p:cNvPr>
            <p:cNvSpPr/>
            <p:nvPr/>
          </p:nvSpPr>
          <p:spPr>
            <a:xfrm>
              <a:off x="1254124" y="2095433"/>
              <a:ext cx="702740" cy="2159531"/>
            </a:xfrm>
            <a:prstGeom prst="roundRect">
              <a:avLst/>
            </a:prstGeom>
            <a:noFill/>
            <a:ln>
              <a:solidFill>
                <a:schemeClr val="accent1">
                  <a:lumMod val="50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2800" dirty="0">
                  <a:solidFill>
                    <a:schemeClr val="accent1">
                      <a:lumMod val="50000"/>
                    </a:schemeClr>
                  </a:solidFill>
                </a:rPr>
                <a:t>核对解释</a:t>
              </a:r>
            </a:p>
          </p:txBody>
        </p:sp>
        <p:sp>
          <p:nvSpPr>
            <p:cNvPr id="2" name="七边形 1">
              <a:extLst>
                <a:ext uri="{FF2B5EF4-FFF2-40B4-BE49-F238E27FC236}">
                  <a16:creationId xmlns:a16="http://schemas.microsoft.com/office/drawing/2014/main" xmlns="" id="{02ADD09C-4925-421A-B63B-7CDB1644169F}"/>
                </a:ext>
              </a:extLst>
            </p:cNvPr>
            <p:cNvSpPr/>
            <p:nvPr/>
          </p:nvSpPr>
          <p:spPr>
            <a:xfrm>
              <a:off x="1415929" y="1730218"/>
              <a:ext cx="360095" cy="331869"/>
            </a:xfrm>
            <a:prstGeom prst="heptagon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b="1" dirty="0">
                  <a:solidFill>
                    <a:srgbClr val="C00000"/>
                  </a:solidFill>
                </a:rPr>
                <a:t>1</a:t>
              </a:r>
              <a:endParaRPr lang="zh-CN" altLang="en-US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40294" name="组合 4">
            <a:extLst>
              <a:ext uri="{FF2B5EF4-FFF2-40B4-BE49-F238E27FC236}">
                <a16:creationId xmlns:a16="http://schemas.microsoft.com/office/drawing/2014/main" xmlns="" id="{E6881FA0-FB5A-4A9F-80B3-0566A00582AE}"/>
              </a:ext>
            </a:extLst>
          </p:cNvPr>
          <p:cNvGrpSpPr>
            <a:grpSpLocks/>
          </p:cNvGrpSpPr>
          <p:nvPr/>
        </p:nvGrpSpPr>
        <p:grpSpPr bwMode="auto">
          <a:xfrm>
            <a:off x="3352800" y="1738313"/>
            <a:ext cx="701675" cy="2509837"/>
            <a:chOff x="2639616" y="1744535"/>
            <a:chExt cx="702740" cy="2510429"/>
          </a:xfrm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xmlns="" id="{4299C09C-56F8-4400-930A-A7A202BB6E91}"/>
                </a:ext>
              </a:extLst>
            </p:cNvPr>
            <p:cNvSpPr/>
            <p:nvPr/>
          </p:nvSpPr>
          <p:spPr>
            <a:xfrm>
              <a:off x="2639616" y="2095455"/>
              <a:ext cx="702740" cy="2159509"/>
            </a:xfrm>
            <a:prstGeom prst="roundRect">
              <a:avLst/>
            </a:prstGeom>
            <a:noFill/>
            <a:ln>
              <a:solidFill>
                <a:schemeClr val="accent1">
                  <a:lumMod val="50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2800" dirty="0">
                  <a:solidFill>
                    <a:schemeClr val="accent1">
                      <a:lumMod val="50000"/>
                    </a:schemeClr>
                  </a:solidFill>
                </a:rPr>
                <a:t>安置体位</a:t>
              </a:r>
            </a:p>
          </p:txBody>
        </p:sp>
        <p:sp>
          <p:nvSpPr>
            <p:cNvPr id="17" name="七边形 16">
              <a:extLst>
                <a:ext uri="{FF2B5EF4-FFF2-40B4-BE49-F238E27FC236}">
                  <a16:creationId xmlns:a16="http://schemas.microsoft.com/office/drawing/2014/main" xmlns="" id="{70E72BF9-4C7A-49B7-81A9-4DA4101C4D9C}"/>
                </a:ext>
              </a:extLst>
            </p:cNvPr>
            <p:cNvSpPr/>
            <p:nvPr/>
          </p:nvSpPr>
          <p:spPr>
            <a:xfrm>
              <a:off x="2811326" y="1744535"/>
              <a:ext cx="359320" cy="331865"/>
            </a:xfrm>
            <a:prstGeom prst="heptagon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b="1" dirty="0">
                  <a:solidFill>
                    <a:srgbClr val="C00000"/>
                  </a:solidFill>
                </a:rPr>
                <a:t>2</a:t>
              </a:r>
              <a:endParaRPr lang="zh-CN" altLang="en-US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40295" name="组合 25">
            <a:extLst>
              <a:ext uri="{FF2B5EF4-FFF2-40B4-BE49-F238E27FC236}">
                <a16:creationId xmlns:a16="http://schemas.microsoft.com/office/drawing/2014/main" xmlns="" id="{51EFF7AF-CC5E-4C10-83A7-FE15F0CD6B67}"/>
              </a:ext>
            </a:extLst>
          </p:cNvPr>
          <p:cNvGrpSpPr>
            <a:grpSpLocks/>
          </p:cNvGrpSpPr>
          <p:nvPr/>
        </p:nvGrpSpPr>
        <p:grpSpPr bwMode="auto">
          <a:xfrm>
            <a:off x="5561013" y="1765300"/>
            <a:ext cx="703262" cy="2509838"/>
            <a:chOff x="3935760" y="1744534"/>
            <a:chExt cx="702740" cy="251043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xmlns="" id="{A033B822-D5FE-4B14-AEB1-3BC3FC605A23}"/>
                </a:ext>
              </a:extLst>
            </p:cNvPr>
            <p:cNvSpPr/>
            <p:nvPr/>
          </p:nvSpPr>
          <p:spPr>
            <a:xfrm>
              <a:off x="3935760" y="2095455"/>
              <a:ext cx="702740" cy="2159509"/>
            </a:xfrm>
            <a:prstGeom prst="roundRect">
              <a:avLst/>
            </a:prstGeom>
            <a:noFill/>
            <a:ln>
              <a:solidFill>
                <a:schemeClr val="accent1">
                  <a:lumMod val="50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2800" dirty="0">
                  <a:solidFill>
                    <a:schemeClr val="accent1">
                      <a:lumMod val="50000"/>
                    </a:schemeClr>
                  </a:solidFill>
                </a:rPr>
                <a:t>垫巾挂筒</a:t>
              </a:r>
            </a:p>
          </p:txBody>
        </p:sp>
        <p:sp>
          <p:nvSpPr>
            <p:cNvPr id="18" name="七边形 17">
              <a:extLst>
                <a:ext uri="{FF2B5EF4-FFF2-40B4-BE49-F238E27FC236}">
                  <a16:creationId xmlns:a16="http://schemas.microsoft.com/office/drawing/2014/main" xmlns="" id="{F52B23FA-0B2E-464C-9D79-AD3E1F733EB1}"/>
                </a:ext>
              </a:extLst>
            </p:cNvPr>
            <p:cNvSpPr/>
            <p:nvPr/>
          </p:nvSpPr>
          <p:spPr>
            <a:xfrm>
              <a:off x="4107083" y="1744534"/>
              <a:ext cx="360095" cy="331866"/>
            </a:xfrm>
            <a:prstGeom prst="heptagon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b="1" dirty="0">
                  <a:solidFill>
                    <a:srgbClr val="C00000"/>
                  </a:solidFill>
                </a:rPr>
                <a:t>3</a:t>
              </a:r>
              <a:endParaRPr lang="zh-CN" altLang="en-US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40296" name="组合 26">
            <a:extLst>
              <a:ext uri="{FF2B5EF4-FFF2-40B4-BE49-F238E27FC236}">
                <a16:creationId xmlns:a16="http://schemas.microsoft.com/office/drawing/2014/main" xmlns="" id="{4F61207E-C48B-4BFA-BDD0-19A4E6A6E1B6}"/>
              </a:ext>
            </a:extLst>
          </p:cNvPr>
          <p:cNvGrpSpPr>
            <a:grpSpLocks/>
          </p:cNvGrpSpPr>
          <p:nvPr/>
        </p:nvGrpSpPr>
        <p:grpSpPr bwMode="auto">
          <a:xfrm>
            <a:off x="7646988" y="1751013"/>
            <a:ext cx="701675" cy="2536825"/>
            <a:chOff x="5231904" y="1717649"/>
            <a:chExt cx="702740" cy="2537315"/>
          </a:xfrm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xmlns="" id="{C4F86C38-46CE-41BA-80E8-AF8CD772F2D7}"/>
                </a:ext>
              </a:extLst>
            </p:cNvPr>
            <p:cNvSpPr/>
            <p:nvPr/>
          </p:nvSpPr>
          <p:spPr>
            <a:xfrm>
              <a:off x="5231904" y="2093959"/>
              <a:ext cx="702740" cy="2161005"/>
            </a:xfrm>
            <a:prstGeom prst="roundRect">
              <a:avLst/>
            </a:prstGeom>
            <a:noFill/>
            <a:ln>
              <a:solidFill>
                <a:schemeClr val="accent1">
                  <a:lumMod val="50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2800" dirty="0">
                  <a:solidFill>
                    <a:schemeClr val="accent1">
                      <a:lumMod val="50000"/>
                    </a:schemeClr>
                  </a:solidFill>
                </a:rPr>
                <a:t>润管排气</a:t>
              </a:r>
            </a:p>
          </p:txBody>
        </p:sp>
        <p:sp>
          <p:nvSpPr>
            <p:cNvPr id="19" name="七边形 18">
              <a:extLst>
                <a:ext uri="{FF2B5EF4-FFF2-40B4-BE49-F238E27FC236}">
                  <a16:creationId xmlns:a16="http://schemas.microsoft.com/office/drawing/2014/main" xmlns="" id="{FDBC1807-963B-465B-B617-A782EEB2783D}"/>
                </a:ext>
              </a:extLst>
            </p:cNvPr>
            <p:cNvSpPr/>
            <p:nvPr/>
          </p:nvSpPr>
          <p:spPr>
            <a:xfrm>
              <a:off x="5403614" y="1717649"/>
              <a:ext cx="360909" cy="331851"/>
            </a:xfrm>
            <a:prstGeom prst="heptagon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b="1" dirty="0">
                  <a:solidFill>
                    <a:srgbClr val="C00000"/>
                  </a:solidFill>
                </a:rPr>
                <a:t>4</a:t>
              </a:r>
              <a:endParaRPr lang="zh-CN" altLang="en-US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40297" name="组合 27">
            <a:extLst>
              <a:ext uri="{FF2B5EF4-FFF2-40B4-BE49-F238E27FC236}">
                <a16:creationId xmlns:a16="http://schemas.microsoft.com/office/drawing/2014/main" xmlns="" id="{B4BA9188-6D35-4EAC-B21E-2293B2043B4A}"/>
              </a:ext>
            </a:extLst>
          </p:cNvPr>
          <p:cNvGrpSpPr>
            <a:grpSpLocks/>
          </p:cNvGrpSpPr>
          <p:nvPr/>
        </p:nvGrpSpPr>
        <p:grpSpPr bwMode="auto">
          <a:xfrm>
            <a:off x="9625013" y="1744663"/>
            <a:ext cx="703262" cy="2503487"/>
            <a:chOff x="6546877" y="1750916"/>
            <a:chExt cx="702740" cy="2504048"/>
          </a:xfrm>
        </p:grpSpPr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xmlns="" id="{CA05D31B-6DA1-4989-ABE5-74960D9B8D19}"/>
                </a:ext>
              </a:extLst>
            </p:cNvPr>
            <p:cNvSpPr/>
            <p:nvPr/>
          </p:nvSpPr>
          <p:spPr>
            <a:xfrm>
              <a:off x="6546877" y="2095480"/>
              <a:ext cx="702740" cy="2159484"/>
            </a:xfrm>
            <a:prstGeom prst="roundRect">
              <a:avLst/>
            </a:prstGeom>
            <a:noFill/>
            <a:ln>
              <a:solidFill>
                <a:schemeClr val="accent1">
                  <a:lumMod val="50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2800" dirty="0">
                  <a:solidFill>
                    <a:schemeClr val="accent1">
                      <a:lumMod val="50000"/>
                    </a:schemeClr>
                  </a:solidFill>
                </a:rPr>
                <a:t>插管灌液</a:t>
              </a:r>
            </a:p>
          </p:txBody>
        </p:sp>
        <p:sp>
          <p:nvSpPr>
            <p:cNvPr id="20" name="七边形 19">
              <a:extLst>
                <a:ext uri="{FF2B5EF4-FFF2-40B4-BE49-F238E27FC236}">
                  <a16:creationId xmlns:a16="http://schemas.microsoft.com/office/drawing/2014/main" xmlns="" id="{6D5BC01E-DAA5-4978-A945-48CA23BD7425}"/>
                </a:ext>
              </a:extLst>
            </p:cNvPr>
            <p:cNvSpPr/>
            <p:nvPr/>
          </p:nvSpPr>
          <p:spPr>
            <a:xfrm>
              <a:off x="6718200" y="1750916"/>
              <a:ext cx="360095" cy="331861"/>
            </a:xfrm>
            <a:prstGeom prst="heptagon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b="1" dirty="0">
                  <a:solidFill>
                    <a:srgbClr val="C00000"/>
                  </a:solidFill>
                </a:rPr>
                <a:t>5</a:t>
              </a:r>
              <a:endParaRPr lang="zh-CN" altLang="en-US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32" name="对话气泡: 圆角矩形 31">
            <a:extLst>
              <a:ext uri="{FF2B5EF4-FFF2-40B4-BE49-F238E27FC236}">
                <a16:creationId xmlns:a16="http://schemas.microsoft.com/office/drawing/2014/main" xmlns="" id="{0D4EEEDF-8B0F-4493-BEFE-1464F816D338}"/>
              </a:ext>
            </a:extLst>
          </p:cNvPr>
          <p:cNvSpPr/>
          <p:nvPr/>
        </p:nvSpPr>
        <p:spPr>
          <a:xfrm>
            <a:off x="911225" y="4652963"/>
            <a:ext cx="3543300" cy="1079500"/>
          </a:xfrm>
          <a:prstGeom prst="wedgeRoundRectCallout">
            <a:avLst>
              <a:gd name="adj1" fmla="val 26957"/>
              <a:gd name="adj2" fmla="val -80800"/>
              <a:gd name="adj3" fmla="val 16667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</a:rPr>
              <a:t>左侧卧位，双腿屈曲，臀部移至床沿。</a:t>
            </a:r>
            <a:endParaRPr lang="en-US" altLang="zh-CN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40299" name="图片 562178" descr="x66">
            <a:extLst>
              <a:ext uri="{FF2B5EF4-FFF2-40B4-BE49-F238E27FC236}">
                <a16:creationId xmlns:a16="http://schemas.microsoft.com/office/drawing/2014/main" xmlns="" id="{9FB12C9F-0DE2-4090-B0F9-60C103A92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7575" y="4365625"/>
            <a:ext cx="2582863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300" name="图片 564227" descr="g5">
            <a:extLst>
              <a:ext uri="{FF2B5EF4-FFF2-40B4-BE49-F238E27FC236}">
                <a16:creationId xmlns:a16="http://schemas.microsoft.com/office/drawing/2014/main" xmlns="" id="{D90E6E29-7EEB-47BE-8721-7DC678217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6338" y="4365625"/>
            <a:ext cx="2620962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文本占位符 1">
            <a:extLst>
              <a:ext uri="{FF2B5EF4-FFF2-40B4-BE49-F238E27FC236}">
                <a16:creationId xmlns:a16="http://schemas.microsoft.com/office/drawing/2014/main" xmlns="" id="{DC1ACB20-9CD8-4FB7-8553-655023CCCC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4125" y="84138"/>
            <a:ext cx="8802688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三、协助排便的护理技术</a:t>
            </a:r>
            <a:r>
              <a:rPr lang="en-US" altLang="zh-CN" sz="3200" dirty="0"/>
              <a:t>——</a:t>
            </a:r>
            <a:r>
              <a:rPr lang="zh-CN" altLang="en-US" sz="3200" dirty="0"/>
              <a:t>大量不保留灌肠</a:t>
            </a:r>
          </a:p>
        </p:txBody>
      </p:sp>
    </p:spTree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>
            <a:extLst>
              <a:ext uri="{FF2B5EF4-FFF2-40B4-BE49-F238E27FC236}">
                <a16:creationId xmlns:a16="http://schemas.microsoft.com/office/drawing/2014/main" xmlns="" id="{B5F8AF7C-4FD1-4BD6-8ED0-D021C7341D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6040" y="1772816"/>
            <a:ext cx="5472856" cy="2931572"/>
          </a:xfrm>
          <a:prstGeom prst="rect">
            <a:avLst/>
          </a:prstGeom>
          <a:noFill/>
          <a:ln w="4445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rPr>
              <a:t>卧    位：</a:t>
            </a:r>
            <a:r>
              <a:rPr lang="zh-CN" altLang="en-US" sz="3200" dirty="0">
                <a:solidFill>
                  <a:srgbClr val="C00000"/>
                </a:solidFill>
                <a:latin typeface="+mn-ea"/>
                <a:ea typeface="+mn-ea"/>
              </a:rPr>
              <a:t>左  侧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rPr>
              <a:t>距    离：</a:t>
            </a:r>
            <a:r>
              <a:rPr lang="en-US" altLang="zh-CN" sz="3200" dirty="0">
                <a:solidFill>
                  <a:srgbClr val="C00000"/>
                </a:solidFill>
                <a:latin typeface="+mn-ea"/>
                <a:ea typeface="+mn-ea"/>
              </a:rPr>
              <a:t>40</a:t>
            </a:r>
            <a:r>
              <a:rPr lang="zh-CN" altLang="en-US" sz="3200" dirty="0">
                <a:solidFill>
                  <a:srgbClr val="C00000"/>
                </a:solidFill>
                <a:latin typeface="+mn-ea"/>
                <a:ea typeface="+mn-ea"/>
              </a:rPr>
              <a:t>～</a:t>
            </a:r>
            <a:r>
              <a:rPr lang="en-US" altLang="zh-CN" sz="3200" dirty="0">
                <a:solidFill>
                  <a:srgbClr val="C00000"/>
                </a:solidFill>
                <a:latin typeface="+mn-ea"/>
                <a:ea typeface="+mn-ea"/>
              </a:rPr>
              <a:t>60cm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rPr>
              <a:t>插入深度：</a:t>
            </a:r>
            <a:r>
              <a:rPr lang="en-US" altLang="zh-CN" sz="3200" dirty="0">
                <a:solidFill>
                  <a:srgbClr val="C00000"/>
                </a:solidFill>
                <a:latin typeface="+mn-ea"/>
                <a:ea typeface="+mn-ea"/>
              </a:rPr>
              <a:t>7</a:t>
            </a:r>
            <a:r>
              <a:rPr lang="zh-CN" altLang="en-US" sz="3200" dirty="0">
                <a:solidFill>
                  <a:srgbClr val="C00000"/>
                </a:solidFill>
                <a:latin typeface="+mn-ea"/>
                <a:ea typeface="+mn-ea"/>
              </a:rPr>
              <a:t>～</a:t>
            </a:r>
            <a:r>
              <a:rPr lang="en-US" altLang="zh-CN" sz="3200" dirty="0">
                <a:solidFill>
                  <a:srgbClr val="C00000"/>
                </a:solidFill>
                <a:latin typeface="+mn-ea"/>
                <a:ea typeface="+mn-ea"/>
              </a:rPr>
              <a:t>10cm/4</a:t>
            </a:r>
            <a:r>
              <a:rPr lang="zh-CN" altLang="en-US" sz="3200" dirty="0">
                <a:solidFill>
                  <a:srgbClr val="C00000"/>
                </a:solidFill>
                <a:latin typeface="+mn-ea"/>
                <a:ea typeface="+mn-ea"/>
              </a:rPr>
              <a:t>～</a:t>
            </a:r>
            <a:r>
              <a:rPr lang="en-US" altLang="zh-CN" sz="3200" dirty="0">
                <a:solidFill>
                  <a:srgbClr val="C00000"/>
                </a:solidFill>
                <a:latin typeface="+mn-ea"/>
                <a:ea typeface="+mn-ea"/>
              </a:rPr>
              <a:t>7cm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rPr>
              <a:t>保留时间：</a:t>
            </a:r>
            <a:r>
              <a:rPr lang="en-US" altLang="zh-CN" sz="3200" dirty="0">
                <a:solidFill>
                  <a:srgbClr val="C00000"/>
                </a:solidFill>
                <a:latin typeface="+mn-ea"/>
                <a:ea typeface="+mn-ea"/>
              </a:rPr>
              <a:t>5</a:t>
            </a:r>
            <a:r>
              <a:rPr lang="zh-CN" altLang="en-US" sz="3200" dirty="0">
                <a:solidFill>
                  <a:srgbClr val="C00000"/>
                </a:solidFill>
                <a:latin typeface="+mn-ea"/>
                <a:ea typeface="+mn-ea"/>
              </a:rPr>
              <a:t>～</a:t>
            </a:r>
            <a:r>
              <a:rPr lang="en-US" altLang="zh-CN" sz="3200" dirty="0">
                <a:solidFill>
                  <a:srgbClr val="C00000"/>
                </a:solidFill>
                <a:latin typeface="+mn-ea"/>
                <a:ea typeface="+mn-ea"/>
              </a:rPr>
              <a:t>10min</a:t>
            </a:r>
          </a:p>
        </p:txBody>
      </p:sp>
      <p:pic>
        <p:nvPicPr>
          <p:cNvPr id="141315" name="图片 2">
            <a:extLst>
              <a:ext uri="{FF2B5EF4-FFF2-40B4-BE49-F238E27FC236}">
                <a16:creationId xmlns:a16="http://schemas.microsoft.com/office/drawing/2014/main" xmlns="" id="{CEB982BD-0898-4EBD-8CA1-8DD53B967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5700" y="260351"/>
            <a:ext cx="4724276" cy="4620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6" name="文本框 3">
            <a:extLst>
              <a:ext uri="{FF2B5EF4-FFF2-40B4-BE49-F238E27FC236}">
                <a16:creationId xmlns:a16="http://schemas.microsoft.com/office/drawing/2014/main" xmlns="" id="{B48D8AAC-ABD5-4856-AFB4-5C6034BCB8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9374" y="5157192"/>
            <a:ext cx="8081962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 dirty="0">
                <a:solidFill>
                  <a:srgbClr val="002060"/>
                </a:solidFill>
              </a:rPr>
              <a:t>高热降温的病人，</a:t>
            </a:r>
            <a:endParaRPr lang="en-US" altLang="zh-CN" sz="3200" b="1" dirty="0">
              <a:solidFill>
                <a:srgbClr val="002060"/>
              </a:solidFill>
            </a:endParaRPr>
          </a:p>
          <a:p>
            <a:r>
              <a:rPr lang="zh-CN" altLang="en-US" sz="3200" b="1" dirty="0">
                <a:solidFill>
                  <a:srgbClr val="C00000"/>
                </a:solidFill>
              </a:rPr>
              <a:t>液体保留</a:t>
            </a:r>
            <a:r>
              <a:rPr lang="en-US" altLang="zh-CN" sz="3200" b="1" dirty="0">
                <a:solidFill>
                  <a:srgbClr val="C00000"/>
                </a:solidFill>
              </a:rPr>
              <a:t>30min</a:t>
            </a:r>
            <a:r>
              <a:rPr lang="zh-CN" altLang="en-US" sz="3200" b="1" dirty="0">
                <a:solidFill>
                  <a:srgbClr val="C00000"/>
                </a:solidFill>
              </a:rPr>
              <a:t>后排便，之后再测量体温</a:t>
            </a:r>
            <a:r>
              <a:rPr lang="zh-CN" altLang="en-US" sz="3200" b="1" dirty="0">
                <a:solidFill>
                  <a:srgbClr val="002060"/>
                </a:solidFill>
              </a:rPr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xmlns="" id="{E15A28AC-CC1D-4F10-81A7-E6E35AE7626D}"/>
              </a:ext>
            </a:extLst>
          </p:cNvPr>
          <p:cNvSpPr/>
          <p:nvPr/>
        </p:nvSpPr>
        <p:spPr>
          <a:xfrm>
            <a:off x="911225" y="174625"/>
            <a:ext cx="3506788" cy="5857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eaLnBrk="1" hangingPunct="1">
              <a:buFont typeface="Wingdings" panose="05000000000000000000" pitchFamily="2" charset="2"/>
              <a:buChar char="u"/>
              <a:defRPr/>
            </a:pP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排便活动的评估</a:t>
            </a:r>
          </a:p>
        </p:txBody>
      </p:sp>
      <p:sp>
        <p:nvSpPr>
          <p:cNvPr id="98307" name="灯片编号占位符 3">
            <a:extLst>
              <a:ext uri="{FF2B5EF4-FFF2-40B4-BE49-F238E27FC236}">
                <a16:creationId xmlns:a16="http://schemas.microsoft.com/office/drawing/2014/main" xmlns="" id="{DCA34753-8252-4819-B9A9-A8638A02E64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54C138AA-A0E9-4001-9C14-45C2ACE2C05C}"/>
              </a:ext>
            </a:extLst>
          </p:cNvPr>
          <p:cNvSpPr/>
          <p:nvPr/>
        </p:nvSpPr>
        <p:spPr>
          <a:xfrm>
            <a:off x="839788" y="2886075"/>
            <a:ext cx="5688012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eaLnBrk="1" hangingPunct="1">
              <a:buFont typeface="Wingdings" panose="05000000000000000000" pitchFamily="2" charset="2"/>
              <a:buChar char="u"/>
              <a:defRPr/>
            </a:pP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排便活动异常病人的</a:t>
            </a:r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护理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xmlns="" id="{F2A84027-A485-4B74-8503-F460F803C699}"/>
              </a:ext>
            </a:extLst>
          </p:cNvPr>
          <p:cNvSpPr/>
          <p:nvPr/>
        </p:nvSpPr>
        <p:spPr>
          <a:xfrm>
            <a:off x="6799263" y="174625"/>
            <a:ext cx="4943475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eaLnBrk="1" hangingPunct="1">
              <a:buFont typeface="Wingdings" panose="05000000000000000000" pitchFamily="2" charset="2"/>
              <a:buChar char="u"/>
              <a:defRPr/>
            </a:pP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协助排尿的护理技术</a:t>
            </a:r>
          </a:p>
        </p:txBody>
      </p:sp>
      <p:sp>
        <p:nvSpPr>
          <p:cNvPr id="98310" name="矩形 5">
            <a:extLst>
              <a:ext uri="{FF2B5EF4-FFF2-40B4-BE49-F238E27FC236}">
                <a16:creationId xmlns:a16="http://schemas.microsoft.com/office/drawing/2014/main" xmlns="" id="{A6A1F594-E561-4FFD-A678-635A983AE6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7163" y="908050"/>
            <a:ext cx="7272337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影响排便因素的评估</a:t>
            </a:r>
            <a:endParaRPr lang="en-US" altLang="zh-CN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排便状态的评估</a:t>
            </a:r>
            <a:endParaRPr lang="en-US" altLang="zh-CN" sz="28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排便活动异常的评估</a:t>
            </a:r>
          </a:p>
        </p:txBody>
      </p:sp>
      <p:sp>
        <p:nvSpPr>
          <p:cNvPr id="98311" name="矩形 5">
            <a:extLst>
              <a:ext uri="{FF2B5EF4-FFF2-40B4-BE49-F238E27FC236}">
                <a16:creationId xmlns:a16="http://schemas.microsoft.com/office/drawing/2014/main" xmlns="" id="{C13C3D7C-B7D8-45D3-8C30-DA06A96093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5738" y="3608388"/>
            <a:ext cx="7272337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便秘病人的护理</a:t>
            </a:r>
            <a:endParaRPr lang="en-US" altLang="zh-CN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粪便嵌塞病人的护理</a:t>
            </a:r>
            <a:endParaRPr lang="en-US" altLang="zh-CN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腹泻病人的护理 </a:t>
            </a:r>
            <a:endParaRPr lang="en-US" altLang="zh-CN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排便失禁病人的护理</a:t>
            </a:r>
            <a:endParaRPr lang="en-US" altLang="zh-CN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肠胀气病人的护理</a:t>
            </a:r>
            <a:endParaRPr lang="en-US" altLang="zh-CN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584" name="矩形 5">
            <a:extLst>
              <a:ext uri="{FF2B5EF4-FFF2-40B4-BE49-F238E27FC236}">
                <a16:creationId xmlns:a16="http://schemas.microsoft.com/office/drawing/2014/main" xmlns="" id="{253E7980-F90C-466B-BE88-9B7EFA7BCA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0600" y="820738"/>
            <a:ext cx="4402138" cy="2678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457200" indent="-4572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灌肠法</a:t>
            </a:r>
            <a:endParaRPr lang="en-US" altLang="zh-CN" sz="2800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zh-CN" altLang="en-US" sz="26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大量不保留灌肠</a:t>
            </a:r>
            <a:r>
              <a:rPr lang="zh-CN" altLang="en-US" sz="2600" b="1" dirty="0">
                <a:solidFill>
                  <a:schemeClr val="accent1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、小量不保留灌肠、清洁灌肠、保留灌肠</a:t>
            </a:r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2800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简易通便法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肛管排气法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8313" name="图片 5">
            <a:extLst>
              <a:ext uri="{FF2B5EF4-FFF2-40B4-BE49-F238E27FC236}">
                <a16:creationId xmlns:a16="http://schemas.microsoft.com/office/drawing/2014/main" xmlns="" id="{B3FDE6C0-60A7-4F73-B3EE-43C54519A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0338" y="3387725"/>
            <a:ext cx="436562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灯片编号占位符 3">
            <a:extLst>
              <a:ext uri="{FF2B5EF4-FFF2-40B4-BE49-F238E27FC236}">
                <a16:creationId xmlns:a16="http://schemas.microsoft.com/office/drawing/2014/main" xmlns="" id="{62BBDF2A-F452-42A0-AD20-E5954D76B13E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xmlns="" id="{4FB21637-49AC-4C92-AF5C-A6A3AACA289D}"/>
              </a:ext>
            </a:extLst>
          </p:cNvPr>
          <p:cNvCxnSpPr>
            <a:cxnSpLocks/>
          </p:cNvCxnSpPr>
          <p:nvPr/>
        </p:nvCxnSpPr>
        <p:spPr>
          <a:xfrm>
            <a:off x="982663" y="1916113"/>
            <a:ext cx="109728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: 圆角 10">
            <a:extLst>
              <a:ext uri="{FF2B5EF4-FFF2-40B4-BE49-F238E27FC236}">
                <a16:creationId xmlns:a16="http://schemas.microsoft.com/office/drawing/2014/main" xmlns="" id="{4E7193C1-1C6F-45AC-8ABC-A14DDF408C1C}"/>
              </a:ext>
            </a:extLst>
          </p:cNvPr>
          <p:cNvSpPr/>
          <p:nvPr/>
        </p:nvSpPr>
        <p:spPr>
          <a:xfrm>
            <a:off x="982663" y="1000125"/>
            <a:ext cx="2233612" cy="576263"/>
          </a:xfrm>
          <a:prstGeom prst="round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</a:rPr>
              <a:t>操作步骤</a:t>
            </a:r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xmlns="" id="{EE88F29F-7374-4F58-9269-997F14A0E4E1}"/>
              </a:ext>
            </a:extLst>
          </p:cNvPr>
          <p:cNvSpPr/>
          <p:nvPr/>
        </p:nvSpPr>
        <p:spPr>
          <a:xfrm>
            <a:off x="5362575" y="2122488"/>
            <a:ext cx="701675" cy="2160587"/>
          </a:xfrm>
          <a:prstGeom prst="roundRect">
            <a:avLst/>
          </a:prstGeom>
          <a:noFill/>
          <a:ln>
            <a:solidFill>
              <a:schemeClr val="accent1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</a:rPr>
              <a:t>安置病人</a:t>
            </a:r>
          </a:p>
        </p:txBody>
      </p:sp>
      <p:grpSp>
        <p:nvGrpSpPr>
          <p:cNvPr id="142342" name="组合 28">
            <a:extLst>
              <a:ext uri="{FF2B5EF4-FFF2-40B4-BE49-F238E27FC236}">
                <a16:creationId xmlns:a16="http://schemas.microsoft.com/office/drawing/2014/main" xmlns="" id="{0AC853B3-22A6-4830-984E-A263678B8D56}"/>
              </a:ext>
            </a:extLst>
          </p:cNvPr>
          <p:cNvGrpSpPr>
            <a:grpSpLocks/>
          </p:cNvGrpSpPr>
          <p:nvPr/>
        </p:nvGrpSpPr>
        <p:grpSpPr bwMode="auto">
          <a:xfrm>
            <a:off x="1627188" y="1758950"/>
            <a:ext cx="703262" cy="2524125"/>
            <a:chOff x="7861850" y="1730225"/>
            <a:chExt cx="702740" cy="2524739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xmlns="" id="{2244F179-4E55-40F8-A186-5794C5B478CD}"/>
                </a:ext>
              </a:extLst>
            </p:cNvPr>
            <p:cNvSpPr/>
            <p:nvPr/>
          </p:nvSpPr>
          <p:spPr>
            <a:xfrm>
              <a:off x="7861850" y="2095439"/>
              <a:ext cx="702740" cy="2159525"/>
            </a:xfrm>
            <a:prstGeom prst="roundRect">
              <a:avLst/>
            </a:prstGeom>
            <a:noFill/>
            <a:ln>
              <a:solidFill>
                <a:schemeClr val="accent1">
                  <a:lumMod val="50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2800" dirty="0">
                  <a:solidFill>
                    <a:srgbClr val="C00000"/>
                  </a:solidFill>
                </a:rPr>
                <a:t>观察处理</a:t>
              </a:r>
            </a:p>
          </p:txBody>
        </p:sp>
        <p:sp>
          <p:nvSpPr>
            <p:cNvPr id="21" name="七边形 20">
              <a:extLst>
                <a:ext uri="{FF2B5EF4-FFF2-40B4-BE49-F238E27FC236}">
                  <a16:creationId xmlns:a16="http://schemas.microsoft.com/office/drawing/2014/main" xmlns="" id="{6E250DC6-6901-46CA-9553-2A0DC6095BE9}"/>
                </a:ext>
              </a:extLst>
            </p:cNvPr>
            <p:cNvSpPr/>
            <p:nvPr/>
          </p:nvSpPr>
          <p:spPr>
            <a:xfrm>
              <a:off x="8033173" y="1730225"/>
              <a:ext cx="360095" cy="331869"/>
            </a:xfrm>
            <a:prstGeom prst="heptagon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b="1" dirty="0">
                  <a:solidFill>
                    <a:srgbClr val="C00000"/>
                  </a:solidFill>
                </a:rPr>
                <a:t>6</a:t>
              </a:r>
              <a:endParaRPr lang="zh-CN" altLang="en-US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42343" name="组合 29">
            <a:extLst>
              <a:ext uri="{FF2B5EF4-FFF2-40B4-BE49-F238E27FC236}">
                <a16:creationId xmlns:a16="http://schemas.microsoft.com/office/drawing/2014/main" xmlns="" id="{2D9589A2-B749-4AFB-9E0F-634F0D171857}"/>
              </a:ext>
            </a:extLst>
          </p:cNvPr>
          <p:cNvGrpSpPr>
            <a:grpSpLocks/>
          </p:cNvGrpSpPr>
          <p:nvPr/>
        </p:nvGrpSpPr>
        <p:grpSpPr bwMode="auto">
          <a:xfrm>
            <a:off x="3498850" y="1758950"/>
            <a:ext cx="703263" cy="2509838"/>
            <a:chOff x="9158330" y="1744533"/>
            <a:chExt cx="702740" cy="2510431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xmlns="" id="{0D6DB3DE-4AD1-4017-AF8E-93BEEFEEBB7F}"/>
                </a:ext>
              </a:extLst>
            </p:cNvPr>
            <p:cNvSpPr/>
            <p:nvPr/>
          </p:nvSpPr>
          <p:spPr>
            <a:xfrm>
              <a:off x="9158330" y="2095454"/>
              <a:ext cx="702740" cy="2159510"/>
            </a:xfrm>
            <a:prstGeom prst="roundRect">
              <a:avLst/>
            </a:prstGeom>
            <a:noFill/>
            <a:ln>
              <a:solidFill>
                <a:schemeClr val="accent1">
                  <a:lumMod val="50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2800" dirty="0">
                  <a:solidFill>
                    <a:schemeClr val="accent1">
                      <a:lumMod val="50000"/>
                    </a:schemeClr>
                  </a:solidFill>
                </a:rPr>
                <a:t>拔出肛管</a:t>
              </a:r>
            </a:p>
          </p:txBody>
        </p:sp>
        <p:sp>
          <p:nvSpPr>
            <p:cNvPr id="22" name="七边形 21">
              <a:extLst>
                <a:ext uri="{FF2B5EF4-FFF2-40B4-BE49-F238E27FC236}">
                  <a16:creationId xmlns:a16="http://schemas.microsoft.com/office/drawing/2014/main" xmlns="" id="{661139B4-8D30-45CB-A77F-A2B58DC448D4}"/>
                </a:ext>
              </a:extLst>
            </p:cNvPr>
            <p:cNvSpPr/>
            <p:nvPr/>
          </p:nvSpPr>
          <p:spPr>
            <a:xfrm>
              <a:off x="9328067" y="1744533"/>
              <a:ext cx="360094" cy="331866"/>
            </a:xfrm>
            <a:prstGeom prst="heptagon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b="1" dirty="0">
                  <a:solidFill>
                    <a:srgbClr val="C00000"/>
                  </a:solidFill>
                </a:rPr>
                <a:t>7</a:t>
              </a:r>
              <a:endParaRPr lang="zh-CN" altLang="en-US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23" name="七边形 22">
            <a:extLst>
              <a:ext uri="{FF2B5EF4-FFF2-40B4-BE49-F238E27FC236}">
                <a16:creationId xmlns:a16="http://schemas.microsoft.com/office/drawing/2014/main" xmlns="" id="{5726505E-6B42-40A8-AFE6-6B3C9B91D87E}"/>
              </a:ext>
            </a:extLst>
          </p:cNvPr>
          <p:cNvSpPr/>
          <p:nvPr/>
        </p:nvSpPr>
        <p:spPr>
          <a:xfrm>
            <a:off x="5541963" y="1760538"/>
            <a:ext cx="358775" cy="331787"/>
          </a:xfrm>
          <a:prstGeom prst="heptagon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b="1" dirty="0">
                <a:solidFill>
                  <a:srgbClr val="C00000"/>
                </a:solidFill>
              </a:rPr>
              <a:t>8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grpSp>
        <p:nvGrpSpPr>
          <p:cNvPr id="142345" name="组合 29">
            <a:extLst>
              <a:ext uri="{FF2B5EF4-FFF2-40B4-BE49-F238E27FC236}">
                <a16:creationId xmlns:a16="http://schemas.microsoft.com/office/drawing/2014/main" xmlns="" id="{F0160C78-8501-49AC-B01C-AEB27A7C88D5}"/>
              </a:ext>
            </a:extLst>
          </p:cNvPr>
          <p:cNvGrpSpPr>
            <a:grpSpLocks/>
          </p:cNvGrpSpPr>
          <p:nvPr/>
        </p:nvGrpSpPr>
        <p:grpSpPr bwMode="auto">
          <a:xfrm>
            <a:off x="7234238" y="1773238"/>
            <a:ext cx="703262" cy="2509837"/>
            <a:chOff x="9158330" y="1744533"/>
            <a:chExt cx="702740" cy="2510431"/>
          </a:xfrm>
        </p:grpSpPr>
        <p:sp>
          <p:nvSpPr>
            <p:cNvPr id="31" name="矩形: 圆角 30">
              <a:extLst>
                <a:ext uri="{FF2B5EF4-FFF2-40B4-BE49-F238E27FC236}">
                  <a16:creationId xmlns:a16="http://schemas.microsoft.com/office/drawing/2014/main" xmlns="" id="{2EE65A8E-EBE3-4E25-9EF2-B54A93BA6A39}"/>
                </a:ext>
              </a:extLst>
            </p:cNvPr>
            <p:cNvSpPr/>
            <p:nvPr/>
          </p:nvSpPr>
          <p:spPr>
            <a:xfrm>
              <a:off x="9158330" y="2095453"/>
              <a:ext cx="702740" cy="2159511"/>
            </a:xfrm>
            <a:prstGeom prst="roundRect">
              <a:avLst/>
            </a:prstGeom>
            <a:noFill/>
            <a:ln>
              <a:solidFill>
                <a:schemeClr val="accent1">
                  <a:lumMod val="50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2800" dirty="0">
                  <a:solidFill>
                    <a:schemeClr val="accent1">
                      <a:lumMod val="50000"/>
                    </a:schemeClr>
                  </a:solidFill>
                </a:rPr>
                <a:t>整理观察</a:t>
              </a:r>
            </a:p>
          </p:txBody>
        </p:sp>
        <p:sp>
          <p:nvSpPr>
            <p:cNvPr id="33" name="七边形 32">
              <a:extLst>
                <a:ext uri="{FF2B5EF4-FFF2-40B4-BE49-F238E27FC236}">
                  <a16:creationId xmlns:a16="http://schemas.microsoft.com/office/drawing/2014/main" xmlns="" id="{F3C7A698-9F07-4684-A257-C5284AD65B1E}"/>
                </a:ext>
              </a:extLst>
            </p:cNvPr>
            <p:cNvSpPr/>
            <p:nvPr/>
          </p:nvSpPr>
          <p:spPr>
            <a:xfrm>
              <a:off x="9328066" y="1744533"/>
              <a:ext cx="360096" cy="331866"/>
            </a:xfrm>
            <a:prstGeom prst="heptagon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b="1" dirty="0">
                  <a:solidFill>
                    <a:srgbClr val="C00000"/>
                  </a:solidFill>
                </a:rPr>
                <a:t>9</a:t>
              </a:r>
              <a:endParaRPr lang="zh-CN" altLang="en-US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42346" name="组合 33">
            <a:extLst>
              <a:ext uri="{FF2B5EF4-FFF2-40B4-BE49-F238E27FC236}">
                <a16:creationId xmlns:a16="http://schemas.microsoft.com/office/drawing/2014/main" xmlns="" id="{B049A138-A2E5-4CFB-881E-A734D7D78912}"/>
              </a:ext>
            </a:extLst>
          </p:cNvPr>
          <p:cNvGrpSpPr>
            <a:grpSpLocks/>
          </p:cNvGrpSpPr>
          <p:nvPr/>
        </p:nvGrpSpPr>
        <p:grpSpPr bwMode="auto">
          <a:xfrm>
            <a:off x="9283700" y="1700213"/>
            <a:ext cx="703263" cy="2582862"/>
            <a:chOff x="9158330" y="1671504"/>
            <a:chExt cx="702740" cy="2583460"/>
          </a:xfrm>
        </p:grpSpPr>
        <p:sp>
          <p:nvSpPr>
            <p:cNvPr id="35" name="矩形: 圆角 34">
              <a:extLst>
                <a:ext uri="{FF2B5EF4-FFF2-40B4-BE49-F238E27FC236}">
                  <a16:creationId xmlns:a16="http://schemas.microsoft.com/office/drawing/2014/main" xmlns="" id="{0866C293-0629-455B-BE3E-5F35A13B6B15}"/>
                </a:ext>
              </a:extLst>
            </p:cNvPr>
            <p:cNvSpPr/>
            <p:nvPr/>
          </p:nvSpPr>
          <p:spPr>
            <a:xfrm>
              <a:off x="9158330" y="2095464"/>
              <a:ext cx="702740" cy="2159500"/>
            </a:xfrm>
            <a:prstGeom prst="roundRect">
              <a:avLst/>
            </a:prstGeom>
            <a:noFill/>
            <a:ln>
              <a:solidFill>
                <a:schemeClr val="accent1">
                  <a:lumMod val="50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2800" dirty="0">
                  <a:solidFill>
                    <a:schemeClr val="accent1">
                      <a:lumMod val="50000"/>
                    </a:schemeClr>
                  </a:solidFill>
                </a:rPr>
                <a:t>洗手记录</a:t>
              </a:r>
            </a:p>
          </p:txBody>
        </p:sp>
        <p:sp>
          <p:nvSpPr>
            <p:cNvPr id="36" name="七边形 35">
              <a:extLst>
                <a:ext uri="{FF2B5EF4-FFF2-40B4-BE49-F238E27FC236}">
                  <a16:creationId xmlns:a16="http://schemas.microsoft.com/office/drawing/2014/main" xmlns="" id="{FBFA2C9F-3335-411D-88AC-909514A2C088}"/>
                </a:ext>
              </a:extLst>
            </p:cNvPr>
            <p:cNvSpPr/>
            <p:nvPr/>
          </p:nvSpPr>
          <p:spPr>
            <a:xfrm>
              <a:off x="9282063" y="1671504"/>
              <a:ext cx="452102" cy="390615"/>
            </a:xfrm>
            <a:prstGeom prst="heptagon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1200" b="1" dirty="0">
                  <a:solidFill>
                    <a:srgbClr val="C00000"/>
                  </a:solidFill>
                </a:rPr>
                <a:t>10</a:t>
              </a:r>
              <a:endParaRPr lang="zh-CN" altLang="en-US" sz="1200" b="1" dirty="0">
                <a:solidFill>
                  <a:srgbClr val="C00000"/>
                </a:solidFill>
              </a:endParaRPr>
            </a:p>
          </p:txBody>
        </p:sp>
      </p:grpSp>
      <p:pic>
        <p:nvPicPr>
          <p:cNvPr id="38" name="图片 37" descr="x73">
            <a:extLst>
              <a:ext uri="{FF2B5EF4-FFF2-40B4-BE49-F238E27FC236}">
                <a16:creationId xmlns:a16="http://schemas.microsoft.com/office/drawing/2014/main" xmlns="" id="{FC0244F6-4C24-4CF6-87CF-C4D004FE9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40013" y="4294188"/>
            <a:ext cx="2624137" cy="197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对话气泡: 圆角矩形 2">
            <a:extLst>
              <a:ext uri="{FF2B5EF4-FFF2-40B4-BE49-F238E27FC236}">
                <a16:creationId xmlns:a16="http://schemas.microsoft.com/office/drawing/2014/main" xmlns="" id="{EB8CF534-CBC9-4A05-9181-8EDDE6364A37}"/>
              </a:ext>
            </a:extLst>
          </p:cNvPr>
          <p:cNvSpPr/>
          <p:nvPr/>
        </p:nvSpPr>
        <p:spPr>
          <a:xfrm>
            <a:off x="7032625" y="4491038"/>
            <a:ext cx="4851400" cy="1314450"/>
          </a:xfrm>
          <a:prstGeom prst="wedgeRoundRectCallout">
            <a:avLst>
              <a:gd name="adj1" fmla="val 5322"/>
              <a:gd name="adj2" fmla="val -63425"/>
              <a:gd name="adj3" fmla="val 16667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</a:rPr>
              <a:t>灌肠后解大便一次为</a:t>
            </a:r>
            <a:r>
              <a:rPr lang="en-US" altLang="zh-CN" sz="2800" dirty="0">
                <a:solidFill>
                  <a:schemeClr val="accent1">
                    <a:lumMod val="50000"/>
                  </a:schemeClr>
                </a:solidFill>
              </a:rPr>
              <a:t>1/E</a:t>
            </a:r>
            <a:endParaRPr lang="zh-CN" altLang="en-US" sz="28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defRPr/>
            </a:pPr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</a:rPr>
              <a:t>灌肠后无大便记为</a:t>
            </a:r>
            <a:r>
              <a:rPr lang="en-US" altLang="zh-CN" sz="2800" dirty="0">
                <a:solidFill>
                  <a:schemeClr val="accent1">
                    <a:lumMod val="50000"/>
                  </a:schemeClr>
                </a:solidFill>
              </a:rPr>
              <a:t>0/E</a:t>
            </a:r>
            <a:endParaRPr lang="zh-CN" alt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1" name="文本占位符 1">
            <a:extLst>
              <a:ext uri="{FF2B5EF4-FFF2-40B4-BE49-F238E27FC236}">
                <a16:creationId xmlns:a16="http://schemas.microsoft.com/office/drawing/2014/main" xmlns="" id="{5CBC1292-FBB6-44C0-8C68-BC217271D5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4125" y="84138"/>
            <a:ext cx="8802688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三、协助排便的护理技术</a:t>
            </a:r>
            <a:r>
              <a:rPr lang="en-US" altLang="zh-CN" sz="3200" dirty="0"/>
              <a:t>——</a:t>
            </a:r>
            <a:r>
              <a:rPr lang="zh-CN" altLang="en-US" sz="3200" dirty="0"/>
              <a:t>大量不保留灌肠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4" name="图片 5">
            <a:extLst>
              <a:ext uri="{FF2B5EF4-FFF2-40B4-BE49-F238E27FC236}">
                <a16:creationId xmlns:a16="http://schemas.microsoft.com/office/drawing/2014/main" xmlns="" id="{69E14A7D-A361-4071-B2E5-65E1D7653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56240" y="116632"/>
            <a:ext cx="2457450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xmlns="" id="{C82F864D-9A00-4A00-9DBA-222C303558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400" y="1428907"/>
            <a:ext cx="11305332" cy="3701013"/>
          </a:xfrm>
          <a:prstGeom prst="rect">
            <a:avLst/>
          </a:prstGeom>
          <a:noFill/>
          <a:ln w="4445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rPr>
              <a:t>液面下降过慢或停止</a:t>
            </a:r>
            <a:endParaRPr lang="en-US" altLang="zh-CN" sz="3200" dirty="0">
              <a:solidFill>
                <a:schemeClr val="tx1">
                  <a:lumMod val="95000"/>
                  <a:lumOff val="5000"/>
                </a:schemeClr>
              </a:solidFill>
              <a:latin typeface="+mn-ea"/>
              <a:ea typeface="+mn-ea"/>
            </a:endParaRPr>
          </a:p>
          <a:p>
            <a:pPr>
              <a:lnSpc>
                <a:spcPct val="125000"/>
              </a:lnSpc>
              <a:defRPr/>
            </a:pP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rPr>
              <a:t>  </a:t>
            </a:r>
            <a:r>
              <a:rPr lang="zh-CN" altLang="en-US" sz="2800" b="1" dirty="0">
                <a:solidFill>
                  <a:srgbClr val="C00000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肛管阻塞可移动肛管或挤捏肛管</a:t>
            </a:r>
            <a:endParaRPr lang="zh-CN" altLang="en-US" sz="3200" b="1" dirty="0">
              <a:solidFill>
                <a:srgbClr val="C00000"/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>
              <a:lnSpc>
                <a:spcPct val="125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rPr>
              <a:t>腹胀或便意强烈</a:t>
            </a:r>
          </a:p>
          <a:p>
            <a:pPr>
              <a:lnSpc>
                <a:spcPct val="125000"/>
              </a:lnSpc>
              <a:defRPr/>
            </a:pPr>
            <a:r>
              <a:rPr lang="zh-CN" altLang="en-US" sz="3200" dirty="0">
                <a:solidFill>
                  <a:srgbClr val="C00000"/>
                </a:solidFill>
                <a:latin typeface="+mn-ea"/>
                <a:ea typeface="+mn-ea"/>
              </a:rPr>
              <a:t>  </a:t>
            </a:r>
            <a:r>
              <a:rPr lang="zh-CN" altLang="en-US" sz="2800" b="1" dirty="0">
                <a:solidFill>
                  <a:srgbClr val="C00000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嘱患者做深呼吸，适当降低灌肠筒高度，减慢流速或暂停片刻。</a:t>
            </a:r>
            <a:endParaRPr lang="en-US" altLang="zh-CN" sz="2800" b="1" dirty="0">
              <a:solidFill>
                <a:schemeClr val="tx1">
                  <a:lumMod val="95000"/>
                  <a:lumOff val="5000"/>
                </a:schemeClr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>
              <a:lnSpc>
                <a:spcPct val="125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rPr>
              <a:t>出现面色苍白、脉速，出冷汗、剧烈腹痛、心慌、气急等</a:t>
            </a:r>
            <a:endParaRPr lang="en-US" altLang="zh-CN" sz="3200" dirty="0">
              <a:solidFill>
                <a:schemeClr val="tx1">
                  <a:lumMod val="95000"/>
                  <a:lumOff val="5000"/>
                </a:schemeClr>
              </a:solidFill>
              <a:latin typeface="+mn-ea"/>
              <a:ea typeface="+mn-ea"/>
            </a:endParaRPr>
          </a:p>
          <a:p>
            <a:pPr>
              <a:lnSpc>
                <a:spcPct val="125000"/>
              </a:lnSpc>
              <a:defRPr/>
            </a:pP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rPr>
              <a:t>  </a:t>
            </a:r>
            <a:r>
              <a:rPr lang="zh-CN" altLang="en-US" sz="2800" b="1" dirty="0">
                <a:solidFill>
                  <a:srgbClr val="C00000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疑有肠痉挛或出血，立即停止灌肠并及时通知医生，采取急救措施。</a:t>
            </a: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 </a:t>
            </a:r>
            <a:endParaRPr lang="en-US" altLang="zh-CN" sz="2800" b="1" dirty="0">
              <a:solidFill>
                <a:schemeClr val="tx1">
                  <a:lumMod val="95000"/>
                  <a:lumOff val="5000"/>
                </a:schemeClr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3CFBF0C5-BF0C-4D40-B86B-7F38C6927D93}"/>
              </a:ext>
            </a:extLst>
          </p:cNvPr>
          <p:cNvSpPr/>
          <p:nvPr/>
        </p:nvSpPr>
        <p:spPr>
          <a:xfrm>
            <a:off x="865061" y="260648"/>
            <a:ext cx="653255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3200" spc="3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如何面对灌肠过程中的</a:t>
            </a:r>
            <a:r>
              <a:rPr lang="zh-CN" altLang="en-US" sz="4800" spc="3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意外</a:t>
            </a:r>
            <a:r>
              <a:rPr lang="zh-CN" altLang="en-US" sz="4000" spc="3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3">
            <a:extLst>
              <a:ext uri="{FF2B5EF4-FFF2-40B4-BE49-F238E27FC236}">
                <a16:creationId xmlns:a16="http://schemas.microsoft.com/office/drawing/2014/main" xmlns="" id="{3929739A-FB1C-41A8-A708-9D30F0E6C0A9}"/>
              </a:ext>
            </a:extLst>
          </p:cNvPr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983432" y="1772816"/>
            <a:ext cx="10440987" cy="4032250"/>
          </a:xfrm>
        </p:spPr>
        <p:txBody>
          <a:bodyPr/>
          <a:lstStyle/>
          <a:p>
            <a:pPr>
              <a:lnSpc>
                <a:spcPct val="150000"/>
              </a:lnSpc>
              <a:buFontTx/>
              <a:buNone/>
            </a:pPr>
            <a:r>
              <a:rPr lang="en-US" altLang="zh-CN" sz="2800" b="1" dirty="0">
                <a:solidFill>
                  <a:srgbClr val="C00000"/>
                </a:solidFill>
                <a:cs typeface="等线" panose="02010600030101010101" pitchFamily="2" charset="-122"/>
              </a:rPr>
              <a:t>1.</a:t>
            </a:r>
            <a:r>
              <a:rPr lang="zh-CN" altLang="en-US" sz="2800" b="1" dirty="0">
                <a:solidFill>
                  <a:srgbClr val="C00000"/>
                </a:solidFill>
                <a:cs typeface="等线" panose="02010600030101010101" pitchFamily="2" charset="-122"/>
              </a:rPr>
              <a:t>妊娠、急腹症、严重心血管疾病等病人禁止灌肠。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en-US" altLang="zh-CN" sz="2800" b="1" dirty="0">
                <a:solidFill>
                  <a:schemeClr val="tx2"/>
                </a:solidFill>
                <a:cs typeface="等线" panose="02010600030101010101" pitchFamily="2" charset="-122"/>
              </a:rPr>
              <a:t>2.</a:t>
            </a:r>
            <a:r>
              <a:rPr lang="zh-CN" altLang="en-US" sz="2800" b="1" dirty="0">
                <a:solidFill>
                  <a:schemeClr val="tx2"/>
                </a:solidFill>
                <a:cs typeface="等线" panose="02010600030101010101" pitchFamily="2" charset="-122"/>
              </a:rPr>
              <a:t>伤寒病人灌肠时溶液不得超过</a:t>
            </a:r>
            <a:r>
              <a:rPr lang="en-US" altLang="zh-CN" sz="2800" b="1" dirty="0">
                <a:solidFill>
                  <a:srgbClr val="C00000"/>
                </a:solidFill>
                <a:cs typeface="等线" panose="02010600030101010101" pitchFamily="2" charset="-122"/>
              </a:rPr>
              <a:t>500ml</a:t>
            </a:r>
            <a:r>
              <a:rPr lang="en-US" altLang="zh-CN" sz="2800" b="1" dirty="0">
                <a:solidFill>
                  <a:schemeClr val="tx2"/>
                </a:solidFill>
                <a:cs typeface="等线" panose="02010600030101010101" pitchFamily="2" charset="-122"/>
              </a:rPr>
              <a:t>,</a:t>
            </a:r>
            <a:r>
              <a:rPr lang="zh-CN" altLang="en-US" sz="2800" b="1" dirty="0">
                <a:solidFill>
                  <a:schemeClr val="tx2"/>
                </a:solidFill>
                <a:cs typeface="等线" panose="02010600030101010101" pitchFamily="2" charset="-122"/>
              </a:rPr>
              <a:t>压力要低。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en-US" altLang="zh-CN" sz="2800" b="1" dirty="0">
                <a:solidFill>
                  <a:schemeClr val="tx2"/>
                </a:solidFill>
                <a:cs typeface="等线" panose="02010600030101010101" pitchFamily="2" charset="-122"/>
              </a:rPr>
              <a:t>3.</a:t>
            </a:r>
            <a:r>
              <a:rPr lang="zh-CN" altLang="en-US" sz="2800" b="1" dirty="0">
                <a:solidFill>
                  <a:schemeClr val="tx2"/>
                </a:solidFill>
                <a:cs typeface="等线" panose="02010600030101010101" pitchFamily="2" charset="-122"/>
              </a:rPr>
              <a:t>肝性脑病病人</a:t>
            </a:r>
            <a:r>
              <a:rPr lang="zh-CN" altLang="en-US" sz="2800" b="1" dirty="0">
                <a:solidFill>
                  <a:srgbClr val="C00000"/>
                </a:solidFill>
                <a:cs typeface="等线" panose="02010600030101010101" pitchFamily="2" charset="-122"/>
              </a:rPr>
              <a:t>禁用肥皂水</a:t>
            </a:r>
            <a:r>
              <a:rPr lang="zh-CN" altLang="en-US" sz="2800" b="1" dirty="0">
                <a:solidFill>
                  <a:schemeClr val="tx2"/>
                </a:solidFill>
                <a:cs typeface="等线" panose="02010600030101010101" pitchFamily="2" charset="-122"/>
              </a:rPr>
              <a:t>，减少氨的产生和吸收；充血性心力衰竭和钠水潴留病人</a:t>
            </a:r>
            <a:r>
              <a:rPr lang="zh-CN" altLang="en-US" sz="2800" b="1" dirty="0">
                <a:solidFill>
                  <a:srgbClr val="C00000"/>
                </a:solidFill>
                <a:cs typeface="等线" panose="02010600030101010101" pitchFamily="2" charset="-122"/>
              </a:rPr>
              <a:t>禁用生理盐水灌肠</a:t>
            </a:r>
            <a:r>
              <a:rPr lang="zh-CN" altLang="en-US" sz="2800" b="1" dirty="0">
                <a:solidFill>
                  <a:schemeClr val="tx2"/>
                </a:solidFill>
                <a:cs typeface="等线" panose="02010600030101010101" pitchFamily="2" charset="-122"/>
              </a:rPr>
              <a:t>。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en-US" altLang="zh-CN" sz="2800" b="1" dirty="0">
                <a:solidFill>
                  <a:schemeClr val="tx2"/>
                </a:solidFill>
                <a:cs typeface="等线" panose="02010600030101010101" pitchFamily="2" charset="-122"/>
              </a:rPr>
              <a:t>4.</a:t>
            </a:r>
            <a:r>
              <a:rPr lang="zh-CN" altLang="en-US" sz="2800" b="1" dirty="0">
                <a:solidFill>
                  <a:schemeClr val="tx2"/>
                </a:solidFill>
                <a:cs typeface="等线" panose="02010600030101010101" pitchFamily="2" charset="-122"/>
              </a:rPr>
              <a:t>准确掌握灌肠液的温度、浓度、流速等。</a:t>
            </a:r>
            <a:endParaRPr lang="en-US" altLang="zh-CN" sz="2800" b="1" dirty="0">
              <a:solidFill>
                <a:schemeClr val="tx2"/>
              </a:solidFill>
              <a:cs typeface="等线" panose="02010600030101010101" pitchFamily="2" charset="-122"/>
            </a:endParaRPr>
          </a:p>
          <a:p>
            <a:pPr>
              <a:lnSpc>
                <a:spcPct val="150000"/>
              </a:lnSpc>
              <a:buFontTx/>
              <a:buNone/>
            </a:pPr>
            <a:endParaRPr lang="en-US" altLang="zh-CN" sz="2800" b="1" dirty="0">
              <a:solidFill>
                <a:schemeClr val="tx2"/>
              </a:solidFill>
              <a:cs typeface="等线" panose="02010600030101010101" pitchFamily="2" charset="-122"/>
            </a:endParaRPr>
          </a:p>
          <a:p>
            <a:pPr>
              <a:lnSpc>
                <a:spcPct val="150000"/>
              </a:lnSpc>
              <a:buFontTx/>
              <a:buNone/>
            </a:pPr>
            <a:endParaRPr lang="zh-CN" altLang="en-US" sz="2800" b="1" dirty="0">
              <a:solidFill>
                <a:schemeClr val="tx2"/>
              </a:solidFill>
              <a:cs typeface="等线" panose="02010600030101010101" pitchFamily="2" charset="-122"/>
            </a:endParaRPr>
          </a:p>
        </p:txBody>
      </p:sp>
      <p:sp>
        <p:nvSpPr>
          <p:cNvPr id="144387" name="灯片编号占位符 3">
            <a:extLst>
              <a:ext uri="{FF2B5EF4-FFF2-40B4-BE49-F238E27FC236}">
                <a16:creationId xmlns:a16="http://schemas.microsoft.com/office/drawing/2014/main" xmlns="" id="{8F8A055E-CC40-4BB8-A527-9421E5D91FAE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</p:spTree>
  </p:cSld>
  <p:clrMapOvr>
    <a:masterClrMapping/>
  </p:clrMapOvr>
  <p:transition spd="slow">
    <p:rand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灯片编号占位符 3">
            <a:extLst>
              <a:ext uri="{FF2B5EF4-FFF2-40B4-BE49-F238E27FC236}">
                <a16:creationId xmlns:a16="http://schemas.microsoft.com/office/drawing/2014/main" xmlns="" id="{4B66A789-B651-45E5-903C-0D408D75D735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E7FBDD64-C9FA-4C62-801E-287797BC6C88}"/>
              </a:ext>
            </a:extLst>
          </p:cNvPr>
          <p:cNvSpPr txBox="1"/>
          <p:nvPr/>
        </p:nvSpPr>
        <p:spPr>
          <a:xfrm>
            <a:off x="2733675" y="1019363"/>
            <a:ext cx="8640763" cy="954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</a:rPr>
              <a:t>1.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</a:rPr>
              <a:t>软化粪便，解除便秘。</a:t>
            </a:r>
          </a:p>
          <a:p>
            <a:pPr>
              <a:defRPr/>
            </a:pP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</a:rPr>
              <a:t>2.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</a:rPr>
              <a:t>排出肠道内的气体，减轻腹胀。</a:t>
            </a:r>
          </a:p>
        </p:txBody>
      </p:sp>
      <p:sp>
        <p:nvSpPr>
          <p:cNvPr id="10" name="文本占位符 1">
            <a:extLst>
              <a:ext uri="{FF2B5EF4-FFF2-40B4-BE49-F238E27FC236}">
                <a16:creationId xmlns:a16="http://schemas.microsoft.com/office/drawing/2014/main" xmlns="" id="{B84ADC6A-7A57-44EC-80B3-4983A7ED7B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4125" y="84138"/>
            <a:ext cx="8802688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三、协助排便的护理技术</a:t>
            </a:r>
            <a:r>
              <a:rPr lang="en-US" altLang="zh-CN" sz="3200" dirty="0"/>
              <a:t>——</a:t>
            </a:r>
            <a:r>
              <a:rPr lang="zh-CN" altLang="en-US" sz="3200" dirty="0"/>
              <a:t>小量不保留灌肠</a:t>
            </a: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xmlns="" id="{CD4AE2D6-7EF8-4D1A-9C21-37170C2B7F64}"/>
              </a:ext>
            </a:extLst>
          </p:cNvPr>
          <p:cNvSpPr/>
          <p:nvPr/>
        </p:nvSpPr>
        <p:spPr>
          <a:xfrm>
            <a:off x="804863" y="1146175"/>
            <a:ext cx="1727200" cy="681038"/>
          </a:xfrm>
          <a:prstGeom prst="round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3200" dirty="0">
                <a:solidFill>
                  <a:schemeClr val="accent1">
                    <a:lumMod val="50000"/>
                  </a:schemeClr>
                </a:solidFill>
              </a:rPr>
              <a:t>目的</a:t>
            </a: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xmlns="" id="{D3A9C3E7-B77F-4781-ABF3-C43C55B875E6}"/>
              </a:ext>
            </a:extLst>
          </p:cNvPr>
          <p:cNvSpPr/>
          <p:nvPr/>
        </p:nvSpPr>
        <p:spPr>
          <a:xfrm>
            <a:off x="768350" y="2565400"/>
            <a:ext cx="1800225" cy="574675"/>
          </a:xfrm>
          <a:prstGeom prst="roundRect">
            <a:avLst/>
          </a:prstGeom>
          <a:solidFill>
            <a:srgbClr val="C00000"/>
          </a:solidFill>
          <a:ln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800" dirty="0">
                <a:solidFill>
                  <a:schemeClr val="bg1"/>
                </a:solidFill>
              </a:rPr>
              <a:t>灌肠溶液</a:t>
            </a: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xmlns="" id="{8B7D48CC-1B85-4F81-BE45-F3B00C70F3B3}"/>
              </a:ext>
            </a:extLst>
          </p:cNvPr>
          <p:cNvSpPr/>
          <p:nvPr/>
        </p:nvSpPr>
        <p:spPr>
          <a:xfrm>
            <a:off x="2733675" y="2647950"/>
            <a:ext cx="8689975" cy="225583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CN" altLang="en-US" sz="2800" b="1" dirty="0">
                <a:solidFill>
                  <a:srgbClr val="C00000"/>
                </a:solidFill>
              </a:rPr>
              <a:t>性质和量：</a:t>
            </a:r>
            <a:r>
              <a:rPr lang="en-US" altLang="zh-CN" sz="2800" b="1" dirty="0">
                <a:solidFill>
                  <a:srgbClr val="C00000"/>
                </a:solidFill>
              </a:rPr>
              <a:t> </a:t>
            </a:r>
          </a:p>
          <a:p>
            <a:pPr marL="457200" indent="-457200">
              <a:buFont typeface="Wingdings" panose="05000000000000000000" pitchFamily="2" charset="2"/>
              <a:buChar char="l"/>
              <a:defRPr/>
            </a:pPr>
            <a:r>
              <a:rPr lang="zh-CN" altLang="en-US" sz="2800" b="1" dirty="0">
                <a:solidFill>
                  <a:srgbClr val="C00000"/>
                </a:solidFill>
              </a:rPr>
              <a:t>“</a:t>
            </a:r>
            <a:r>
              <a:rPr lang="en-US" altLang="zh-CN" sz="2800" b="1" dirty="0">
                <a:solidFill>
                  <a:srgbClr val="C00000"/>
                </a:solidFill>
              </a:rPr>
              <a:t>1</a:t>
            </a:r>
            <a:r>
              <a:rPr lang="zh-CN" altLang="en-US" sz="2800" b="1" dirty="0">
                <a:solidFill>
                  <a:srgbClr val="C00000"/>
                </a:solidFill>
              </a:rPr>
              <a:t>、</a:t>
            </a:r>
            <a:r>
              <a:rPr lang="en-US" altLang="zh-CN" sz="2800" b="1" dirty="0">
                <a:solidFill>
                  <a:srgbClr val="C00000"/>
                </a:solidFill>
              </a:rPr>
              <a:t>2</a:t>
            </a:r>
            <a:r>
              <a:rPr lang="zh-CN" altLang="en-US" sz="2800" b="1" dirty="0">
                <a:solidFill>
                  <a:srgbClr val="C00000"/>
                </a:solidFill>
              </a:rPr>
              <a:t>、</a:t>
            </a:r>
            <a:r>
              <a:rPr lang="en-US" altLang="zh-CN" sz="2800" b="1" dirty="0">
                <a:solidFill>
                  <a:srgbClr val="C00000"/>
                </a:solidFill>
              </a:rPr>
              <a:t>3</a:t>
            </a:r>
            <a:r>
              <a:rPr lang="zh-CN" altLang="en-US" sz="2800" b="1" dirty="0">
                <a:solidFill>
                  <a:srgbClr val="C00000"/>
                </a:solidFill>
              </a:rPr>
              <a:t>”溶液（</a:t>
            </a:r>
            <a:r>
              <a:rPr lang="en-US" altLang="zh-CN" sz="2800" b="1" dirty="0">
                <a:solidFill>
                  <a:srgbClr val="C00000"/>
                </a:solidFill>
              </a:rPr>
              <a:t>50%</a:t>
            </a:r>
            <a:r>
              <a:rPr lang="zh-CN" altLang="en-US" sz="2800" b="1" dirty="0">
                <a:solidFill>
                  <a:srgbClr val="C00000"/>
                </a:solidFill>
              </a:rPr>
              <a:t>硫酸镁</a:t>
            </a:r>
            <a:r>
              <a:rPr lang="en-US" altLang="zh-CN" sz="2800" b="1" dirty="0">
                <a:solidFill>
                  <a:srgbClr val="C00000"/>
                </a:solidFill>
              </a:rPr>
              <a:t>30ml</a:t>
            </a:r>
            <a:r>
              <a:rPr lang="zh-CN" altLang="en-US" sz="2800" b="1" dirty="0">
                <a:solidFill>
                  <a:srgbClr val="C00000"/>
                </a:solidFill>
              </a:rPr>
              <a:t>、甘油</a:t>
            </a:r>
            <a:r>
              <a:rPr lang="en-US" altLang="zh-CN" sz="2800" b="1" dirty="0">
                <a:solidFill>
                  <a:srgbClr val="C00000"/>
                </a:solidFill>
              </a:rPr>
              <a:t>60ml</a:t>
            </a:r>
            <a:r>
              <a:rPr lang="zh-CN" altLang="en-US" sz="2800" b="1" dirty="0">
                <a:solidFill>
                  <a:srgbClr val="C00000"/>
                </a:solidFill>
              </a:rPr>
              <a:t>、温开水</a:t>
            </a:r>
            <a:r>
              <a:rPr lang="en-US" altLang="zh-CN" sz="2800" b="1" dirty="0">
                <a:solidFill>
                  <a:srgbClr val="C00000"/>
                </a:solidFill>
              </a:rPr>
              <a:t>90ml</a:t>
            </a:r>
            <a:r>
              <a:rPr lang="zh-CN" altLang="en-US" sz="2800" b="1" dirty="0">
                <a:solidFill>
                  <a:srgbClr val="C00000"/>
                </a:solidFill>
              </a:rPr>
              <a:t>）</a:t>
            </a:r>
            <a:endParaRPr lang="en-US" altLang="zh-CN" sz="2800" b="1" dirty="0">
              <a:solidFill>
                <a:srgbClr val="C0000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l"/>
              <a:defRPr/>
            </a:pPr>
            <a:r>
              <a:rPr lang="zh-CN" altLang="en-US" sz="2800" b="1" dirty="0">
                <a:solidFill>
                  <a:srgbClr val="C00000"/>
                </a:solidFill>
              </a:rPr>
              <a:t>甘油</a:t>
            </a:r>
            <a:r>
              <a:rPr lang="en-US" altLang="zh-CN" sz="2800" b="1" dirty="0">
                <a:solidFill>
                  <a:srgbClr val="C00000"/>
                </a:solidFill>
              </a:rPr>
              <a:t>50ml</a:t>
            </a:r>
            <a:r>
              <a:rPr lang="zh-CN" altLang="en-US" sz="2800" b="1" dirty="0">
                <a:solidFill>
                  <a:srgbClr val="C00000"/>
                </a:solidFill>
              </a:rPr>
              <a:t>加等量温开水</a:t>
            </a:r>
            <a:endParaRPr lang="en-US" altLang="zh-CN" sz="2800" b="1" dirty="0">
              <a:solidFill>
                <a:srgbClr val="C0000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l"/>
              <a:defRPr/>
            </a:pPr>
            <a:r>
              <a:rPr lang="zh-CN" altLang="en-US" sz="2800" b="1" dirty="0">
                <a:solidFill>
                  <a:srgbClr val="C00000"/>
                </a:solidFill>
              </a:rPr>
              <a:t>各种植物油</a:t>
            </a:r>
            <a:r>
              <a:rPr lang="en-US" altLang="zh-CN" sz="2800" b="1" dirty="0">
                <a:solidFill>
                  <a:srgbClr val="C00000"/>
                </a:solidFill>
              </a:rPr>
              <a:t>120~180ml</a:t>
            </a: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xmlns="" id="{87B378FF-9FB4-4663-8643-DA6AF4F93026}"/>
              </a:ext>
            </a:extLst>
          </p:cNvPr>
          <p:cNvSpPr/>
          <p:nvPr/>
        </p:nvSpPr>
        <p:spPr>
          <a:xfrm>
            <a:off x="2811463" y="5249863"/>
            <a:ext cx="8640762" cy="55562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CN" altLang="en-US" sz="2800" b="1" dirty="0">
                <a:solidFill>
                  <a:srgbClr val="C00000"/>
                </a:solidFill>
              </a:rPr>
              <a:t>溶液温度：</a:t>
            </a:r>
            <a:r>
              <a:rPr lang="en-US" altLang="zh-CN" sz="2800" b="1" dirty="0">
                <a:solidFill>
                  <a:srgbClr val="C00000"/>
                </a:solidFill>
              </a:rPr>
              <a:t>38</a:t>
            </a:r>
            <a:r>
              <a:rPr lang="zh-CN" altLang="en-US" sz="2800" b="1" dirty="0">
                <a:solidFill>
                  <a:srgbClr val="C00000"/>
                </a:solidFill>
              </a:rPr>
              <a:t>℃</a:t>
            </a:r>
            <a:endParaRPr lang="en-US" altLang="zh-CN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>
            <a:extLst>
              <a:ext uri="{FF2B5EF4-FFF2-40B4-BE49-F238E27FC236}">
                <a16:creationId xmlns:a16="http://schemas.microsoft.com/office/drawing/2014/main" xmlns="" id="{4E009096-AC88-4477-9A77-E117FC58E9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9333" y="1844824"/>
            <a:ext cx="5113064" cy="2931572"/>
          </a:xfrm>
          <a:prstGeom prst="rect">
            <a:avLst/>
          </a:prstGeom>
          <a:noFill/>
          <a:ln w="4445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rPr>
              <a:t>卧    位：</a:t>
            </a:r>
            <a:r>
              <a:rPr lang="zh-CN" altLang="en-US" sz="3200" dirty="0">
                <a:solidFill>
                  <a:srgbClr val="C00000"/>
                </a:solidFill>
                <a:latin typeface="+mn-ea"/>
                <a:ea typeface="+mn-ea"/>
              </a:rPr>
              <a:t>左  侧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rPr>
              <a:t>距    离：</a:t>
            </a:r>
            <a:r>
              <a:rPr lang="zh-CN" altLang="en-US" sz="3200" dirty="0">
                <a:solidFill>
                  <a:srgbClr val="C00000"/>
                </a:solidFill>
                <a:latin typeface="+mn-ea"/>
                <a:ea typeface="+mn-ea"/>
              </a:rPr>
              <a:t>＜</a:t>
            </a:r>
            <a:r>
              <a:rPr lang="en-US" altLang="zh-CN" sz="3200" dirty="0">
                <a:solidFill>
                  <a:srgbClr val="C00000"/>
                </a:solidFill>
                <a:latin typeface="+mn-ea"/>
                <a:ea typeface="+mn-ea"/>
              </a:rPr>
              <a:t>30cm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rPr>
              <a:t>插入深度：</a:t>
            </a:r>
            <a:r>
              <a:rPr lang="en-US" altLang="zh-CN" sz="3200" dirty="0">
                <a:solidFill>
                  <a:srgbClr val="C00000"/>
                </a:solidFill>
                <a:latin typeface="+mn-ea"/>
                <a:ea typeface="+mn-ea"/>
              </a:rPr>
              <a:t>7</a:t>
            </a:r>
            <a:r>
              <a:rPr lang="zh-CN" altLang="en-US" sz="3200" dirty="0">
                <a:solidFill>
                  <a:srgbClr val="C00000"/>
                </a:solidFill>
                <a:latin typeface="+mn-ea"/>
                <a:ea typeface="+mn-ea"/>
              </a:rPr>
              <a:t>～</a:t>
            </a:r>
            <a:r>
              <a:rPr lang="en-US" altLang="zh-CN" sz="3200" dirty="0">
                <a:solidFill>
                  <a:srgbClr val="C00000"/>
                </a:solidFill>
                <a:latin typeface="+mn-ea"/>
                <a:ea typeface="+mn-ea"/>
              </a:rPr>
              <a:t>10cm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rPr>
              <a:t>保留时间：</a:t>
            </a:r>
            <a:r>
              <a:rPr lang="en-US" altLang="zh-CN" sz="3200" dirty="0">
                <a:solidFill>
                  <a:srgbClr val="C00000"/>
                </a:solidFill>
                <a:latin typeface="+mn-ea"/>
                <a:ea typeface="+mn-ea"/>
              </a:rPr>
              <a:t>10</a:t>
            </a:r>
            <a:r>
              <a:rPr lang="zh-CN" altLang="en-US" sz="3200" dirty="0">
                <a:solidFill>
                  <a:srgbClr val="C00000"/>
                </a:solidFill>
                <a:latin typeface="+mn-ea"/>
                <a:ea typeface="+mn-ea"/>
              </a:rPr>
              <a:t>～</a:t>
            </a:r>
            <a:r>
              <a:rPr lang="en-US" altLang="zh-CN" sz="3200" dirty="0">
                <a:solidFill>
                  <a:srgbClr val="C00000"/>
                </a:solidFill>
                <a:latin typeface="+mn-ea"/>
                <a:ea typeface="+mn-ea"/>
              </a:rPr>
              <a:t>20min</a:t>
            </a:r>
          </a:p>
        </p:txBody>
      </p:sp>
      <p:pic>
        <p:nvPicPr>
          <p:cNvPr id="146435" name="图片 3">
            <a:extLst>
              <a:ext uri="{FF2B5EF4-FFF2-40B4-BE49-F238E27FC236}">
                <a16:creationId xmlns:a16="http://schemas.microsoft.com/office/drawing/2014/main" xmlns="" id="{6B28CFF6-E5D8-460E-8396-7CCC9C91F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2488" y="908050"/>
            <a:ext cx="5821362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灯片编号占位符 3">
            <a:extLst>
              <a:ext uri="{FF2B5EF4-FFF2-40B4-BE49-F238E27FC236}">
                <a16:creationId xmlns:a16="http://schemas.microsoft.com/office/drawing/2014/main" xmlns="" id="{2C7002FD-F338-4F17-B8E9-5389C1972257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77DDBC26-A161-43BF-A729-0094C1D741C2}"/>
              </a:ext>
            </a:extLst>
          </p:cNvPr>
          <p:cNvSpPr txBox="1"/>
          <p:nvPr/>
        </p:nvSpPr>
        <p:spPr>
          <a:xfrm>
            <a:off x="3143250" y="1146175"/>
            <a:ext cx="8640763" cy="954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</a:rPr>
              <a:t>1.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</a:rPr>
              <a:t>镇静、催眠。</a:t>
            </a:r>
          </a:p>
          <a:p>
            <a:pPr>
              <a:defRPr/>
            </a:pP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</a:rPr>
              <a:t>2.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</a:rPr>
              <a:t>治疗肠道感染。</a:t>
            </a:r>
          </a:p>
        </p:txBody>
      </p:sp>
      <p:sp>
        <p:nvSpPr>
          <p:cNvPr id="10" name="文本占位符 1">
            <a:extLst>
              <a:ext uri="{FF2B5EF4-FFF2-40B4-BE49-F238E27FC236}">
                <a16:creationId xmlns:a16="http://schemas.microsoft.com/office/drawing/2014/main" xmlns="" id="{AAE77475-F527-4595-9BEE-6A1EE767FB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4125" y="84138"/>
            <a:ext cx="8802688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三、协助排便的护理技术</a:t>
            </a:r>
            <a:r>
              <a:rPr lang="en-US" altLang="zh-CN" sz="3200" dirty="0"/>
              <a:t>——</a:t>
            </a:r>
            <a:r>
              <a:rPr lang="zh-CN" altLang="en-US" sz="3200" dirty="0"/>
              <a:t>保留灌肠</a:t>
            </a: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xmlns="" id="{ADE3C029-E194-44E8-8B98-9D188CB807A5}"/>
              </a:ext>
            </a:extLst>
          </p:cNvPr>
          <p:cNvSpPr/>
          <p:nvPr/>
        </p:nvSpPr>
        <p:spPr>
          <a:xfrm>
            <a:off x="804863" y="1146175"/>
            <a:ext cx="1727200" cy="681038"/>
          </a:xfrm>
          <a:prstGeom prst="round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3200" dirty="0">
                <a:solidFill>
                  <a:schemeClr val="accent1">
                    <a:lumMod val="50000"/>
                  </a:schemeClr>
                </a:solidFill>
              </a:rPr>
              <a:t>目的</a:t>
            </a: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xmlns="" id="{807C015F-370E-47D4-A258-E606B2D48204}"/>
              </a:ext>
            </a:extLst>
          </p:cNvPr>
          <p:cNvSpPr/>
          <p:nvPr/>
        </p:nvSpPr>
        <p:spPr>
          <a:xfrm>
            <a:off x="768350" y="2565400"/>
            <a:ext cx="1800225" cy="574675"/>
          </a:xfrm>
          <a:prstGeom prst="roundRect">
            <a:avLst/>
          </a:prstGeom>
          <a:solidFill>
            <a:srgbClr val="C00000"/>
          </a:solidFill>
          <a:ln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800" dirty="0">
                <a:solidFill>
                  <a:schemeClr val="bg1"/>
                </a:solidFill>
              </a:rPr>
              <a:t>灌肠溶液</a:t>
            </a: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xmlns="" id="{48FF0200-759D-4C15-898C-2E69DD5C2F9A}"/>
              </a:ext>
            </a:extLst>
          </p:cNvPr>
          <p:cNvSpPr/>
          <p:nvPr/>
        </p:nvSpPr>
        <p:spPr>
          <a:xfrm>
            <a:off x="2811463" y="5249863"/>
            <a:ext cx="8640762" cy="55562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CN" altLang="en-US" sz="2800" dirty="0">
                <a:solidFill>
                  <a:srgbClr val="C00000"/>
                </a:solidFill>
              </a:rPr>
              <a:t>溶液温度：</a:t>
            </a:r>
            <a:r>
              <a:rPr lang="en-US" altLang="zh-CN" sz="2800" b="1" dirty="0">
                <a:solidFill>
                  <a:srgbClr val="C00000"/>
                </a:solidFill>
              </a:rPr>
              <a:t>38</a:t>
            </a:r>
            <a:r>
              <a:rPr lang="zh-CN" altLang="en-US" sz="2800" b="1" dirty="0">
                <a:solidFill>
                  <a:srgbClr val="C00000"/>
                </a:solidFill>
              </a:rPr>
              <a:t>℃</a:t>
            </a:r>
            <a:endParaRPr lang="en-US" altLang="zh-CN" sz="2800" b="1" dirty="0">
              <a:solidFill>
                <a:srgbClr val="C00000"/>
              </a:solidFill>
            </a:endParaRPr>
          </a:p>
        </p:txBody>
      </p:sp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1541CC35-7B13-4EB9-80B3-1B4E1B2E69FF}"/>
              </a:ext>
            </a:extLst>
          </p:cNvPr>
          <p:cNvSpPr/>
          <p:nvPr/>
        </p:nvSpPr>
        <p:spPr>
          <a:xfrm>
            <a:off x="2733675" y="2647950"/>
            <a:ext cx="8689975" cy="225583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CN" altLang="en-US" sz="2800" dirty="0">
                <a:solidFill>
                  <a:srgbClr val="C00000"/>
                </a:solidFill>
              </a:rPr>
              <a:t>性质和量：</a:t>
            </a:r>
            <a:r>
              <a:rPr lang="en-US" altLang="zh-CN" sz="2800" b="1" dirty="0">
                <a:solidFill>
                  <a:srgbClr val="C00000"/>
                </a:solidFill>
              </a:rPr>
              <a:t> </a:t>
            </a:r>
          </a:p>
          <a:p>
            <a:pPr marL="457200" indent="-457200">
              <a:buFont typeface="Wingdings" panose="05000000000000000000" pitchFamily="2" charset="2"/>
              <a:buChar char="l"/>
              <a:defRPr/>
            </a:pPr>
            <a:r>
              <a:rPr lang="zh-CN" altLang="en-US" sz="2800" b="1" dirty="0">
                <a:solidFill>
                  <a:srgbClr val="C00000"/>
                </a:solidFill>
              </a:rPr>
              <a:t>镇静、催眠使用</a:t>
            </a:r>
            <a:r>
              <a:rPr lang="en-US" altLang="zh-CN" sz="2800" b="1" dirty="0">
                <a:solidFill>
                  <a:srgbClr val="C00000"/>
                </a:solidFill>
              </a:rPr>
              <a:t>10%</a:t>
            </a:r>
            <a:r>
              <a:rPr lang="zh-CN" altLang="en-US" sz="2800" b="1" dirty="0">
                <a:solidFill>
                  <a:srgbClr val="C00000"/>
                </a:solidFill>
              </a:rPr>
              <a:t>水合氯醛，剂量遵医嘱。</a:t>
            </a:r>
            <a:endParaRPr lang="en-US" altLang="zh-CN" sz="2800" b="1" dirty="0">
              <a:solidFill>
                <a:srgbClr val="C0000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l"/>
              <a:defRPr/>
            </a:pPr>
            <a:r>
              <a:rPr lang="zh-CN" altLang="en-US" sz="2800" b="1" dirty="0">
                <a:solidFill>
                  <a:srgbClr val="C00000"/>
                </a:solidFill>
              </a:rPr>
              <a:t>肠道抗感染用</a:t>
            </a:r>
            <a:r>
              <a:rPr lang="en-US" altLang="zh-CN" sz="2800" b="1" dirty="0">
                <a:solidFill>
                  <a:srgbClr val="C00000"/>
                </a:solidFill>
              </a:rPr>
              <a:t>2%</a:t>
            </a:r>
            <a:r>
              <a:rPr lang="zh-CN" altLang="en-US" sz="2800" b="1" dirty="0">
                <a:solidFill>
                  <a:srgbClr val="C00000"/>
                </a:solidFill>
              </a:rPr>
              <a:t>小檗碱、</a:t>
            </a:r>
            <a:r>
              <a:rPr lang="en-US" altLang="zh-CN" sz="2800" b="1" dirty="0">
                <a:solidFill>
                  <a:srgbClr val="C00000"/>
                </a:solidFill>
              </a:rPr>
              <a:t>0.5%~1%</a:t>
            </a:r>
            <a:r>
              <a:rPr lang="zh-CN" altLang="en-US" sz="2800" b="1" dirty="0">
                <a:solidFill>
                  <a:srgbClr val="C00000"/>
                </a:solidFill>
              </a:rPr>
              <a:t>新霉素或其他抗生素溶液</a:t>
            </a:r>
            <a:endParaRPr lang="en-US" altLang="zh-CN" sz="2800" b="1" dirty="0">
              <a:solidFill>
                <a:srgbClr val="C0000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l"/>
              <a:defRPr/>
            </a:pPr>
            <a:r>
              <a:rPr lang="zh-CN" altLang="en-US" sz="2800" b="1" dirty="0">
                <a:solidFill>
                  <a:srgbClr val="C00000"/>
                </a:solidFill>
              </a:rPr>
              <a:t>用量均不超过</a:t>
            </a:r>
            <a:r>
              <a:rPr lang="en-US" altLang="zh-CN" sz="2800" b="1" dirty="0">
                <a:solidFill>
                  <a:srgbClr val="C00000"/>
                </a:solidFill>
              </a:rPr>
              <a:t>200ml</a:t>
            </a:r>
          </a:p>
        </p:txBody>
      </p:sp>
    </p:spTree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>
            <a:extLst>
              <a:ext uri="{FF2B5EF4-FFF2-40B4-BE49-F238E27FC236}">
                <a16:creationId xmlns:a16="http://schemas.microsoft.com/office/drawing/2014/main" xmlns="" id="{49AC028C-D926-4B3A-B199-2C92C6DAD2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0662" y="548680"/>
            <a:ext cx="5591961" cy="4316566"/>
          </a:xfrm>
          <a:prstGeom prst="rect">
            <a:avLst/>
          </a:prstGeom>
          <a:noFill/>
          <a:ln w="4445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rPr>
              <a:t>根据病情选择卧位：      </a:t>
            </a:r>
            <a:endParaRPr lang="en-US" altLang="zh-CN" sz="3200" dirty="0">
              <a:solidFill>
                <a:schemeClr val="tx1">
                  <a:lumMod val="95000"/>
                  <a:lumOff val="5000"/>
                </a:schemeClr>
              </a:solidFill>
              <a:latin typeface="+mn-ea"/>
              <a:ea typeface="+mn-ea"/>
            </a:endParaRPr>
          </a:p>
          <a:p>
            <a:pPr>
              <a:lnSpc>
                <a:spcPct val="125000"/>
              </a:lnSpc>
              <a:defRPr/>
            </a:pPr>
            <a:r>
              <a:rPr lang="zh-CN" altLang="en-US" sz="3200" dirty="0">
                <a:solidFill>
                  <a:srgbClr val="C00000"/>
                </a:solidFill>
                <a:latin typeface="+mn-ea"/>
                <a:ea typeface="+mn-ea"/>
              </a:rPr>
              <a:t>左侧：直肠、乙状结肠</a:t>
            </a:r>
          </a:p>
          <a:p>
            <a:pPr>
              <a:lnSpc>
                <a:spcPct val="125000"/>
              </a:lnSpc>
              <a:defRPr/>
            </a:pPr>
            <a:r>
              <a:rPr lang="zh-CN" altLang="en-US" sz="3200" dirty="0">
                <a:solidFill>
                  <a:srgbClr val="C00000"/>
                </a:solidFill>
                <a:latin typeface="+mn-ea"/>
                <a:ea typeface="+mn-ea"/>
              </a:rPr>
              <a:t>右侧：回盲部</a:t>
            </a:r>
          </a:p>
          <a:p>
            <a:pPr>
              <a:lnSpc>
                <a:spcPct val="125000"/>
              </a:lnSpc>
              <a:defRPr/>
            </a:pPr>
            <a:r>
              <a:rPr lang="zh-CN" altLang="en-US" sz="3200" dirty="0">
                <a:solidFill>
                  <a:srgbClr val="C00000"/>
                </a:solidFill>
                <a:latin typeface="+mn-ea"/>
                <a:ea typeface="+mn-ea"/>
              </a:rPr>
              <a:t>臀部抬高</a:t>
            </a:r>
            <a:r>
              <a:rPr lang="en-US" altLang="zh-CN" sz="3200" dirty="0">
                <a:solidFill>
                  <a:srgbClr val="C00000"/>
                </a:solidFill>
                <a:latin typeface="+mn-ea"/>
                <a:ea typeface="+mn-ea"/>
              </a:rPr>
              <a:t>10cm</a:t>
            </a:r>
            <a:r>
              <a:rPr lang="zh-CN" altLang="en-US" sz="3200" dirty="0">
                <a:solidFill>
                  <a:srgbClr val="C00000"/>
                </a:solidFill>
                <a:latin typeface="+mn-ea"/>
                <a:ea typeface="+mn-ea"/>
              </a:rPr>
              <a:t>，防止药液溢出</a:t>
            </a:r>
          </a:p>
          <a:p>
            <a:pPr>
              <a:lnSpc>
                <a:spcPct val="125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rPr>
              <a:t>液面与肛门距离：</a:t>
            </a:r>
            <a:r>
              <a:rPr lang="zh-CN" altLang="en-US" sz="3200" dirty="0">
                <a:solidFill>
                  <a:srgbClr val="C00000"/>
                </a:solidFill>
                <a:latin typeface="+mn-ea"/>
                <a:ea typeface="+mn-ea"/>
              </a:rPr>
              <a:t>＜</a:t>
            </a:r>
            <a:r>
              <a:rPr lang="en-US" altLang="zh-CN" sz="3200" dirty="0">
                <a:solidFill>
                  <a:srgbClr val="C00000"/>
                </a:solidFill>
                <a:latin typeface="+mn-ea"/>
                <a:ea typeface="+mn-ea"/>
              </a:rPr>
              <a:t>30cm</a:t>
            </a:r>
          </a:p>
          <a:p>
            <a:pPr>
              <a:lnSpc>
                <a:spcPct val="125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rPr>
              <a:t>插入深度：</a:t>
            </a:r>
            <a:r>
              <a:rPr lang="en-US" altLang="zh-CN" sz="3200" dirty="0">
                <a:solidFill>
                  <a:srgbClr val="C00000"/>
                </a:solidFill>
                <a:latin typeface="+mn-ea"/>
                <a:ea typeface="+mn-ea"/>
              </a:rPr>
              <a:t>15</a:t>
            </a:r>
            <a:r>
              <a:rPr lang="zh-CN" altLang="en-US" sz="3200" dirty="0">
                <a:solidFill>
                  <a:srgbClr val="C00000"/>
                </a:solidFill>
                <a:latin typeface="+mn-ea"/>
                <a:ea typeface="+mn-ea"/>
              </a:rPr>
              <a:t>～</a:t>
            </a:r>
            <a:r>
              <a:rPr lang="en-US" altLang="zh-CN" sz="3200" dirty="0">
                <a:solidFill>
                  <a:srgbClr val="C00000"/>
                </a:solidFill>
                <a:latin typeface="+mn-ea"/>
                <a:ea typeface="+mn-ea"/>
              </a:rPr>
              <a:t>20cm</a:t>
            </a:r>
          </a:p>
          <a:p>
            <a:pPr>
              <a:lnSpc>
                <a:spcPct val="125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rPr>
              <a:t>保留时间：</a:t>
            </a:r>
            <a:r>
              <a:rPr lang="en-US" altLang="zh-CN" sz="3200" dirty="0">
                <a:solidFill>
                  <a:srgbClr val="C00000"/>
                </a:solidFill>
                <a:latin typeface="+mn-ea"/>
                <a:ea typeface="+mn-ea"/>
              </a:rPr>
              <a:t>1H</a:t>
            </a:r>
            <a:r>
              <a:rPr lang="zh-CN" altLang="en-US" sz="3200" dirty="0">
                <a:solidFill>
                  <a:srgbClr val="C00000"/>
                </a:solidFill>
                <a:latin typeface="+mn-ea"/>
                <a:ea typeface="+mn-ea"/>
              </a:rPr>
              <a:t>以上</a:t>
            </a:r>
            <a:endParaRPr lang="en-US" altLang="zh-CN" sz="3200" dirty="0">
              <a:solidFill>
                <a:srgbClr val="C00000"/>
              </a:solidFill>
              <a:latin typeface="+mn-ea"/>
              <a:ea typeface="+mn-ea"/>
            </a:endParaRPr>
          </a:p>
        </p:txBody>
      </p:sp>
      <p:pic>
        <p:nvPicPr>
          <p:cNvPr id="148483" name="Picture 4" descr="0531517803">
            <a:extLst>
              <a:ext uri="{FF2B5EF4-FFF2-40B4-BE49-F238E27FC236}">
                <a16:creationId xmlns:a16="http://schemas.microsoft.com/office/drawing/2014/main" xmlns="" id="{F07E2715-786A-48AE-B1E6-C2EDC4DD1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307" t="8719" r="14717" b="15239"/>
          <a:stretch>
            <a:fillRect/>
          </a:stretch>
        </p:blipFill>
        <p:spPr bwMode="auto">
          <a:xfrm>
            <a:off x="1271588" y="620713"/>
            <a:ext cx="3960812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84" name="文本框 6">
            <a:extLst>
              <a:ext uri="{FF2B5EF4-FFF2-40B4-BE49-F238E27FC236}">
                <a16:creationId xmlns:a16="http://schemas.microsoft.com/office/drawing/2014/main" xmlns="" id="{733766F4-518B-48FC-B8CD-2736E03E6F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1588" y="5157192"/>
            <a:ext cx="86408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 dirty="0">
                <a:solidFill>
                  <a:srgbClr val="002060"/>
                </a:solidFill>
              </a:rPr>
              <a:t>药液全部注入后，再注入</a:t>
            </a:r>
            <a:r>
              <a:rPr lang="en-US" altLang="zh-CN" sz="3200" b="1" dirty="0">
                <a:solidFill>
                  <a:srgbClr val="002060"/>
                </a:solidFill>
              </a:rPr>
              <a:t>5</a:t>
            </a:r>
            <a:r>
              <a:rPr lang="zh-CN" altLang="en-US" sz="3200" b="1" dirty="0">
                <a:solidFill>
                  <a:srgbClr val="002060"/>
                </a:solidFill>
              </a:rPr>
              <a:t>～</a:t>
            </a:r>
            <a:r>
              <a:rPr lang="en-US" altLang="zh-CN" sz="3200" b="1" dirty="0">
                <a:solidFill>
                  <a:srgbClr val="002060"/>
                </a:solidFill>
              </a:rPr>
              <a:t>10ml</a:t>
            </a:r>
            <a:r>
              <a:rPr lang="zh-CN" altLang="en-US" sz="3200" b="1" dirty="0">
                <a:solidFill>
                  <a:srgbClr val="002060"/>
                </a:solidFill>
              </a:rPr>
              <a:t>温开水。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灯片编号占位符 3">
            <a:extLst>
              <a:ext uri="{FF2B5EF4-FFF2-40B4-BE49-F238E27FC236}">
                <a16:creationId xmlns:a16="http://schemas.microsoft.com/office/drawing/2014/main" xmlns="" id="{C43852BD-B9D6-4080-A3A9-30A84EB020FB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9" name="文本占位符 1">
            <a:extLst>
              <a:ext uri="{FF2B5EF4-FFF2-40B4-BE49-F238E27FC236}">
                <a16:creationId xmlns:a16="http://schemas.microsoft.com/office/drawing/2014/main" xmlns="" id="{F65A5191-EF65-4F55-AF90-B13C3AA0C1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4125" y="84138"/>
            <a:ext cx="8370888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三、协助排便的护理技术</a:t>
            </a:r>
            <a:r>
              <a:rPr lang="en-US" altLang="zh-CN" sz="3200" dirty="0"/>
              <a:t>——</a:t>
            </a:r>
            <a:r>
              <a:rPr lang="zh-CN" altLang="en-US" sz="3200" dirty="0"/>
              <a:t>简易通便法</a:t>
            </a:r>
          </a:p>
        </p:txBody>
      </p:sp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CF8EDF4C-F1AA-4548-9B67-BEE3E0FA1054}"/>
              </a:ext>
            </a:extLst>
          </p:cNvPr>
          <p:cNvSpPr/>
          <p:nvPr/>
        </p:nvSpPr>
        <p:spPr>
          <a:xfrm>
            <a:off x="804863" y="1146175"/>
            <a:ext cx="1727200" cy="681038"/>
          </a:xfrm>
          <a:prstGeom prst="round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3200" dirty="0">
                <a:solidFill>
                  <a:schemeClr val="accent1">
                    <a:lumMod val="50000"/>
                  </a:schemeClr>
                </a:solidFill>
              </a:rPr>
              <a:t>目的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AE7A662E-5726-46D8-A791-5BE6FBF57FA4}"/>
              </a:ext>
            </a:extLst>
          </p:cNvPr>
          <p:cNvSpPr txBox="1"/>
          <p:nvPr/>
        </p:nvSpPr>
        <p:spPr>
          <a:xfrm>
            <a:off x="982663" y="2052638"/>
            <a:ext cx="9577387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</a:rPr>
              <a:t>协助便秘病人排便，适用于体弱老人和久病卧床便秘者。</a:t>
            </a: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xmlns="" id="{6F6E3355-6AA4-461A-98CB-C0F311EA87CE}"/>
              </a:ext>
            </a:extLst>
          </p:cNvPr>
          <p:cNvSpPr/>
          <p:nvPr/>
        </p:nvSpPr>
        <p:spPr>
          <a:xfrm>
            <a:off x="817563" y="2771775"/>
            <a:ext cx="1727200" cy="681038"/>
          </a:xfrm>
          <a:prstGeom prst="round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3200" dirty="0">
                <a:solidFill>
                  <a:schemeClr val="accent1">
                    <a:lumMod val="50000"/>
                  </a:schemeClr>
                </a:solidFill>
              </a:rPr>
              <a:t>分类</a:t>
            </a: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xmlns="" id="{9BB3ACE1-9154-4F9A-879E-A83229E123F7}"/>
              </a:ext>
            </a:extLst>
          </p:cNvPr>
          <p:cNvSpPr/>
          <p:nvPr/>
        </p:nvSpPr>
        <p:spPr>
          <a:xfrm>
            <a:off x="839875" y="4091296"/>
            <a:ext cx="3384376" cy="1717675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800" b="1" dirty="0">
                <a:solidFill>
                  <a:srgbClr val="C00000"/>
                </a:solidFill>
              </a:rPr>
              <a:t>开塞露通便法</a:t>
            </a:r>
            <a:endParaRPr lang="en-US" altLang="zh-CN" sz="2800" b="1" dirty="0">
              <a:solidFill>
                <a:srgbClr val="C00000"/>
              </a:solidFill>
            </a:endParaRPr>
          </a:p>
          <a:p>
            <a:pPr algn="ctr">
              <a:defRPr/>
            </a:pPr>
            <a:r>
              <a:rPr lang="zh-CN" altLang="en-US" sz="2800" b="1" dirty="0">
                <a:solidFill>
                  <a:srgbClr val="C00000"/>
                </a:solidFill>
              </a:rPr>
              <a:t>甘油栓通便法</a:t>
            </a:r>
            <a:endParaRPr lang="en-US" altLang="zh-CN" sz="2800" b="1" dirty="0">
              <a:solidFill>
                <a:srgbClr val="C00000"/>
              </a:solidFill>
            </a:endParaRPr>
          </a:p>
          <a:p>
            <a:pPr algn="ctr">
              <a:defRPr/>
            </a:pPr>
            <a:r>
              <a:rPr lang="zh-CN" altLang="en-US" sz="2800" b="1" dirty="0">
                <a:solidFill>
                  <a:srgbClr val="C00000"/>
                </a:solidFill>
              </a:rPr>
              <a:t>肥皂栓通便法</a:t>
            </a:r>
            <a:endParaRPr lang="en-US" altLang="zh-CN" sz="2800" b="1" dirty="0">
              <a:solidFill>
                <a:srgbClr val="C00000"/>
              </a:solidFill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36174A6-D87B-4872-A5C4-89B31B0E1FC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56832" y="2747898"/>
            <a:ext cx="5765836" cy="31478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9513" name="文本框 19">
            <a:extLst>
              <a:ext uri="{FF2B5EF4-FFF2-40B4-BE49-F238E27FC236}">
                <a16:creationId xmlns:a16="http://schemas.microsoft.com/office/drawing/2014/main" xmlns="" id="{E3158640-9FA3-467E-9C4C-0FC76224F5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0256" y="5622039"/>
            <a:ext cx="3695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b="1" dirty="0">
                <a:solidFill>
                  <a:srgbClr val="990000"/>
                </a:solidFill>
              </a:rPr>
              <a:t>保留</a:t>
            </a:r>
            <a:r>
              <a:rPr lang="en-US" altLang="zh-CN" sz="2800" b="1" dirty="0">
                <a:solidFill>
                  <a:srgbClr val="990000"/>
                </a:solidFill>
              </a:rPr>
              <a:t>5-10min</a:t>
            </a:r>
            <a:r>
              <a:rPr lang="zh-CN" altLang="en-US" sz="2800" b="1" dirty="0">
                <a:solidFill>
                  <a:srgbClr val="990000"/>
                </a:solidFill>
              </a:rPr>
              <a:t>后再排便</a:t>
            </a:r>
            <a:endParaRPr lang="zh-CN" altLang="en-US" sz="2800" dirty="0"/>
          </a:p>
        </p:txBody>
      </p:sp>
    </p:spTree>
  </p:cSld>
  <p:clrMapOvr>
    <a:masterClrMapping/>
  </p:clrMapOvr>
  <p:transition spd="slow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灯片编号占位符 3">
            <a:extLst>
              <a:ext uri="{FF2B5EF4-FFF2-40B4-BE49-F238E27FC236}">
                <a16:creationId xmlns:a16="http://schemas.microsoft.com/office/drawing/2014/main" xmlns="" id="{92C50C62-A997-4A9B-8E48-900FC3950D75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8" name="文本占位符 1">
            <a:extLst>
              <a:ext uri="{FF2B5EF4-FFF2-40B4-BE49-F238E27FC236}">
                <a16:creationId xmlns:a16="http://schemas.microsoft.com/office/drawing/2014/main" xmlns="" id="{81574BD7-ADE1-47A1-8111-2089DE877B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4125" y="84138"/>
            <a:ext cx="8370888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三、协助排便的护理技术</a:t>
            </a:r>
            <a:r>
              <a:rPr lang="en-US" altLang="zh-CN" sz="3200" dirty="0"/>
              <a:t>——</a:t>
            </a:r>
            <a:r>
              <a:rPr lang="zh-CN" altLang="en-US" sz="3200" dirty="0"/>
              <a:t>肛管排气法</a:t>
            </a: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CC8E5F65-C6CE-4F92-9193-A46B3BC0C647}"/>
              </a:ext>
            </a:extLst>
          </p:cNvPr>
          <p:cNvSpPr/>
          <p:nvPr/>
        </p:nvSpPr>
        <p:spPr>
          <a:xfrm>
            <a:off x="804863" y="1146175"/>
            <a:ext cx="10763250" cy="1203325"/>
          </a:xfrm>
          <a:prstGeom prst="round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CN" altLang="en-US" sz="3200" dirty="0">
                <a:solidFill>
                  <a:schemeClr val="accent1">
                    <a:lumMod val="50000"/>
                  </a:schemeClr>
                </a:solidFill>
              </a:rPr>
              <a:t>       将肛管从肛门插入直肠，帮助病人解除肠腔积气，减轻腹胀。</a:t>
            </a:r>
          </a:p>
        </p:txBody>
      </p:sp>
      <p:pic>
        <p:nvPicPr>
          <p:cNvPr id="11" name="Picture 19" descr="Dsc01142A">
            <a:extLst>
              <a:ext uri="{FF2B5EF4-FFF2-40B4-BE49-F238E27FC236}">
                <a16:creationId xmlns:a16="http://schemas.microsoft.com/office/drawing/2014/main" xmlns="" id="{BCCB4177-193D-442C-8A63-B9F156A0F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47850" y="2492375"/>
            <a:ext cx="3173413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5">
            <a:extLst>
              <a:ext uri="{FF2B5EF4-FFF2-40B4-BE49-F238E27FC236}">
                <a16:creationId xmlns:a16="http://schemas.microsoft.com/office/drawing/2014/main" xmlns="" id="{2C44D44C-A4EF-40F3-8279-D5A1FE97C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1984" y="3239565"/>
            <a:ext cx="5697537" cy="2931572"/>
          </a:xfrm>
          <a:prstGeom prst="rect">
            <a:avLst/>
          </a:prstGeom>
          <a:noFill/>
          <a:ln w="4445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rPr>
              <a:t>卧    位：</a:t>
            </a:r>
            <a:r>
              <a:rPr lang="zh-CN" altLang="en-US" sz="3200" dirty="0">
                <a:solidFill>
                  <a:srgbClr val="C00000"/>
                </a:solidFill>
                <a:latin typeface="+mn-ea"/>
                <a:ea typeface="+mn-ea"/>
              </a:rPr>
              <a:t>左  侧</a:t>
            </a:r>
            <a:endParaRPr lang="en-US" altLang="zh-CN" sz="3200" dirty="0">
              <a:solidFill>
                <a:srgbClr val="C00000"/>
              </a:solidFill>
              <a:latin typeface="+mn-ea"/>
              <a:ea typeface="+mn-ea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rPr>
              <a:t>插入深度：</a:t>
            </a:r>
            <a:r>
              <a:rPr lang="en-US" altLang="zh-CN" sz="3200" dirty="0">
                <a:solidFill>
                  <a:srgbClr val="C00000"/>
                </a:solidFill>
                <a:latin typeface="+mn-ea"/>
                <a:ea typeface="+mn-ea"/>
              </a:rPr>
              <a:t>15</a:t>
            </a:r>
            <a:r>
              <a:rPr lang="zh-CN" altLang="en-US" sz="3200" dirty="0">
                <a:solidFill>
                  <a:srgbClr val="C00000"/>
                </a:solidFill>
                <a:latin typeface="+mn-ea"/>
                <a:ea typeface="+mn-ea"/>
              </a:rPr>
              <a:t>～</a:t>
            </a:r>
            <a:r>
              <a:rPr lang="en-US" altLang="zh-CN" sz="3200" dirty="0">
                <a:solidFill>
                  <a:srgbClr val="C00000"/>
                </a:solidFill>
                <a:latin typeface="+mn-ea"/>
                <a:ea typeface="+mn-ea"/>
              </a:rPr>
              <a:t>18cm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rPr>
              <a:t>保留时间：</a:t>
            </a:r>
            <a:r>
              <a:rPr lang="zh-CN" altLang="en-US" sz="3200" dirty="0">
                <a:solidFill>
                  <a:srgbClr val="C00000"/>
                </a:solidFill>
                <a:latin typeface="+mn-ea"/>
                <a:ea typeface="+mn-ea"/>
              </a:rPr>
              <a:t>＜</a:t>
            </a:r>
            <a:r>
              <a:rPr lang="en-US" altLang="zh-CN" sz="3200" dirty="0">
                <a:solidFill>
                  <a:srgbClr val="C00000"/>
                </a:solidFill>
                <a:latin typeface="+mn-ea"/>
                <a:ea typeface="+mn-ea"/>
              </a:rPr>
              <a:t>20min</a:t>
            </a:r>
          </a:p>
          <a:p>
            <a:pPr>
              <a:lnSpc>
                <a:spcPct val="150000"/>
              </a:lnSpc>
              <a:defRPr/>
            </a:pPr>
            <a:r>
              <a:rPr lang="zh-CN" altLang="en-US" sz="3200" dirty="0">
                <a:solidFill>
                  <a:srgbClr val="C00000"/>
                </a:solidFill>
                <a:latin typeface="+mn-ea"/>
                <a:ea typeface="+mn-ea"/>
              </a:rPr>
              <a:t>  可间隔</a:t>
            </a:r>
            <a:r>
              <a:rPr lang="en-US" altLang="zh-CN" sz="3200" dirty="0">
                <a:solidFill>
                  <a:srgbClr val="C00000"/>
                </a:solidFill>
                <a:latin typeface="+mn-ea"/>
                <a:ea typeface="+mn-ea"/>
              </a:rPr>
              <a:t>2</a:t>
            </a:r>
            <a:r>
              <a:rPr lang="zh-CN" altLang="en-US" sz="3200" dirty="0">
                <a:solidFill>
                  <a:srgbClr val="C00000"/>
                </a:solidFill>
                <a:latin typeface="+mn-ea"/>
                <a:ea typeface="+mn-ea"/>
              </a:rPr>
              <a:t>～</a:t>
            </a:r>
            <a:r>
              <a:rPr lang="en-US" altLang="zh-CN" sz="3200" dirty="0">
                <a:solidFill>
                  <a:srgbClr val="C00000"/>
                </a:solidFill>
                <a:latin typeface="+mn-ea"/>
                <a:ea typeface="+mn-ea"/>
              </a:rPr>
              <a:t>3h</a:t>
            </a:r>
            <a:r>
              <a:rPr lang="zh-CN" altLang="en-US" sz="3200" dirty="0">
                <a:solidFill>
                  <a:srgbClr val="C00000"/>
                </a:solidFill>
                <a:latin typeface="+mn-ea"/>
                <a:ea typeface="+mn-ea"/>
              </a:rPr>
              <a:t>重复操作</a:t>
            </a:r>
            <a:endParaRPr lang="en-US" altLang="zh-CN" sz="3200" dirty="0">
              <a:solidFill>
                <a:srgbClr val="C00000"/>
              </a:solidFill>
              <a:latin typeface="+mn-ea"/>
              <a:ea typeface="+mn-ea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图片 2">
            <a:extLst>
              <a:ext uri="{FF2B5EF4-FFF2-40B4-BE49-F238E27FC236}">
                <a16:creationId xmlns:a16="http://schemas.microsoft.com/office/drawing/2014/main" xmlns="" id="{DC71E1BF-40EE-4E7C-A137-7D04A371F7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C"/>
              </a:clrFrom>
              <a:clrTo>
                <a:srgbClr val="FFFF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674"/>
          <a:stretch/>
        </p:blipFill>
        <p:spPr bwMode="auto">
          <a:xfrm>
            <a:off x="119063" y="979488"/>
            <a:ext cx="4392761" cy="5128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1" name="图片 4">
            <a:extLst>
              <a:ext uri="{FF2B5EF4-FFF2-40B4-BE49-F238E27FC236}">
                <a16:creationId xmlns:a16="http://schemas.microsoft.com/office/drawing/2014/main" xmlns="" id="{B005C1D1-71D2-45F7-881C-EBEFA4BA0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C"/>
              </a:clrFrom>
              <a:clrTo>
                <a:srgbClr val="FFFF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125539"/>
            <a:ext cx="3502025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2" name="图片 6">
            <a:extLst>
              <a:ext uri="{FF2B5EF4-FFF2-40B4-BE49-F238E27FC236}">
                <a16:creationId xmlns:a16="http://schemas.microsoft.com/office/drawing/2014/main" xmlns="" id="{BC54776D-2D2D-4E70-91C7-A36A9EAFF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C"/>
              </a:clrFrom>
              <a:clrTo>
                <a:srgbClr val="FFFF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20274" y="332656"/>
            <a:ext cx="3940175" cy="590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3" name="灯片编号占位符 3">
            <a:extLst>
              <a:ext uri="{FF2B5EF4-FFF2-40B4-BE49-F238E27FC236}">
                <a16:creationId xmlns:a16="http://schemas.microsoft.com/office/drawing/2014/main" xmlns="" id="{EA8ECCFD-F0A9-411C-982B-F30E85B43B0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585D1B25-1761-462E-9F1E-4398A87A59D5}"/>
              </a:ext>
            </a:extLst>
          </p:cNvPr>
          <p:cNvSpPr/>
          <p:nvPr/>
        </p:nvSpPr>
        <p:spPr>
          <a:xfrm>
            <a:off x="551384" y="178802"/>
            <a:ext cx="4224338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4000" b="1" spc="3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大便</a:t>
            </a:r>
            <a:r>
              <a:rPr lang="zh-CN" altLang="en-US" sz="2800" b="1" spc="3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是怎么形成的</a:t>
            </a:r>
            <a:r>
              <a:rPr lang="zh-CN" altLang="en-US" sz="4000" b="1" spc="3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？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灯片编号占位符 3">
            <a:extLst>
              <a:ext uri="{FF2B5EF4-FFF2-40B4-BE49-F238E27FC236}">
                <a16:creationId xmlns:a16="http://schemas.microsoft.com/office/drawing/2014/main" xmlns="" id="{DF7CA787-2D02-4D5B-BC67-25BCCE01732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xmlns="" id="{43922932-BFBE-484A-8EE4-6F56E98DB4F8}"/>
              </a:ext>
            </a:extLst>
          </p:cNvPr>
          <p:cNvSpPr/>
          <p:nvPr/>
        </p:nvSpPr>
        <p:spPr>
          <a:xfrm>
            <a:off x="1524000" y="5619750"/>
            <a:ext cx="8931275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2800" spc="3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排便活动受大脑控制，意识可以促进或抑制排便！</a:t>
            </a:r>
            <a:endParaRPr lang="zh-CN" altLang="en-US" sz="4000" spc="3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0356" name="图片 2">
            <a:extLst>
              <a:ext uri="{FF2B5EF4-FFF2-40B4-BE49-F238E27FC236}">
                <a16:creationId xmlns:a16="http://schemas.microsoft.com/office/drawing/2014/main" xmlns="" id="{CEFE0B94-F0BB-46EF-862D-7020D74A7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04063" y="608013"/>
            <a:ext cx="4244975" cy="489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7" name="图片 4">
            <a:extLst>
              <a:ext uri="{FF2B5EF4-FFF2-40B4-BE49-F238E27FC236}">
                <a16:creationId xmlns:a16="http://schemas.microsoft.com/office/drawing/2014/main" xmlns="" id="{4A1C063D-BB7F-4FF5-888E-82FFEAE7E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63" y="714375"/>
            <a:ext cx="6040437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xmlns="" id="{BA8E0FB0-5445-4665-AD9F-8DFD81EE56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4125" y="84138"/>
            <a:ext cx="7937500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一、排便活动的评估</a:t>
            </a:r>
            <a:r>
              <a:rPr lang="en-US" altLang="zh-CN" sz="3200" dirty="0"/>
              <a:t>——</a:t>
            </a:r>
            <a:r>
              <a:rPr lang="zh-CN" altLang="en-US" sz="3200" dirty="0"/>
              <a:t>影响排便因素</a:t>
            </a:r>
          </a:p>
        </p:txBody>
      </p:sp>
      <p:sp>
        <p:nvSpPr>
          <p:cNvPr id="101379" name="灯片编号占位符 3">
            <a:extLst>
              <a:ext uri="{FF2B5EF4-FFF2-40B4-BE49-F238E27FC236}">
                <a16:creationId xmlns:a16="http://schemas.microsoft.com/office/drawing/2014/main" xmlns="" id="{FFF77CC3-8BF9-443A-8070-3CB1C55D1861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grpSp>
        <p:nvGrpSpPr>
          <p:cNvPr id="101380" name="组合 6">
            <a:extLst>
              <a:ext uri="{FF2B5EF4-FFF2-40B4-BE49-F238E27FC236}">
                <a16:creationId xmlns:a16="http://schemas.microsoft.com/office/drawing/2014/main" xmlns="" id="{52B267C2-C614-4877-8A5A-0DBE7B4BB2B1}"/>
              </a:ext>
            </a:extLst>
          </p:cNvPr>
          <p:cNvGrpSpPr>
            <a:grpSpLocks/>
          </p:cNvGrpSpPr>
          <p:nvPr/>
        </p:nvGrpSpPr>
        <p:grpSpPr bwMode="auto">
          <a:xfrm>
            <a:off x="1046163" y="1049338"/>
            <a:ext cx="9896475" cy="863600"/>
            <a:chOff x="1487875" y="1046449"/>
            <a:chExt cx="10594952" cy="864210"/>
          </a:xfrm>
        </p:grpSpPr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xmlns="" id="{765AA4FD-3CE1-46D1-A36D-47DED811313E}"/>
                </a:ext>
              </a:extLst>
            </p:cNvPr>
            <p:cNvSpPr/>
            <p:nvPr/>
          </p:nvSpPr>
          <p:spPr>
            <a:xfrm>
              <a:off x="1487875" y="1046449"/>
              <a:ext cx="10440293" cy="864210"/>
            </a:xfrm>
            <a:prstGeom prst="round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xmlns="" id="{527B0A8E-DE8B-4976-B8E9-EAF2AD8ABBC8}"/>
                </a:ext>
              </a:extLst>
            </p:cNvPr>
            <p:cNvSpPr txBox="1"/>
            <p:nvPr/>
          </p:nvSpPr>
          <p:spPr>
            <a:xfrm>
              <a:off x="1858375" y="1067101"/>
              <a:ext cx="10224452" cy="65610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zh-CN" altLang="en-US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正常排便受意识控制，自然，无痛苦，无障碍的一个过程。</a:t>
              </a:r>
            </a:p>
          </p:txBody>
        </p:sp>
      </p:grpSp>
      <p:pic>
        <p:nvPicPr>
          <p:cNvPr id="101381" name="图片 3">
            <a:extLst>
              <a:ext uri="{FF2B5EF4-FFF2-40B4-BE49-F238E27FC236}">
                <a16:creationId xmlns:a16="http://schemas.microsoft.com/office/drawing/2014/main" xmlns="" id="{7604896C-B61B-4485-9D8B-EF0F2AD6B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5938" y="2125663"/>
            <a:ext cx="5875337" cy="444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xmlns="" id="{9340BD5E-2493-4F34-8DD7-68ED93116A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4125" y="84138"/>
            <a:ext cx="7937500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一、排便活动的评估</a:t>
            </a:r>
            <a:r>
              <a:rPr lang="en-US" altLang="zh-CN" sz="3200" dirty="0"/>
              <a:t>——</a:t>
            </a:r>
            <a:r>
              <a:rPr lang="zh-CN" altLang="en-US" sz="3200" dirty="0"/>
              <a:t>影响排便因素</a:t>
            </a:r>
          </a:p>
        </p:txBody>
      </p:sp>
      <p:sp>
        <p:nvSpPr>
          <p:cNvPr id="102403" name="灯片编号占位符 3">
            <a:extLst>
              <a:ext uri="{FF2B5EF4-FFF2-40B4-BE49-F238E27FC236}">
                <a16:creationId xmlns:a16="http://schemas.microsoft.com/office/drawing/2014/main" xmlns="" id="{9D152FF3-F7B6-41DA-B667-B4442F8F280E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0D597C49-F5D9-42C3-8333-C6517AB5675A}"/>
              </a:ext>
            </a:extLst>
          </p:cNvPr>
          <p:cNvSpPr txBox="1"/>
          <p:nvPr/>
        </p:nvSpPr>
        <p:spPr>
          <a:xfrm>
            <a:off x="1774825" y="974725"/>
            <a:ext cx="6481763" cy="6556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生理因素</a:t>
            </a: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——</a:t>
            </a: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年龄</a:t>
            </a:r>
          </a:p>
        </p:txBody>
      </p:sp>
      <p:pic>
        <p:nvPicPr>
          <p:cNvPr id="102405" name="图形 3" descr="研究">
            <a:extLst>
              <a:ext uri="{FF2B5EF4-FFF2-40B4-BE49-F238E27FC236}">
                <a16:creationId xmlns:a16="http://schemas.microsoft.com/office/drawing/2014/main" xmlns="" id="{823BE5C0-413C-4BDC-9060-A117F3415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9950" y="1055688"/>
            <a:ext cx="769938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E780D867-C7B8-4C4E-90E1-2A50F059E1B9}"/>
              </a:ext>
            </a:extLst>
          </p:cNvPr>
          <p:cNvSpPr txBox="1"/>
          <p:nvPr/>
        </p:nvSpPr>
        <p:spPr>
          <a:xfrm>
            <a:off x="1252538" y="5197475"/>
            <a:ext cx="3159125" cy="954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</a:t>
            </a: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系统发育不完善排便不受意识控制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CB6D2F5C-089B-4C16-98E5-73909D3620C5}"/>
              </a:ext>
            </a:extLst>
          </p:cNvPr>
          <p:cNvSpPr txBox="1"/>
          <p:nvPr/>
        </p:nvSpPr>
        <p:spPr>
          <a:xfrm>
            <a:off x="6600824" y="5194300"/>
            <a:ext cx="5399831" cy="954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腹壁肌肉张力下降</a:t>
            </a:r>
            <a:endParaRPr lang="en-US" altLang="zh-CN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defRPr/>
            </a:pP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胃肠蠕动减慢、肛门括约肌松弛</a:t>
            </a:r>
            <a:endParaRPr lang="en-US" altLang="zh-CN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02408" name="图片 3">
            <a:extLst>
              <a:ext uri="{FF2B5EF4-FFF2-40B4-BE49-F238E27FC236}">
                <a16:creationId xmlns:a16="http://schemas.microsoft.com/office/drawing/2014/main" xmlns="" id="{EE86475E-6290-4918-ADFA-CAEFACAC4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4875" y="2420938"/>
            <a:ext cx="3819525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9" name="图片 5">
            <a:extLst>
              <a:ext uri="{FF2B5EF4-FFF2-40B4-BE49-F238E27FC236}">
                <a16:creationId xmlns:a16="http://schemas.microsoft.com/office/drawing/2014/main" xmlns="" id="{46F45969-B395-471A-8B35-FE117ED02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D0DFC6"/>
              </a:clrFrom>
              <a:clrTo>
                <a:srgbClr val="D0DFC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83338" y="1058863"/>
            <a:ext cx="4502150" cy="388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xmlns="" id="{15A0CDF4-7CB5-4A3C-AF33-A56ACFABEC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4125" y="84138"/>
            <a:ext cx="7937500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一、排便活动的评估</a:t>
            </a:r>
            <a:r>
              <a:rPr lang="en-US" altLang="zh-CN" sz="3200" dirty="0"/>
              <a:t>——</a:t>
            </a:r>
            <a:r>
              <a:rPr lang="zh-CN" altLang="en-US" sz="3200" dirty="0"/>
              <a:t>影响排便因素</a:t>
            </a:r>
          </a:p>
        </p:txBody>
      </p:sp>
      <p:sp>
        <p:nvSpPr>
          <p:cNvPr id="103427" name="灯片编号占位符 3">
            <a:extLst>
              <a:ext uri="{FF2B5EF4-FFF2-40B4-BE49-F238E27FC236}">
                <a16:creationId xmlns:a16="http://schemas.microsoft.com/office/drawing/2014/main" xmlns="" id="{C4E50BAA-C646-4364-A386-254C3B5064D1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C0FF936B-D126-4373-A9DB-55693288457C}"/>
              </a:ext>
            </a:extLst>
          </p:cNvPr>
          <p:cNvSpPr txBox="1"/>
          <p:nvPr/>
        </p:nvSpPr>
        <p:spPr>
          <a:xfrm>
            <a:off x="1774825" y="974725"/>
            <a:ext cx="5038725" cy="6556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生理因素</a:t>
            </a: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——</a:t>
            </a: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个人排便习惯</a:t>
            </a:r>
          </a:p>
        </p:txBody>
      </p:sp>
      <p:pic>
        <p:nvPicPr>
          <p:cNvPr id="103429" name="图形 3" descr="研究">
            <a:extLst>
              <a:ext uri="{FF2B5EF4-FFF2-40B4-BE49-F238E27FC236}">
                <a16:creationId xmlns:a16="http://schemas.microsoft.com/office/drawing/2014/main" xmlns="" id="{1776EE9F-BB3F-49F6-AFFB-675C2CA49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9950" y="1055688"/>
            <a:ext cx="769938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0" name="图片 4">
            <a:extLst>
              <a:ext uri="{FF2B5EF4-FFF2-40B4-BE49-F238E27FC236}">
                <a16:creationId xmlns:a16="http://schemas.microsoft.com/office/drawing/2014/main" xmlns="" id="{57201E15-FA69-4081-99E8-ABC198161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7350" y="1825625"/>
            <a:ext cx="3760788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1" name="图片 6">
            <a:extLst>
              <a:ext uri="{FF2B5EF4-FFF2-40B4-BE49-F238E27FC236}">
                <a16:creationId xmlns:a16="http://schemas.microsoft.com/office/drawing/2014/main" xmlns="" id="{DE66939D-FAEC-4E72-BA46-C14556204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27588" y="1868488"/>
            <a:ext cx="2697162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5F680924-BD97-481D-A72E-2A9DE76F1AB8}"/>
              </a:ext>
            </a:extLst>
          </p:cNvPr>
          <p:cNvSpPr txBox="1"/>
          <p:nvPr/>
        </p:nvSpPr>
        <p:spPr>
          <a:xfrm>
            <a:off x="1243013" y="5540375"/>
            <a:ext cx="2189162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固定的时间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91C52576-4224-4CF3-999F-F911C938CBEA}"/>
              </a:ext>
            </a:extLst>
          </p:cNvPr>
          <p:cNvSpPr txBox="1"/>
          <p:nvPr/>
        </p:nvSpPr>
        <p:spPr>
          <a:xfrm>
            <a:off x="5222875" y="5621338"/>
            <a:ext cx="2189163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固定的便器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05A26261-BA36-43BF-B78F-C1BDE1A33C7C}"/>
              </a:ext>
            </a:extLst>
          </p:cNvPr>
          <p:cNvSpPr txBox="1"/>
          <p:nvPr/>
        </p:nvSpPr>
        <p:spPr>
          <a:xfrm>
            <a:off x="8767763" y="5591175"/>
            <a:ext cx="2952750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固定的某些活动</a:t>
            </a:r>
          </a:p>
        </p:txBody>
      </p:sp>
      <p:pic>
        <p:nvPicPr>
          <p:cNvPr id="103435" name="图片 12">
            <a:extLst>
              <a:ext uri="{FF2B5EF4-FFF2-40B4-BE49-F238E27FC236}">
                <a16:creationId xmlns:a16="http://schemas.microsoft.com/office/drawing/2014/main" xmlns="" id="{BFAFE59F-5BCA-42D9-BB9D-CCF09BF05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80325" y="1420813"/>
            <a:ext cx="3979863" cy="401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Office 主题​​">
  <a:themeElements>
    <a:clrScheme name="绿色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27FB8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11071</TotalTime>
  <Pages>0</Pages>
  <Words>3845</Words>
  <Characters>0</Characters>
  <Application>Microsoft Office PowerPoint</Application>
  <DocSecurity>0</DocSecurity>
  <PresentationFormat>自定义</PresentationFormat>
  <Lines>0</Lines>
  <Paragraphs>359</Paragraphs>
  <Slides>49</Slides>
  <Notes>7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49</vt:i4>
      </vt:variant>
    </vt:vector>
  </HeadingPairs>
  <TitlesOfParts>
    <vt:vector size="50" baseType="lpstr">
      <vt:lpstr>Office 主题​​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  <vt:lpstr>幻灯片 34</vt:lpstr>
      <vt:lpstr>幻灯片 35</vt:lpstr>
      <vt:lpstr>幻灯片 36</vt:lpstr>
      <vt:lpstr>幻灯片 37</vt:lpstr>
      <vt:lpstr>幻灯片 38</vt:lpstr>
      <vt:lpstr>幻灯片 39</vt:lpstr>
      <vt:lpstr>幻灯片 40</vt:lpstr>
      <vt:lpstr>幻灯片 41</vt:lpstr>
      <vt:lpstr>幻灯片 42</vt:lpstr>
      <vt:lpstr>幻灯片 43</vt:lpstr>
      <vt:lpstr>幻灯片 44</vt:lpstr>
      <vt:lpstr>幻灯片 45</vt:lpstr>
      <vt:lpstr>幻灯片 46</vt:lpstr>
      <vt:lpstr>幻灯片 47</vt:lpstr>
      <vt:lpstr>幻灯片 48</vt:lpstr>
      <vt:lpstr>幻灯片 49</vt:lpstr>
    </vt:vector>
  </TitlesOfParts>
  <LinksUpToDate>false</LinksUpToDate>
  <CharactersWithSpaces>0</CharactersWithSpaces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第十二章   病人的清洁卫生</dc:title>
  <dc:creator>aa</dc:creator>
  <cp:lastModifiedBy>Administrator</cp:lastModifiedBy>
  <cp:revision>826</cp:revision>
  <dcterms:created xsi:type="dcterms:W3CDTF">2004-08-22T02:09:39Z</dcterms:created>
  <dcterms:modified xsi:type="dcterms:W3CDTF">2022-08-22T15:35:11Z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r8>1</vt:r8>
  </property>
  <property fmtid="{D5CDD505-2E9C-101B-9397-08002B2CF9AE}" pid="3" name="KSOProductBuildVer">
    <vt:lpwstr>2052-9.1.0.5218</vt:lpwstr>
  </property>
</Properties>
</file>