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62"/>
  </p:notesMasterIdLst>
  <p:sldIdLst>
    <p:sldId id="281" r:id="rId2"/>
    <p:sldId id="1519" r:id="rId3"/>
    <p:sldId id="802" r:id="rId4"/>
    <p:sldId id="473" r:id="rId5"/>
    <p:sldId id="470" r:id="rId6"/>
    <p:sldId id="303" r:id="rId7"/>
    <p:sldId id="1578" r:id="rId8"/>
    <p:sldId id="1521" r:id="rId9"/>
    <p:sldId id="1726" r:id="rId10"/>
    <p:sldId id="1579" r:id="rId11"/>
    <p:sldId id="1727" r:id="rId12"/>
    <p:sldId id="1728" r:id="rId13"/>
    <p:sldId id="1780" r:id="rId14"/>
    <p:sldId id="1729" r:id="rId15"/>
    <p:sldId id="1778" r:id="rId16"/>
    <p:sldId id="1522" r:id="rId17"/>
    <p:sldId id="1730" r:id="rId18"/>
    <p:sldId id="1731" r:id="rId19"/>
    <p:sldId id="1732" r:id="rId20"/>
    <p:sldId id="1733" r:id="rId21"/>
    <p:sldId id="1734" r:id="rId22"/>
    <p:sldId id="1735" r:id="rId23"/>
    <p:sldId id="1736" r:id="rId24"/>
    <p:sldId id="1737" r:id="rId25"/>
    <p:sldId id="1738" r:id="rId26"/>
    <p:sldId id="1739" r:id="rId27"/>
    <p:sldId id="1740" r:id="rId28"/>
    <p:sldId id="1744" r:id="rId29"/>
    <p:sldId id="1741" r:id="rId30"/>
    <p:sldId id="1745" r:id="rId31"/>
    <p:sldId id="1746" r:id="rId32"/>
    <p:sldId id="1749" r:id="rId33"/>
    <p:sldId id="1774" r:id="rId34"/>
    <p:sldId id="1581" r:id="rId35"/>
    <p:sldId id="1747" r:id="rId36"/>
    <p:sldId id="1748" r:id="rId37"/>
    <p:sldId id="1750" r:id="rId38"/>
    <p:sldId id="1751" r:id="rId39"/>
    <p:sldId id="1753" r:id="rId40"/>
    <p:sldId id="1754" r:id="rId41"/>
    <p:sldId id="1752" r:id="rId42"/>
    <p:sldId id="1756" r:id="rId43"/>
    <p:sldId id="1755" r:id="rId44"/>
    <p:sldId id="1757" r:id="rId45"/>
    <p:sldId id="1758" r:id="rId46"/>
    <p:sldId id="1759" r:id="rId47"/>
    <p:sldId id="1760" r:id="rId48"/>
    <p:sldId id="1761" r:id="rId49"/>
    <p:sldId id="1762" r:id="rId50"/>
    <p:sldId id="1776" r:id="rId51"/>
    <p:sldId id="1775" r:id="rId52"/>
    <p:sldId id="1763" r:id="rId53"/>
    <p:sldId id="1764" r:id="rId54"/>
    <p:sldId id="1765" r:id="rId55"/>
    <p:sldId id="1766" r:id="rId56"/>
    <p:sldId id="1767" r:id="rId57"/>
    <p:sldId id="1768" r:id="rId58"/>
    <p:sldId id="1769" r:id="rId59"/>
    <p:sldId id="1771" r:id="rId60"/>
    <p:sldId id="1574" r:id="rId61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YJ" initials="" lastIdx="1" clrIdx="0"/>
  <p:cmAuthor id="2" name="未知用户1" initials="未知用户1" lastIdx="1" clrIdx="1"/>
  <p:cmAuthor id="3" name="未知用户2" initials="未知用户2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CC"/>
    <a:srgbClr val="FFCC00"/>
    <a:srgbClr val="CC9900"/>
    <a:srgbClr val="0B237D"/>
    <a:srgbClr val="663300"/>
    <a:srgbClr val="00CC99"/>
    <a:srgbClr val="CC6600"/>
    <a:srgbClr val="FF7C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5244" autoAdjust="0"/>
  </p:normalViewPr>
  <p:slideViewPr>
    <p:cSldViewPr>
      <p:cViewPr varScale="1">
        <p:scale>
          <a:sx n="67" d="100"/>
          <a:sy n="67" d="100"/>
        </p:scale>
        <p:origin x="-780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2547" y="57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xmlns="" id="{300E39B5-1F67-4186-985B-38C1B56B7E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F39991D9-5710-4A4D-B09C-7DC17C10A70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xmlns="" id="{DF69E77C-D2CE-495C-B968-5AEF9C5138BB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xmlns="" id="{03A34053-D519-4536-8A97-F5ADDCF79511}"/>
              </a:ext>
            </a:extLst>
          </p:cNvPr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noProof="0"/>
              <a:t>单击此处编辑母版文本样式</a:t>
            </a:r>
          </a:p>
          <a:p>
            <a:pPr lvl="1"/>
            <a:r>
              <a:rPr lang="zh-CN" altLang="zh-CN" noProof="0"/>
              <a:t>第二级</a:t>
            </a:r>
          </a:p>
          <a:p>
            <a:pPr lvl="2"/>
            <a:r>
              <a:rPr lang="zh-CN" altLang="zh-CN" noProof="0"/>
              <a:t>第三级</a:t>
            </a:r>
          </a:p>
          <a:p>
            <a:pPr lvl="3"/>
            <a:r>
              <a:rPr lang="zh-CN" altLang="zh-CN" noProof="0"/>
              <a:t>第四级</a:t>
            </a:r>
          </a:p>
          <a:p>
            <a:pPr lvl="4"/>
            <a:r>
              <a:rPr lang="zh-CN" altLang="zh-CN" noProof="0"/>
              <a:t>第五级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xmlns="" id="{C6A76B40-0FD7-4B92-A6D6-06B7941100C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xmlns="" id="{0AC8352B-6CD0-4213-91D7-2B97F9AD5B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E1894390-C98D-4404-8A16-741EC46E2899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>
            <a:extLst>
              <a:ext uri="{FF2B5EF4-FFF2-40B4-BE49-F238E27FC236}">
                <a16:creationId xmlns:a16="http://schemas.microsoft.com/office/drawing/2014/main" xmlns="" id="{96915DDC-B0D8-4CCE-AFF4-17F1A79CAB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1987" name="备注占位符 2">
            <a:extLst>
              <a:ext uri="{FF2B5EF4-FFF2-40B4-BE49-F238E27FC236}">
                <a16:creationId xmlns:a16="http://schemas.microsoft.com/office/drawing/2014/main" xmlns="" id="{556FAC6F-8D1A-439D-A36F-4013EDD750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/>
              <a:t>根据药物的性质、剂型、机体对药物的吸收情况和用药目的的不同而不同，最适宜的给药途径和方法，才能起到最佳效果。</a:t>
            </a:r>
          </a:p>
        </p:txBody>
      </p:sp>
      <p:sp>
        <p:nvSpPr>
          <p:cNvPr id="41988" name="灯片编号占位符 3">
            <a:extLst>
              <a:ext uri="{FF2B5EF4-FFF2-40B4-BE49-F238E27FC236}">
                <a16:creationId xmlns:a16="http://schemas.microsoft.com/office/drawing/2014/main" xmlns="" id="{B715D287-4586-4A8D-BF91-563F6F78A3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B4640655-4BCA-4607-B44E-FAC275A1AABD}" type="slidenum">
              <a:rPr lang="zh-CN" altLang="zh-CN" smtClean="0"/>
              <a:pPr/>
              <a:t>21</a:t>
            </a:fld>
            <a:endParaRPr lang="zh-CN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">
            <a:extLst>
              <a:ext uri="{FF2B5EF4-FFF2-40B4-BE49-F238E27FC236}">
                <a16:creationId xmlns:a16="http://schemas.microsoft.com/office/drawing/2014/main" xmlns="" id="{C87042F9-8E82-423B-AE17-5092301C0D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7827" name="备注占位符 2">
            <a:extLst>
              <a:ext uri="{FF2B5EF4-FFF2-40B4-BE49-F238E27FC236}">
                <a16:creationId xmlns:a16="http://schemas.microsoft.com/office/drawing/2014/main" xmlns="" id="{33BF6415-B925-4497-BE5D-4E158D438D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/>
              <a:t>治疗</a:t>
            </a:r>
          </a:p>
        </p:txBody>
      </p:sp>
      <p:sp>
        <p:nvSpPr>
          <p:cNvPr id="77828" name="灯片编号占位符 3">
            <a:extLst>
              <a:ext uri="{FF2B5EF4-FFF2-40B4-BE49-F238E27FC236}">
                <a16:creationId xmlns:a16="http://schemas.microsoft.com/office/drawing/2014/main" xmlns="" id="{B0CFA053-CA87-4C0E-9018-BB575C4FEE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1D87B28E-64EB-4ED6-B195-DF8454EE67E6}" type="slidenum">
              <a:rPr lang="zh-CN" altLang="zh-CN" smtClean="0"/>
              <a:pPr/>
              <a:t>47</a:t>
            </a:fld>
            <a:endParaRPr lang="zh-CN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幻灯片图像占位符 1">
            <a:extLst>
              <a:ext uri="{FF2B5EF4-FFF2-40B4-BE49-F238E27FC236}">
                <a16:creationId xmlns:a16="http://schemas.microsoft.com/office/drawing/2014/main" xmlns="" id="{EADB6E6B-5A93-4643-8908-A28F2022F4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0115" name="备注占位符 2">
            <a:extLst>
              <a:ext uri="{FF2B5EF4-FFF2-40B4-BE49-F238E27FC236}">
                <a16:creationId xmlns:a16="http://schemas.microsoft.com/office/drawing/2014/main" xmlns="" id="{699C07B3-5313-4DC8-A716-86C055D38C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/>
              <a:t>每次进行</a:t>
            </a:r>
            <a:r>
              <a:rPr lang="en-US" altLang="zh-CN"/>
              <a:t>1~2</a:t>
            </a:r>
            <a:r>
              <a:rPr lang="zh-CN" altLang="en-US"/>
              <a:t>喷，两次之间的间隔时间不少于</a:t>
            </a:r>
            <a:r>
              <a:rPr lang="en-US" altLang="zh-CN"/>
              <a:t>3~4</a:t>
            </a:r>
            <a:r>
              <a:rPr lang="zh-CN" altLang="en-US"/>
              <a:t>小时</a:t>
            </a:r>
          </a:p>
        </p:txBody>
      </p:sp>
      <p:sp>
        <p:nvSpPr>
          <p:cNvPr id="90116" name="灯片编号占位符 3">
            <a:extLst>
              <a:ext uri="{FF2B5EF4-FFF2-40B4-BE49-F238E27FC236}">
                <a16:creationId xmlns:a16="http://schemas.microsoft.com/office/drawing/2014/main" xmlns="" id="{29F2A856-4CA6-4BD5-8D61-3E674A8011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37C95F55-93C9-49D0-9214-FA9BC3AE6059}" type="slidenum">
              <a:rPr lang="zh-CN" altLang="zh-CN" smtClean="0"/>
              <a:pPr/>
              <a:t>58</a:t>
            </a:fld>
            <a:endParaRPr lang="zh-CN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幻灯片图像占位符 1">
            <a:extLst>
              <a:ext uri="{FF2B5EF4-FFF2-40B4-BE49-F238E27FC236}">
                <a16:creationId xmlns:a16="http://schemas.microsoft.com/office/drawing/2014/main" xmlns="" id="{72952DFE-D822-4B4B-A227-4A1CA0FB96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2163" name="备注占位符 2">
            <a:extLst>
              <a:ext uri="{FF2B5EF4-FFF2-40B4-BE49-F238E27FC236}">
                <a16:creationId xmlns:a16="http://schemas.microsoft.com/office/drawing/2014/main" xmlns="" id="{81E583F5-6556-4259-8FB5-7C5103CA82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/>
              <a:t>每次进行</a:t>
            </a:r>
            <a:r>
              <a:rPr lang="en-US" altLang="zh-CN"/>
              <a:t>1~2</a:t>
            </a:r>
            <a:r>
              <a:rPr lang="zh-CN" altLang="en-US"/>
              <a:t>喷，两次之间的间隔时间不少于</a:t>
            </a:r>
            <a:r>
              <a:rPr lang="en-US" altLang="zh-CN"/>
              <a:t>3~4</a:t>
            </a:r>
            <a:r>
              <a:rPr lang="zh-CN" altLang="en-US"/>
              <a:t>小时</a:t>
            </a:r>
          </a:p>
        </p:txBody>
      </p:sp>
      <p:sp>
        <p:nvSpPr>
          <p:cNvPr id="92164" name="灯片编号占位符 3">
            <a:extLst>
              <a:ext uri="{FF2B5EF4-FFF2-40B4-BE49-F238E27FC236}">
                <a16:creationId xmlns:a16="http://schemas.microsoft.com/office/drawing/2014/main" xmlns="" id="{D4D35725-0C0A-4C81-B79E-534505D4AA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fld id="{6C4E1FA9-FF8B-4D61-B163-47BABB9082BF}" type="slidenum">
              <a:rPr lang="zh-CN" altLang="zh-CN" smtClean="0"/>
              <a:pPr/>
              <a:t>59</a:t>
            </a:fld>
            <a:endParaRPr lang="zh-CN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5DFDEE90-10F7-4F2C-B6CA-DC2C5298128E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xmlns="" id="{AA324181-A420-4205-AF85-78BC175BE3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40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鸣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E74D8DA6-BE49-4702-8257-37F37CC9C8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16352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xmlns="" id="{6B882774-1230-4B22-BC7C-2A9B5C0973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11550" y="2674938"/>
            <a:ext cx="5168900" cy="985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zh-CN" altLang="en-US" sz="495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观 看</a:t>
            </a:r>
            <a:endParaRPr lang="en-US" altLang="zh-CN" sz="495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02">
            <a:extLst>
              <a:ext uri="{FF2B5EF4-FFF2-40B4-BE49-F238E27FC236}">
                <a16:creationId xmlns:a16="http://schemas.microsoft.com/office/drawing/2014/main" xmlns="" id="{5A6AE433-9541-49CD-961D-3EA9EC4ED71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xmlns="" id="{E1133EDA-0DDC-4459-BFA5-7F9F2353F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xmlns="" id="{4388CC89-F0D1-4CFC-B72D-4883307A9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5D6665CF-3F98-491F-9509-B61AF4C5FE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99956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标题，文本与媒体剪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458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1788"/>
            <a:ext cx="5384800" cy="452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媒体占位符 3"/>
          <p:cNvSpPr>
            <a:spLocks noGrp="1"/>
          </p:cNvSpPr>
          <p:nvPr>
            <p:ph type="media" sz="half" idx="2"/>
          </p:nvPr>
        </p:nvSpPr>
        <p:spPr>
          <a:xfrm>
            <a:off x="6197600" y="1601788"/>
            <a:ext cx="5384800" cy="4524375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8AD70C29-7FAA-47E5-8655-96D8929355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480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xmlns="" id="{E36CA88C-18BE-4A1F-8328-F7C47827D5B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xmlns="" id="{4012E5E8-6295-4225-A8B5-EA1E3ABE0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xmlns="" id="{67DB6863-FFCF-487A-BA48-F7DA69072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xmlns="" id="{D1EB9A18-964A-41C9-91E3-EED80367A1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xmlns="" id="{4900EE8B-C6F7-40F4-9FF4-C885FC3631A1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xmlns="" id="{E783CE72-716B-4F69-AD66-6FC0C5110096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xmlns="" id="{8CFDEE95-4DDC-4330-8F15-6632153F4E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213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CFCDB327-4C63-4368-A18B-BB4546752D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D4AD592-2403-4020-8138-48EE11D6C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44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03D93B00-E867-405A-974D-DC275E52D8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82B9B431-763E-4F8E-9B19-C655776B6D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xmlns="" id="{E9A1E90E-2A94-4E2C-A318-C15531F96F2D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A9B2C4BE-450F-43E3-B346-B270308C02D7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xmlns="" id="{E4471893-0076-4A2F-93F5-1089EDE5B2BF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747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5C5D3D6E-18F9-4D43-9CA9-D43834C560FC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xmlns="" id="{CEF852B2-A6AC-414A-8CC6-09A163546F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37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xmlns="" id="{32062E34-5946-4927-A91D-23DFDEE3DA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xmlns="" val="2578399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83">
            <a:extLst>
              <a:ext uri="{FF2B5EF4-FFF2-40B4-BE49-F238E27FC236}">
                <a16:creationId xmlns:a16="http://schemas.microsoft.com/office/drawing/2014/main" xmlns="" id="{EF5B1B2D-5780-4506-A2F8-F703DBC2349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xmlns="" id="{EBFEEC00-1FCB-401B-A67C-3BFD650E2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xmlns="" id="{47E2914F-C49B-43E5-8922-F644A0B1F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组合 195">
            <a:extLst>
              <a:ext uri="{FF2B5EF4-FFF2-40B4-BE49-F238E27FC236}">
                <a16:creationId xmlns:a16="http://schemas.microsoft.com/office/drawing/2014/main" xmlns="" id="{0BCC07D8-CB03-43CC-88C1-2BEA95B271D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流程图: 离页连接符 193">
              <a:extLst>
                <a:ext uri="{FF2B5EF4-FFF2-40B4-BE49-F238E27FC236}">
                  <a16:creationId xmlns:a16="http://schemas.microsoft.com/office/drawing/2014/main" xmlns="" id="{E0654ED9-CB9B-452E-B253-EF73E63C798B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流程图: 离页连接符 194">
              <a:extLst>
                <a:ext uri="{FF2B5EF4-FFF2-40B4-BE49-F238E27FC236}">
                  <a16:creationId xmlns:a16="http://schemas.microsoft.com/office/drawing/2014/main" xmlns="" id="{F8070BC5-1158-4554-9602-2790BA4CB462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xmlns="" id="{E89C042A-F73D-4AF3-BE97-58BA29A51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xmlns="" val="64257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EBD1E275-404F-484D-8B13-71B79B4A4B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xmlns="" id="{BDBEA3EE-0F29-487D-A8BE-9E2BBF2EFA9B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xmlns="" id="{0216BBC9-FEB9-43FB-91C3-97F51C728731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xmlns="" id="{E209947F-7AAB-41CC-886D-9D06886E892A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xmlns="" id="{0DC86FC9-DD52-405C-B68D-9A3A18B52C51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CA2E92D6-4B58-4A50-BCB1-5A8CE943C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D46D1331-6A5E-4BA0-A430-151D0D707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F7C91908-9B16-4C8B-A1AB-E40A4409D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CF4E296E-3A37-4129-8A4B-03D5A664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xmlns="" id="{1E80BC1C-F766-4E0C-B928-07628DD27646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xmlns="" id="{2CD8D175-9AAB-43ED-B3E8-78BA9B678C4E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xmlns="" id="{DF1E8E49-9447-4F34-9B1E-C0975BA15B2A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F97ADA50-D002-45BF-A63A-685F4FE6443C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A0CB044F-2C35-445D-B663-234850601562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068E30C-21D4-4CFD-A227-727CD44E5DE0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3A2C0ABE-7913-4DC3-AA9C-E48B9DB975C5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6443C7E9-9453-43AB-BE5B-4EE9A0AB8028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xmlns="" id="{894FB150-D7D4-4844-935F-C417DAC93E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xmlns="" id="{5122CEE4-1CB4-4450-8B9C-B5BE17B00C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FAF0974C-6A45-4360-A54E-AF48553E49DD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xmlns="" id="{D413AB08-A8DB-4AB4-A338-6C9701BE6C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xmlns="" id="{BFFC4BB0-3A9D-4DB4-8B16-0FC27934ED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F5525F9B-AFA4-4D6E-A03F-330DF8D8FB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xmlns="" id="{C1654198-129E-4F3B-93D2-61EDC0521F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xmlns="" id="{EE27F55A-D9DA-452C-98BF-9F038B3681C6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xmlns="" id="{2349092A-81B8-47D3-AAA6-37A1729965AF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xmlns="" id="{1BB4FEED-BCF1-4250-9C30-E431E0C57350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xmlns="" id="{CD051D9D-3C5E-4AE1-8871-EDF4FB7119AB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xmlns="" id="{A56B271D-1018-462C-9972-6AA8D3806D2A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xmlns="" id="{7FDE4D43-E011-4214-8595-DEAC0748B169}"/>
              </a:ext>
            </a:extLst>
          </p:cNvPr>
          <p:cNvSpPr txBox="1">
            <a:spLocks/>
          </p:cNvSpPr>
          <p:nvPr userDrawn="1"/>
        </p:nvSpPr>
        <p:spPr>
          <a:xfrm>
            <a:off x="8426450" y="6356350"/>
            <a:ext cx="1341438" cy="50165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  <a:defRPr/>
            </a:pP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xmlns="" id="{1073B58B-B0A0-457E-999F-4E83C923F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0830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616028F8-57F0-4211-A9D5-B221C9B4F4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xmlns="" id="{2C63D6F9-B154-4DE4-A100-033A794D5372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xmlns="" id="{905C95C4-BB74-4DEF-9C06-D5AE1CC334B6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xmlns="" id="{5F9AF623-E3AD-4091-9571-2D27BCB54117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xmlns="" id="{2AEA5E11-5AB1-40E9-9FB4-094514439C3A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18B09E62-F77D-4C41-9F0D-D72C75657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9096D029-9E61-4C7E-A2EE-3415EF616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84F68740-0188-4E0C-BAD3-C6971E632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8EAA991D-B5C2-479E-B868-353BE23F2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xmlns="" id="{F990A0A4-5371-41D2-A35D-89C3C7393EBC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xmlns="" id="{F2243B23-7003-46D8-9638-FB7F63DDF14B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xmlns="" id="{D6469BD2-B9E4-4B88-B4D1-A1AB703DF8B1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xmlns="" id="{A5EDDFB9-67B0-4368-8C72-F28F5AC5DCE1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xmlns="" id="{0318AF4A-E5CC-4756-930E-64356536313D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xmlns="" id="{91F76B19-A384-4A78-ACC1-B63FE6D4CACA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xmlns="" id="{D2D44AD7-7A30-4051-A745-9412E51529A2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xmlns="" id="{C7BC06B8-6E60-488F-A48A-72C7BC5509DC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xmlns="" id="{1DB59A28-B121-4535-840E-125E712BB9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xmlns="" id="{F2824716-FFD0-40D6-A14C-92BD4A9292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xmlns="" id="{0C28E220-4C0A-408A-9FBF-F72314C8C458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xmlns="" id="{637D1B18-38DA-461B-A012-A10BFB5931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xmlns="" id="{6C4EF705-AC4E-4004-91A8-6E60DC72FC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xmlns="" id="{8AEB3733-EA0E-4191-981B-45187F45B1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xmlns="" id="{B08E5BB6-4691-4F14-9BBA-1001FC3038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xmlns="" id="{8CB52082-A444-4592-9013-030E2EE4504A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xmlns="" id="{5451F505-186E-4DF9-B00B-7D85ACF98159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xmlns="" id="{A5828762-AAF0-414A-B460-F0C8D890E233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xmlns="" id="{E8AC4D58-FD13-4B10-AC9A-7619D24B46F2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xmlns="" id="{9D836991-E8BC-4A0E-8C7F-8A01513271EC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xmlns="" id="{D38868C3-7F66-486E-8149-1B384942C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817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C76AF65-E0E4-43CF-949B-CF73C4572E91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xmlns="" id="{194582F1-EBC8-444A-ACEC-CC3585D622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461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A6F82832-1E58-4EDF-88B9-DDBF63BE7A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5C4E654D-1A12-4050-9067-0A5C796A58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72488" y="6453188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815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A63138D9-C9AC-458F-89A4-034B3B6A6E33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pic>
        <p:nvPicPr>
          <p:cNvPr id="4" name="图片 3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90906D43-30AF-4328-838E-E8060B217D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xmlns="" id="{54637F37-DF31-4E17-854B-B7CF4397D5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26450" y="6356350"/>
            <a:ext cx="3463925" cy="5016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62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2E07CE08-4388-430A-B64D-AC2C46EF4F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138716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C2B7551-CC2D-4F4E-9767-5D65EED5CB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33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F86DCBE6-0440-4E75-9CC0-027C6C85E4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xmlns="" id="{0BD0C73F-5851-42CB-AE7A-A6E7AC9ED5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xmlns="" id="{FCBB3271-70F2-4C6D-9BA6-519D767B4C18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B7C04D8B-E52A-415C-A8A6-714F557A0F09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xmlns="" id="{22953593-F299-42EC-AF0A-CF5AA03E88D3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88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xmlns="" id="{FCA1235C-4367-4D9F-A5C6-7694EB16467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xmlns="" id="{378CACA6-FB3D-49C8-829B-3229260AC5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grpSp>
        <p:nvGrpSpPr>
          <p:cNvPr id="4" name="图形 2" descr="书架上的书籍">
            <a:extLst>
              <a:ext uri="{FF2B5EF4-FFF2-40B4-BE49-F238E27FC236}">
                <a16:creationId xmlns:a16="http://schemas.microsoft.com/office/drawing/2014/main" xmlns="" id="{69DFF65B-4D52-4C2E-B9D4-7906643B182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6838" y="20638"/>
            <a:ext cx="11998325" cy="744537"/>
            <a:chOff x="382875" y="263826"/>
            <a:chExt cx="12747857" cy="666749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xmlns="" id="{F356F6C7-0908-4710-835B-7AAE8E973DA4}"/>
                </a:ext>
              </a:extLst>
            </p:cNvPr>
            <p:cNvSpPr/>
            <p:nvPr/>
          </p:nvSpPr>
          <p:spPr>
            <a:xfrm>
              <a:off x="382875" y="885083"/>
              <a:ext cx="12747857" cy="45492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xmlns="" id="{0E653F8F-B13F-435E-AF52-3200292D0FD2}"/>
                </a:ext>
              </a:extLst>
            </p:cNvPr>
            <p:cNvSpPr/>
            <p:nvPr/>
          </p:nvSpPr>
          <p:spPr>
            <a:xfrm>
              <a:off x="382875" y="263826"/>
              <a:ext cx="75900" cy="553018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xmlns="" id="{808D2FCE-28A7-4AAA-B0A9-3F0EBE712310}"/>
                </a:ext>
              </a:extLst>
            </p:cNvPr>
            <p:cNvSpPr/>
            <p:nvPr/>
          </p:nvSpPr>
          <p:spPr>
            <a:xfrm>
              <a:off x="858516" y="740075"/>
              <a:ext cx="172040" cy="76769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xmlns="" id="{B23A1549-661D-459C-A756-80C95E53B8BB}"/>
                </a:ext>
              </a:extLst>
            </p:cNvPr>
            <p:cNvSpPr/>
            <p:nvPr/>
          </p:nvSpPr>
          <p:spPr>
            <a:xfrm>
              <a:off x="858516" y="415941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xmlns="" id="{A66DA3ED-11CA-4075-BCD8-77EA02283C0E}"/>
                </a:ext>
              </a:extLst>
            </p:cNvPr>
            <p:cNvSpPr/>
            <p:nvPr/>
          </p:nvSpPr>
          <p:spPr>
            <a:xfrm>
              <a:off x="858516" y="302210"/>
              <a:ext cx="172040" cy="75347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xmlns="" id="{845A5248-41E0-4E66-85A9-221ABEA205B6}"/>
                </a:ext>
              </a:extLst>
            </p:cNvPr>
            <p:cNvSpPr/>
            <p:nvPr/>
          </p:nvSpPr>
          <p:spPr>
            <a:xfrm>
              <a:off x="667922" y="397460"/>
              <a:ext cx="153488" cy="419384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xmlns="" id="{07EFF09F-2E6E-46DB-BEBB-EF353E08ACCB}"/>
                </a:ext>
              </a:extLst>
            </p:cNvPr>
            <p:cNvSpPr/>
            <p:nvPr/>
          </p:nvSpPr>
          <p:spPr>
            <a:xfrm>
              <a:off x="497569" y="320692"/>
              <a:ext cx="133246" cy="496152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pic>
        <p:nvPicPr>
          <p:cNvPr id="12" name="图片 11" descr="图片包含 游戏机, 标志, 房间, 食物&#10;&#10;描述已自动生成">
            <a:extLst>
              <a:ext uri="{FF2B5EF4-FFF2-40B4-BE49-F238E27FC236}">
                <a16:creationId xmlns:a16="http://schemas.microsoft.com/office/drawing/2014/main" xmlns="" id="{E24CE0AB-09BD-4FAE-9B04-5EAC8C169A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1568511C-EBED-42E2-882F-50E0DCE17FE4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xmlns="" id="{56AD58AC-5357-43F7-97B8-175BB96C7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3" r:id="rId11"/>
    <p:sldLayoutId id="2147484564" r:id="rId12"/>
    <p:sldLayoutId id="2147484565" r:id="rId13"/>
    <p:sldLayoutId id="2147484566" r:id="rId14"/>
    <p:sldLayoutId id="2147484567" r:id="rId15"/>
    <p:sldLayoutId id="2147484552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 hidden="1">
            <a:extLst>
              <a:ext uri="{FF2B5EF4-FFF2-40B4-BE49-F238E27FC236}">
                <a16:creationId xmlns:a16="http://schemas.microsoft.com/office/drawing/2014/main" xmlns="" id="{0DC2DD63-B647-4630-BC02-C379754C6872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635125" y="3873500"/>
            <a:ext cx="2014538" cy="2236788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:a16="http://schemas.microsoft.com/office/drawing/2014/main" xmlns="" id="{AD0AF30B-E041-497E-8808-BE377DDC1400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xmlns="" id="{3BABD8EB-A301-48B7-AE90-A815C80A2CDF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xmlns="" id="{1E8B5109-9BB8-4901-9033-847336B47D9C}"/>
                </a:ext>
              </a:extLst>
            </p:cNvPr>
            <p:cNvSpPr/>
            <p:nvPr/>
          </p:nvSpPr>
          <p:spPr bwMode="auto">
            <a:xfrm>
              <a:off x="8071392" y="2283932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:a16="http://schemas.microsoft.com/office/drawing/2014/main" xmlns="" id="{57424C90-009F-4E24-A18B-AC900685AF41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xmlns="" id="{8A309E78-0902-44B7-AAD6-721A3EFECC6A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xmlns="" id="{CC364099-C399-440F-847B-2D5354768C7B}"/>
                </a:ext>
              </a:extLst>
            </p:cNvPr>
            <p:cNvSpPr/>
            <p:nvPr/>
          </p:nvSpPr>
          <p:spPr bwMode="auto">
            <a:xfrm>
              <a:off x="8518438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:a16="http://schemas.microsoft.com/office/drawing/2014/main" xmlns="" id="{A147208D-A8CC-4651-87D5-E36F6B658602}"/>
                </a:ext>
              </a:extLst>
            </p:cNvPr>
            <p:cNvSpPr/>
            <p:nvPr/>
          </p:nvSpPr>
          <p:spPr bwMode="auto">
            <a:xfrm>
              <a:off x="8518438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:a16="http://schemas.microsoft.com/office/drawing/2014/main" xmlns="" id="{334A069D-695D-45E2-83E6-5B52BEA6A50D}"/>
                </a:ext>
              </a:extLst>
            </p:cNvPr>
            <p:cNvSpPr/>
            <p:nvPr/>
          </p:nvSpPr>
          <p:spPr bwMode="auto">
            <a:xfrm>
              <a:off x="8853722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:a16="http://schemas.microsoft.com/office/drawing/2014/main" xmlns="" id="{FB38F170-FBD4-4ECE-8F6E-0BD55DC4F78B}"/>
                </a:ext>
              </a:extLst>
            </p:cNvPr>
            <p:cNvSpPr/>
            <p:nvPr/>
          </p:nvSpPr>
          <p:spPr bwMode="auto">
            <a:xfrm>
              <a:off x="8853722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:a16="http://schemas.microsoft.com/office/drawing/2014/main" xmlns="" id="{21DB619A-C5C4-4E14-8BD7-2AF2D47BC59A}"/>
                </a:ext>
              </a:extLst>
            </p:cNvPr>
            <p:cNvSpPr/>
            <p:nvPr/>
          </p:nvSpPr>
          <p:spPr bwMode="auto">
            <a:xfrm>
              <a:off x="11297907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:a16="http://schemas.microsoft.com/office/drawing/2014/main" xmlns="" id="{9016D715-FBED-4263-81AF-F93DA01B97C8}"/>
                </a:ext>
              </a:extLst>
            </p:cNvPr>
            <p:cNvSpPr/>
            <p:nvPr/>
          </p:nvSpPr>
          <p:spPr bwMode="auto">
            <a:xfrm>
              <a:off x="11297907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:a16="http://schemas.microsoft.com/office/drawing/2014/main" xmlns="" id="{EE74F97B-D762-41F4-9D7D-1D22ABA2D6BD}"/>
                </a:ext>
              </a:extLst>
            </p:cNvPr>
            <p:cNvSpPr/>
            <p:nvPr/>
          </p:nvSpPr>
          <p:spPr bwMode="auto">
            <a:xfrm>
              <a:off x="10928607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:a16="http://schemas.microsoft.com/office/drawing/2014/main" xmlns="" id="{2113863E-C33E-47D5-B178-94FA8ED92742}"/>
                </a:ext>
              </a:extLst>
            </p:cNvPr>
            <p:cNvSpPr/>
            <p:nvPr/>
          </p:nvSpPr>
          <p:spPr bwMode="auto">
            <a:xfrm>
              <a:off x="10928607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:a16="http://schemas.microsoft.com/office/drawing/2014/main" xmlns="" id="{F5B46A03-BEDD-44D3-B86A-D87C783F2A3B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:a16="http://schemas.microsoft.com/office/drawing/2014/main" xmlns="" id="{B0D52766-FBDB-4C80-8416-BA8EC2B541D8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:a16="http://schemas.microsoft.com/office/drawing/2014/main" xmlns="" id="{C20251E3-5C79-4DA2-B1B3-FCCBC7FE1990}"/>
                </a:ext>
              </a:extLst>
            </p:cNvPr>
            <p:cNvSpPr/>
            <p:nvPr/>
          </p:nvSpPr>
          <p:spPr bwMode="auto">
            <a:xfrm>
              <a:off x="6088835" y="2293651"/>
              <a:ext cx="1326563" cy="1151688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:a16="http://schemas.microsoft.com/office/drawing/2014/main" xmlns="" id="{D7069CC8-C324-43F9-AC6B-0B86A058F224}"/>
                </a:ext>
              </a:extLst>
            </p:cNvPr>
            <p:cNvSpPr/>
            <p:nvPr/>
          </p:nvSpPr>
          <p:spPr bwMode="auto">
            <a:xfrm>
              <a:off x="9145274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:a16="http://schemas.microsoft.com/office/drawing/2014/main" xmlns="" id="{883754D4-4743-45A8-B7E5-BE490127AB51}"/>
                </a:ext>
              </a:extLst>
            </p:cNvPr>
            <p:cNvSpPr/>
            <p:nvPr/>
          </p:nvSpPr>
          <p:spPr bwMode="auto">
            <a:xfrm>
              <a:off x="9145274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:a16="http://schemas.microsoft.com/office/drawing/2014/main" xmlns="" id="{484C3CE5-40AD-4C80-99C1-F4A3AC667423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:a16="http://schemas.microsoft.com/office/drawing/2014/main" xmlns="" id="{6B550E4E-81A8-44D3-8AD1-FEE91F8DC8DE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:a16="http://schemas.microsoft.com/office/drawing/2014/main" xmlns="" id="{692FAA33-CA5E-4B1D-8ED8-8699F7C75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4863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:a16="http://schemas.microsoft.com/office/drawing/2014/main" xmlns="" id="{F6BF1411-65E3-4DE2-A2E2-2837CD8ACE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4863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:a16="http://schemas.microsoft.com/office/drawing/2014/main" xmlns="" id="{B3C4226F-2E70-40A2-9F02-D40ABA778B6D}"/>
                </a:ext>
              </a:extLst>
            </p:cNvPr>
            <p:cNvSpPr/>
            <p:nvPr/>
          </p:nvSpPr>
          <p:spPr bwMode="auto">
            <a:xfrm>
              <a:off x="10190006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:a16="http://schemas.microsoft.com/office/drawing/2014/main" xmlns="" id="{ABE7646B-3F3E-4102-A8B6-F744C31B4C64}"/>
                </a:ext>
              </a:extLst>
            </p:cNvPr>
            <p:cNvSpPr/>
            <p:nvPr/>
          </p:nvSpPr>
          <p:spPr bwMode="auto">
            <a:xfrm>
              <a:off x="10190006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:a16="http://schemas.microsoft.com/office/drawing/2014/main" xmlns="" id="{CE6D5F7F-877F-4456-BA9A-1C9553FA79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:a16="http://schemas.microsoft.com/office/drawing/2014/main" xmlns="" id="{B43ED1C0-F7FF-47B9-A5CA-E4F8EF7AE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:a16="http://schemas.microsoft.com/office/drawing/2014/main" xmlns="" id="{0EE03AC3-C9D4-438F-856B-F5BF97E47703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:a16="http://schemas.microsoft.com/office/drawing/2014/main" xmlns="" id="{58DBCB2D-9284-49A1-AA79-099121B489B1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:a16="http://schemas.microsoft.com/office/drawing/2014/main" xmlns="" id="{3303B29E-95EC-42B1-B9FF-461232436F2E}"/>
                </a:ext>
              </a:extLst>
            </p:cNvPr>
            <p:cNvSpPr/>
            <p:nvPr/>
          </p:nvSpPr>
          <p:spPr bwMode="auto">
            <a:xfrm>
              <a:off x="7084968" y="2862209"/>
              <a:ext cx="1326566" cy="1151684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:a16="http://schemas.microsoft.com/office/drawing/2014/main" xmlns="" id="{AA64C7BD-F3EE-4489-B6C4-17DE960F1E27}"/>
                </a:ext>
              </a:extLst>
            </p:cNvPr>
            <p:cNvSpPr/>
            <p:nvPr/>
          </p:nvSpPr>
          <p:spPr bwMode="auto">
            <a:xfrm>
              <a:off x="7366802" y="3114900"/>
              <a:ext cx="646276" cy="651164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:a16="http://schemas.microsoft.com/office/drawing/2014/main" xmlns="" id="{DCC0CD86-B844-4C18-843A-7E6A76747F3A}"/>
                </a:ext>
              </a:extLst>
            </p:cNvPr>
            <p:cNvSpPr/>
            <p:nvPr/>
          </p:nvSpPr>
          <p:spPr bwMode="auto">
            <a:xfrm>
              <a:off x="8003360" y="3425904"/>
              <a:ext cx="1355718" cy="1171122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:a16="http://schemas.microsoft.com/office/drawing/2014/main" xmlns="" id="{73A16D24-B4D2-4436-8038-D8ECB4E4D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:a16="http://schemas.microsoft.com/office/drawing/2014/main" xmlns="" id="{5711C577-2162-423F-86AB-04067EBF1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:a16="http://schemas.microsoft.com/office/drawing/2014/main" xmlns="" id="{92DCB658-CFBA-4779-B7BB-7B67635BD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127" y="3367589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:a16="http://schemas.microsoft.com/office/drawing/2014/main" xmlns="" id="{3C5B4DFB-C7F1-4102-AE2D-2E7953C04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127" y="4509554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:a16="http://schemas.microsoft.com/office/drawing/2014/main" xmlns="" id="{DAB27179-0CD5-4577-9561-770C69F98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6" y="3367590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:a16="http://schemas.microsoft.com/office/drawing/2014/main" xmlns="" id="{37483B21-94DA-4F00-97D6-2AB62069B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0904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:a16="http://schemas.microsoft.com/office/drawing/2014/main" xmlns="" id="{293CF19E-281C-4D27-8355-849A1EE6EA9D}"/>
                </a:ext>
              </a:extLst>
            </p:cNvPr>
            <p:cNvSpPr/>
            <p:nvPr/>
          </p:nvSpPr>
          <p:spPr bwMode="auto">
            <a:xfrm>
              <a:off x="9062669" y="1700801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:a16="http://schemas.microsoft.com/office/drawing/2014/main" xmlns="" id="{8E4EF0F3-F8CC-47F2-96B7-7A794258B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8" y="2215901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:a16="http://schemas.microsoft.com/office/drawing/2014/main" xmlns="" id="{6D0B4BBB-BB47-47AE-BADB-73BF8DEE7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2405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:a16="http://schemas.microsoft.com/office/drawing/2014/main" xmlns="" id="{C672E1B2-D9D1-47B9-97EF-76A9D86E6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:a16="http://schemas.microsoft.com/office/drawing/2014/main" xmlns="" id="{BC6B5BB7-1BDC-4433-8890-EC207E3CB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:a16="http://schemas.microsoft.com/office/drawing/2014/main" xmlns="" id="{587E0E74-5492-4768-9D71-EE64AAD66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:a16="http://schemas.microsoft.com/office/drawing/2014/main" xmlns="" id="{6CAA1041-516D-44B5-828C-B880ADB16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:a16="http://schemas.microsoft.com/office/drawing/2014/main" xmlns="" id="{845B010F-0587-4A7B-924D-415A55FCDFD7}"/>
                </a:ext>
              </a:extLst>
            </p:cNvPr>
            <p:cNvSpPr/>
            <p:nvPr/>
          </p:nvSpPr>
          <p:spPr bwMode="auto">
            <a:xfrm>
              <a:off x="10185145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:a16="http://schemas.microsoft.com/office/drawing/2014/main" xmlns="" id="{C37860A1-0779-4E12-B508-CF06C07EF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2405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:a16="http://schemas.microsoft.com/office/drawing/2014/main" xmlns="" id="{7D5250BA-CE40-49E1-9C24-D92D357B0760}"/>
                </a:ext>
              </a:extLst>
            </p:cNvPr>
            <p:cNvSpPr/>
            <p:nvPr/>
          </p:nvSpPr>
          <p:spPr bwMode="auto">
            <a:xfrm>
              <a:off x="6025660" y="3435622"/>
              <a:ext cx="354724" cy="587990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:a16="http://schemas.microsoft.com/office/drawing/2014/main" xmlns="" id="{B1674F8F-6FEA-4344-853A-5C0800AF0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833" y="3945860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:a16="http://schemas.microsoft.com/office/drawing/2014/main" xmlns="" id="{2955B6C4-269E-4E8F-A9DA-9064E9F33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2426" y="3372448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:a16="http://schemas.microsoft.com/office/drawing/2014/main" xmlns="" id="{E2A0611D-CA4A-420C-A3F8-953AFB54701D}"/>
                </a:ext>
              </a:extLst>
            </p:cNvPr>
            <p:cNvSpPr/>
            <p:nvPr/>
          </p:nvSpPr>
          <p:spPr bwMode="auto">
            <a:xfrm>
              <a:off x="10991774" y="2847628"/>
              <a:ext cx="354724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:a16="http://schemas.microsoft.com/office/drawing/2014/main" xmlns="" id="{43621FB7-BB0F-4C4E-83D3-D6E8A055A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:a16="http://schemas.microsoft.com/office/drawing/2014/main" xmlns="" id="{6EC1B2FB-C69C-4A28-B48A-301B16F17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90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:a16="http://schemas.microsoft.com/office/drawing/2014/main" xmlns="" id="{07FB3431-8FB9-4580-B0E3-ADDF468D5196}"/>
                </a:ext>
              </a:extLst>
            </p:cNvPr>
            <p:cNvSpPr/>
            <p:nvPr/>
          </p:nvSpPr>
          <p:spPr bwMode="auto">
            <a:xfrm>
              <a:off x="8192869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:a16="http://schemas.microsoft.com/office/drawing/2014/main" xmlns="" id="{A97A22E1-DB47-419F-A451-12965362B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9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:a16="http://schemas.microsoft.com/office/drawing/2014/main" xmlns="" id="{3AE369D6-4530-4E93-81A9-56C8E6DD6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6676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:a16="http://schemas.microsoft.com/office/drawing/2014/main" xmlns="" id="{97313943-C873-4168-839D-B13F0365C9ED}"/>
                </a:ext>
              </a:extLst>
            </p:cNvPr>
            <p:cNvSpPr/>
            <p:nvPr/>
          </p:nvSpPr>
          <p:spPr bwMode="auto">
            <a:xfrm>
              <a:off x="8192869" y="553975"/>
              <a:ext cx="349863" cy="587993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:a16="http://schemas.microsoft.com/office/drawing/2014/main" xmlns="" id="{F39436D2-0C83-4598-8D36-2B4205B1E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490805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:a16="http://schemas.microsoft.com/office/drawing/2014/main" xmlns="" id="{08696B2F-2B9D-4272-BE76-781285F5E7B0}"/>
                </a:ext>
              </a:extLst>
            </p:cNvPr>
            <p:cNvSpPr/>
            <p:nvPr/>
          </p:nvSpPr>
          <p:spPr bwMode="auto">
            <a:xfrm>
              <a:off x="6025662" y="1710520"/>
              <a:ext cx="354724" cy="58313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:a16="http://schemas.microsoft.com/office/drawing/2014/main" xmlns="" id="{3CF725CB-D0ED-4F10-8BBA-6CF9919FD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2426" y="2220764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:a16="http://schemas.microsoft.com/office/drawing/2014/main" xmlns="" id="{4595D79A-D44C-4B43-A06C-A21845288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833" y="1647349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:a16="http://schemas.microsoft.com/office/drawing/2014/main" xmlns="" id="{BD315112-BCE1-467D-83DC-91F029969B17}"/>
                </a:ext>
              </a:extLst>
            </p:cNvPr>
            <p:cNvSpPr/>
            <p:nvPr/>
          </p:nvSpPr>
          <p:spPr bwMode="auto">
            <a:xfrm>
              <a:off x="7070394" y="2857347"/>
              <a:ext cx="1005855" cy="117112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:a16="http://schemas.microsoft.com/office/drawing/2014/main" xmlns="" id="{D4E975CE-EE74-489F-9E2D-817A39D04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112" y="3372447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:a16="http://schemas.microsoft.com/office/drawing/2014/main" xmlns="" id="{0B54A961-FAEA-4E0C-9B87-DFA76C182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396" y="2789315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:a16="http://schemas.microsoft.com/office/drawing/2014/main" xmlns="" id="{073CAE26-9B4F-4B3E-92D5-9027C160C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396" y="394100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:a16="http://schemas.microsoft.com/office/drawing/2014/main" xmlns="" id="{0C16BDE3-D636-4CFC-80C0-524736C23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278931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:a16="http://schemas.microsoft.com/office/drawing/2014/main" xmlns="" id="{1A038F77-82BF-4458-8840-83C549193B38}"/>
                </a:ext>
              </a:extLst>
            </p:cNvPr>
            <p:cNvSpPr/>
            <p:nvPr/>
          </p:nvSpPr>
          <p:spPr bwMode="auto">
            <a:xfrm>
              <a:off x="8003362" y="2274214"/>
              <a:ext cx="1355718" cy="1166264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:a16="http://schemas.microsoft.com/office/drawing/2014/main" xmlns="" id="{42CB9F7A-FCCD-4A2E-B1DE-9BC95BCCF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129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:a16="http://schemas.microsoft.com/office/drawing/2014/main" xmlns="" id="{3AA19BD1-3388-4B26-AE30-897BBEBD8B48}"/>
                </a:ext>
              </a:extLst>
            </p:cNvPr>
            <p:cNvSpPr/>
            <p:nvPr/>
          </p:nvSpPr>
          <p:spPr bwMode="auto">
            <a:xfrm>
              <a:off x="7143282" y="1695942"/>
              <a:ext cx="1000997" cy="597709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:a16="http://schemas.microsoft.com/office/drawing/2014/main" xmlns="" id="{0296D4AC-A744-4E7F-AA93-D7AF84DF5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397" y="1642486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:a16="http://schemas.microsoft.com/office/drawing/2014/main" xmlns="" id="{1E6A409D-9273-4C69-87D3-4D5B7E4ED9E1}"/>
                </a:ext>
              </a:extLst>
            </p:cNvPr>
            <p:cNvSpPr/>
            <p:nvPr/>
          </p:nvSpPr>
          <p:spPr bwMode="auto">
            <a:xfrm>
              <a:off x="10121977" y="3425902"/>
              <a:ext cx="1350860" cy="1171122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:a16="http://schemas.microsoft.com/office/drawing/2014/main" xmlns="" id="{19471DD1-F05C-476F-B068-CDF14B189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:a16="http://schemas.microsoft.com/office/drawing/2014/main" xmlns="" id="{945058A7-43F9-4D0E-8AF6-0427C9806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88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:a16="http://schemas.microsoft.com/office/drawing/2014/main" xmlns="" id="{A124E853-D2F4-43FE-86C7-C9A5A5140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:a16="http://schemas.microsoft.com/office/drawing/2014/main" xmlns="" id="{2F2E1576-CDE6-4484-805D-FF5B3F142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:a16="http://schemas.microsoft.com/office/drawing/2014/main" xmlns="" id="{CD8AB49E-BACA-420C-A913-8CCC58CD9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:a16="http://schemas.microsoft.com/office/drawing/2014/main" xmlns="" id="{ED7545D4-D3C6-41CB-AA5C-413B5A8D84D8}"/>
                </a:ext>
              </a:extLst>
            </p:cNvPr>
            <p:cNvSpPr/>
            <p:nvPr/>
          </p:nvSpPr>
          <p:spPr bwMode="auto">
            <a:xfrm>
              <a:off x="6025660" y="2279077"/>
              <a:ext cx="1346002" cy="592851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:a16="http://schemas.microsoft.com/office/drawing/2014/main" xmlns="" id="{98AFC53F-A3B2-4A62-8464-01CA7FFC7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66" y="3430761"/>
              <a:ext cx="655992" cy="29157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:a16="http://schemas.microsoft.com/office/drawing/2014/main" xmlns="" id="{842BC3A7-ADFB-49F3-9B66-7F28C6878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833" y="2794175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:a16="http://schemas.microsoft.com/office/drawing/2014/main" xmlns="" id="{828C7AA8-172E-4288-A51E-DE4C136D4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112" y="222076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:a16="http://schemas.microsoft.com/office/drawing/2014/main" xmlns="" id="{49022B34-BA7C-49A9-BAD7-CEC50EDAFAE8}"/>
                </a:ext>
              </a:extLst>
            </p:cNvPr>
            <p:cNvSpPr/>
            <p:nvPr/>
          </p:nvSpPr>
          <p:spPr bwMode="auto">
            <a:xfrm>
              <a:off x="9062669" y="2842770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:a16="http://schemas.microsoft.com/office/drawing/2014/main" xmlns="" id="{041CD32E-D49C-48E9-A0DB-24307E458902}"/>
                </a:ext>
              </a:extLst>
            </p:cNvPr>
            <p:cNvSpPr/>
            <p:nvPr/>
          </p:nvSpPr>
          <p:spPr bwMode="auto">
            <a:xfrm>
              <a:off x="9184150" y="5146140"/>
              <a:ext cx="1350860" cy="1166264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:a16="http://schemas.microsoft.com/office/drawing/2014/main" xmlns="" id="{D335C7C2-2E2A-4A5A-B5E2-6698DB53A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2388" y="566124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:a16="http://schemas.microsoft.com/office/drawing/2014/main" xmlns="" id="{F3CC5B7A-67A0-4493-80C9-B80EA397E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5661243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:a16="http://schemas.microsoft.com/office/drawing/2014/main" xmlns="" id="{1E1B633E-C74E-4951-A3A5-2D3263A97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:a16="http://schemas.microsoft.com/office/drawing/2014/main" xmlns="" id="{05FC3C65-7AA3-478E-AECF-ED45DCEED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622979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:a16="http://schemas.microsoft.com/office/drawing/2014/main" xmlns="" id="{4C4FA3C5-63E2-4BD1-8A2B-8FDB0B5E2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:a16="http://schemas.microsoft.com/office/drawing/2014/main" xmlns="" id="{08BCBB1D-3B74-42B7-925E-A55A96AFA9A7}"/>
                </a:ext>
              </a:extLst>
            </p:cNvPr>
            <p:cNvSpPr/>
            <p:nvPr/>
          </p:nvSpPr>
          <p:spPr bwMode="auto">
            <a:xfrm>
              <a:off x="10000495" y="4582447"/>
              <a:ext cx="354724" cy="58313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:a16="http://schemas.microsoft.com/office/drawing/2014/main" xmlns="" id="{F9BB39EE-6011-444F-98EE-0C36122F1C83}"/>
                </a:ext>
              </a:extLst>
            </p:cNvPr>
            <p:cNvSpPr/>
            <p:nvPr/>
          </p:nvSpPr>
          <p:spPr bwMode="auto">
            <a:xfrm>
              <a:off x="9004359" y="3999315"/>
              <a:ext cx="1005855" cy="1166264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:a16="http://schemas.microsoft.com/office/drawing/2014/main" xmlns="" id="{E62821DF-AA2B-43B3-BB3F-4B365DFE5775}"/>
                </a:ext>
              </a:extLst>
            </p:cNvPr>
            <p:cNvSpPr/>
            <p:nvPr/>
          </p:nvSpPr>
          <p:spPr bwMode="auto">
            <a:xfrm>
              <a:off x="10000497" y="4626179"/>
              <a:ext cx="2191505" cy="2220763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435" name="矩形 102">
            <a:extLst>
              <a:ext uri="{FF2B5EF4-FFF2-40B4-BE49-F238E27FC236}">
                <a16:creationId xmlns:a16="http://schemas.microsoft.com/office/drawing/2014/main" xmlns="" id="{E646C66A-B274-4EE3-9679-A1D73980E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3892" y="2548840"/>
            <a:ext cx="19442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九 章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grpSp>
        <p:nvGrpSpPr>
          <p:cNvPr id="18436" name="组合 2">
            <a:extLst>
              <a:ext uri="{FF2B5EF4-FFF2-40B4-BE49-F238E27FC236}">
                <a16:creationId xmlns:a16="http://schemas.microsoft.com/office/drawing/2014/main" xmlns="" id="{B5515BF4-0472-49FE-9F0C-3B0A42932662}"/>
              </a:ext>
            </a:extLst>
          </p:cNvPr>
          <p:cNvGrpSpPr>
            <a:grpSpLocks/>
          </p:cNvGrpSpPr>
          <p:nvPr/>
        </p:nvGrpSpPr>
        <p:grpSpPr bwMode="auto">
          <a:xfrm>
            <a:off x="7524750" y="5276850"/>
            <a:ext cx="3754438" cy="344488"/>
            <a:chOff x="7493000" y="4678363"/>
            <a:chExt cx="3754438" cy="344487"/>
          </a:xfrm>
        </p:grpSpPr>
        <p:sp>
          <p:nvSpPr>
            <p:cNvPr id="106" name="任意多边形 22">
              <a:extLst>
                <a:ext uri="{FF2B5EF4-FFF2-40B4-BE49-F238E27FC236}">
                  <a16:creationId xmlns:a16="http://schemas.microsoft.com/office/drawing/2014/main" xmlns="" id="{9338E86C-16B2-4D60-B73D-AD9E016D10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93000" y="4678363"/>
              <a:ext cx="368300" cy="342899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069"/>
            </a:p>
          </p:txBody>
        </p:sp>
        <p:sp>
          <p:nvSpPr>
            <p:cNvPr id="18442" name="文本框 37">
              <a:extLst>
                <a:ext uri="{FF2B5EF4-FFF2-40B4-BE49-F238E27FC236}">
                  <a16:creationId xmlns:a16="http://schemas.microsoft.com/office/drawing/2014/main" xmlns="" id="{A029C24D-CD04-4274-AD28-7DEAF9E12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8288" y="4684713"/>
              <a:ext cx="33591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单位：郑州澍青医学高等专科学校</a:t>
              </a:r>
            </a:p>
          </p:txBody>
        </p:sp>
      </p:grpSp>
      <p:sp>
        <p:nvSpPr>
          <p:cNvPr id="18437" name="文本框 107">
            <a:extLst>
              <a:ext uri="{FF2B5EF4-FFF2-40B4-BE49-F238E27FC236}">
                <a16:creationId xmlns:a16="http://schemas.microsoft.com/office/drawing/2014/main" xmlns="" id="{55CBDBBE-2294-47B0-87B9-2398A75B0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0" y="3643313"/>
            <a:ext cx="64643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2B2F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药物疗法与过敏试验法 </a:t>
            </a:r>
            <a:endParaRPr lang="en-US" altLang="zh-CN" sz="4400" b="1" dirty="0">
              <a:solidFill>
                <a:srgbClr val="2B2F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438" name="组合 1">
            <a:extLst>
              <a:ext uri="{FF2B5EF4-FFF2-40B4-BE49-F238E27FC236}">
                <a16:creationId xmlns:a16="http://schemas.microsoft.com/office/drawing/2014/main" xmlns="" id="{0FD57E9C-65A2-430E-B8A8-76400F76A1BD}"/>
              </a:ext>
            </a:extLst>
          </p:cNvPr>
          <p:cNvGrpSpPr>
            <a:grpSpLocks/>
          </p:cNvGrpSpPr>
          <p:nvPr/>
        </p:nvGrpSpPr>
        <p:grpSpPr bwMode="auto">
          <a:xfrm>
            <a:off x="1898650" y="5181600"/>
            <a:ext cx="2763838" cy="469900"/>
            <a:chOff x="1935163" y="4640263"/>
            <a:chExt cx="2763837" cy="469900"/>
          </a:xfrm>
        </p:grpSpPr>
        <p:sp>
          <p:nvSpPr>
            <p:cNvPr id="18439" name="文本框 39">
              <a:extLst>
                <a:ext uri="{FF2B5EF4-FFF2-40B4-BE49-F238E27FC236}">
                  <a16:creationId xmlns:a16="http://schemas.microsoft.com/office/drawing/2014/main" xmlns="" id="{CBAFB80E-2D96-4D05-9AB5-C9D3800A9E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4735513"/>
              <a:ext cx="22129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主讲人：陈亚静</a:t>
              </a:r>
            </a:p>
          </p:txBody>
        </p:sp>
        <p:pic>
          <p:nvPicPr>
            <p:cNvPr id="18440" name="图形 2" descr="女学生">
              <a:extLst>
                <a:ext uri="{FF2B5EF4-FFF2-40B4-BE49-F238E27FC236}">
                  <a16:creationId xmlns:a16="http://schemas.microsoft.com/office/drawing/2014/main" xmlns="" id="{2E624125-0B66-47C1-A4F3-9F83F3CA9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163" y="4640263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9A0D6501-614F-477F-871C-A2331A2599A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16926" y="58737"/>
            <a:ext cx="4740051" cy="33607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3" name="灯片编号占位符 3">
            <a:extLst>
              <a:ext uri="{FF2B5EF4-FFF2-40B4-BE49-F238E27FC236}">
                <a16:creationId xmlns:a16="http://schemas.microsoft.com/office/drawing/2014/main" xmlns="" id="{F10D301D-C3B4-4D7A-9BE5-49CEC81EA24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0724" name="图形 3" descr="药品">
            <a:extLst>
              <a:ext uri="{FF2B5EF4-FFF2-40B4-BE49-F238E27FC236}">
                <a16:creationId xmlns:a16="http://schemas.microsoft.com/office/drawing/2014/main" xmlns="" id="{9EB771B0-E3F0-4EC9-A1AF-AD29F861D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325" y="4762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60526C79-D1A7-4F57-9A97-738DD057ED9D}"/>
              </a:ext>
            </a:extLst>
          </p:cNvPr>
          <p:cNvSpPr/>
          <p:nvPr/>
        </p:nvSpPr>
        <p:spPr bwMode="auto">
          <a:xfrm>
            <a:off x="1609725" y="568325"/>
            <a:ext cx="5494338" cy="73025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药物的</a:t>
            </a:r>
            <a:r>
              <a:rPr lang="zh-CN" altLang="en-US" sz="3600" b="1" dirty="0">
                <a:solidFill>
                  <a:srgbClr val="C00000"/>
                </a:solidFill>
              </a:rPr>
              <a:t>领取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凭生处方领取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6ADEACC7-CE0B-470B-A0B0-9D9AAFD59141}"/>
              </a:ext>
            </a:extLst>
          </p:cNvPr>
          <p:cNvSpPr txBox="1">
            <a:spLocks noChangeArrowheads="1"/>
          </p:cNvSpPr>
          <p:nvPr/>
        </p:nvSpPr>
        <p:spPr>
          <a:xfrm>
            <a:off x="695325" y="2132856"/>
            <a:ext cx="11233323" cy="3313112"/>
          </a:xfrm>
          <a:prstGeom prst="rect">
            <a:avLst/>
          </a:prstGeom>
        </p:spPr>
        <p:txBody>
          <a:bodyPr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病区内常用药物：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hangingPunct="1">
              <a:lnSpc>
                <a:spcPct val="110000"/>
              </a:lnSpc>
              <a:buNone/>
              <a:defRPr/>
            </a:pPr>
            <a:r>
              <a:rPr lang="zh-CN" altLang="en-US" sz="2800" b="1" dirty="0"/>
              <a:t>           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</a:rPr>
              <a:t>放于</a:t>
            </a:r>
            <a:r>
              <a:rPr lang="zh-CN" altLang="en-US" sz="2800" b="1" dirty="0">
                <a:solidFill>
                  <a:srgbClr val="0D0C0B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病区药柜，专人负责，</a:t>
            </a:r>
            <a:r>
              <a:rPr lang="zh-CN" altLang="en-US" sz="2800" b="1" u="sng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根据消耗量领取</a:t>
            </a:r>
            <a:r>
              <a:rPr lang="zh-CN" altLang="en-US" sz="2800" b="1" dirty="0">
                <a:solidFill>
                  <a:srgbClr val="0D0C0B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补充。</a:t>
            </a: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贵重药物和特殊药物：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hangingPunct="1">
              <a:lnSpc>
                <a:spcPct val="110000"/>
              </a:lnSpc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zh-CN" altLang="en-US" sz="2800" b="1" dirty="0">
                <a:solidFill>
                  <a:srgbClr val="0D0C0B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凭</a:t>
            </a:r>
            <a:r>
              <a:rPr lang="zh-CN" altLang="en-US" sz="2800" b="1" u="sng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处方</a:t>
            </a:r>
            <a:r>
              <a:rPr lang="zh-CN" altLang="en-US" sz="2800" b="1" dirty="0">
                <a:solidFill>
                  <a:srgbClr val="0D0C0B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领取。</a:t>
            </a:r>
            <a:endParaRPr lang="en-US" altLang="zh-CN" sz="2800" b="1" dirty="0">
              <a:solidFill>
                <a:srgbClr val="0D0C0B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eaLnBrk="1" hangingPunct="1">
              <a:lnSpc>
                <a:spcPct val="11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剧毒药和麻醉药：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eaLnBrk="1" hangingPunct="1">
              <a:lnSpc>
                <a:spcPct val="110000"/>
              </a:lnSpc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      </a:t>
            </a:r>
            <a:r>
              <a:rPr lang="zh-CN" altLang="en-US" sz="2800" b="1" dirty="0">
                <a:solidFill>
                  <a:srgbClr val="0D0C0B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病区内有固定数量，凭医生</a:t>
            </a:r>
            <a:r>
              <a:rPr lang="zh-CN" altLang="en-US" sz="2800" b="1" u="sng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专用处方和空安瓿</a:t>
            </a:r>
            <a:r>
              <a:rPr lang="zh-CN" altLang="en-US" sz="2800" b="1" dirty="0">
                <a:solidFill>
                  <a:srgbClr val="0D0C0B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领取补充。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灯片编号占位符 3">
            <a:extLst>
              <a:ext uri="{FF2B5EF4-FFF2-40B4-BE49-F238E27FC236}">
                <a16:creationId xmlns:a16="http://schemas.microsoft.com/office/drawing/2014/main" xmlns="" id="{E1DF7010-9F0B-41DA-B422-A0F887FB689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2771" name="图形 3" descr="药品">
            <a:extLst>
              <a:ext uri="{FF2B5EF4-FFF2-40B4-BE49-F238E27FC236}">
                <a16:creationId xmlns:a16="http://schemas.microsoft.com/office/drawing/2014/main" xmlns="" id="{178A7D83-A9CD-4B7F-AC82-9CBBDC70A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325" y="4762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FAB8868F-470D-4DDE-8052-653910BDE00D}"/>
              </a:ext>
            </a:extLst>
          </p:cNvPr>
          <p:cNvSpPr/>
          <p:nvPr/>
        </p:nvSpPr>
        <p:spPr bwMode="auto">
          <a:xfrm>
            <a:off x="1609725" y="568325"/>
            <a:ext cx="5565775" cy="73025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药物的</a:t>
            </a:r>
            <a:r>
              <a:rPr lang="zh-CN" altLang="en-US" sz="3600" b="1" dirty="0">
                <a:solidFill>
                  <a:srgbClr val="C00000"/>
                </a:solidFill>
              </a:rPr>
              <a:t>保管原则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药柜保管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9449C58F-96D0-48E0-8DB6-101BED461C58}"/>
              </a:ext>
            </a:extLst>
          </p:cNvPr>
          <p:cNvSpPr txBox="1"/>
          <p:nvPr/>
        </p:nvSpPr>
        <p:spPr>
          <a:xfrm>
            <a:off x="1703512" y="2132012"/>
            <a:ext cx="5567362" cy="2593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+mn-ea"/>
                <a:ea typeface="+mn-ea"/>
              </a:rPr>
              <a:t>放置于通风、干燥、光线明亮处</a:t>
            </a:r>
            <a:endParaRPr lang="en-US" altLang="zh-CN" sz="2800" dirty="0"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+mn-ea"/>
                <a:ea typeface="+mn-ea"/>
              </a:rPr>
              <a:t>避免阳光直射</a:t>
            </a:r>
            <a:endParaRPr lang="en-US" altLang="zh-CN" sz="2800" dirty="0"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+mn-ea"/>
                <a:ea typeface="+mn-ea"/>
              </a:rPr>
              <a:t>专门负责</a:t>
            </a:r>
            <a:endParaRPr lang="en-US" altLang="zh-CN" sz="2800" dirty="0"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+mn-ea"/>
                <a:ea typeface="+mn-ea"/>
              </a:rPr>
              <a:t>保持整洁</a:t>
            </a:r>
          </a:p>
        </p:txBody>
      </p:sp>
      <p:pic>
        <p:nvPicPr>
          <p:cNvPr id="32774" name="Picture 3" descr="20074200741311241836">
            <a:extLst>
              <a:ext uri="{FF2B5EF4-FFF2-40B4-BE49-F238E27FC236}">
                <a16:creationId xmlns:a16="http://schemas.microsoft.com/office/drawing/2014/main" xmlns="" id="{EFCA1D78-CEE5-49D0-A21E-3B8F5278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2224" y="1390650"/>
            <a:ext cx="32226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灯片编号占位符 3">
            <a:extLst>
              <a:ext uri="{FF2B5EF4-FFF2-40B4-BE49-F238E27FC236}">
                <a16:creationId xmlns:a16="http://schemas.microsoft.com/office/drawing/2014/main" xmlns="" id="{FD739005-9FAB-4C1A-8EFA-1110ECFBC4E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3795" name="图形 3" descr="药品">
            <a:extLst>
              <a:ext uri="{FF2B5EF4-FFF2-40B4-BE49-F238E27FC236}">
                <a16:creationId xmlns:a16="http://schemas.microsoft.com/office/drawing/2014/main" xmlns="" id="{F3C14CB9-3DE4-426C-84A5-18EA46AFB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325" y="4762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8E572575-A617-4CE0-962C-4296DD80ED91}"/>
              </a:ext>
            </a:extLst>
          </p:cNvPr>
          <p:cNvSpPr/>
          <p:nvPr/>
        </p:nvSpPr>
        <p:spPr bwMode="auto">
          <a:xfrm>
            <a:off x="1609725" y="568325"/>
            <a:ext cx="7942263" cy="73025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药物的</a:t>
            </a:r>
            <a:r>
              <a:rPr lang="zh-CN" altLang="en-US" sz="3600" b="1" dirty="0">
                <a:solidFill>
                  <a:srgbClr val="C00000"/>
                </a:solidFill>
              </a:rPr>
              <a:t>保管原则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药物分类放置，标签醒目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810486D-26CA-481A-BCA6-68A5EEB66081}"/>
              </a:ext>
            </a:extLst>
          </p:cNvPr>
          <p:cNvSpPr txBox="1"/>
          <p:nvPr/>
        </p:nvSpPr>
        <p:spPr>
          <a:xfrm>
            <a:off x="767408" y="1531393"/>
            <a:ext cx="9515746" cy="25766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+mn-ea"/>
                <a:ea typeface="+mn-ea"/>
              </a:rPr>
              <a:t>按药物类别放置</a:t>
            </a:r>
            <a:endParaRPr lang="en-US" altLang="zh-CN" sz="2800" dirty="0"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+mn-ea"/>
                <a:ea typeface="+mn-ea"/>
              </a:rPr>
              <a:t>根据有效期先后顺序有计划使用</a:t>
            </a:r>
            <a:endParaRPr lang="en-US" altLang="zh-CN" sz="2800" dirty="0"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+mn-ea"/>
                <a:ea typeface="+mn-ea"/>
              </a:rPr>
              <a:t>毒、麻、贵重药物需加锁保管，专人负责，班班交接</a:t>
            </a:r>
            <a:endParaRPr lang="en-US" altLang="zh-CN" sz="2800" dirty="0"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+mn-ea"/>
                <a:ea typeface="+mn-ea"/>
              </a:rPr>
              <a:t>药瓶标签明确，字迹清晰，注明名称、浓度、剂量、规格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B4D1B3CA-7B0D-4307-AF03-69357A05AFB7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4521200"/>
            <a:ext cx="2660650" cy="1768475"/>
            <a:chOff x="4572000" y="549275"/>
            <a:chExt cx="3744913" cy="2519363"/>
          </a:xfrm>
        </p:grpSpPr>
        <p:sp>
          <p:nvSpPr>
            <p:cNvPr id="33808" name="缺角矩形 699397">
              <a:extLst>
                <a:ext uri="{FF2B5EF4-FFF2-40B4-BE49-F238E27FC236}">
                  <a16:creationId xmlns:a16="http://schemas.microsoft.com/office/drawing/2014/main" xmlns="" id="{6D236D37-4F7F-4020-9209-872D361C7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549275"/>
              <a:ext cx="3744913" cy="2519363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600">
                <a:ea typeface="宋体" panose="02010600030101010101" pitchFamily="2" charset="-122"/>
              </a:endParaRPr>
            </a:p>
          </p:txBody>
        </p:sp>
        <p:sp>
          <p:nvSpPr>
            <p:cNvPr id="33809" name="缺角矩形 699398">
              <a:extLst>
                <a:ext uri="{FF2B5EF4-FFF2-40B4-BE49-F238E27FC236}">
                  <a16:creationId xmlns:a16="http://schemas.microsoft.com/office/drawing/2014/main" xmlns="" id="{4D58ED47-B9C8-43A0-9AC6-B77630667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620713"/>
              <a:ext cx="3600450" cy="2376487"/>
            </a:xfrm>
            <a:prstGeom prst="plaque">
              <a:avLst>
                <a:gd name="adj" fmla="val 16667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600">
                <a:ea typeface="宋体" panose="02010600030101010101" pitchFamily="2" charset="-122"/>
              </a:endParaRPr>
            </a:p>
          </p:txBody>
        </p:sp>
        <p:sp>
          <p:nvSpPr>
            <p:cNvPr id="33810" name="缺角矩形 699399">
              <a:extLst>
                <a:ext uri="{FF2B5EF4-FFF2-40B4-BE49-F238E27FC236}">
                  <a16:creationId xmlns:a16="http://schemas.microsoft.com/office/drawing/2014/main" xmlns="" id="{0E76FC1B-5C5D-422A-9DE5-FF11C6BC73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87900" y="765175"/>
              <a:ext cx="3313113" cy="2087563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600" dirty="0">
                  <a:ea typeface="宋体" panose="02010600030101010101" pitchFamily="2" charset="-122"/>
                </a:rPr>
                <a:t>内服药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367178A1-ED08-4CC2-A42F-0284AA1B07B0}"/>
              </a:ext>
            </a:extLst>
          </p:cNvPr>
          <p:cNvGrpSpPr>
            <a:grpSpLocks/>
          </p:cNvGrpSpPr>
          <p:nvPr/>
        </p:nvGrpSpPr>
        <p:grpSpPr bwMode="auto">
          <a:xfrm>
            <a:off x="4583113" y="4540250"/>
            <a:ext cx="2843212" cy="1728788"/>
            <a:chOff x="539750" y="549275"/>
            <a:chExt cx="3744913" cy="2519363"/>
          </a:xfrm>
        </p:grpSpPr>
        <p:sp>
          <p:nvSpPr>
            <p:cNvPr id="33805" name="缺角矩形 699393">
              <a:extLst>
                <a:ext uri="{FF2B5EF4-FFF2-40B4-BE49-F238E27FC236}">
                  <a16:creationId xmlns:a16="http://schemas.microsoft.com/office/drawing/2014/main" xmlns="" id="{9F75BC92-5D97-4A27-AAF4-3523CD8899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" y="549275"/>
              <a:ext cx="3744913" cy="2519363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600">
                <a:ea typeface="宋体" panose="02010600030101010101" pitchFamily="2" charset="-122"/>
              </a:endParaRPr>
            </a:p>
          </p:txBody>
        </p:sp>
        <p:sp>
          <p:nvSpPr>
            <p:cNvPr id="33806" name="缺角矩形 699394">
              <a:extLst>
                <a:ext uri="{FF2B5EF4-FFF2-40B4-BE49-F238E27FC236}">
                  <a16:creationId xmlns:a16="http://schemas.microsoft.com/office/drawing/2014/main" xmlns="" id="{E138BC56-1B33-48CF-9D98-3A4AA2600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188" y="620713"/>
              <a:ext cx="3600450" cy="2376487"/>
            </a:xfrm>
            <a:prstGeom prst="plaque">
              <a:avLst>
                <a:gd name="adj" fmla="val 16667"/>
              </a:avLst>
            </a:prstGeom>
            <a:solidFill>
              <a:srgbClr val="FF33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600">
                <a:ea typeface="宋体" panose="02010600030101010101" pitchFamily="2" charset="-122"/>
              </a:endParaRPr>
            </a:p>
          </p:txBody>
        </p:sp>
        <p:sp>
          <p:nvSpPr>
            <p:cNvPr id="33807" name="缺角矩形 699395">
              <a:extLst>
                <a:ext uri="{FF2B5EF4-FFF2-40B4-BE49-F238E27FC236}">
                  <a16:creationId xmlns:a16="http://schemas.microsoft.com/office/drawing/2014/main" xmlns="" id="{9D178777-2312-4F75-BA27-06B94C9FF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5650" y="765175"/>
              <a:ext cx="3313113" cy="2087563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600">
                  <a:ea typeface="宋体" panose="02010600030101010101" pitchFamily="2" charset="-122"/>
                </a:rPr>
                <a:t>外用药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="" id="{A3B2EF13-6D27-406B-8579-A75AAE22EE6C}"/>
              </a:ext>
            </a:extLst>
          </p:cNvPr>
          <p:cNvGrpSpPr>
            <a:grpSpLocks/>
          </p:cNvGrpSpPr>
          <p:nvPr/>
        </p:nvGrpSpPr>
        <p:grpSpPr bwMode="auto">
          <a:xfrm>
            <a:off x="8015288" y="4521200"/>
            <a:ext cx="2843212" cy="1752600"/>
            <a:chOff x="2700338" y="3500438"/>
            <a:chExt cx="3744912" cy="2519362"/>
          </a:xfrm>
        </p:grpSpPr>
        <p:sp>
          <p:nvSpPr>
            <p:cNvPr id="33802" name="缺角矩形 699400">
              <a:extLst>
                <a:ext uri="{FF2B5EF4-FFF2-40B4-BE49-F238E27FC236}">
                  <a16:creationId xmlns:a16="http://schemas.microsoft.com/office/drawing/2014/main" xmlns="" id="{CFF1F7A5-BFC2-4A89-A220-B2EFB5216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0338" y="3500438"/>
              <a:ext cx="3744912" cy="2519362"/>
            </a:xfrm>
            <a:prstGeom prst="plaque">
              <a:avLst>
                <a:gd name="adj" fmla="val 16667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600">
                <a:ea typeface="宋体" panose="02010600030101010101" pitchFamily="2" charset="-122"/>
              </a:endParaRPr>
            </a:p>
          </p:txBody>
        </p:sp>
        <p:sp>
          <p:nvSpPr>
            <p:cNvPr id="33803" name="缺角矩形 699401">
              <a:extLst>
                <a:ext uri="{FF2B5EF4-FFF2-40B4-BE49-F238E27FC236}">
                  <a16:creationId xmlns:a16="http://schemas.microsoft.com/office/drawing/2014/main" xmlns="" id="{4BB86557-2A3F-4F55-8868-292E6239F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1775" y="3573463"/>
              <a:ext cx="3600450" cy="2376487"/>
            </a:xfrm>
            <a:prstGeom prst="plaque">
              <a:avLst>
                <a:gd name="adj" fmla="val 16667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3600">
                <a:ea typeface="宋体" panose="02010600030101010101" pitchFamily="2" charset="-122"/>
              </a:endParaRPr>
            </a:p>
          </p:txBody>
        </p:sp>
        <p:sp>
          <p:nvSpPr>
            <p:cNvPr id="33804" name="缺角矩形 699402">
              <a:extLst>
                <a:ext uri="{FF2B5EF4-FFF2-40B4-BE49-F238E27FC236}">
                  <a16:creationId xmlns:a16="http://schemas.microsoft.com/office/drawing/2014/main" xmlns="" id="{4143349C-55A3-46B5-92A1-3DB550FCB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16238" y="3716338"/>
              <a:ext cx="3313112" cy="2087562"/>
            </a:xfrm>
            <a:prstGeom prst="plaque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200">
                  <a:ea typeface="宋体" panose="02010600030101010101" pitchFamily="2" charset="-122"/>
                </a:rPr>
                <a:t>剧毒和麻醉药</a:t>
              </a:r>
              <a:endParaRPr lang="zh-CN" altLang="zh-CN" sz="3200">
                <a:ea typeface="宋体" panose="02010600030101010101" pitchFamily="2" charset="-122"/>
              </a:endParaRPr>
            </a:p>
          </p:txBody>
        </p:sp>
      </p:grpSp>
      <p:pic>
        <p:nvPicPr>
          <p:cNvPr id="33801" name="Picture 5">
            <a:extLst>
              <a:ext uri="{FF2B5EF4-FFF2-40B4-BE49-F238E27FC236}">
                <a16:creationId xmlns:a16="http://schemas.microsoft.com/office/drawing/2014/main" xmlns="" id="{4A84797A-1999-4510-AFBA-7A46BE6A4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4650" y="2120900"/>
            <a:ext cx="1752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灯片编号占位符 3">
            <a:extLst>
              <a:ext uri="{FF2B5EF4-FFF2-40B4-BE49-F238E27FC236}">
                <a16:creationId xmlns:a16="http://schemas.microsoft.com/office/drawing/2014/main" xmlns="" id="{A31D1E3E-516D-407A-B70A-2E8A449A5D1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4819" name="图形 3" descr="药品">
            <a:extLst>
              <a:ext uri="{FF2B5EF4-FFF2-40B4-BE49-F238E27FC236}">
                <a16:creationId xmlns:a16="http://schemas.microsoft.com/office/drawing/2014/main" xmlns="" id="{B1B43810-9E69-4DE5-B268-80C09DAF3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325" y="4762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9E7C1AC-AF03-4A3C-9D22-A3803F381817}"/>
              </a:ext>
            </a:extLst>
          </p:cNvPr>
          <p:cNvSpPr/>
          <p:nvPr/>
        </p:nvSpPr>
        <p:spPr bwMode="auto">
          <a:xfrm>
            <a:off x="1609725" y="568325"/>
            <a:ext cx="8158163" cy="73025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药物的</a:t>
            </a:r>
            <a:r>
              <a:rPr lang="zh-CN" altLang="en-US" sz="3600" b="1" dirty="0">
                <a:solidFill>
                  <a:srgbClr val="C00000"/>
                </a:solidFill>
              </a:rPr>
              <a:t>保管原则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定期检查药品质量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E6F31E1C-0049-4E78-B100-4574B6715FCD}"/>
              </a:ext>
            </a:extLst>
          </p:cNvPr>
          <p:cNvSpPr txBox="1"/>
          <p:nvPr/>
        </p:nvSpPr>
        <p:spPr>
          <a:xfrm>
            <a:off x="1226419" y="1728685"/>
            <a:ext cx="6309741" cy="25766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没有标签或标签模糊不清  </a:t>
            </a:r>
            <a:endParaRPr lang="en-US" altLang="zh-CN" sz="2800" b="1" dirty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有效期已过</a:t>
            </a:r>
            <a:endParaRPr lang="en-US" altLang="zh-CN" sz="2800" b="1" dirty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药品出现浑浊、沉淀、发霉、异味、</a:t>
            </a:r>
            <a:endParaRPr lang="en-US" altLang="zh-CN" sz="2800" b="1" dirty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变质、潮解等</a:t>
            </a:r>
            <a:endParaRPr lang="en-US" altLang="zh-CN" sz="28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1B334B2-8B9A-4432-9F71-874C13C4A0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8168" y="1817356"/>
            <a:ext cx="3024336" cy="2457844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822EAAB-59E8-462D-AAA8-B5E3632E3905}"/>
              </a:ext>
            </a:extLst>
          </p:cNvPr>
          <p:cNvSpPr/>
          <p:nvPr/>
        </p:nvSpPr>
        <p:spPr>
          <a:xfrm>
            <a:off x="2711624" y="4824133"/>
            <a:ext cx="69749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出现以上情况，均不可使用</a:t>
            </a:r>
          </a:p>
        </p:txBody>
      </p:sp>
    </p:spTree>
    <p:extLst>
      <p:ext uri="{BB962C8B-B14F-4D97-AF65-F5344CB8AC3E}">
        <p14:creationId xmlns:p14="http://schemas.microsoft.com/office/powerpoint/2010/main" xmlns="" val="441506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98E4FEE-1EE1-487E-AA30-281FE79B9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37974" y="1390650"/>
            <a:ext cx="3011949" cy="2135108"/>
          </a:xfrm>
          <a:prstGeom prst="rect">
            <a:avLst/>
          </a:prstGeom>
        </p:spPr>
      </p:pic>
      <p:sp>
        <p:nvSpPr>
          <p:cNvPr id="34818" name="灯片编号占位符 3">
            <a:extLst>
              <a:ext uri="{FF2B5EF4-FFF2-40B4-BE49-F238E27FC236}">
                <a16:creationId xmlns:a16="http://schemas.microsoft.com/office/drawing/2014/main" xmlns="" id="{A31D1E3E-516D-407A-B70A-2E8A449A5D1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4819" name="图形 3" descr="药品">
            <a:extLst>
              <a:ext uri="{FF2B5EF4-FFF2-40B4-BE49-F238E27FC236}">
                <a16:creationId xmlns:a16="http://schemas.microsoft.com/office/drawing/2014/main" xmlns="" id="{B1B43810-9E69-4DE5-B268-80C09DAF3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325" y="4762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9E7C1AC-AF03-4A3C-9D22-A3803F381817}"/>
              </a:ext>
            </a:extLst>
          </p:cNvPr>
          <p:cNvSpPr/>
          <p:nvPr/>
        </p:nvSpPr>
        <p:spPr bwMode="auto">
          <a:xfrm>
            <a:off x="1609725" y="568325"/>
            <a:ext cx="8158163" cy="73025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药物的</a:t>
            </a:r>
            <a:r>
              <a:rPr lang="zh-CN" altLang="en-US" sz="3600" b="1" dirty="0">
                <a:solidFill>
                  <a:srgbClr val="C00000"/>
                </a:solidFill>
              </a:rPr>
              <a:t>保管原则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根据药物性质妥善保管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E6F31E1C-0049-4E78-B100-4574B6715FCD}"/>
              </a:ext>
            </a:extLst>
          </p:cNvPr>
          <p:cNvSpPr txBox="1"/>
          <p:nvPr/>
        </p:nvSpPr>
        <p:spPr>
          <a:xfrm>
            <a:off x="551384" y="1668747"/>
            <a:ext cx="8802410" cy="3869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+mn-ea"/>
                <a:ea typeface="+mn-ea"/>
              </a:rPr>
              <a:t>易被热破坏药物应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冷藏保存（</a:t>
            </a:r>
            <a:r>
              <a:rPr lang="en-US" altLang="zh-CN" sz="2800" dirty="0">
                <a:solidFill>
                  <a:srgbClr val="C00000"/>
                </a:solidFill>
                <a:latin typeface="+mn-ea"/>
                <a:ea typeface="+mn-ea"/>
              </a:rPr>
              <a:t>2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～</a:t>
            </a:r>
            <a:r>
              <a:rPr lang="en-US" altLang="zh-CN" sz="2800" dirty="0">
                <a:solidFill>
                  <a:srgbClr val="C00000"/>
                </a:solidFill>
                <a:latin typeface="+mn-ea"/>
                <a:ea typeface="+mn-ea"/>
              </a:rPr>
              <a:t>10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℃冰箱）</a:t>
            </a:r>
            <a:endParaRPr lang="en-US" altLang="zh-CN" sz="2800" dirty="0">
              <a:solidFill>
                <a:srgbClr val="C00000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  </a:t>
            </a:r>
            <a:r>
              <a:rPr lang="zh-CN" altLang="en-US" sz="28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疫苗、抗毒血清、白蛋白、生物制品、青霉素皮试液</a:t>
            </a:r>
            <a:endParaRPr lang="en-US" altLang="zh-CN" sz="2800" b="1" dirty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+mn-ea"/>
                <a:ea typeface="+mn-ea"/>
              </a:rPr>
              <a:t>易氧化和遇光变质的药物应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避光保存</a:t>
            </a:r>
            <a:endParaRPr lang="en-US" altLang="zh-CN" sz="2800" dirty="0">
              <a:solidFill>
                <a:srgbClr val="C00000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  </a:t>
            </a:r>
            <a:r>
              <a:rPr lang="zh-CN" altLang="en-US" sz="28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维生素</a:t>
            </a:r>
            <a:r>
              <a:rPr lang="en-US" altLang="zh-CN" sz="28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C</a:t>
            </a:r>
            <a:r>
              <a:rPr lang="zh-CN" altLang="en-US" sz="28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、氨茶碱、盐酸肾上腺素</a:t>
            </a:r>
            <a:endParaRPr lang="en-US" altLang="zh-CN" sz="2800" b="1" dirty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+mn-ea"/>
                <a:ea typeface="+mn-ea"/>
              </a:rPr>
              <a:t>易挥发、潮解、风化的药物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密封保存</a:t>
            </a:r>
            <a:endParaRPr lang="en-US" altLang="zh-CN" sz="2800" dirty="0">
              <a:solidFill>
                <a:srgbClr val="C00000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  </a:t>
            </a:r>
            <a:r>
              <a:rPr lang="zh-CN" altLang="en-US" sz="28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乙醇、过氧乙酸、碘酊、糖衣片</a:t>
            </a:r>
            <a:endParaRPr lang="en-US" altLang="zh-CN" sz="2800" b="1" dirty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5CC7714-ACCE-4270-BED1-9C50705D6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5402" y="3673917"/>
            <a:ext cx="2977091" cy="19931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9F77782-36CD-47D0-89DF-7EA1791014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6120" y="3602930"/>
            <a:ext cx="1283278" cy="213510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灯片编号占位符 3">
            <a:extLst>
              <a:ext uri="{FF2B5EF4-FFF2-40B4-BE49-F238E27FC236}">
                <a16:creationId xmlns:a16="http://schemas.microsoft.com/office/drawing/2014/main" xmlns="" id="{A31D1E3E-516D-407A-B70A-2E8A449A5D1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4819" name="图形 3" descr="药品">
            <a:extLst>
              <a:ext uri="{FF2B5EF4-FFF2-40B4-BE49-F238E27FC236}">
                <a16:creationId xmlns:a16="http://schemas.microsoft.com/office/drawing/2014/main" xmlns="" id="{B1B43810-9E69-4DE5-B268-80C09DAF3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325" y="4762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E9E7C1AC-AF03-4A3C-9D22-A3803F381817}"/>
              </a:ext>
            </a:extLst>
          </p:cNvPr>
          <p:cNvSpPr/>
          <p:nvPr/>
        </p:nvSpPr>
        <p:spPr bwMode="auto">
          <a:xfrm>
            <a:off x="1609725" y="568325"/>
            <a:ext cx="8158163" cy="730250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800" dirty="0">
                <a:solidFill>
                  <a:schemeClr val="accent1">
                    <a:lumMod val="50000"/>
                  </a:schemeClr>
                </a:solidFill>
              </a:rPr>
              <a:t>药物的</a:t>
            </a:r>
            <a:r>
              <a:rPr lang="zh-CN" altLang="en-US" sz="3600" b="1" dirty="0">
                <a:solidFill>
                  <a:srgbClr val="C00000"/>
                </a:solidFill>
              </a:rPr>
              <a:t>保管原则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——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根据药物性质妥善保管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E6F31E1C-0049-4E78-B100-4574B6715FCD}"/>
              </a:ext>
            </a:extLst>
          </p:cNvPr>
          <p:cNvSpPr txBox="1"/>
          <p:nvPr/>
        </p:nvSpPr>
        <p:spPr>
          <a:xfrm>
            <a:off x="750913" y="1772816"/>
            <a:ext cx="7361311" cy="19303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+mn-ea"/>
                <a:ea typeface="+mn-ea"/>
              </a:rPr>
              <a:t>易燃易爆药物应远离明火，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阴凉低温保存</a:t>
            </a:r>
            <a:endParaRPr lang="en-US" altLang="zh-CN" sz="2800" dirty="0">
              <a:solidFill>
                <a:srgbClr val="C00000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  </a:t>
            </a:r>
            <a:r>
              <a:rPr lang="zh-CN" altLang="en-US" sz="2800" b="1" dirty="0">
                <a:solidFill>
                  <a:srgbClr val="00206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乙醇、乙醚、环氧乙烷</a:t>
            </a:r>
            <a:endParaRPr lang="en-US" altLang="zh-CN" sz="2800" b="1" dirty="0">
              <a:solidFill>
                <a:srgbClr val="00206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+mn-ea"/>
                <a:ea typeface="+mn-ea"/>
              </a:rPr>
              <a:t>个人专用药物，单独存放并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注明床号、姓名</a:t>
            </a:r>
          </a:p>
        </p:txBody>
      </p:sp>
      <p:pic>
        <p:nvPicPr>
          <p:cNvPr id="34822" name="图片 2">
            <a:extLst>
              <a:ext uri="{FF2B5EF4-FFF2-40B4-BE49-F238E27FC236}">
                <a16:creationId xmlns:a16="http://schemas.microsoft.com/office/drawing/2014/main" xmlns="" id="{EEE24B30-5176-46E8-A0EC-34ACD3C30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2224" y="2869423"/>
            <a:ext cx="39909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85092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9B6D1E48-F6D6-48B0-90DD-2A7BD4B6E5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二、药疗原则</a:t>
            </a:r>
            <a:r>
              <a:rPr lang="en-US" altLang="zh-CN" sz="3200" dirty="0"/>
              <a:t>——</a:t>
            </a:r>
            <a:r>
              <a:rPr lang="zh-CN" altLang="en-US" sz="3200" dirty="0"/>
              <a:t>根据医嘱给药</a:t>
            </a:r>
          </a:p>
        </p:txBody>
      </p:sp>
      <p:sp>
        <p:nvSpPr>
          <p:cNvPr id="35843" name="灯片编号占位符 3">
            <a:extLst>
              <a:ext uri="{FF2B5EF4-FFF2-40B4-BE49-F238E27FC236}">
                <a16:creationId xmlns:a16="http://schemas.microsoft.com/office/drawing/2014/main" xmlns="" id="{9EDBFC68-B1B1-4F5B-8D28-6F8E177D1C1B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82B8FBE4-91C6-4886-8F6E-B20000D87788}"/>
              </a:ext>
            </a:extLst>
          </p:cNvPr>
          <p:cNvSpPr txBox="1"/>
          <p:nvPr/>
        </p:nvSpPr>
        <p:spPr>
          <a:xfrm>
            <a:off x="911424" y="1412776"/>
            <a:ext cx="6284913" cy="32226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护士应遵医嘱给药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对医嘱有疑问，需核对清楚后再给药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一般情况仅执行已签名医嘱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执行口头医嘱，需</a:t>
            </a:r>
            <a:r>
              <a:rPr lang="en-US" altLang="zh-CN" sz="2800" dirty="0">
                <a:solidFill>
                  <a:srgbClr val="C00000"/>
                </a:solidFill>
                <a:latin typeface="+mn-ea"/>
                <a:ea typeface="+mn-ea"/>
              </a:rPr>
              <a:t>6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小时内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补写医嘱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掌握一定的药理知识</a:t>
            </a:r>
          </a:p>
        </p:txBody>
      </p:sp>
      <p:pic>
        <p:nvPicPr>
          <p:cNvPr id="35845" name="图片 6">
            <a:extLst>
              <a:ext uri="{FF2B5EF4-FFF2-40B4-BE49-F238E27FC236}">
                <a16:creationId xmlns:a16="http://schemas.microsoft.com/office/drawing/2014/main" xmlns="" id="{48B8E727-D030-4F3F-84FC-0BF9FEFFB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33073" y="1124744"/>
            <a:ext cx="3262312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92730822-75A0-4CCA-A150-8B6DD64541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二、药疗原则</a:t>
            </a:r>
            <a:r>
              <a:rPr lang="en-US" altLang="zh-CN" sz="3200" dirty="0"/>
              <a:t>——</a:t>
            </a:r>
            <a:r>
              <a:rPr lang="zh-CN" altLang="en-US" sz="3200" dirty="0"/>
              <a:t>严格执行查对制度</a:t>
            </a:r>
          </a:p>
        </p:txBody>
      </p:sp>
      <p:sp>
        <p:nvSpPr>
          <p:cNvPr id="36867" name="灯片编号占位符 3">
            <a:extLst>
              <a:ext uri="{FF2B5EF4-FFF2-40B4-BE49-F238E27FC236}">
                <a16:creationId xmlns:a16="http://schemas.microsoft.com/office/drawing/2014/main" xmlns="" id="{D797CDD7-6969-479D-AC16-3839139F6F1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0D60A752-DC64-4D74-969A-F28039409E3D}"/>
              </a:ext>
            </a:extLst>
          </p:cNvPr>
          <p:cNvSpPr txBox="1"/>
          <p:nvPr/>
        </p:nvSpPr>
        <p:spPr>
          <a:xfrm>
            <a:off x="623888" y="1196975"/>
            <a:ext cx="7904162" cy="32226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“三查”</a:t>
            </a: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——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时间点 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</a:rPr>
              <a:t>操作前、操作中、操作后查（查七对内容）</a:t>
            </a:r>
            <a:endParaRPr lang="en-US" altLang="zh-CN" sz="2800" b="1" dirty="0">
              <a:solidFill>
                <a:srgbClr val="C00000"/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“七对”</a:t>
            </a:r>
            <a:r>
              <a:rPr lang="en-US" altLang="zh-CN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——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具体内容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</a:rPr>
              <a:t>对床号、姓名、药名、浓度、剂量、方法、时间</a:t>
            </a:r>
            <a:endParaRPr lang="en-US" altLang="zh-CN" sz="2800" b="1" dirty="0">
              <a:solidFill>
                <a:srgbClr val="C00000"/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严格检查药物质量，确保不变质且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在有效期内</a:t>
            </a:r>
            <a:endParaRPr lang="en-US" altLang="zh-CN" sz="28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pic>
        <p:nvPicPr>
          <p:cNvPr id="36869" name="图片 3">
            <a:extLst>
              <a:ext uri="{FF2B5EF4-FFF2-40B4-BE49-F238E27FC236}">
                <a16:creationId xmlns:a16="http://schemas.microsoft.com/office/drawing/2014/main" xmlns="" id="{07D43E95-1FA3-43C2-A811-56065417B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2513" y="981075"/>
            <a:ext cx="29924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图片 7">
            <a:extLst>
              <a:ext uri="{FF2B5EF4-FFF2-40B4-BE49-F238E27FC236}">
                <a16:creationId xmlns:a16="http://schemas.microsoft.com/office/drawing/2014/main" xmlns="" id="{F5706A0E-9E6F-4056-AA27-59DCB0EE2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2513" y="3741738"/>
            <a:ext cx="29527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E46FE766-3D42-4E0A-AED9-BE329FE2D6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二、药疗原则</a:t>
            </a:r>
            <a:r>
              <a:rPr lang="en-US" altLang="zh-CN" sz="3200" dirty="0"/>
              <a:t>——</a:t>
            </a:r>
            <a:r>
              <a:rPr lang="zh-CN" altLang="en-US" sz="3200" dirty="0"/>
              <a:t>正确安全合理给药</a:t>
            </a:r>
          </a:p>
        </p:txBody>
      </p:sp>
      <p:sp>
        <p:nvSpPr>
          <p:cNvPr id="37891" name="灯片编号占位符 3">
            <a:extLst>
              <a:ext uri="{FF2B5EF4-FFF2-40B4-BE49-F238E27FC236}">
                <a16:creationId xmlns:a16="http://schemas.microsoft.com/office/drawing/2014/main" xmlns="" id="{4A0791F0-1E9C-42B2-96B1-04E9AE414535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035148D-CD83-4990-BDAD-23902256511F}"/>
              </a:ext>
            </a:extLst>
          </p:cNvPr>
          <p:cNvSpPr txBox="1"/>
          <p:nvPr/>
        </p:nvSpPr>
        <p:spPr>
          <a:xfrm>
            <a:off x="766763" y="1052513"/>
            <a:ext cx="10369550" cy="3870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“五准确”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  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</a:rPr>
              <a:t>药物准确、剂量准确、用法准确、时间准确、病人准确</a:t>
            </a:r>
            <a:endParaRPr lang="en-US" altLang="zh-CN" sz="2800" b="1" dirty="0">
              <a:solidFill>
                <a:srgbClr val="C00000"/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药物现用现备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按要求进行药敏试验，结果阴性者方可使用。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注意药物的配伍禁忌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做好用药指导</a:t>
            </a:r>
          </a:p>
        </p:txBody>
      </p:sp>
      <p:pic>
        <p:nvPicPr>
          <p:cNvPr id="37893" name="图片 2">
            <a:extLst>
              <a:ext uri="{FF2B5EF4-FFF2-40B4-BE49-F238E27FC236}">
                <a16:creationId xmlns:a16="http://schemas.microsoft.com/office/drawing/2014/main" xmlns="" id="{1704D059-0493-47E5-82E5-73F1DBCC3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0325" y="3716338"/>
            <a:ext cx="4392613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DF8DD5BF-F7E8-4978-A83C-EB3D907C48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二、药疗原则</a:t>
            </a:r>
            <a:r>
              <a:rPr lang="en-US" altLang="zh-CN" sz="3200" dirty="0"/>
              <a:t>——</a:t>
            </a:r>
            <a:r>
              <a:rPr lang="zh-CN" altLang="en-US" sz="3200" dirty="0"/>
              <a:t>观察用药反应</a:t>
            </a:r>
          </a:p>
        </p:txBody>
      </p:sp>
      <p:sp>
        <p:nvSpPr>
          <p:cNvPr id="38915" name="灯片编号占位符 3">
            <a:extLst>
              <a:ext uri="{FF2B5EF4-FFF2-40B4-BE49-F238E27FC236}">
                <a16:creationId xmlns:a16="http://schemas.microsoft.com/office/drawing/2014/main" xmlns="" id="{0B79AA03-F171-4B81-A6AD-4E2EC7AC6C6E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4CA61BE4-7A1A-4C26-98DC-B509EBC746E7}"/>
              </a:ext>
            </a:extLst>
          </p:cNvPr>
          <p:cNvSpPr txBox="1"/>
          <p:nvPr/>
        </p:nvSpPr>
        <p:spPr>
          <a:xfrm>
            <a:off x="2640013" y="1328738"/>
            <a:ext cx="2087562" cy="63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药物两重性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xmlns="" id="{63C038F4-4585-4C35-A963-3731FD1BB74B}"/>
              </a:ext>
            </a:extLst>
          </p:cNvPr>
          <p:cNvCxnSpPr/>
          <p:nvPr/>
        </p:nvCxnSpPr>
        <p:spPr>
          <a:xfrm>
            <a:off x="3575050" y="2636838"/>
            <a:ext cx="0" cy="504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678E67D9-7ECB-41F6-9A75-7D8AA87CE796}"/>
              </a:ext>
            </a:extLst>
          </p:cNvPr>
          <p:cNvSpPr txBox="1"/>
          <p:nvPr/>
        </p:nvSpPr>
        <p:spPr>
          <a:xfrm>
            <a:off x="985838" y="3573463"/>
            <a:ext cx="2087562" cy="6365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治疗作用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B91F0798-FCD8-4930-A6FE-10C22367F309}"/>
              </a:ext>
            </a:extLst>
          </p:cNvPr>
          <p:cNvSpPr txBox="1"/>
          <p:nvPr/>
        </p:nvSpPr>
        <p:spPr>
          <a:xfrm>
            <a:off x="4473575" y="3573463"/>
            <a:ext cx="2087563" cy="6365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不良反应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A442ABA-729B-48CD-A446-C59266C742E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57829" y="1571400"/>
            <a:ext cx="4248454" cy="31391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标题 148">
            <a:extLst>
              <a:ext uri="{FF2B5EF4-FFF2-40B4-BE49-F238E27FC236}">
                <a16:creationId xmlns:a16="http://schemas.microsoft.com/office/drawing/2014/main" xmlns="" id="{ADD1AD2B-9303-42F9-A46C-A2840A9C3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-184150"/>
            <a:ext cx="10972800" cy="693738"/>
          </a:xfrm>
        </p:spPr>
        <p:txBody>
          <a:bodyPr/>
          <a:lstStyle/>
          <a:p>
            <a:pPr>
              <a:defRPr/>
            </a:pP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</a:rPr>
              <a:t>本章节框架</a:t>
            </a:r>
          </a:p>
        </p:txBody>
      </p:sp>
      <p:sp>
        <p:nvSpPr>
          <p:cNvPr id="21507" name="灯片编号占位符 3">
            <a:extLst>
              <a:ext uri="{FF2B5EF4-FFF2-40B4-BE49-F238E27FC236}">
                <a16:creationId xmlns:a16="http://schemas.microsoft.com/office/drawing/2014/main" xmlns="" id="{07B107FB-2708-4198-AF6B-166629CECA1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81750"/>
            <a:ext cx="3463925" cy="4175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F3D9557-0F12-44D5-B788-BEF37364AA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1225" y="971550"/>
            <a:ext cx="10080625" cy="5410200"/>
          </a:xfrm>
        </p:spPr>
        <p:txBody>
          <a:bodyPr/>
          <a:lstStyle/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3600" b="1">
                <a:latin typeface="宋体" panose="02010600030101010101" pitchFamily="2" charset="-122"/>
                <a:cs typeface="等线" panose="02010600030101010101" pitchFamily="2" charset="-122"/>
              </a:rPr>
              <a:t>第一节    给药的基本知识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3600" b="1">
                <a:latin typeface="宋体" panose="02010600030101010101" pitchFamily="2" charset="-122"/>
                <a:cs typeface="等线" panose="02010600030101010101" pitchFamily="2" charset="-122"/>
              </a:rPr>
              <a:t>第二节    口服给药法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3600" b="1">
                <a:latin typeface="宋体" panose="02010600030101010101" pitchFamily="2" charset="-122"/>
                <a:cs typeface="等线" panose="02010600030101010101" pitchFamily="2" charset="-122"/>
              </a:rPr>
              <a:t>第三节    雾化吸入法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3600" b="1">
                <a:latin typeface="宋体" panose="02010600030101010101" pitchFamily="2" charset="-122"/>
                <a:cs typeface="等线" panose="02010600030101010101" pitchFamily="2" charset="-122"/>
              </a:rPr>
              <a:t>第四节    注射给药法</a:t>
            </a: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3600" b="1">
                <a:latin typeface="宋体" panose="02010600030101010101" pitchFamily="2" charset="-122"/>
                <a:cs typeface="等线" panose="02010600030101010101" pitchFamily="2" charset="-122"/>
              </a:rPr>
              <a:t>第五节    局部给药法</a:t>
            </a:r>
            <a:endParaRPr lang="en-US" altLang="zh-CN" sz="3600" b="1">
              <a:latin typeface="宋体" panose="02010600030101010101" pitchFamily="2" charset="-122"/>
              <a:cs typeface="等线" panose="02010600030101010101" pitchFamily="2" charset="-122"/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3600" b="1">
                <a:latin typeface="宋体" panose="02010600030101010101" pitchFamily="2" charset="-122"/>
                <a:cs typeface="等线" panose="02010600030101010101" pitchFamily="2" charset="-122"/>
              </a:rPr>
              <a:t>第六节    药物过敏实验及过敏反应的处理</a:t>
            </a:r>
            <a:endParaRPr lang="en-US" altLang="zh-CN" sz="3600" b="1">
              <a:latin typeface="宋体" panose="02010600030101010101" pitchFamily="2" charset="-122"/>
              <a:cs typeface="等线" panose="02010600030101010101" pitchFamily="2" charset="-122"/>
            </a:endParaRPr>
          </a:p>
          <a:p>
            <a:pPr eaLnBrk="1" hangingPunct="1">
              <a:lnSpc>
                <a:spcPct val="130000"/>
              </a:lnSpc>
              <a:buFont typeface="Wingdings" panose="05000000000000000000" pitchFamily="2" charset="2"/>
              <a:buNone/>
            </a:pPr>
            <a:endParaRPr lang="zh-CN" altLang="en-US" sz="3600" b="1">
              <a:latin typeface="宋体" panose="02010600030101010101" pitchFamily="2" charset="-122"/>
              <a:cs typeface="等线" panose="02010600030101010101" pitchFamily="2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33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87E4FB34-FC01-4D91-BA1C-CBB3CFACC9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9090025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二、药疗原则</a:t>
            </a:r>
            <a:r>
              <a:rPr lang="en-US" altLang="zh-CN" sz="3200" dirty="0"/>
              <a:t>——</a:t>
            </a:r>
            <a:r>
              <a:rPr lang="zh-CN" altLang="en-US" sz="3200" dirty="0"/>
              <a:t>发现给药错误应及时采取措施</a:t>
            </a:r>
          </a:p>
        </p:txBody>
      </p:sp>
      <p:sp>
        <p:nvSpPr>
          <p:cNvPr id="39939" name="灯片编号占位符 3">
            <a:extLst>
              <a:ext uri="{FF2B5EF4-FFF2-40B4-BE49-F238E27FC236}">
                <a16:creationId xmlns:a16="http://schemas.microsoft.com/office/drawing/2014/main" xmlns="" id="{B24D41EC-37CF-45FC-803E-5D17BD750E7B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6ADE3653-A7E4-4930-B757-9F7E18093902}"/>
              </a:ext>
            </a:extLst>
          </p:cNvPr>
          <p:cNvSpPr txBox="1"/>
          <p:nvPr/>
        </p:nvSpPr>
        <p:spPr>
          <a:xfrm>
            <a:off x="2351088" y="5164138"/>
            <a:ext cx="8299450" cy="63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立即上报，尽可能降低错误造成的不良后果。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39941" name="图片 6">
            <a:extLst>
              <a:ext uri="{FF2B5EF4-FFF2-40B4-BE49-F238E27FC236}">
                <a16:creationId xmlns:a16="http://schemas.microsoft.com/office/drawing/2014/main" xmlns="" id="{D937E20A-8009-491A-B3B3-CAFC53C13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6563" y="1041400"/>
            <a:ext cx="87788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xmlns="" id="{97A3D4C5-6BBA-43C1-902C-1AF585148269}"/>
              </a:ext>
            </a:extLst>
          </p:cNvPr>
          <p:cNvSpPr/>
          <p:nvPr/>
        </p:nvSpPr>
        <p:spPr>
          <a:xfrm>
            <a:off x="8391525" y="2784475"/>
            <a:ext cx="1079500" cy="63658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02138C98-A000-41A2-ADD7-964F36FEA2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2970213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三、给药途径</a:t>
            </a:r>
          </a:p>
        </p:txBody>
      </p:sp>
      <p:sp>
        <p:nvSpPr>
          <p:cNvPr id="40963" name="灯片编号占位符 3">
            <a:extLst>
              <a:ext uri="{FF2B5EF4-FFF2-40B4-BE49-F238E27FC236}">
                <a16:creationId xmlns:a16="http://schemas.microsoft.com/office/drawing/2014/main" xmlns="" id="{8439B196-58B4-487C-B593-A4E2CDF72D57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pic>
        <p:nvPicPr>
          <p:cNvPr id="40964" name="图片 5">
            <a:extLst>
              <a:ext uri="{FF2B5EF4-FFF2-40B4-BE49-F238E27FC236}">
                <a16:creationId xmlns:a16="http://schemas.microsoft.com/office/drawing/2014/main" xmlns="" id="{9DF91203-3DF1-45B5-A91A-2FCC5EDC8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6238" y="860425"/>
            <a:ext cx="8899525" cy="529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文本框 8">
            <a:extLst>
              <a:ext uri="{FF2B5EF4-FFF2-40B4-BE49-F238E27FC236}">
                <a16:creationId xmlns:a16="http://schemas.microsoft.com/office/drawing/2014/main" xmlns="" id="{5EDD0F0F-C6CF-413A-90BF-8181246A3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3136900"/>
            <a:ext cx="18716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给药途径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B7BEB903-18F8-45B3-AC93-B431272329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2970213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三、给药途径</a:t>
            </a:r>
          </a:p>
        </p:txBody>
      </p:sp>
      <p:sp>
        <p:nvSpPr>
          <p:cNvPr id="43011" name="灯片编号占位符 3">
            <a:extLst>
              <a:ext uri="{FF2B5EF4-FFF2-40B4-BE49-F238E27FC236}">
                <a16:creationId xmlns:a16="http://schemas.microsoft.com/office/drawing/2014/main" xmlns="" id="{06207FF7-3E63-40D3-812F-9BC9D8B4D67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6CC63B11-B215-4C39-B4EA-C633DAB0540A}"/>
              </a:ext>
            </a:extLst>
          </p:cNvPr>
          <p:cNvSpPr txBox="1"/>
          <p:nvPr/>
        </p:nvSpPr>
        <p:spPr>
          <a:xfrm>
            <a:off x="1055688" y="908050"/>
            <a:ext cx="9936162" cy="128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    除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静脉给药</a:t>
            </a:r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+mn-ea"/>
                <a:ea typeface="+mn-ea"/>
              </a:rPr>
              <a:t>直接进入血液循环之外，其他给药途径均有一个吸收的过程，吸收速度由快至慢如下：</a:t>
            </a:r>
            <a:endParaRPr lang="en-US" altLang="zh-CN" sz="2800" dirty="0">
              <a:solidFill>
                <a:schemeClr val="tx2">
                  <a:lumMod val="50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xmlns="" id="{9C261E51-8098-40F6-BA7D-0B9C730DEE8E}"/>
              </a:ext>
            </a:extLst>
          </p:cNvPr>
          <p:cNvSpPr/>
          <p:nvPr/>
        </p:nvSpPr>
        <p:spPr>
          <a:xfrm>
            <a:off x="7631113" y="4149725"/>
            <a:ext cx="1854200" cy="6477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800" dirty="0">
                <a:solidFill>
                  <a:srgbClr val="C00000"/>
                </a:solidFill>
              </a:rPr>
              <a:t>皮肤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04DADB19-716D-412B-8AA9-B09B42DD06CB}"/>
              </a:ext>
            </a:extLst>
          </p:cNvPr>
          <p:cNvGrpSpPr/>
          <p:nvPr/>
        </p:nvGrpSpPr>
        <p:grpSpPr>
          <a:xfrm>
            <a:off x="1847850" y="4149725"/>
            <a:ext cx="2879725" cy="647700"/>
            <a:chOff x="1847850" y="4149725"/>
            <a:chExt cx="2879725" cy="64770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FEE0DE38-50E1-4FF4-BC18-1FB6951220A5}"/>
                </a:ext>
              </a:extLst>
            </p:cNvPr>
            <p:cNvSpPr/>
            <p:nvPr/>
          </p:nvSpPr>
          <p:spPr>
            <a:xfrm>
              <a:off x="1847850" y="4149725"/>
              <a:ext cx="1854200" cy="647700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rgbClr val="C00000"/>
                  </a:solidFill>
                </a:rPr>
                <a:t>直肠黏膜</a:t>
              </a:r>
            </a:p>
          </p:txBody>
        </p:sp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xmlns="" id="{9E275641-33A8-47A6-A3BD-547E7A8F9C6B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>
              <a:off x="3702050" y="4473575"/>
              <a:ext cx="1025525" cy="23813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xmlns="" id="{598C5BC3-73AF-4AE6-A579-D34560D19F2B}"/>
              </a:ext>
            </a:extLst>
          </p:cNvPr>
          <p:cNvGrpSpPr/>
          <p:nvPr/>
        </p:nvGrpSpPr>
        <p:grpSpPr>
          <a:xfrm>
            <a:off x="4727575" y="4173538"/>
            <a:ext cx="2892425" cy="647700"/>
            <a:chOff x="4727575" y="4173538"/>
            <a:chExt cx="2892425" cy="647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9EB2BEB2-E0F3-4295-9558-11D041D9A3B1}"/>
                </a:ext>
              </a:extLst>
            </p:cNvPr>
            <p:cNvSpPr/>
            <p:nvPr/>
          </p:nvSpPr>
          <p:spPr>
            <a:xfrm>
              <a:off x="4727575" y="4173538"/>
              <a:ext cx="1855788" cy="647700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rgbClr val="C00000"/>
                  </a:solidFill>
                </a:rPr>
                <a:t>口服</a:t>
              </a:r>
            </a:p>
          </p:txBody>
        </p:sp>
        <p:cxnSp>
          <p:nvCxnSpPr>
            <p:cNvPr id="18" name="直接箭头连接符 17">
              <a:extLst>
                <a:ext uri="{FF2B5EF4-FFF2-40B4-BE49-F238E27FC236}">
                  <a16:creationId xmlns:a16="http://schemas.microsoft.com/office/drawing/2014/main" xmlns="" id="{07ED9E3D-DC74-4019-AA31-0E1517D0D252}"/>
                </a:ext>
              </a:extLst>
            </p:cNvPr>
            <p:cNvCxnSpPr/>
            <p:nvPr/>
          </p:nvCxnSpPr>
          <p:spPr>
            <a:xfrm>
              <a:off x="6594475" y="4492625"/>
              <a:ext cx="1025525" cy="254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31A5BCEE-6748-495F-8510-AA3EF5FB423B}"/>
              </a:ext>
            </a:extLst>
          </p:cNvPr>
          <p:cNvGrpSpPr/>
          <p:nvPr/>
        </p:nvGrpSpPr>
        <p:grpSpPr>
          <a:xfrm>
            <a:off x="695325" y="2781300"/>
            <a:ext cx="2808288" cy="647700"/>
            <a:chOff x="695325" y="2781300"/>
            <a:chExt cx="2808288" cy="647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9A844712-24F7-4E65-AEF7-5A72E2FE0F7E}"/>
                </a:ext>
              </a:extLst>
            </p:cNvPr>
            <p:cNvSpPr/>
            <p:nvPr/>
          </p:nvSpPr>
          <p:spPr>
            <a:xfrm>
              <a:off x="695325" y="2781300"/>
              <a:ext cx="1854200" cy="647700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rgbClr val="C00000"/>
                  </a:solidFill>
                </a:rPr>
                <a:t>吸入</a:t>
              </a: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xmlns="" id="{2C7BA5EA-9A00-46F9-9BB7-731C0BE134B5}"/>
                </a:ext>
              </a:extLst>
            </p:cNvPr>
            <p:cNvCxnSpPr>
              <a:cxnSpLocks/>
              <a:stCxn id="12" idx="3"/>
              <a:endCxn id="8" idx="1"/>
            </p:cNvCxnSpPr>
            <p:nvPr/>
          </p:nvCxnSpPr>
          <p:spPr>
            <a:xfrm>
              <a:off x="2549525" y="3105150"/>
              <a:ext cx="954088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B3E10A31-68A3-4E24-94F0-FB8A368A1969}"/>
              </a:ext>
            </a:extLst>
          </p:cNvPr>
          <p:cNvGrpSpPr/>
          <p:nvPr/>
        </p:nvGrpSpPr>
        <p:grpSpPr>
          <a:xfrm>
            <a:off x="3503613" y="2781300"/>
            <a:ext cx="2808287" cy="647700"/>
            <a:chOff x="3503613" y="2781300"/>
            <a:chExt cx="2808287" cy="64770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8F493A4A-67F7-49C8-A077-12C6556C0482}"/>
                </a:ext>
              </a:extLst>
            </p:cNvPr>
            <p:cNvSpPr/>
            <p:nvPr/>
          </p:nvSpPr>
          <p:spPr>
            <a:xfrm>
              <a:off x="3503613" y="2781300"/>
              <a:ext cx="1854200" cy="647700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rgbClr val="C00000"/>
                  </a:solidFill>
                </a:rPr>
                <a:t>舌下含服</a:t>
              </a:r>
            </a:p>
          </p:txBody>
        </p: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xmlns="" id="{15511530-EA23-4221-B243-67D240873649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5414963" y="3095625"/>
              <a:ext cx="896937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696DBCE-343A-4C56-AEDA-4A4D2F136358}"/>
              </a:ext>
            </a:extLst>
          </p:cNvPr>
          <p:cNvGrpSpPr/>
          <p:nvPr/>
        </p:nvGrpSpPr>
        <p:grpSpPr>
          <a:xfrm>
            <a:off x="6311900" y="2771775"/>
            <a:ext cx="2824163" cy="647700"/>
            <a:chOff x="6311900" y="2771775"/>
            <a:chExt cx="2824163" cy="64770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6EF7E920-A39F-47DF-8E70-6A1F89EBA629}"/>
                </a:ext>
              </a:extLst>
            </p:cNvPr>
            <p:cNvSpPr/>
            <p:nvPr/>
          </p:nvSpPr>
          <p:spPr>
            <a:xfrm>
              <a:off x="6311900" y="2771775"/>
              <a:ext cx="1854200" cy="647700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rgbClr val="C00000"/>
                  </a:solidFill>
                </a:rPr>
                <a:t>肌内注射</a:t>
              </a:r>
            </a:p>
          </p:txBody>
        </p: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xmlns="" id="{FD44EF2E-09BF-4AC1-BE71-336B9E83B936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 flipV="1">
              <a:off x="8189913" y="3074987"/>
              <a:ext cx="946150" cy="1428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0CE2DEF4-FA3E-43E7-BE49-E89193363F52}"/>
              </a:ext>
            </a:extLst>
          </p:cNvPr>
          <p:cNvGrpSpPr/>
          <p:nvPr/>
        </p:nvGrpSpPr>
        <p:grpSpPr>
          <a:xfrm>
            <a:off x="839416" y="2751137"/>
            <a:ext cx="10152434" cy="1741488"/>
            <a:chOff x="823541" y="2771775"/>
            <a:chExt cx="10152434" cy="17414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xmlns="" id="{6A886AE1-6B46-4510-8E44-06AC2B152D87}"/>
                </a:ext>
              </a:extLst>
            </p:cNvPr>
            <p:cNvSpPr/>
            <p:nvPr/>
          </p:nvSpPr>
          <p:spPr>
            <a:xfrm>
              <a:off x="9120188" y="2771775"/>
              <a:ext cx="1855787" cy="647700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rgbClr val="C00000"/>
                  </a:solidFill>
                </a:rPr>
                <a:t>皮下注射</a:t>
              </a:r>
            </a:p>
          </p:txBody>
        </p: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xmlns="" id="{9AC3C76C-8B16-4323-8A95-622F40A7EE01}"/>
                </a:ext>
              </a:extLst>
            </p:cNvPr>
            <p:cNvCxnSpPr>
              <a:cxnSpLocks/>
            </p:cNvCxnSpPr>
            <p:nvPr/>
          </p:nvCxnSpPr>
          <p:spPr>
            <a:xfrm>
              <a:off x="823541" y="4513263"/>
              <a:ext cx="960809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C8F4DAEF-F591-4909-9D06-807B42ECF0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5489575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四、给药次数和时间间隔</a:t>
            </a:r>
          </a:p>
        </p:txBody>
      </p:sp>
      <p:sp>
        <p:nvSpPr>
          <p:cNvPr id="44035" name="灯片编号占位符 3">
            <a:extLst>
              <a:ext uri="{FF2B5EF4-FFF2-40B4-BE49-F238E27FC236}">
                <a16:creationId xmlns:a16="http://schemas.microsoft.com/office/drawing/2014/main" xmlns="" id="{9FC93A7B-D18B-4475-B02A-C7138DD80C96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4BD91B71-F1F1-4D96-B18E-A687821CA57E}"/>
              </a:ext>
            </a:extLst>
          </p:cNvPr>
          <p:cNvSpPr txBox="1"/>
          <p:nvPr/>
        </p:nvSpPr>
        <p:spPr>
          <a:xfrm>
            <a:off x="1055688" y="1125538"/>
            <a:ext cx="10152880" cy="3594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25000"/>
              </a:lnSpc>
              <a:spcBef>
                <a:spcPct val="4000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latin typeface="+mn-ea"/>
                <a:ea typeface="+mn-ea"/>
                <a:sym typeface="Symbol" panose="05050102010706020507" pitchFamily="18" charset="2"/>
              </a:rPr>
              <a:t>    取决于药物的半衰期，以维持有效血药浓度、</a:t>
            </a:r>
            <a:r>
              <a:rPr lang="zh-CN" altLang="en-US" sz="2800" b="1" dirty="0">
                <a:solidFill>
                  <a:srgbClr val="0000FF"/>
                </a:solidFill>
                <a:latin typeface="+mn-ea"/>
                <a:ea typeface="+mn-ea"/>
                <a:sym typeface="Symbol" panose="05050102010706020507" pitchFamily="18" charset="2"/>
              </a:rPr>
              <a:t>发挥最大药效而又不至于引起毒性反应为最佳选择，</a:t>
            </a:r>
            <a:r>
              <a:rPr lang="zh-CN" altLang="en-US" sz="2800" b="1" dirty="0">
                <a:latin typeface="+mn-ea"/>
                <a:ea typeface="+mn-ea"/>
                <a:sym typeface="Symbol" panose="05050102010706020507" pitchFamily="18" charset="2"/>
              </a:rPr>
              <a:t>兼顾药物特性以及人体的生理节奏。</a:t>
            </a:r>
          </a:p>
          <a:p>
            <a:pPr eaLnBrk="1" hangingPunct="1">
              <a:lnSpc>
                <a:spcPct val="125000"/>
              </a:lnSpc>
              <a:spcBef>
                <a:spcPct val="4000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latin typeface="+mn-ea"/>
                <a:ea typeface="+mn-ea"/>
                <a:sym typeface="Symbol" panose="05050102010706020507" pitchFamily="18" charset="2"/>
              </a:rPr>
              <a:t>    </a:t>
            </a:r>
            <a:r>
              <a:rPr lang="zh-CN" altLang="en-US" sz="2800" b="1" dirty="0">
                <a:solidFill>
                  <a:srgbClr val="0000FF"/>
                </a:solidFill>
                <a:latin typeface="+mn-ea"/>
                <a:ea typeface="+mn-ea"/>
                <a:sym typeface="Symbol" panose="05050102010706020507" pitchFamily="18" charset="2"/>
              </a:rPr>
              <a:t>半衰期</a:t>
            </a:r>
            <a:r>
              <a:rPr lang="zh-CN" altLang="en-US" sz="2800" b="1" dirty="0">
                <a:latin typeface="+mn-ea"/>
                <a:ea typeface="+mn-ea"/>
                <a:sym typeface="Symbol" panose="05050102010706020507" pitchFamily="18" charset="2"/>
              </a:rPr>
              <a:t>是指血浆中药物浓度下降一半所需的时间。</a:t>
            </a:r>
          </a:p>
          <a:p>
            <a:pPr eaLnBrk="1" hangingPunct="1">
              <a:lnSpc>
                <a:spcPct val="125000"/>
              </a:lnSpc>
              <a:spcBef>
                <a:spcPct val="40000"/>
              </a:spcBef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latin typeface="+mn-ea"/>
                <a:ea typeface="+mn-ea"/>
                <a:sym typeface="Symbol" panose="05050102010706020507" pitchFamily="18" charset="2"/>
              </a:rPr>
              <a:t>    </a:t>
            </a:r>
            <a:r>
              <a:rPr lang="zh-CN" altLang="en-US" sz="2800" b="1" dirty="0">
                <a:solidFill>
                  <a:srgbClr val="0000FF"/>
                </a:solidFill>
                <a:latin typeface="+mn-ea"/>
                <a:ea typeface="+mn-ea"/>
                <a:sym typeface="Symbol" panose="05050102010706020507" pitchFamily="18" charset="2"/>
              </a:rPr>
              <a:t>半衰期短</a:t>
            </a:r>
            <a:r>
              <a:rPr lang="zh-CN" altLang="en-US" sz="2800" b="1" dirty="0">
                <a:latin typeface="+mn-ea"/>
                <a:ea typeface="+mn-ea"/>
                <a:sym typeface="Symbol" panose="05050102010706020507" pitchFamily="18" charset="2"/>
              </a:rPr>
              <a:t>的药物给药</a:t>
            </a:r>
            <a:r>
              <a:rPr lang="zh-CN" altLang="en-US" sz="2800" b="1" dirty="0">
                <a:solidFill>
                  <a:srgbClr val="0000FF"/>
                </a:solidFill>
                <a:latin typeface="+mn-ea"/>
                <a:ea typeface="+mn-ea"/>
                <a:sym typeface="Symbol" panose="05050102010706020507" pitchFamily="18" charset="2"/>
              </a:rPr>
              <a:t>间隔时间短</a:t>
            </a:r>
            <a:r>
              <a:rPr lang="zh-CN" altLang="en-US" sz="2800" b="1" dirty="0">
                <a:latin typeface="+mn-ea"/>
                <a:ea typeface="+mn-ea"/>
                <a:sym typeface="Symbol" panose="05050102010706020507" pitchFamily="18" charset="2"/>
              </a:rPr>
              <a:t>；半衰期长的药物给药间隔时间长。</a:t>
            </a:r>
            <a:r>
              <a:rPr lang="zh-CN" altLang="en-US" sz="2800" dirty="0">
                <a:latin typeface="+mn-ea"/>
                <a:ea typeface="+mn-ea"/>
                <a:sym typeface="Symbol" panose="05050102010706020507" pitchFamily="18" charset="2"/>
              </a:rPr>
              <a:t> </a:t>
            </a:r>
            <a:endParaRPr lang="zh-CN" altLang="en-US" sz="2800" b="1" dirty="0">
              <a:latin typeface="+mn-ea"/>
              <a:ea typeface="+mn-ea"/>
              <a:sym typeface="Symbol" panose="05050102010706020507" pitchFamily="18" charset="2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4">
            <a:extLst>
              <a:ext uri="{FF2B5EF4-FFF2-40B4-BE49-F238E27FC236}">
                <a16:creationId xmlns:a16="http://schemas.microsoft.com/office/drawing/2014/main" xmlns="" id="{325DF41E-DE52-4399-A593-1C4285897B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73169283"/>
              </p:ext>
            </p:extLst>
          </p:nvPr>
        </p:nvGraphicFramePr>
        <p:xfrm>
          <a:off x="1631504" y="260350"/>
          <a:ext cx="9937104" cy="6078369"/>
        </p:xfrm>
        <a:graphic>
          <a:graphicData uri="http://schemas.openxmlformats.org/drawingml/2006/table">
            <a:tbl>
              <a:tblPr/>
              <a:tblGrid>
                <a:gridCol w="16954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169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580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8646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240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491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缩写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中文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缩写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中文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缩写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中文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81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qd</a:t>
                      </a:r>
                      <a:endParaRPr kumimoji="0" lang="en-US" altLang="zh-CN" sz="3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每天一次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qod</a:t>
                      </a:r>
                      <a:endParaRPr kumimoji="0" lang="en-US" altLang="zh-CN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隔日一次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 </a:t>
                      </a:r>
                      <a:r>
                        <a:rPr kumimoji="0" lang="en-US" altLang="zh-C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prn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需要时（长期）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84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bid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每天两次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ac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饭前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 </a:t>
                      </a:r>
                      <a:r>
                        <a:rPr kumimoji="0" lang="en-US" altLang="zh-CN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sos</a:t>
                      </a:r>
                      <a:endParaRPr kumimoji="0" lang="en-US" altLang="zh-CN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必要时（限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次，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24H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）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84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tid</a:t>
                      </a:r>
                      <a:r>
                        <a:rPr kumimoji="0" lang="en-US" altLang="zh-CN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每天三次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pc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饭后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 </a:t>
                      </a:r>
                      <a:r>
                        <a:rPr kumimoji="0" lang="en-US" altLang="zh-CN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gtt</a:t>
                      </a:r>
                      <a:endParaRPr kumimoji="0" lang="en-US" altLang="zh-CN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滴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84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qid</a:t>
                      </a:r>
                      <a:endParaRPr kumimoji="0" lang="en-US" altLang="zh-CN" sz="3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每天四次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hs</a:t>
                      </a:r>
                      <a:endParaRPr kumimoji="0" lang="en-US" altLang="zh-CN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睡前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 </a:t>
                      </a:r>
                      <a:r>
                        <a:rPr kumimoji="0" lang="en-US" altLang="zh-C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ID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皮内注射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81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qh</a:t>
                      </a:r>
                      <a:endParaRPr kumimoji="0" lang="en-US" altLang="zh-CN" sz="3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每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h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一次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am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上午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  </a:t>
                      </a:r>
                      <a:r>
                        <a:rPr kumimoji="0" lang="en-US" altLang="zh-C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H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皮下注射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84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q2h 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每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2h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一次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kumimoji="0" lang="en-US" altLang="zh-C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pm    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下午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kumimoji="0" lang="en-US" altLang="zh-C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IM/</a:t>
                      </a:r>
                      <a:r>
                        <a:rPr kumimoji="0" lang="en-US" altLang="zh-CN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im</a:t>
                      </a:r>
                      <a:endParaRPr kumimoji="0" lang="en-US" altLang="zh-CN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肌肉注射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66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+mn-ea"/>
                        </a:rPr>
                        <a:t>q4h </a:t>
                      </a:r>
                      <a:endParaRPr kumimoji="0" lang="en-US" altLang="zh-CN" sz="3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+mn-ea"/>
                        </a:rPr>
                        <a:t>每</a:t>
                      </a:r>
                      <a:r>
                        <a:rPr kumimoji="0" lang="en-US" altLang="zh-CN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+mn-ea"/>
                        </a:rPr>
                        <a:t>4h</a:t>
                      </a: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+mn-ea"/>
                        </a:rPr>
                        <a:t>一次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kumimoji="0" lang="en-US" altLang="zh-CN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st</a:t>
                      </a:r>
                      <a:endParaRPr kumimoji="0" lang="en-US" altLang="zh-CN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立即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kumimoji="0" lang="en-US" altLang="zh-CN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IV/iv</a:t>
                      </a:r>
                      <a:endParaRPr kumimoji="0" lang="en-US" altLang="zh-CN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静脉注射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981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qm</a:t>
                      </a:r>
                      <a:endParaRPr kumimoji="0" lang="en-US" altLang="zh-CN" sz="3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每晨一次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kumimoji="0" lang="en-US" altLang="zh-C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DC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停止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kumimoji="0" lang="en-US" altLang="zh-CN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ivgtt</a:t>
                      </a:r>
                      <a:endParaRPr kumimoji="0" lang="en-US" altLang="zh-CN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静脉滴注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984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qn</a:t>
                      </a:r>
                      <a:endParaRPr kumimoji="0" lang="en-US" altLang="zh-CN" sz="3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每晚一次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200" dirty="0"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aa</a:t>
                      </a:r>
                      <a:endParaRPr lang="zh-CN" altLang="en-US" sz="320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solidFill>
                            <a:srgbClr val="C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各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 </a:t>
                      </a:r>
                      <a:r>
                        <a:rPr kumimoji="0" lang="en-US" altLang="zh-CN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po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zh-CN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口服</a:t>
                      </a: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5137" name="灯片编号占位符 3">
            <a:extLst>
              <a:ext uri="{FF2B5EF4-FFF2-40B4-BE49-F238E27FC236}">
                <a16:creationId xmlns:a16="http://schemas.microsoft.com/office/drawing/2014/main" xmlns="" id="{4FAC64F9-3D07-4D8B-8DAA-1C72A06C3FE3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45138" name="文本框 6">
            <a:extLst>
              <a:ext uri="{FF2B5EF4-FFF2-40B4-BE49-F238E27FC236}">
                <a16:creationId xmlns:a16="http://schemas.microsoft.com/office/drawing/2014/main" xmlns="" id="{E77288B5-4A62-4F61-8C90-96C913B1E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620713"/>
            <a:ext cx="677862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医院常用给药时间与安排表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灯片编号占位符 3">
            <a:extLst>
              <a:ext uri="{FF2B5EF4-FFF2-40B4-BE49-F238E27FC236}">
                <a16:creationId xmlns:a16="http://schemas.microsoft.com/office/drawing/2014/main" xmlns="" id="{8010A5BA-D725-4A34-8F80-369028C5ABC9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aphicFrame>
        <p:nvGraphicFramePr>
          <p:cNvPr id="2" name="Group 4">
            <a:extLst>
              <a:ext uri="{FF2B5EF4-FFF2-40B4-BE49-F238E27FC236}">
                <a16:creationId xmlns:a16="http://schemas.microsoft.com/office/drawing/2014/main" xmlns="" id="{5CE36067-CAA6-4647-9B55-781CD72F3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7528707"/>
              </p:ext>
            </p:extLst>
          </p:nvPr>
        </p:nvGraphicFramePr>
        <p:xfrm>
          <a:off x="1992313" y="115888"/>
          <a:ext cx="8567737" cy="5949862"/>
        </p:xfrm>
        <a:graphic>
          <a:graphicData uri="http://schemas.openxmlformats.org/drawingml/2006/table">
            <a:tbl>
              <a:tblPr/>
              <a:tblGrid>
                <a:gridCol w="22314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362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9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黑体" pitchFamily="49" charset="-122"/>
                        </a:rPr>
                        <a:t>给药时间</a:t>
                      </a:r>
                    </a:p>
                  </a:txBody>
                  <a:tcPr marL="91427" marR="91427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zh-CN" alt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ea typeface="黑体" pitchFamily="49" charset="-122"/>
                        </a:rPr>
                        <a:t>安排</a:t>
                      </a:r>
                    </a:p>
                  </a:txBody>
                  <a:tcPr marL="91427" marR="91427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82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qm</a:t>
                      </a:r>
                      <a:endParaRPr kumimoji="0" lang="en-US" altLang="zh-CN" sz="3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7" marR="91427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6am</a:t>
                      </a:r>
                    </a:p>
                  </a:txBody>
                  <a:tcPr marL="91427" marR="91427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49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qd</a:t>
                      </a:r>
                      <a:endParaRPr kumimoji="0" lang="en-US" altLang="zh-CN" sz="3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7" marR="91427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8am</a:t>
                      </a:r>
                    </a:p>
                  </a:txBody>
                  <a:tcPr marL="91427" marR="91427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8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bid</a:t>
                      </a:r>
                    </a:p>
                  </a:txBody>
                  <a:tcPr marL="91427" marR="91427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8am 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4pm</a:t>
                      </a:r>
                    </a:p>
                  </a:txBody>
                  <a:tcPr marL="91427" marR="91427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82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tid</a:t>
                      </a:r>
                      <a:endParaRPr kumimoji="0" lang="en-US" altLang="zh-CN" sz="3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7" marR="91427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8am 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12n 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4pm</a:t>
                      </a:r>
                    </a:p>
                  </a:txBody>
                  <a:tcPr marL="91427" marR="91427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8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qid</a:t>
                      </a:r>
                      <a:endParaRPr kumimoji="0" lang="en-US" altLang="zh-CN" sz="3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7" marR="91427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8am 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12n 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4pm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8pm</a:t>
                      </a:r>
                    </a:p>
                  </a:txBody>
                  <a:tcPr marL="91427" marR="91427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19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q2h</a:t>
                      </a:r>
                    </a:p>
                  </a:txBody>
                  <a:tcPr marL="91427" marR="91427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6am 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8am 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10am 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12n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2pm 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4pm…..</a:t>
                      </a:r>
                    </a:p>
                  </a:txBody>
                  <a:tcPr marL="91427" marR="91427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32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q3h</a:t>
                      </a:r>
                    </a:p>
                  </a:txBody>
                  <a:tcPr marL="91427" marR="91427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6qm 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9am 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12n 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3pm 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6pm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9pm……</a:t>
                      </a:r>
                    </a:p>
                  </a:txBody>
                  <a:tcPr marL="91427" marR="91427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982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q6h</a:t>
                      </a:r>
                    </a:p>
                  </a:txBody>
                  <a:tcPr marL="91427" marR="91427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8am 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2pm 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8pm</a:t>
                      </a:r>
                      <a:r>
                        <a:rPr kumimoji="0" lang="zh-CN" alt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；</a:t>
                      </a: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2am</a:t>
                      </a:r>
                    </a:p>
                  </a:txBody>
                  <a:tcPr marL="91427" marR="91427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982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ea typeface="宋体" pitchFamily="2" charset="-122"/>
                        </a:rPr>
                        <a:t>qn</a:t>
                      </a:r>
                      <a:endParaRPr kumimoji="0" lang="en-US" altLang="zh-CN" sz="3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  <a:ea typeface="宋体" pitchFamily="2" charset="-122"/>
                      </a:endParaRPr>
                    </a:p>
                  </a:txBody>
                  <a:tcPr marL="91427" marR="91427" marT="45727" marB="45727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CN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ea"/>
                          <a:ea typeface="+mn-ea"/>
                        </a:rPr>
                        <a:t>8pm</a:t>
                      </a:r>
                    </a:p>
                  </a:txBody>
                  <a:tcPr marL="91427" marR="91427" marT="45727" marB="4572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6118" name="文本框 2">
            <a:extLst>
              <a:ext uri="{FF2B5EF4-FFF2-40B4-BE49-F238E27FC236}">
                <a16:creationId xmlns:a16="http://schemas.microsoft.com/office/drawing/2014/main" xmlns="" id="{460BB4EC-996C-45F9-B8CC-83CC23F19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620713"/>
            <a:ext cx="677862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>
                <a:solidFill>
                  <a:srgbClr val="C0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医院常用给药时间与安排表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4B7A85AE-32C2-4072-9437-3F99D79A5D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154988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五、影响药物疗效的因素</a:t>
            </a:r>
            <a:r>
              <a:rPr lang="en-US" altLang="zh-CN" sz="3200" dirty="0"/>
              <a:t>——</a:t>
            </a:r>
            <a:r>
              <a:rPr lang="zh-CN" altLang="en-US" sz="3200" dirty="0"/>
              <a:t>药物因素</a:t>
            </a:r>
          </a:p>
        </p:txBody>
      </p:sp>
      <p:sp>
        <p:nvSpPr>
          <p:cNvPr id="48131" name="灯片编号占位符 3">
            <a:extLst>
              <a:ext uri="{FF2B5EF4-FFF2-40B4-BE49-F238E27FC236}">
                <a16:creationId xmlns:a16="http://schemas.microsoft.com/office/drawing/2014/main" xmlns="" id="{092DE3B7-87E6-49DC-8525-822054471A49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xmlns="" id="{79543026-6436-4270-9215-55DBE480F77B}"/>
              </a:ext>
            </a:extLst>
          </p:cNvPr>
          <p:cNvSpPr txBox="1"/>
          <p:nvPr/>
        </p:nvSpPr>
        <p:spPr>
          <a:xfrm>
            <a:off x="911424" y="1916832"/>
            <a:ext cx="4968875" cy="2690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25000"/>
              </a:lnSpc>
              <a:spcBef>
                <a:spcPct val="40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药物的吸收  影响因素较多 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sym typeface="Symbol" panose="05050102010706020507" pitchFamily="18" charset="2"/>
            </a:endParaRPr>
          </a:p>
          <a:p>
            <a:pPr marL="457200" indent="-457200" eaLnBrk="1" hangingPunct="1">
              <a:lnSpc>
                <a:spcPct val="125000"/>
              </a:lnSpc>
              <a:spcBef>
                <a:spcPct val="40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药物的分布  非均匀分布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sym typeface="Symbol" panose="05050102010706020507" pitchFamily="18" charset="2"/>
            </a:endParaRPr>
          </a:p>
          <a:p>
            <a:pPr marL="457200" indent="-457200" eaLnBrk="1" hangingPunct="1">
              <a:lnSpc>
                <a:spcPct val="125000"/>
              </a:lnSpc>
              <a:spcBef>
                <a:spcPct val="40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药物的代谢  主要在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  <a:sym typeface="Symbol" panose="05050102010706020507" pitchFamily="18" charset="2"/>
              </a:rPr>
              <a:t>肝脏</a:t>
            </a:r>
            <a:endParaRPr lang="en-US" altLang="zh-CN" sz="2800" b="1" dirty="0">
              <a:solidFill>
                <a:srgbClr val="C00000"/>
              </a:solidFill>
              <a:latin typeface="+mn-ea"/>
              <a:ea typeface="+mn-ea"/>
              <a:sym typeface="Symbol" panose="05050102010706020507" pitchFamily="18" charset="2"/>
            </a:endParaRPr>
          </a:p>
          <a:p>
            <a:pPr marL="457200" indent="-457200" eaLnBrk="1" hangingPunct="1">
              <a:lnSpc>
                <a:spcPct val="125000"/>
              </a:lnSpc>
              <a:spcBef>
                <a:spcPct val="40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药物的排泄  主要经过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  <a:ea typeface="+mn-ea"/>
                <a:sym typeface="Symbol" panose="05050102010706020507" pitchFamily="18" charset="2"/>
              </a:rPr>
              <a:t>肾脏</a:t>
            </a:r>
          </a:p>
        </p:txBody>
      </p:sp>
      <p:pic>
        <p:nvPicPr>
          <p:cNvPr id="48133" name="图片 3">
            <a:extLst>
              <a:ext uri="{FF2B5EF4-FFF2-40B4-BE49-F238E27FC236}">
                <a16:creationId xmlns:a16="http://schemas.microsoft.com/office/drawing/2014/main" xmlns="" id="{71038A04-7D6B-44A6-A780-6EDFE3838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7968" y="764704"/>
            <a:ext cx="68294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EB949686-3C4A-42B7-94D6-A7A54F984D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154988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五、影响药物疗效的因素</a:t>
            </a:r>
            <a:r>
              <a:rPr lang="en-US" altLang="zh-CN" sz="3200" dirty="0"/>
              <a:t>——</a:t>
            </a:r>
            <a:r>
              <a:rPr lang="zh-CN" altLang="en-US" sz="3200" dirty="0"/>
              <a:t>给药方法</a:t>
            </a:r>
          </a:p>
        </p:txBody>
      </p:sp>
      <p:sp>
        <p:nvSpPr>
          <p:cNvPr id="49155" name="灯片编号占位符 3">
            <a:extLst>
              <a:ext uri="{FF2B5EF4-FFF2-40B4-BE49-F238E27FC236}">
                <a16:creationId xmlns:a16="http://schemas.microsoft.com/office/drawing/2014/main" xmlns="" id="{BCEA9CF5-E639-4032-AFA2-C0823F7AD2D3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24507E08-34C9-498C-8F21-986E25404BD9}"/>
              </a:ext>
            </a:extLst>
          </p:cNvPr>
          <p:cNvSpPr txBox="1"/>
          <p:nvPr/>
        </p:nvSpPr>
        <p:spPr>
          <a:xfrm>
            <a:off x="766763" y="1196975"/>
            <a:ext cx="10442575" cy="1268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25000"/>
              </a:lnSpc>
              <a:spcBef>
                <a:spcPct val="40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给药途径 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  <a:sym typeface="Symbol" panose="05050102010706020507" pitchFamily="18" charset="2"/>
              </a:rPr>
              <a:t>不同途径影响药效强弱、起效快慢及药效</a:t>
            </a:r>
            <a:r>
              <a:rPr lang="zh-CN" altLang="en-US" sz="2800" b="1" dirty="0">
                <a:latin typeface="+mn-ea"/>
                <a:ea typeface="+mn-ea"/>
                <a:sym typeface="Symbol" panose="05050102010706020507" pitchFamily="18" charset="2"/>
              </a:rPr>
              <a:t> </a:t>
            </a:r>
            <a:endParaRPr lang="en-US" altLang="zh-CN" sz="2800" b="1" dirty="0">
              <a:latin typeface="+mn-ea"/>
              <a:ea typeface="+mn-ea"/>
              <a:sym typeface="Symbol" panose="05050102010706020507" pitchFamily="18" charset="2"/>
            </a:endParaRPr>
          </a:p>
          <a:p>
            <a:pPr marL="457200" indent="-457200" eaLnBrk="1" hangingPunct="1">
              <a:lnSpc>
                <a:spcPct val="125000"/>
              </a:lnSpc>
              <a:spcBef>
                <a:spcPct val="40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给药时间 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  <a:sym typeface="Symbol" panose="05050102010706020507" pitchFamily="18" charset="2"/>
              </a:rPr>
              <a:t>提高疗效、降低副作用</a:t>
            </a:r>
            <a:endParaRPr lang="en-US" altLang="zh-CN" sz="2800" b="1" dirty="0">
              <a:latin typeface="FangSong" panose="02010609060101010101" pitchFamily="49" charset="-122"/>
              <a:ea typeface="FangSong" panose="02010609060101010101" pitchFamily="49" charset="-122"/>
              <a:sym typeface="Symbol" panose="05050102010706020507" pitchFamily="18" charset="2"/>
            </a:endParaRPr>
          </a:p>
        </p:txBody>
      </p:sp>
      <p:sp>
        <p:nvSpPr>
          <p:cNvPr id="7" name="文本占位符 685058">
            <a:extLst>
              <a:ext uri="{FF2B5EF4-FFF2-40B4-BE49-F238E27FC236}">
                <a16:creationId xmlns:a16="http://schemas.microsoft.com/office/drawing/2014/main" xmlns="" id="{3D8D74C2-7042-411D-B7CF-7B2CD0C85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3001963"/>
            <a:ext cx="82296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Arial" panose="020B0604020202020204" pitchFamily="34" charset="0"/>
              <a:buNone/>
            </a:pPr>
            <a:r>
              <a:rPr lang="zh-CN" altLang="en-US" sz="2800" b="1">
                <a:solidFill>
                  <a:srgbClr val="C00000"/>
                </a:solidFill>
              </a:rPr>
              <a:t>硫酸镁：</a:t>
            </a:r>
          </a:p>
          <a:p>
            <a:pPr lvl="1" eaLnBrk="1" hangingPunct="1">
              <a:lnSpc>
                <a:spcPct val="125000"/>
              </a:lnSpc>
            </a:pPr>
            <a:r>
              <a:rPr lang="zh-CN" altLang="en-US" sz="2800" b="1">
                <a:solidFill>
                  <a:srgbClr val="002060"/>
                </a:solidFill>
              </a:rPr>
              <a:t>口服：导泻、利胆</a:t>
            </a:r>
          </a:p>
          <a:p>
            <a:pPr lvl="1" eaLnBrk="1" hangingPunct="1">
              <a:lnSpc>
                <a:spcPct val="125000"/>
              </a:lnSpc>
            </a:pPr>
            <a:r>
              <a:rPr lang="zh-CN" altLang="en-US" sz="2800" b="1">
                <a:solidFill>
                  <a:srgbClr val="002060"/>
                </a:solidFill>
              </a:rPr>
              <a:t>注射：镇静和降压</a:t>
            </a:r>
          </a:p>
          <a:p>
            <a:pPr lvl="1" eaLnBrk="1" hangingPunct="1">
              <a:lnSpc>
                <a:spcPct val="125000"/>
              </a:lnSpc>
            </a:pPr>
            <a:r>
              <a:rPr lang="zh-CN" altLang="en-US" sz="2800" b="1">
                <a:solidFill>
                  <a:srgbClr val="002060"/>
                </a:solidFill>
              </a:rPr>
              <a:t>湿热外敷：消肿、止痛（静脉炎）</a:t>
            </a:r>
          </a:p>
        </p:txBody>
      </p:sp>
      <p:pic>
        <p:nvPicPr>
          <p:cNvPr id="49158" name="图片 8">
            <a:extLst>
              <a:ext uri="{FF2B5EF4-FFF2-40B4-BE49-F238E27FC236}">
                <a16:creationId xmlns:a16="http://schemas.microsoft.com/office/drawing/2014/main" xmlns="" id="{8005547A-033F-4684-9B5E-80D16922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4463" y="3061444"/>
            <a:ext cx="28956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图片 10">
            <a:extLst>
              <a:ext uri="{FF2B5EF4-FFF2-40B4-BE49-F238E27FC236}">
                <a16:creationId xmlns:a16="http://schemas.microsoft.com/office/drawing/2014/main" xmlns="" id="{F7A1E95F-0491-4E90-8677-24DA225C3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8768" y="3060700"/>
            <a:ext cx="255111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51F2A68A-DD96-4AD6-B186-C361AF8DB3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154988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五、影响药物疗效的因素</a:t>
            </a:r>
            <a:r>
              <a:rPr lang="en-US" altLang="zh-CN" sz="3200" dirty="0"/>
              <a:t>——</a:t>
            </a:r>
            <a:r>
              <a:rPr lang="zh-CN" altLang="en-US" sz="3200" dirty="0"/>
              <a:t>给药方法</a:t>
            </a:r>
          </a:p>
        </p:txBody>
      </p:sp>
      <p:sp>
        <p:nvSpPr>
          <p:cNvPr id="50179" name="灯片编号占位符 3">
            <a:extLst>
              <a:ext uri="{FF2B5EF4-FFF2-40B4-BE49-F238E27FC236}">
                <a16:creationId xmlns:a16="http://schemas.microsoft.com/office/drawing/2014/main" xmlns="" id="{7F7DB1CD-7FA1-465F-ACB7-D2B19D5067D4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9F83A38E-1F17-4EC7-9042-4E27D876D5E2}"/>
              </a:ext>
            </a:extLst>
          </p:cNvPr>
          <p:cNvSpPr txBox="1"/>
          <p:nvPr/>
        </p:nvSpPr>
        <p:spPr>
          <a:xfrm>
            <a:off x="695325" y="1081088"/>
            <a:ext cx="6553200" cy="1268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25000"/>
              </a:lnSpc>
              <a:spcBef>
                <a:spcPct val="40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给药剂量 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  <a:sym typeface="Symbol" panose="05050102010706020507" pitchFamily="18" charset="2"/>
              </a:rPr>
              <a:t>存在最大效应剂量</a:t>
            </a:r>
            <a:endParaRPr lang="en-US" altLang="zh-CN" sz="2800" b="1" dirty="0">
              <a:latin typeface="FangSong" panose="02010609060101010101" pitchFamily="49" charset="-122"/>
              <a:ea typeface="FangSong" panose="02010609060101010101" pitchFamily="49" charset="-122"/>
              <a:sym typeface="Symbol" panose="05050102010706020507" pitchFamily="18" charset="2"/>
            </a:endParaRPr>
          </a:p>
          <a:p>
            <a:pPr marL="457200" indent="-457200" eaLnBrk="1" hangingPunct="1">
              <a:lnSpc>
                <a:spcPct val="125000"/>
              </a:lnSpc>
              <a:spcBef>
                <a:spcPct val="40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联合用药 </a:t>
            </a:r>
            <a:r>
              <a:rPr lang="zh-CN" altLang="en-US" sz="2800" b="1" dirty="0">
                <a:latin typeface="FangSong" panose="02010609060101010101" pitchFamily="49" charset="-122"/>
                <a:ea typeface="FangSong" panose="02010609060101010101" pitchFamily="49" charset="-122"/>
                <a:sym typeface="Symbol" panose="05050102010706020507" pitchFamily="18" charset="2"/>
              </a:rPr>
              <a:t>增强疗效，减少不良反应</a:t>
            </a:r>
          </a:p>
        </p:txBody>
      </p:sp>
      <p:sp>
        <p:nvSpPr>
          <p:cNvPr id="5" name="文本占位符 701441">
            <a:extLst>
              <a:ext uri="{FF2B5EF4-FFF2-40B4-BE49-F238E27FC236}">
                <a16:creationId xmlns:a16="http://schemas.microsoft.com/office/drawing/2014/main" xmlns="" id="{CA36B81C-A177-4E86-8FEE-DCBBF8067BEB}"/>
              </a:ext>
            </a:extLst>
          </p:cNvPr>
          <p:cNvSpPr txBox="1">
            <a:spLocks noChangeArrowheads="1"/>
          </p:cNvSpPr>
          <p:nvPr/>
        </p:nvSpPr>
        <p:spPr>
          <a:xfrm>
            <a:off x="874712" y="3429000"/>
            <a:ext cx="10442575" cy="2520950"/>
          </a:xfrm>
          <a:prstGeom prst="rect">
            <a:avLst/>
          </a:prstGeom>
        </p:spPr>
        <p:txBody>
          <a:bodyPr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A50021"/>
                </a:solidFill>
                <a:latin typeface="黑体" panose="02010609060101010101" pitchFamily="49" charset="-122"/>
              </a:rPr>
              <a:t>协同作用</a:t>
            </a:r>
            <a:r>
              <a:rPr lang="en-US" altLang="zh-CN" sz="2800" b="1" dirty="0">
                <a:solidFill>
                  <a:srgbClr val="A50021"/>
                </a:solidFill>
                <a:latin typeface="黑体" panose="02010609060101010101" pitchFamily="49" charset="-122"/>
              </a:rPr>
              <a:t>: </a:t>
            </a:r>
            <a:r>
              <a:rPr lang="zh-CN" altLang="en-US" sz="2800" b="1" dirty="0"/>
              <a:t>联合用药后使原有的效应</a:t>
            </a:r>
            <a:r>
              <a:rPr lang="zh-CN" altLang="en-US" sz="2800" b="1" dirty="0">
                <a:solidFill>
                  <a:srgbClr val="C00000"/>
                </a:solidFill>
              </a:rPr>
              <a:t>增强</a:t>
            </a:r>
            <a:r>
              <a:rPr lang="zh-CN" altLang="en-US" sz="2800" b="1" dirty="0"/>
              <a:t>。</a:t>
            </a:r>
          </a:p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009900"/>
                </a:solidFill>
              </a:rPr>
              <a:t>                                                           异烟肼＋乙胺丁醇</a:t>
            </a:r>
            <a:r>
              <a:rPr lang="en-US" altLang="zh-CN" sz="2400" b="1" dirty="0">
                <a:solidFill>
                  <a:srgbClr val="009900"/>
                </a:solidFill>
              </a:rPr>
              <a:t>——</a:t>
            </a:r>
            <a:r>
              <a:rPr lang="zh-CN" altLang="en-US" sz="2400" b="1" dirty="0">
                <a:solidFill>
                  <a:srgbClr val="009900"/>
                </a:solidFill>
              </a:rPr>
              <a:t>增强抗结核作用</a:t>
            </a:r>
            <a:endParaRPr lang="en-US" altLang="zh-CN" sz="2400" b="1" dirty="0">
              <a:solidFill>
                <a:srgbClr val="009900"/>
              </a:solidFill>
            </a:endParaRPr>
          </a:p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A50021"/>
                </a:solidFill>
                <a:latin typeface="黑体" panose="02010609060101010101" pitchFamily="49" charset="-122"/>
              </a:rPr>
              <a:t>拮抗作用</a:t>
            </a:r>
            <a:r>
              <a:rPr lang="en-US" altLang="zh-CN" sz="2800" b="1" dirty="0">
                <a:solidFill>
                  <a:srgbClr val="A50021"/>
                </a:solidFill>
                <a:latin typeface="黑体" panose="02010609060101010101" pitchFamily="49" charset="-122"/>
              </a:rPr>
              <a:t>: </a:t>
            </a:r>
            <a:r>
              <a:rPr lang="zh-CN" altLang="en-US" sz="2800" b="1" dirty="0"/>
              <a:t>联合用药后使原有的效应</a:t>
            </a:r>
            <a:r>
              <a:rPr lang="zh-CN" altLang="en-US" sz="2800" b="1" dirty="0">
                <a:solidFill>
                  <a:srgbClr val="C00000"/>
                </a:solidFill>
              </a:rPr>
              <a:t>减弱</a:t>
            </a:r>
            <a:r>
              <a:rPr lang="zh-CN" altLang="en-US" sz="2800" b="1" dirty="0"/>
              <a:t>。</a:t>
            </a:r>
          </a:p>
          <a:p>
            <a:pPr marL="0" indent="0"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solidFill>
                  <a:srgbClr val="009900"/>
                </a:solidFill>
              </a:rPr>
              <a:t>                                                           庆大霉素＋呋塞米</a:t>
            </a:r>
            <a:r>
              <a:rPr lang="en-US" altLang="zh-CN" sz="2400" b="1" dirty="0">
                <a:solidFill>
                  <a:srgbClr val="009900"/>
                </a:solidFill>
              </a:rPr>
              <a:t>——</a:t>
            </a:r>
            <a:r>
              <a:rPr lang="zh-CN" altLang="en-US" sz="2400" b="1" dirty="0">
                <a:solidFill>
                  <a:srgbClr val="009900"/>
                </a:solidFill>
              </a:rPr>
              <a:t>致永久性耳聋</a:t>
            </a:r>
            <a:endParaRPr lang="en-US" altLang="zh-CN" sz="2400" b="1" dirty="0">
              <a:solidFill>
                <a:srgbClr val="009900"/>
              </a:solidFill>
            </a:endParaRP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  <a:defRPr/>
            </a:pPr>
            <a:endParaRPr lang="zh-CN" altLang="en-US" sz="2400" b="1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B09F371-5DFF-4369-A9C3-6A3C720E2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0325" y="836613"/>
            <a:ext cx="4002088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D0D05E68-9889-460A-BF01-757D49694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154988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五、影响药物疗效的因素</a:t>
            </a:r>
            <a:r>
              <a:rPr lang="en-US" altLang="zh-CN" sz="3200" dirty="0"/>
              <a:t>——</a:t>
            </a:r>
            <a:r>
              <a:rPr lang="zh-CN" altLang="en-US" sz="3200" dirty="0"/>
              <a:t>机体因素</a:t>
            </a:r>
          </a:p>
        </p:txBody>
      </p:sp>
      <p:sp>
        <p:nvSpPr>
          <p:cNvPr id="51203" name="灯片编号占位符 3">
            <a:extLst>
              <a:ext uri="{FF2B5EF4-FFF2-40B4-BE49-F238E27FC236}">
                <a16:creationId xmlns:a16="http://schemas.microsoft.com/office/drawing/2014/main" xmlns="" id="{2D1D889E-9A4D-4E27-9062-D69A161AD836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BB9940A3-3859-49E9-9020-EB917DD30126}"/>
              </a:ext>
            </a:extLst>
          </p:cNvPr>
          <p:cNvSpPr txBox="1"/>
          <p:nvPr/>
        </p:nvSpPr>
        <p:spPr>
          <a:xfrm>
            <a:off x="982662" y="1268413"/>
            <a:ext cx="10297913" cy="4111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25000"/>
              </a:lnSpc>
              <a:spcBef>
                <a:spcPct val="40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生理因素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sym typeface="Symbol" panose="05050102010706020507" pitchFamily="18" charset="2"/>
            </a:endParaRPr>
          </a:p>
          <a:p>
            <a:pPr eaLnBrk="1" hangingPunct="1">
              <a:lnSpc>
                <a:spcPct val="125000"/>
              </a:lnSpc>
              <a:spcBef>
                <a:spcPct val="4000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 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Symbol" panose="05050102010706020507" pitchFamily="18" charset="2"/>
              </a:rPr>
              <a:t>年龄与体重   “常用量”针对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Symbol" panose="05050102010706020507" pitchFamily="18" charset="2"/>
              </a:rPr>
              <a:t>14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Symbol" panose="05050102010706020507" pitchFamily="18" charset="2"/>
              </a:rPr>
              <a:t>～</a:t>
            </a: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Symbol" panose="05050102010706020507" pitchFamily="18" charset="2"/>
              </a:rPr>
              <a:t>60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Symbol" panose="05050102010706020507" pitchFamily="18" charset="2"/>
              </a:rPr>
              <a:t>岁人群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  <a:sym typeface="Symbol" panose="05050102010706020507" pitchFamily="18" charset="2"/>
            </a:endParaRPr>
          </a:p>
          <a:p>
            <a:pPr eaLnBrk="1" hangingPunct="1">
              <a:lnSpc>
                <a:spcPct val="125000"/>
              </a:lnSpc>
              <a:spcBef>
                <a:spcPct val="40000"/>
              </a:spcBef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Symbol" panose="05050102010706020507" pitchFamily="18" charset="2"/>
              </a:rPr>
              <a:t> 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Symbol" panose="05050102010706020507" pitchFamily="18" charset="2"/>
              </a:rPr>
              <a:t>性      别   一般无差别，月经期、妊娠期、哺乳期有影响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  <a:sym typeface="Symbol" panose="05050102010706020507" pitchFamily="18" charset="2"/>
            </a:endParaRPr>
          </a:p>
          <a:p>
            <a:pPr marL="457200" indent="-457200" eaLnBrk="1" hangingPunct="1">
              <a:lnSpc>
                <a:spcPct val="125000"/>
              </a:lnSpc>
              <a:spcBef>
                <a:spcPct val="40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病理因素  </a:t>
            </a:r>
            <a:r>
              <a:rPr lang="zh-CN" altLang="en-US" sz="2800" b="1" dirty="0">
                <a:solidFill>
                  <a:srgbClr val="00206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Symbol" panose="05050102010706020507" pitchFamily="18" charset="2"/>
              </a:rPr>
              <a:t>良好的肝肾功能</a:t>
            </a:r>
            <a:endParaRPr lang="en-US" altLang="zh-CN" sz="2800" b="1" dirty="0">
              <a:solidFill>
                <a:srgbClr val="002060"/>
              </a:solidFill>
              <a:latin typeface="仿宋" panose="02010609060101010101" pitchFamily="49" charset="-122"/>
              <a:ea typeface="仿宋" panose="02010609060101010101" pitchFamily="49" charset="-122"/>
              <a:sym typeface="Symbol" panose="05050102010706020507" pitchFamily="18" charset="2"/>
            </a:endParaRPr>
          </a:p>
          <a:p>
            <a:pPr marL="457200" indent="-457200" eaLnBrk="1" hangingPunct="1">
              <a:lnSpc>
                <a:spcPct val="125000"/>
              </a:lnSpc>
              <a:spcBef>
                <a:spcPct val="40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心理因素  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sym typeface="Symbol" panose="05050102010706020507" pitchFamily="18" charset="2"/>
            </a:endParaRPr>
          </a:p>
          <a:p>
            <a:pPr marL="457200" indent="-457200" eaLnBrk="1" hangingPunct="1">
              <a:lnSpc>
                <a:spcPct val="125000"/>
              </a:lnSpc>
              <a:spcBef>
                <a:spcPct val="40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个体差异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sym typeface="Symbol" panose="05050102010706020507" pitchFamily="18" charset="2"/>
            </a:endParaRPr>
          </a:p>
        </p:txBody>
      </p:sp>
      <p:pic>
        <p:nvPicPr>
          <p:cNvPr id="51205" name="图片 5">
            <a:extLst>
              <a:ext uri="{FF2B5EF4-FFF2-40B4-BE49-F238E27FC236}">
                <a16:creationId xmlns:a16="http://schemas.microsoft.com/office/drawing/2014/main" xmlns="" id="{735A28DD-A4D8-4EB8-946A-1E4B607E3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6225" y="3106738"/>
            <a:ext cx="39878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xmlns="" id="{29651230-863B-438B-BE47-E398D3FF5496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4295775" y="620713"/>
            <a:ext cx="7805738" cy="5472583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了解：局部给药法的相关知识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chemeClr val="hlink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2.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熟悉：给药的基本知识；给药次数及间隔时间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rgbClr val="CC66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C0000"/>
                </a:solidFill>
              </a:rPr>
              <a:t>3</a:t>
            </a:r>
            <a:r>
              <a:rPr lang="en-US" altLang="zh-CN" sz="2800" b="1" dirty="0">
                <a:solidFill>
                  <a:srgbClr val="C00000"/>
                </a:solidFill>
              </a:rPr>
              <a:t>.</a:t>
            </a:r>
            <a:r>
              <a:rPr lang="zh-CN" altLang="en-US" sz="2800" b="1" dirty="0">
                <a:solidFill>
                  <a:srgbClr val="C00000"/>
                </a:solidFill>
              </a:rPr>
              <a:t>掌握：</a:t>
            </a:r>
            <a:r>
              <a:rPr lang="en-US" altLang="zh-CN" sz="2800" b="1" dirty="0">
                <a:solidFill>
                  <a:srgbClr val="C00000"/>
                </a:solidFill>
              </a:rPr>
              <a:t>1</a:t>
            </a:r>
            <a:r>
              <a:rPr lang="zh-CN" altLang="en-US" sz="2800" b="1" dirty="0">
                <a:solidFill>
                  <a:srgbClr val="C00000"/>
                </a:solidFill>
              </a:rPr>
              <a:t>）药疗原则、注射原则</a:t>
            </a: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C00000"/>
                </a:solidFill>
              </a:rPr>
              <a:t>2</a:t>
            </a:r>
            <a:r>
              <a:rPr lang="zh-CN" altLang="en-US" sz="2800" b="1" dirty="0">
                <a:solidFill>
                  <a:srgbClr val="C00000"/>
                </a:solidFill>
              </a:rPr>
              <a:t>）各注射法的目的、部位、注意事项</a:t>
            </a: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C00000"/>
                </a:solidFill>
              </a:rPr>
              <a:t>3</a:t>
            </a:r>
            <a:r>
              <a:rPr lang="zh-CN" altLang="en-US" sz="2800" b="1" dirty="0">
                <a:solidFill>
                  <a:srgbClr val="C00000"/>
                </a:solidFill>
              </a:rPr>
              <a:t>）青霉素过敏性休克的预防及处理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4</a:t>
            </a:r>
            <a:r>
              <a:rPr lang="zh-CN" altLang="en-US" sz="2800" b="1" dirty="0">
                <a:solidFill>
                  <a:srgbClr val="C00000"/>
                </a:solidFill>
              </a:rPr>
              <a:t>）掌握各种给药方法及技术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5</a:t>
            </a:r>
            <a:r>
              <a:rPr lang="zh-CN" altLang="en-US" sz="2800" b="1" dirty="0">
                <a:solidFill>
                  <a:srgbClr val="C00000"/>
                </a:solidFill>
              </a:rPr>
              <a:t>）正确配置各种常见过敏试验药液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6</a:t>
            </a:r>
            <a:r>
              <a:rPr lang="zh-CN" altLang="en-US" sz="2800" b="1" dirty="0">
                <a:solidFill>
                  <a:srgbClr val="C00000"/>
                </a:solidFill>
              </a:rPr>
              <a:t>）正确判断和处理药物过敏反应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7</a:t>
            </a:r>
            <a:r>
              <a:rPr lang="zh-CN" altLang="en-US" sz="2800" b="1" dirty="0">
                <a:solidFill>
                  <a:srgbClr val="C00000"/>
                </a:solidFill>
              </a:rPr>
              <a:t>）严格执行无菌操作与查对制度</a:t>
            </a:r>
          </a:p>
          <a:p>
            <a:pPr>
              <a:buFontTx/>
              <a:buNone/>
              <a:defRPr/>
            </a:pPr>
            <a:endParaRPr lang="en-US" altLang="zh-CN" sz="3200" b="1" dirty="0">
              <a:solidFill>
                <a:srgbClr val="CC0000"/>
              </a:solidFill>
            </a:endParaRPr>
          </a:p>
        </p:txBody>
      </p:sp>
      <p:pic>
        <p:nvPicPr>
          <p:cNvPr id="22531" name="图片 2" descr="卡通人物&#10;&#10;描述已自动生成">
            <a:extLst>
              <a:ext uri="{FF2B5EF4-FFF2-40B4-BE49-F238E27FC236}">
                <a16:creationId xmlns:a16="http://schemas.microsoft.com/office/drawing/2014/main" xmlns="" id="{09D63C3D-597C-476A-AFE4-DCC4DF2F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4900612" cy="572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灯片编号占位符 3">
            <a:extLst>
              <a:ext uri="{FF2B5EF4-FFF2-40B4-BE49-F238E27FC236}">
                <a16:creationId xmlns:a16="http://schemas.microsoft.com/office/drawing/2014/main" xmlns="" id="{2ADB054B-649C-49C3-8E2F-B43BA0629B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73ACEF27-9CAB-4D6B-AEDE-33966D1DA2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154988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五、影响药物疗效的因素</a:t>
            </a:r>
            <a:r>
              <a:rPr lang="en-US" altLang="zh-CN" sz="3200" dirty="0"/>
              <a:t>——</a:t>
            </a:r>
            <a:r>
              <a:rPr lang="zh-CN" altLang="en-US" sz="3200" dirty="0"/>
              <a:t>饮食因素</a:t>
            </a:r>
          </a:p>
        </p:txBody>
      </p:sp>
      <p:sp>
        <p:nvSpPr>
          <p:cNvPr id="52227" name="灯片编号占位符 3">
            <a:extLst>
              <a:ext uri="{FF2B5EF4-FFF2-40B4-BE49-F238E27FC236}">
                <a16:creationId xmlns:a16="http://schemas.microsoft.com/office/drawing/2014/main" xmlns="" id="{04D7F65F-131B-47C6-95EF-93043D07F1EE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4A787178-C153-421E-BF98-4DE9404D445E}"/>
              </a:ext>
            </a:extLst>
          </p:cNvPr>
          <p:cNvSpPr txBox="1"/>
          <p:nvPr/>
        </p:nvSpPr>
        <p:spPr>
          <a:xfrm>
            <a:off x="695400" y="862407"/>
            <a:ext cx="10514013" cy="51943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促进药物吸收而增加疗效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sym typeface="Symbol" panose="05050102010706020507" pitchFamily="18" charset="2"/>
            </a:endParaRPr>
          </a:p>
          <a:p>
            <a:pPr eaLnBrk="1" hangingPunct="1">
              <a:spcBef>
                <a:spcPct val="4000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   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  <a:sym typeface="Symbol" panose="05050102010706020507" pitchFamily="18" charset="2"/>
              </a:rPr>
              <a:t>酸性食物促进铁吸收；高脂饮食促进脂溶性维生素吸收</a:t>
            </a:r>
            <a:endParaRPr lang="en-US" altLang="zh-CN" sz="2800" b="1" dirty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  <a:sym typeface="Symbol" panose="05050102010706020507" pitchFamily="18" charset="2"/>
            </a:endParaRPr>
          </a:p>
          <a:p>
            <a:pPr eaLnBrk="1" hangingPunct="1">
              <a:spcBef>
                <a:spcPct val="40000"/>
              </a:spcBef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  <a:sym typeface="Symbol" panose="05050102010706020507" pitchFamily="18" charset="2"/>
              </a:rPr>
              <a:t>   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  <a:sym typeface="Symbol" panose="05050102010706020507" pitchFamily="18" charset="2"/>
              </a:rPr>
              <a:t>粗食纤维促进肠蠕动，增进驱虫剂的疗效 </a:t>
            </a:r>
            <a:endParaRPr lang="en-US" altLang="zh-CN" sz="2800" b="1" dirty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  <a:sym typeface="Symbol" panose="05050102010706020507" pitchFamily="18" charset="2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干扰药物吸收而降低疗效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sym typeface="Symbol" panose="05050102010706020507" pitchFamily="18" charset="2"/>
            </a:endParaRP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   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  <a:sym typeface="Symbol" panose="05050102010706020507" pitchFamily="18" charset="2"/>
              </a:rPr>
              <a:t>补钙不宜同食菠菜；铁剂不宜与茶水、高脂饮食同时食用</a:t>
            </a:r>
            <a:endParaRPr lang="en-US" altLang="zh-CN" sz="2800" b="1" dirty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  <a:sym typeface="Symbol" panose="05050102010706020507" pitchFamily="18" charset="2"/>
            </a:endParaRPr>
          </a:p>
          <a:p>
            <a:pPr marL="457200" indent="-457200" eaLnBrk="1" hangingPunct="1">
              <a:lnSpc>
                <a:spcPct val="120000"/>
              </a:lnSpc>
              <a:spcBef>
                <a:spcPct val="40000"/>
              </a:spcBef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改变尿液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pH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+mn-ea"/>
                <a:ea typeface="+mn-ea"/>
                <a:sym typeface="Symbol" panose="05050102010706020507" pitchFamily="18" charset="2"/>
              </a:rPr>
              <a:t>从而影响疗效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sym typeface="Symbol" panose="05050102010706020507" pitchFamily="18" charset="2"/>
            </a:endParaRP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  <a:sym typeface="Symbol" panose="05050102010706020507" pitchFamily="18" charset="2"/>
              </a:rPr>
              <a:t>   氨苄西林在酸性尿液中杀菌力强；氨基糖苷类、头孢菌素、磺 </a:t>
            </a:r>
            <a:endParaRPr lang="en-US" altLang="zh-CN" sz="2800" b="1" dirty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  <a:sym typeface="Symbol" panose="05050102010706020507" pitchFamily="18" charset="2"/>
            </a:endParaRPr>
          </a:p>
          <a:p>
            <a:pPr eaLnBrk="1" hangingPunct="1">
              <a:lnSpc>
                <a:spcPct val="120000"/>
              </a:lnSpc>
              <a:spcBef>
                <a:spcPct val="40000"/>
              </a:spcBef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  <a:sym typeface="Symbol" panose="05050102010706020507" pitchFamily="18" charset="2"/>
              </a:rPr>
              <a:t>   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  <a:sym typeface="Symbol" panose="05050102010706020507" pitchFamily="18" charset="2"/>
              </a:rPr>
              <a:t>胺类药物应碱化尿液增强抗菌疗效。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+mn-ea"/>
              <a:ea typeface="+mn-ea"/>
              <a:sym typeface="Symbol" panose="05050102010706020507" pitchFamily="18" charset="2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矩形 15">
            <a:extLst>
              <a:ext uri="{FF2B5EF4-FFF2-40B4-BE49-F238E27FC236}">
                <a16:creationId xmlns:a16="http://schemas.microsoft.com/office/drawing/2014/main" xmlns="" id="{6E6C4FDC-1A33-4EF5-8BBF-1DFCA5A55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口服给药法</a:t>
            </a:r>
            <a:endParaRPr lang="en-US" altLang="zh-CN" sz="4000" b="1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347" name="文本框 6">
            <a:extLst>
              <a:ext uri="{FF2B5EF4-FFF2-40B4-BE49-F238E27FC236}">
                <a16:creationId xmlns:a16="http://schemas.microsoft.com/office/drawing/2014/main" xmlns="" id="{35F9786C-1A50-4892-A833-E9A4A8E0BE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第二节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灯片编号占位符 3">
            <a:extLst>
              <a:ext uri="{FF2B5EF4-FFF2-40B4-BE49-F238E27FC236}">
                <a16:creationId xmlns:a16="http://schemas.microsoft.com/office/drawing/2014/main" xmlns="" id="{04F13FA5-825D-4E6F-925A-B3CCF65EA79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4" name="文本占位符 65538">
            <a:extLst>
              <a:ext uri="{FF2B5EF4-FFF2-40B4-BE49-F238E27FC236}">
                <a16:creationId xmlns:a16="http://schemas.microsoft.com/office/drawing/2014/main" xmlns="" id="{FE211594-DF42-4CDA-A99A-91B097205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1984375"/>
            <a:ext cx="47752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CN" b="1" dirty="0"/>
              <a:t>            </a:t>
            </a:r>
            <a:r>
              <a:rPr lang="zh-CN" altLang="en-US" sz="3500" b="1" dirty="0"/>
              <a:t>药物</a:t>
            </a:r>
            <a:r>
              <a:rPr lang="zh-CN" altLang="en-US" sz="3500" b="1" dirty="0">
                <a:solidFill>
                  <a:srgbClr val="0000FF"/>
                </a:solidFill>
              </a:rPr>
              <a:t>经口服后</a:t>
            </a:r>
            <a:r>
              <a:rPr lang="zh-CN" altLang="en-US" sz="3500" b="1" dirty="0"/>
              <a:t>被胃肠道吸收入血，通过</a:t>
            </a:r>
            <a:r>
              <a:rPr lang="zh-CN" altLang="en-US" sz="3500" b="1" dirty="0">
                <a:solidFill>
                  <a:srgbClr val="0000FF"/>
                </a:solidFill>
              </a:rPr>
              <a:t>血液循环</a:t>
            </a:r>
            <a:r>
              <a:rPr lang="zh-CN" altLang="en-US" sz="3500" b="1" dirty="0"/>
              <a:t>到达局部或全身组织，达到</a:t>
            </a:r>
            <a:r>
              <a:rPr lang="zh-CN" altLang="en-US" sz="3500" b="1" dirty="0">
                <a:solidFill>
                  <a:srgbClr val="0000FF"/>
                </a:solidFill>
              </a:rPr>
              <a:t>防治和诊断疾病</a:t>
            </a:r>
            <a:r>
              <a:rPr lang="zh-CN" altLang="en-US" sz="3500" b="1" dirty="0"/>
              <a:t>的目的。</a:t>
            </a:r>
          </a:p>
        </p:txBody>
      </p:sp>
      <p:sp>
        <p:nvSpPr>
          <p:cNvPr id="6" name="标题 65537">
            <a:extLst>
              <a:ext uri="{FF2B5EF4-FFF2-40B4-BE49-F238E27FC236}">
                <a16:creationId xmlns:a16="http://schemas.microsoft.com/office/drawing/2014/main" xmlns="" id="{F913CC89-BDB3-4F8B-86BA-610D0C1787A2}"/>
              </a:ext>
            </a:extLst>
          </p:cNvPr>
          <p:cNvSpPr txBox="1">
            <a:spLocks/>
          </p:cNvSpPr>
          <p:nvPr/>
        </p:nvSpPr>
        <p:spPr>
          <a:xfrm>
            <a:off x="695325" y="188913"/>
            <a:ext cx="7543800" cy="1343025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43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口服给药法</a:t>
            </a:r>
            <a:r>
              <a:rPr lang="zh-CN" altLang="en-US" sz="6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/>
            </a:r>
            <a:br>
              <a:rPr lang="zh-CN" altLang="en-US" sz="6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</a:br>
            <a:r>
              <a:rPr lang="zh-CN" altLang="en-US" sz="2600" b="1" noProof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（</a:t>
            </a:r>
            <a:r>
              <a:rPr lang="en-US" altLang="zh-CN" sz="2600" b="1" noProof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administering   oral   medication</a:t>
            </a:r>
            <a:r>
              <a:rPr lang="en-US" altLang="en-US" sz="2600" b="1" noProof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dvAuto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xmlns="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pic>
        <p:nvPicPr>
          <p:cNvPr id="59395" name="图片 4">
            <a:extLst>
              <a:ext uri="{FF2B5EF4-FFF2-40B4-BE49-F238E27FC236}">
                <a16:creationId xmlns:a16="http://schemas.microsoft.com/office/drawing/2014/main" xmlns="" id="{74EB53BE-D34D-4D79-9D75-5D02396B2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425" y="404813"/>
            <a:ext cx="1412875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文本框 6">
            <a:extLst>
              <a:ext uri="{FF2B5EF4-FFF2-40B4-BE49-F238E27FC236}">
                <a16:creationId xmlns:a16="http://schemas.microsoft.com/office/drawing/2014/main" xmlns="" id="{3216EF83-319E-43FE-9067-5356811C4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300" y="620713"/>
            <a:ext cx="105854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意识不清、呕吐不止、禁食的、吞咽功能障碍不宜采用。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吸收慢且不规律，不适于急救。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某些药物易被消化液破坏而失效，某些药物对胃肠道有刺激。</a:t>
            </a:r>
          </a:p>
        </p:txBody>
      </p:sp>
      <p:sp>
        <p:nvSpPr>
          <p:cNvPr id="59397" name="文本框 8">
            <a:extLst>
              <a:ext uri="{FF2B5EF4-FFF2-40B4-BE49-F238E27FC236}">
                <a16:creationId xmlns:a16="http://schemas.microsoft.com/office/drawing/2014/main" xmlns="" id="{2136535A-DF00-4F4A-B3B6-2FB27ED8C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1825" y="4652963"/>
            <a:ext cx="998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给药方便、安全（不损伤皮肤或粘膜），经济（价格低廉）。</a:t>
            </a:r>
          </a:p>
        </p:txBody>
      </p:sp>
      <p:pic>
        <p:nvPicPr>
          <p:cNvPr id="59398" name="图片 10">
            <a:extLst>
              <a:ext uri="{FF2B5EF4-FFF2-40B4-BE49-F238E27FC236}">
                <a16:creationId xmlns:a16="http://schemas.microsoft.com/office/drawing/2014/main" xmlns="" id="{AB97DF64-1AEB-4B0F-A0B2-003C3A63C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551113"/>
            <a:ext cx="1893887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48678AFC-4AAA-432D-B6BB-EE51C7D959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一、安全有效用药指导</a:t>
            </a:r>
          </a:p>
        </p:txBody>
      </p:sp>
      <p:sp>
        <p:nvSpPr>
          <p:cNvPr id="60419" name="灯片编号占位符 3">
            <a:extLst>
              <a:ext uri="{FF2B5EF4-FFF2-40B4-BE49-F238E27FC236}">
                <a16:creationId xmlns:a16="http://schemas.microsoft.com/office/drawing/2014/main" xmlns="" id="{E4932FFD-4FE5-4350-93E4-78699D8142EB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B7D08FC0-6FBE-4FC0-A7B6-773B8A53FF21}"/>
              </a:ext>
            </a:extLst>
          </p:cNvPr>
          <p:cNvSpPr txBox="1"/>
          <p:nvPr/>
        </p:nvSpPr>
        <p:spPr>
          <a:xfrm>
            <a:off x="1774825" y="974725"/>
            <a:ext cx="4176713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一般用药指导</a:t>
            </a:r>
          </a:p>
        </p:txBody>
      </p:sp>
      <p:pic>
        <p:nvPicPr>
          <p:cNvPr id="60421" name="图形 3" descr="研究">
            <a:extLst>
              <a:ext uri="{FF2B5EF4-FFF2-40B4-BE49-F238E27FC236}">
                <a16:creationId xmlns:a16="http://schemas.microsoft.com/office/drawing/2014/main" xmlns="" id="{4EE2E4CD-2E2E-42B6-99F1-0895EE811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117B493E-C22C-457D-9F16-6CEC54D002CF}"/>
              </a:ext>
            </a:extLst>
          </p:cNvPr>
          <p:cNvSpPr txBox="1"/>
          <p:nvPr/>
        </p:nvSpPr>
        <p:spPr>
          <a:xfrm>
            <a:off x="982663" y="1960563"/>
            <a:ext cx="7850187" cy="2190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温开水送服，不宜用茶水。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缓释片、肠溶片、胶囊吞服时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不可嚼碎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舌下含服时，放于舌下或颊部与牙齿间。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慢性病人和出院带药病人应做好用药指导。</a:t>
            </a:r>
          </a:p>
        </p:txBody>
      </p:sp>
      <p:pic>
        <p:nvPicPr>
          <p:cNvPr id="60423" name="图片 3">
            <a:extLst>
              <a:ext uri="{FF2B5EF4-FFF2-40B4-BE49-F238E27FC236}">
                <a16:creationId xmlns:a16="http://schemas.microsoft.com/office/drawing/2014/main" xmlns="" id="{6E31C6F7-E937-41AA-971D-4C6F17485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3925" y="3500438"/>
            <a:ext cx="46101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图片 5">
            <a:extLst>
              <a:ext uri="{FF2B5EF4-FFF2-40B4-BE49-F238E27FC236}">
                <a16:creationId xmlns:a16="http://schemas.microsoft.com/office/drawing/2014/main" xmlns="" id="{34DEEF03-BD08-4876-958E-1FCA9F3E6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2250" y="4689475"/>
            <a:ext cx="257175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图片 7">
            <a:extLst>
              <a:ext uri="{FF2B5EF4-FFF2-40B4-BE49-F238E27FC236}">
                <a16:creationId xmlns:a16="http://schemas.microsoft.com/office/drawing/2014/main" xmlns="" id="{23CE6CEA-933C-40A9-A05E-25E426C99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89388" y="4719638"/>
            <a:ext cx="1962150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426CED9A-6FF4-46BB-B6CA-FACC353C81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一、安全有效用药指导</a:t>
            </a:r>
          </a:p>
        </p:txBody>
      </p:sp>
      <p:sp>
        <p:nvSpPr>
          <p:cNvPr id="61443" name="灯片编号占位符 3">
            <a:extLst>
              <a:ext uri="{FF2B5EF4-FFF2-40B4-BE49-F238E27FC236}">
                <a16:creationId xmlns:a16="http://schemas.microsoft.com/office/drawing/2014/main" xmlns="" id="{4F1AD594-49E2-4644-B999-5F132B3915D7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9F3C4F69-4224-4DBC-BF69-D74E9A6F951F}"/>
              </a:ext>
            </a:extLst>
          </p:cNvPr>
          <p:cNvSpPr txBox="1"/>
          <p:nvPr/>
        </p:nvSpPr>
        <p:spPr>
          <a:xfrm>
            <a:off x="1774825" y="974725"/>
            <a:ext cx="4176713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特殊药物用药指导</a:t>
            </a:r>
          </a:p>
        </p:txBody>
      </p:sp>
      <p:pic>
        <p:nvPicPr>
          <p:cNvPr id="61445" name="图形 3" descr="研究">
            <a:extLst>
              <a:ext uri="{FF2B5EF4-FFF2-40B4-BE49-F238E27FC236}">
                <a16:creationId xmlns:a16="http://schemas.microsoft.com/office/drawing/2014/main" xmlns="" id="{861EB823-F06C-4D54-B36F-3C11CCD46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C36F0FA-21E9-497C-86CE-372DD414C25A}"/>
              </a:ext>
            </a:extLst>
          </p:cNvPr>
          <p:cNvSpPr txBox="1"/>
          <p:nvPr/>
        </p:nvSpPr>
        <p:spPr>
          <a:xfrm>
            <a:off x="982663" y="1960563"/>
            <a:ext cx="10153650" cy="3810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抗生素及磺胺类药物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准时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服药，保持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血药浓度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健胃及刺激食欲的药，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饭前服用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助消化及对胃黏膜有刺激性的药物，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饭后服用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强心苷类药物服用前，应先测心率及脉率。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对牙齿有腐蚀性或使牙齿染色的药物，应用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吸管服用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止咳糖浆对呼吸道黏膜有安抚作用，服用后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不宜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立即饮水。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磺胺类和退热药物服用后，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多饮水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。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6E34C818-B259-4A1B-A5F8-136C85F23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二、口服给药法</a:t>
            </a:r>
          </a:p>
        </p:txBody>
      </p:sp>
      <p:sp>
        <p:nvSpPr>
          <p:cNvPr id="62468" name="灯片编号占位符 3">
            <a:extLst>
              <a:ext uri="{FF2B5EF4-FFF2-40B4-BE49-F238E27FC236}">
                <a16:creationId xmlns:a16="http://schemas.microsoft.com/office/drawing/2014/main" xmlns="" id="{8AECE1A0-D326-480F-81F0-E54AE60321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A76E78B7-0225-4E46-9D54-740C3EB3C41B}"/>
              </a:ext>
            </a:extLst>
          </p:cNvPr>
          <p:cNvSpPr/>
          <p:nvPr/>
        </p:nvSpPr>
        <p:spPr>
          <a:xfrm>
            <a:off x="982663" y="1125538"/>
            <a:ext cx="1728787" cy="681037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目的</a:t>
            </a:r>
          </a:p>
        </p:txBody>
      </p:sp>
      <p:sp>
        <p:nvSpPr>
          <p:cNvPr id="62470" name="文本框 14">
            <a:extLst>
              <a:ext uri="{FF2B5EF4-FFF2-40B4-BE49-F238E27FC236}">
                <a16:creationId xmlns:a16="http://schemas.microsoft.com/office/drawing/2014/main" xmlns="" id="{3B960DF5-96E8-4650-969C-88FD0F22D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2038350"/>
            <a:ext cx="6409481" cy="54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zh-CN" altLang="en-US" sz="2800" b="1" dirty="0">
                <a:latin typeface="宋体" panose="02010600030101010101" pitchFamily="2" charset="-122"/>
                <a:ea typeface="黑体" panose="02010609060101010101" pitchFamily="49" charset="-122"/>
              </a:rPr>
              <a:t>减轻症状、协助诊断、预防和治疗疾病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E6FFD574-E5A6-4F1E-9A53-BDD038937799}"/>
              </a:ext>
            </a:extLst>
          </p:cNvPr>
          <p:cNvSpPr/>
          <p:nvPr/>
        </p:nvSpPr>
        <p:spPr>
          <a:xfrm>
            <a:off x="982663" y="2997200"/>
            <a:ext cx="1728787" cy="68103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评估</a:t>
            </a:r>
          </a:p>
        </p:txBody>
      </p:sp>
      <p:sp>
        <p:nvSpPr>
          <p:cNvPr id="62472" name="文本框 17">
            <a:extLst>
              <a:ext uri="{FF2B5EF4-FFF2-40B4-BE49-F238E27FC236}">
                <a16:creationId xmlns:a16="http://schemas.microsoft.com/office/drawing/2014/main" xmlns="" id="{05F9D7C4-8D70-4CBF-9038-7EE8AE75E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466" y="3889758"/>
            <a:ext cx="8046838" cy="219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ea typeface="黑体" panose="02010609060101010101" pitchFamily="49" charset="-122"/>
              </a:rPr>
              <a:t>病人的一般状况。</a:t>
            </a:r>
            <a:endParaRPr lang="en-US" altLang="zh-CN" sz="2800" b="1" dirty="0"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ea typeface="黑体" panose="02010609060101010101" pitchFamily="49" charset="-122"/>
              </a:rPr>
              <a:t>病人意识状态、合作程度，对药物的认识等。</a:t>
            </a:r>
            <a:endParaRPr lang="en-US" altLang="zh-CN" sz="2800" b="1" dirty="0"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ea typeface="黑体" panose="02010609060101010101" pitchFamily="49" charset="-122"/>
              </a:rPr>
              <a:t>病人有无吞咽困难、呕吐，有无口腔、食管疾患等。</a:t>
            </a:r>
            <a:endParaRPr lang="en-US" altLang="zh-CN" sz="2800" b="1" dirty="0"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图片 69633" descr="T5">
            <a:extLst>
              <a:ext uri="{FF2B5EF4-FFF2-40B4-BE49-F238E27FC236}">
                <a16:creationId xmlns:a16="http://schemas.microsoft.com/office/drawing/2014/main" xmlns="" id="{B832A38B-827E-404A-BBB1-FBBC0A7D4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3311" y="2996952"/>
            <a:ext cx="3960714" cy="296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7AA0CCE0-404D-4A06-AEB1-D7B94F27F1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二、口服给药法</a:t>
            </a:r>
          </a:p>
        </p:txBody>
      </p:sp>
      <p:sp>
        <p:nvSpPr>
          <p:cNvPr id="63492" name="灯片编号占位符 3">
            <a:extLst>
              <a:ext uri="{FF2B5EF4-FFF2-40B4-BE49-F238E27FC236}">
                <a16:creationId xmlns:a16="http://schemas.microsoft.com/office/drawing/2014/main" xmlns="" id="{1F51D6C9-BBBD-4014-A3FE-F210F4A1C8A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02B24EF-14B7-4DA6-B61E-B8FD71F7C785}"/>
              </a:ext>
            </a:extLst>
          </p:cNvPr>
          <p:cNvSpPr/>
          <p:nvPr/>
        </p:nvSpPr>
        <p:spPr>
          <a:xfrm>
            <a:off x="982663" y="1125538"/>
            <a:ext cx="1728787" cy="681037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计划</a:t>
            </a:r>
          </a:p>
        </p:txBody>
      </p:sp>
      <p:sp>
        <p:nvSpPr>
          <p:cNvPr id="63494" name="文本框 17">
            <a:extLst>
              <a:ext uri="{FF2B5EF4-FFF2-40B4-BE49-F238E27FC236}">
                <a16:creationId xmlns:a16="http://schemas.microsoft.com/office/drawing/2014/main" xmlns="" id="{E92B47AB-AF62-4ED4-9BC0-F3D16E919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2076450"/>
            <a:ext cx="11017175" cy="2593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002060"/>
                </a:solidFill>
                <a:ea typeface="黑体" panose="02010609060101010101" pitchFamily="49" charset="-122"/>
              </a:rPr>
              <a:t>用物准备</a:t>
            </a:r>
            <a:r>
              <a:rPr lang="zh-CN" altLang="en-US" sz="2800" b="1" dirty="0">
                <a:ea typeface="黑体" panose="02010609060101010101" pitchFamily="49" charset="-122"/>
              </a:rPr>
              <a:t>：药物</a:t>
            </a:r>
            <a:r>
              <a:rPr lang="en-US" altLang="zh-CN" sz="2800" b="1" dirty="0"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ea typeface="黑体" panose="02010609060101010101" pitchFamily="49" charset="-122"/>
              </a:rPr>
              <a:t>药匙</a:t>
            </a:r>
            <a:r>
              <a:rPr lang="en-US" altLang="zh-CN" sz="2800" b="1" dirty="0"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ea typeface="黑体" panose="02010609060101010101" pitchFamily="49" charset="-122"/>
              </a:rPr>
              <a:t>乳钵</a:t>
            </a:r>
            <a:r>
              <a:rPr lang="en-US" altLang="zh-CN" sz="2800" b="1" dirty="0"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ea typeface="黑体" panose="02010609060101010101" pitchFamily="49" charset="-122"/>
              </a:rPr>
              <a:t>研锤</a:t>
            </a:r>
            <a:r>
              <a:rPr lang="en-US" altLang="zh-CN" sz="2800" b="1" dirty="0"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ea typeface="黑体" panose="02010609060101010101" pitchFamily="49" charset="-122"/>
              </a:rPr>
              <a:t>量杯</a:t>
            </a:r>
            <a:r>
              <a:rPr lang="en-US" altLang="zh-CN" sz="2800" b="1" dirty="0"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ea typeface="黑体" panose="02010609060101010101" pitchFamily="49" charset="-122"/>
              </a:rPr>
              <a:t>滴管</a:t>
            </a:r>
            <a:r>
              <a:rPr lang="en-US" altLang="zh-CN" sz="2800" b="1" dirty="0"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ea typeface="黑体" panose="02010609060101010101" pitchFamily="49" charset="-122"/>
              </a:rPr>
              <a:t>药杯</a:t>
            </a:r>
            <a:r>
              <a:rPr lang="en-US" altLang="zh-CN" sz="2800" b="1" dirty="0"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ea typeface="黑体" panose="02010609060101010101" pitchFamily="49" charset="-122"/>
              </a:rPr>
              <a:t>纸巾</a:t>
            </a:r>
            <a:r>
              <a:rPr lang="en-US" altLang="zh-CN" sz="2800" b="1" dirty="0"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ea typeface="黑体" panose="02010609060101010101" pitchFamily="49" charset="-122"/>
              </a:rPr>
              <a:t>纸片</a:t>
            </a:r>
            <a:r>
              <a:rPr lang="en-US" altLang="zh-CN" sz="2800" b="1" dirty="0"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ea typeface="黑体" panose="02010609060101010101" pitchFamily="49" charset="-122"/>
              </a:rPr>
              <a:t>小水壶</a:t>
            </a:r>
            <a:r>
              <a:rPr lang="en-US" altLang="zh-CN" sz="2800" b="1" dirty="0"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ea typeface="黑体" panose="02010609060101010101" pitchFamily="49" charset="-122"/>
              </a:rPr>
              <a:t>小药牌</a:t>
            </a:r>
            <a:r>
              <a:rPr lang="en-US" altLang="zh-CN" sz="2800" b="1" dirty="0"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ea typeface="黑体" panose="02010609060101010101" pitchFamily="49" charset="-122"/>
              </a:rPr>
              <a:t>服药本</a:t>
            </a:r>
            <a:r>
              <a:rPr lang="en-US" altLang="zh-CN" sz="2800" b="1" dirty="0"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ea typeface="黑体" panose="02010609060101010101" pitchFamily="49" charset="-122"/>
              </a:rPr>
              <a:t>发药盘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002060"/>
                </a:solidFill>
                <a:ea typeface="黑体" panose="02010609060101010101" pitchFamily="49" charset="-122"/>
              </a:rPr>
              <a:t>病人准备</a:t>
            </a:r>
            <a:r>
              <a:rPr lang="zh-CN" altLang="en-US" sz="2800" b="1" dirty="0">
                <a:ea typeface="黑体" panose="02010609060101010101" pitchFamily="49" charset="-122"/>
              </a:rPr>
              <a:t>：了解用药的目的和注意事项</a:t>
            </a:r>
            <a:endParaRPr lang="en-US" altLang="zh-CN" sz="2800" b="1" dirty="0"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rgbClr val="002060"/>
                </a:solidFill>
                <a:ea typeface="黑体" panose="02010609060101010101" pitchFamily="49" charset="-122"/>
              </a:rPr>
              <a:t>环境准备</a:t>
            </a:r>
            <a:r>
              <a:rPr lang="zh-CN" altLang="en-US" sz="2800" b="1" dirty="0">
                <a:ea typeface="黑体" panose="02010609060101010101" pitchFamily="49" charset="-122"/>
              </a:rPr>
              <a:t>：备药环境清洁</a:t>
            </a:r>
            <a:r>
              <a:rPr lang="en-US" altLang="zh-CN" sz="2800" b="1" dirty="0"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ea typeface="黑体" panose="02010609060101010101" pitchFamily="49" charset="-122"/>
              </a:rPr>
              <a:t>安静</a:t>
            </a:r>
            <a:r>
              <a:rPr lang="en-US" altLang="zh-CN" sz="2800" b="1" dirty="0">
                <a:ea typeface="黑体" panose="02010609060101010101" pitchFamily="49" charset="-122"/>
              </a:rPr>
              <a:t>.</a:t>
            </a:r>
            <a:r>
              <a:rPr lang="zh-CN" altLang="en-US" sz="2800" b="1" dirty="0">
                <a:ea typeface="黑体" panose="02010609060101010101" pitchFamily="49" charset="-122"/>
              </a:rPr>
              <a:t>有足够照明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F2E3039D-5A4C-4280-8DE9-4944E03DF8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二、口服给药法</a:t>
            </a:r>
          </a:p>
        </p:txBody>
      </p:sp>
      <p:sp>
        <p:nvSpPr>
          <p:cNvPr id="64515" name="灯片编号占位符 3">
            <a:extLst>
              <a:ext uri="{FF2B5EF4-FFF2-40B4-BE49-F238E27FC236}">
                <a16:creationId xmlns:a16="http://schemas.microsoft.com/office/drawing/2014/main" xmlns="" id="{C66EA337-3F4A-4751-A1F5-ED0248ED5195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C83800C7-FFF4-4979-AAC6-CDAAF3A49ABB}"/>
              </a:ext>
            </a:extLst>
          </p:cNvPr>
          <p:cNvSpPr/>
          <p:nvPr/>
        </p:nvSpPr>
        <p:spPr>
          <a:xfrm>
            <a:off x="982663" y="1125538"/>
            <a:ext cx="3313112" cy="681037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实施</a:t>
            </a:r>
            <a:r>
              <a:rPr lang="en-US" altLang="zh-CN" sz="3200" b="1" dirty="0">
                <a:solidFill>
                  <a:srgbClr val="C00000"/>
                </a:solidFill>
              </a:rPr>
              <a:t>—</a:t>
            </a:r>
            <a:r>
              <a:rPr lang="zh-CN" altLang="en-US" sz="3200" b="1" dirty="0">
                <a:solidFill>
                  <a:srgbClr val="C00000"/>
                </a:solidFill>
              </a:rPr>
              <a:t>备药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xmlns="" id="{6303AEB0-96F5-4541-9A55-B59E91DEA844}"/>
              </a:ext>
            </a:extLst>
          </p:cNvPr>
          <p:cNvCxnSpPr>
            <a:cxnSpLocks/>
          </p:cNvCxnSpPr>
          <p:nvPr/>
        </p:nvCxnSpPr>
        <p:spPr>
          <a:xfrm>
            <a:off x="911225" y="2457450"/>
            <a:ext cx="835342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18" name="组合 3">
            <a:extLst>
              <a:ext uri="{FF2B5EF4-FFF2-40B4-BE49-F238E27FC236}">
                <a16:creationId xmlns:a16="http://schemas.microsoft.com/office/drawing/2014/main" xmlns="" id="{7A57D59A-03DF-4564-A657-1217E30054B8}"/>
              </a:ext>
            </a:extLst>
          </p:cNvPr>
          <p:cNvGrpSpPr>
            <a:grpSpLocks/>
          </p:cNvGrpSpPr>
          <p:nvPr/>
        </p:nvGrpSpPr>
        <p:grpSpPr bwMode="auto">
          <a:xfrm>
            <a:off x="1603375" y="2257425"/>
            <a:ext cx="703263" cy="2524125"/>
            <a:chOff x="1254124" y="1730218"/>
            <a:chExt cx="702740" cy="2524746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xmlns="" id="{AAAB8843-2CDB-4505-9386-D632501FABF0}"/>
                </a:ext>
              </a:extLst>
            </p:cNvPr>
            <p:cNvSpPr/>
            <p:nvPr/>
          </p:nvSpPr>
          <p:spPr>
            <a:xfrm>
              <a:off x="1254124" y="2095433"/>
              <a:ext cx="702740" cy="2159531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备物核对</a:t>
              </a:r>
            </a:p>
          </p:txBody>
        </p:sp>
        <p:sp>
          <p:nvSpPr>
            <p:cNvPr id="25" name="七边形 24">
              <a:extLst>
                <a:ext uri="{FF2B5EF4-FFF2-40B4-BE49-F238E27FC236}">
                  <a16:creationId xmlns:a16="http://schemas.microsoft.com/office/drawing/2014/main" xmlns="" id="{7BAFA5D8-D976-481B-AFF5-F1F280B9E9F7}"/>
                </a:ext>
              </a:extLst>
            </p:cNvPr>
            <p:cNvSpPr/>
            <p:nvPr/>
          </p:nvSpPr>
          <p:spPr>
            <a:xfrm>
              <a:off x="1415929" y="1730218"/>
              <a:ext cx="360095" cy="331870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1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4519" name="组合 4">
            <a:extLst>
              <a:ext uri="{FF2B5EF4-FFF2-40B4-BE49-F238E27FC236}">
                <a16:creationId xmlns:a16="http://schemas.microsoft.com/office/drawing/2014/main" xmlns="" id="{209CF197-7380-4EF9-8A30-661A6CFFB1BF}"/>
              </a:ext>
            </a:extLst>
          </p:cNvPr>
          <p:cNvGrpSpPr>
            <a:grpSpLocks/>
          </p:cNvGrpSpPr>
          <p:nvPr/>
        </p:nvGrpSpPr>
        <p:grpSpPr bwMode="auto">
          <a:xfrm>
            <a:off x="3487738" y="2271713"/>
            <a:ext cx="701675" cy="2509837"/>
            <a:chOff x="2639616" y="1744535"/>
            <a:chExt cx="702740" cy="2510429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xmlns="" id="{11BBA9F3-DEE1-4C10-874D-1A5FF0B13C38}"/>
                </a:ext>
              </a:extLst>
            </p:cNvPr>
            <p:cNvSpPr/>
            <p:nvPr/>
          </p:nvSpPr>
          <p:spPr>
            <a:xfrm>
              <a:off x="2639616" y="2095455"/>
              <a:ext cx="702740" cy="2159509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规范配药</a:t>
              </a:r>
            </a:p>
          </p:txBody>
        </p:sp>
        <p:sp>
          <p:nvSpPr>
            <p:cNvPr id="23" name="七边形 22">
              <a:extLst>
                <a:ext uri="{FF2B5EF4-FFF2-40B4-BE49-F238E27FC236}">
                  <a16:creationId xmlns:a16="http://schemas.microsoft.com/office/drawing/2014/main" xmlns="" id="{68857FAC-63C5-4B4E-A136-213C3CAE4034}"/>
                </a:ext>
              </a:extLst>
            </p:cNvPr>
            <p:cNvSpPr/>
            <p:nvPr/>
          </p:nvSpPr>
          <p:spPr>
            <a:xfrm>
              <a:off x="2811326" y="1744535"/>
              <a:ext cx="359320" cy="331865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2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4520" name="组合 25">
            <a:extLst>
              <a:ext uri="{FF2B5EF4-FFF2-40B4-BE49-F238E27FC236}">
                <a16:creationId xmlns:a16="http://schemas.microsoft.com/office/drawing/2014/main" xmlns="" id="{5E7AA6AC-F406-477B-81A2-777A041704FA}"/>
              </a:ext>
            </a:extLst>
          </p:cNvPr>
          <p:cNvGrpSpPr>
            <a:grpSpLocks/>
          </p:cNvGrpSpPr>
          <p:nvPr/>
        </p:nvGrpSpPr>
        <p:grpSpPr bwMode="auto">
          <a:xfrm>
            <a:off x="5445125" y="2271713"/>
            <a:ext cx="703263" cy="2509837"/>
            <a:chOff x="3935760" y="1744534"/>
            <a:chExt cx="702740" cy="25104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xmlns="" id="{20AB2757-B032-4198-99BA-717EA712982D}"/>
                </a:ext>
              </a:extLst>
            </p:cNvPr>
            <p:cNvSpPr/>
            <p:nvPr/>
          </p:nvSpPr>
          <p:spPr>
            <a:xfrm>
              <a:off x="3935760" y="2095454"/>
              <a:ext cx="702740" cy="2159510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再次核对</a:t>
              </a:r>
            </a:p>
          </p:txBody>
        </p:sp>
        <p:sp>
          <p:nvSpPr>
            <p:cNvPr id="21" name="七边形 20">
              <a:extLst>
                <a:ext uri="{FF2B5EF4-FFF2-40B4-BE49-F238E27FC236}">
                  <a16:creationId xmlns:a16="http://schemas.microsoft.com/office/drawing/2014/main" xmlns="" id="{3D90728A-3CE9-4669-9EB7-B594F271479B}"/>
                </a:ext>
              </a:extLst>
            </p:cNvPr>
            <p:cNvSpPr/>
            <p:nvPr/>
          </p:nvSpPr>
          <p:spPr>
            <a:xfrm>
              <a:off x="4107082" y="1744534"/>
              <a:ext cx="360095" cy="331865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3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4521" name="组合 26">
            <a:extLst>
              <a:ext uri="{FF2B5EF4-FFF2-40B4-BE49-F238E27FC236}">
                <a16:creationId xmlns:a16="http://schemas.microsoft.com/office/drawing/2014/main" xmlns="" id="{2DF0D29D-8F0F-4FDC-87A1-24618B61AB7B}"/>
              </a:ext>
            </a:extLst>
          </p:cNvPr>
          <p:cNvGrpSpPr>
            <a:grpSpLocks/>
          </p:cNvGrpSpPr>
          <p:nvPr/>
        </p:nvGrpSpPr>
        <p:grpSpPr bwMode="auto">
          <a:xfrm>
            <a:off x="7380288" y="2301875"/>
            <a:ext cx="701675" cy="2536825"/>
            <a:chOff x="5231904" y="1717649"/>
            <a:chExt cx="702740" cy="2537315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xmlns="" id="{AAD48D0D-9C01-46DE-809F-7D7CD96A82D5}"/>
                </a:ext>
              </a:extLst>
            </p:cNvPr>
            <p:cNvSpPr/>
            <p:nvPr/>
          </p:nvSpPr>
          <p:spPr>
            <a:xfrm>
              <a:off x="5231904" y="2093960"/>
              <a:ext cx="702740" cy="2161004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整理用物</a:t>
              </a:r>
            </a:p>
          </p:txBody>
        </p:sp>
        <p:sp>
          <p:nvSpPr>
            <p:cNvPr id="19" name="七边形 18">
              <a:extLst>
                <a:ext uri="{FF2B5EF4-FFF2-40B4-BE49-F238E27FC236}">
                  <a16:creationId xmlns:a16="http://schemas.microsoft.com/office/drawing/2014/main" xmlns="" id="{A932AF03-D1D8-4DA9-BE92-5CA0F7A185D4}"/>
                </a:ext>
              </a:extLst>
            </p:cNvPr>
            <p:cNvSpPr/>
            <p:nvPr/>
          </p:nvSpPr>
          <p:spPr>
            <a:xfrm>
              <a:off x="5403614" y="1717649"/>
              <a:ext cx="360909" cy="331852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4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xmlns="" id="{28D5E4F0-4EFF-4F15-A8E5-EC10B2AFCD39}"/>
              </a:ext>
            </a:extLst>
          </p:cNvPr>
          <p:cNvSpPr/>
          <p:nvPr/>
        </p:nvSpPr>
        <p:spPr>
          <a:xfrm>
            <a:off x="1774825" y="5264150"/>
            <a:ext cx="7156450" cy="936625"/>
          </a:xfrm>
          <a:prstGeom prst="wedgeRoundRectCallout">
            <a:avLst>
              <a:gd name="adj1" fmla="val -22091"/>
              <a:gd name="adj2" fmla="val -94004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配好一位患者的药后，再配另外一位患者的药。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顺序：先备固体药，再备水剂和油剂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 descr="注射-2">
            <a:extLst>
              <a:ext uri="{FF2B5EF4-FFF2-40B4-BE49-F238E27FC236}">
                <a16:creationId xmlns:a16="http://schemas.microsoft.com/office/drawing/2014/main" xmlns="" id="{42238762-5010-453F-87F6-0CE11407D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7488" y="314166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灯片编号占位符 3">
            <a:extLst>
              <a:ext uri="{FF2B5EF4-FFF2-40B4-BE49-F238E27FC236}">
                <a16:creationId xmlns:a16="http://schemas.microsoft.com/office/drawing/2014/main" xmlns="" id="{7541BAE7-E75E-412B-8F35-5C4256DD725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8842BF44-6C2E-4B16-9B4B-BE6F6F9C6512}"/>
              </a:ext>
            </a:extLst>
          </p:cNvPr>
          <p:cNvSpPr/>
          <p:nvPr/>
        </p:nvSpPr>
        <p:spPr>
          <a:xfrm>
            <a:off x="766763" y="404813"/>
            <a:ext cx="2089150" cy="68103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配固体药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45C30ECD-D975-4703-BFF3-533C106E8C3F}"/>
              </a:ext>
            </a:extLst>
          </p:cNvPr>
          <p:cNvSpPr txBox="1"/>
          <p:nvPr/>
        </p:nvSpPr>
        <p:spPr>
          <a:xfrm>
            <a:off x="766763" y="1327150"/>
            <a:ext cx="9866312" cy="1019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115000"/>
              </a:lnSpc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固体药</a:t>
            </a:r>
            <a:r>
              <a:rPr lang="zh-CN" altLang="en-US" sz="2800" dirty="0">
                <a:latin typeface="+mn-ea"/>
                <a:ea typeface="+mn-ea"/>
              </a:rPr>
              <a:t>用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药匙取出</a:t>
            </a:r>
            <a:r>
              <a:rPr lang="zh-CN" altLang="en-US" sz="2800" dirty="0">
                <a:latin typeface="+mn-ea"/>
                <a:ea typeface="+mn-ea"/>
              </a:rPr>
              <a:t>，放入药杯。</a:t>
            </a:r>
            <a:endParaRPr lang="en-US" altLang="zh-CN" sz="2800" dirty="0">
              <a:latin typeface="+mn-ea"/>
              <a:ea typeface="+mn-ea"/>
            </a:endParaRPr>
          </a:p>
          <a:p>
            <a:pPr eaLnBrk="1" hangingPunct="1">
              <a:lnSpc>
                <a:spcPct val="115000"/>
              </a:lnSpc>
              <a:defRPr/>
            </a:pPr>
            <a:r>
              <a:rPr lang="zh-CN" altLang="en-US" sz="2800" dirty="0">
                <a:latin typeface="+mn-ea"/>
                <a:ea typeface="+mn-ea"/>
              </a:rPr>
              <a:t>同一病人同一时间内服用的多种药片放同一个药杯。</a:t>
            </a:r>
          </a:p>
        </p:txBody>
      </p:sp>
      <p:pic>
        <p:nvPicPr>
          <p:cNvPr id="65542" name="图片 14">
            <a:extLst>
              <a:ext uri="{FF2B5EF4-FFF2-40B4-BE49-F238E27FC236}">
                <a16:creationId xmlns:a16="http://schemas.microsoft.com/office/drawing/2014/main" xmlns="" id="{9A05E9F1-BA75-4818-9BEC-C0AC0909A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151188"/>
            <a:ext cx="27940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AA985DFD-4527-4B85-BE49-59AAB1AEDB5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055688" y="0"/>
            <a:ext cx="3962400" cy="731838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药物疗法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xmlns="" id="{B4A8BADA-B08E-4A17-9824-9FE5F1D08D6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39788" y="1412875"/>
            <a:ext cx="4800600" cy="4648200"/>
          </a:xfrm>
        </p:spPr>
        <p:txBody>
          <a:bodyPr/>
          <a:lstStyle/>
          <a:p>
            <a:pPr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tx2"/>
                </a:solidFill>
                <a:latin typeface="黑体" panose="02010609060101010101" pitchFamily="49" charset="-122"/>
                <a:cs typeface="等线" panose="02010600030101010101" pitchFamily="2" charset="-122"/>
              </a:rPr>
              <a:t>　　 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cs typeface="等线" panose="02010600030101010101" pitchFamily="2" charset="-122"/>
              </a:rPr>
              <a:t>是临床疾病治疗中</a:t>
            </a: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cs typeface="等线" panose="02010600030101010101" pitchFamily="2" charset="-122"/>
              </a:rPr>
              <a:t>最常采用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cs typeface="等线" panose="02010600030101010101" pitchFamily="2" charset="-122"/>
              </a:rPr>
              <a:t>的一种治疗手段，也是</a:t>
            </a:r>
            <a:r>
              <a:rPr lang="zh-CN" altLang="en-US" sz="3200" dirty="0">
                <a:solidFill>
                  <a:srgbClr val="C00000"/>
                </a:solidFill>
                <a:latin typeface="黑体" panose="02010609060101010101" pitchFamily="49" charset="-122"/>
                <a:cs typeface="等线" panose="02010600030101010101" pitchFamily="2" charset="-122"/>
              </a:rPr>
              <a:t>治疗工作的核心</a:t>
            </a: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cs typeface="等线" panose="02010600030101010101" pitchFamily="2" charset="-122"/>
              </a:rPr>
              <a:t>。预防疾病、诊断疾病、治疗疾病等，都离不开用药。</a:t>
            </a: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xmlns="" id="{928DB6D9-7A90-4788-9BC0-91B0B0474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384032" y="1534619"/>
            <a:ext cx="4392612" cy="3788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>
            <a:extLst>
              <a:ext uri="{FF2B5EF4-FFF2-40B4-BE49-F238E27FC236}">
                <a16:creationId xmlns:a16="http://schemas.microsoft.com/office/drawing/2014/main" xmlns="" id="{150537E3-06BA-4B20-9C36-4F8EF6242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14000" y="6613525"/>
            <a:ext cx="25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000"/>
              <a:t>2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03AB6AF-49C9-4A33-8679-F9214F4609B6}"/>
              </a:ext>
            </a:extLst>
          </p:cNvPr>
          <p:cNvSpPr txBox="1"/>
          <p:nvPr/>
        </p:nvSpPr>
        <p:spPr>
          <a:xfrm>
            <a:off x="550863" y="3351213"/>
            <a:ext cx="7848600" cy="151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1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油剂或不足</a:t>
            </a:r>
            <a:r>
              <a:rPr lang="en-US" altLang="zh-CN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1ml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的药液，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用滴管吸取（</a:t>
            </a:r>
            <a:r>
              <a:rPr lang="en-US" altLang="zh-CN" sz="2800" dirty="0">
                <a:solidFill>
                  <a:srgbClr val="C00000"/>
                </a:solidFill>
                <a:latin typeface="+mn-ea"/>
                <a:ea typeface="+mn-ea"/>
              </a:rPr>
              <a:t>1ml=15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滴），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滴于事先加入少量为开水的药杯内。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pPr marL="457200" indent="-457200" eaLnBrk="1" hangingPunct="1">
              <a:lnSpc>
                <a:spcPct val="11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latin typeface="+mn-ea"/>
                <a:ea typeface="+mn-ea"/>
              </a:rPr>
              <a:t>不宜稀释的药物，可滴管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直接滴入患者口中。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3D8FDB45-6875-4337-AAF3-D73952BC11C6}"/>
              </a:ext>
            </a:extLst>
          </p:cNvPr>
          <p:cNvSpPr/>
          <p:nvPr/>
        </p:nvSpPr>
        <p:spPr>
          <a:xfrm>
            <a:off x="550863" y="333375"/>
            <a:ext cx="2089150" cy="68103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液体体药</a:t>
            </a:r>
          </a:p>
        </p:txBody>
      </p:sp>
      <p:sp>
        <p:nvSpPr>
          <p:cNvPr id="7" name="矩形 70658">
            <a:extLst>
              <a:ext uri="{FF2B5EF4-FFF2-40B4-BE49-F238E27FC236}">
                <a16:creationId xmlns:a16="http://schemas.microsoft.com/office/drawing/2014/main" xmlns="" id="{A00688F7-3423-4B0D-8EF9-0FFEF558D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363" y="242888"/>
            <a:ext cx="5799137" cy="2506662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>
            <a:lvl1pPr>
              <a:buFont typeface="Arial" panose="020B0604020202020204" pitchFamily="34" charset="0"/>
              <a:tabLst>
                <a:tab pos="611188" algn="l"/>
              </a:tabLs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tabLst>
                <a:tab pos="611188" algn="l"/>
              </a:tabLs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tabLst>
                <a:tab pos="611188" algn="l"/>
              </a:tabLs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tabLst>
                <a:tab pos="611188" algn="l"/>
              </a:tabLs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tabLst>
                <a:tab pos="611188" algn="l"/>
              </a:tabLs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611188" algn="l"/>
              </a:tabLs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611188" algn="l"/>
              </a:tabLs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611188" algn="l"/>
              </a:tabLs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tabLst>
                <a:tab pos="611188" algn="l"/>
              </a:tabLst>
              <a:defRPr sz="3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15000"/>
              </a:lnSpc>
              <a:defRPr/>
            </a:pPr>
            <a:r>
              <a:rPr lang="zh-CN" altLang="en-US" sz="2800" dirty="0">
                <a:latin typeface="+mn-ea"/>
                <a:ea typeface="+mn-ea"/>
              </a:rPr>
              <a:t>摇匀 </a:t>
            </a:r>
            <a:r>
              <a:rPr lang="en-US" altLang="zh-CN" sz="2800" dirty="0">
                <a:latin typeface="+mn-ea"/>
                <a:ea typeface="+mn-ea"/>
              </a:rPr>
              <a:t>→ </a:t>
            </a:r>
            <a:r>
              <a:rPr lang="zh-CN" altLang="en-US" sz="2800" dirty="0">
                <a:latin typeface="+mn-ea"/>
                <a:ea typeface="+mn-ea"/>
              </a:rPr>
              <a:t>左手持量杯，拇指置于所需刻度 </a:t>
            </a:r>
            <a:r>
              <a:rPr lang="en-US" altLang="zh-CN" sz="2800" dirty="0">
                <a:latin typeface="+mn-ea"/>
                <a:ea typeface="+mn-ea"/>
              </a:rPr>
              <a:t>→</a:t>
            </a:r>
            <a:r>
              <a:rPr lang="zh-CN" altLang="en-US" sz="2800" dirty="0">
                <a:latin typeface="+mn-ea"/>
                <a:ea typeface="+mn-ea"/>
              </a:rPr>
              <a:t>举量杯与视线平 </a:t>
            </a:r>
            <a:r>
              <a:rPr lang="en-US" altLang="zh-CN" sz="2800" dirty="0">
                <a:latin typeface="+mn-ea"/>
                <a:ea typeface="+mn-ea"/>
              </a:rPr>
              <a:t>→ </a:t>
            </a:r>
            <a:r>
              <a:rPr lang="zh-CN" altLang="en-US" sz="2800" dirty="0">
                <a:latin typeface="+mn-ea"/>
                <a:ea typeface="+mn-ea"/>
              </a:rPr>
              <a:t>右手持药瓶，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瓶签朝上</a:t>
            </a:r>
            <a:r>
              <a:rPr lang="zh-CN" altLang="en-US" sz="2800" dirty="0">
                <a:latin typeface="+mn-ea"/>
                <a:ea typeface="+mn-ea"/>
              </a:rPr>
              <a:t>向掌心 </a:t>
            </a:r>
            <a:r>
              <a:rPr lang="en-US" altLang="zh-CN" sz="2800" dirty="0">
                <a:latin typeface="+mn-ea"/>
                <a:ea typeface="+mn-ea"/>
              </a:rPr>
              <a:t>→ </a:t>
            </a:r>
            <a:r>
              <a:rPr lang="zh-CN" altLang="en-US" sz="2800" dirty="0">
                <a:latin typeface="+mn-ea"/>
                <a:ea typeface="+mn-ea"/>
              </a:rPr>
              <a:t>倒药至所需刻度 </a:t>
            </a:r>
            <a:r>
              <a:rPr lang="en-US" altLang="zh-CN" sz="2800" dirty="0">
                <a:latin typeface="+mn-ea"/>
                <a:ea typeface="+mn-ea"/>
              </a:rPr>
              <a:t>→ </a:t>
            </a:r>
            <a:r>
              <a:rPr lang="zh-CN" altLang="en-US" sz="2800" dirty="0">
                <a:latin typeface="+mn-ea"/>
                <a:ea typeface="+mn-ea"/>
              </a:rPr>
              <a:t>倒毕 </a:t>
            </a:r>
            <a:r>
              <a:rPr lang="en-US" altLang="zh-CN" sz="2800" dirty="0">
                <a:latin typeface="+mn-ea"/>
                <a:ea typeface="+mn-ea"/>
              </a:rPr>
              <a:t>→ </a:t>
            </a:r>
            <a:r>
              <a:rPr lang="zh-CN" altLang="en-US" sz="2800" dirty="0">
                <a:latin typeface="+mn-ea"/>
                <a:ea typeface="+mn-ea"/>
              </a:rPr>
              <a:t>以湿纱布擦净瓶口 </a:t>
            </a:r>
          </a:p>
        </p:txBody>
      </p:sp>
      <p:pic>
        <p:nvPicPr>
          <p:cNvPr id="8" name="Picture 3" descr="2">
            <a:extLst>
              <a:ext uri="{FF2B5EF4-FFF2-40B4-BE49-F238E27FC236}">
                <a16:creationId xmlns:a16="http://schemas.microsoft.com/office/drawing/2014/main" xmlns="" id="{72BC4AAA-F496-40EE-995A-42C93AA62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9463" y="242888"/>
            <a:ext cx="365760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4">
            <a:extLst>
              <a:ext uri="{FF2B5EF4-FFF2-40B4-BE49-F238E27FC236}">
                <a16:creationId xmlns:a16="http://schemas.microsoft.com/office/drawing/2014/main" xmlns="" id="{87F56B7D-7A03-42B6-81BF-A5DC22431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99463" y="3429000"/>
            <a:ext cx="3660775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灯片编号占位符 3">
            <a:extLst>
              <a:ext uri="{FF2B5EF4-FFF2-40B4-BE49-F238E27FC236}">
                <a16:creationId xmlns:a16="http://schemas.microsoft.com/office/drawing/2014/main" xmlns="" id="{E847EE12-724D-42DE-B8D8-D8FEBA30980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CD5345C6-6F8D-40C6-9C8D-9F07800AE5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二、口服给药法</a:t>
            </a:r>
          </a:p>
        </p:txBody>
      </p:sp>
      <p:sp>
        <p:nvSpPr>
          <p:cNvPr id="67587" name="灯片编号占位符 3">
            <a:extLst>
              <a:ext uri="{FF2B5EF4-FFF2-40B4-BE49-F238E27FC236}">
                <a16:creationId xmlns:a16="http://schemas.microsoft.com/office/drawing/2014/main" xmlns="" id="{6B1117C7-AD87-47F7-99ED-0A63D50047D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66FD058F-AA74-48DD-A5D3-6074F133A12E}"/>
              </a:ext>
            </a:extLst>
          </p:cNvPr>
          <p:cNvSpPr/>
          <p:nvPr/>
        </p:nvSpPr>
        <p:spPr>
          <a:xfrm>
            <a:off x="982663" y="1125538"/>
            <a:ext cx="3313112" cy="681037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实施</a:t>
            </a:r>
            <a:r>
              <a:rPr lang="en-US" altLang="zh-CN" sz="3200" b="1" dirty="0">
                <a:solidFill>
                  <a:srgbClr val="C00000"/>
                </a:solidFill>
              </a:rPr>
              <a:t>—</a:t>
            </a:r>
            <a:r>
              <a:rPr lang="zh-CN" altLang="en-US" sz="3200" b="1" dirty="0">
                <a:solidFill>
                  <a:srgbClr val="C00000"/>
                </a:solidFill>
              </a:rPr>
              <a:t>发药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xmlns="" id="{F5C3FC06-9DCE-40B5-A51F-676C665D6C55}"/>
              </a:ext>
            </a:extLst>
          </p:cNvPr>
          <p:cNvCxnSpPr>
            <a:cxnSpLocks/>
          </p:cNvCxnSpPr>
          <p:nvPr/>
        </p:nvCxnSpPr>
        <p:spPr>
          <a:xfrm>
            <a:off x="911225" y="2457450"/>
            <a:ext cx="10972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590" name="组合 3">
            <a:extLst>
              <a:ext uri="{FF2B5EF4-FFF2-40B4-BE49-F238E27FC236}">
                <a16:creationId xmlns:a16="http://schemas.microsoft.com/office/drawing/2014/main" xmlns="" id="{B8DCC116-3ACB-435F-B71A-791612092DD6}"/>
              </a:ext>
            </a:extLst>
          </p:cNvPr>
          <p:cNvGrpSpPr>
            <a:grpSpLocks/>
          </p:cNvGrpSpPr>
          <p:nvPr/>
        </p:nvGrpSpPr>
        <p:grpSpPr bwMode="auto">
          <a:xfrm>
            <a:off x="1257300" y="2292350"/>
            <a:ext cx="703263" cy="2524125"/>
            <a:chOff x="1254124" y="1730218"/>
            <a:chExt cx="702740" cy="2524746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xmlns="" id="{B93D9D97-B8E7-46F8-8207-01A8FECEE3F2}"/>
                </a:ext>
              </a:extLst>
            </p:cNvPr>
            <p:cNvSpPr/>
            <p:nvPr/>
          </p:nvSpPr>
          <p:spPr>
            <a:xfrm>
              <a:off x="1254124" y="2095433"/>
              <a:ext cx="702740" cy="2159531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双人核对</a:t>
              </a:r>
            </a:p>
          </p:txBody>
        </p:sp>
        <p:sp>
          <p:nvSpPr>
            <p:cNvPr id="25" name="七边形 24">
              <a:extLst>
                <a:ext uri="{FF2B5EF4-FFF2-40B4-BE49-F238E27FC236}">
                  <a16:creationId xmlns:a16="http://schemas.microsoft.com/office/drawing/2014/main" xmlns="" id="{B8AD6473-F108-4108-AF1A-4081D492E564}"/>
                </a:ext>
              </a:extLst>
            </p:cNvPr>
            <p:cNvSpPr/>
            <p:nvPr/>
          </p:nvSpPr>
          <p:spPr>
            <a:xfrm>
              <a:off x="1415929" y="1730218"/>
              <a:ext cx="360095" cy="331870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1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7591" name="组合 4">
            <a:extLst>
              <a:ext uri="{FF2B5EF4-FFF2-40B4-BE49-F238E27FC236}">
                <a16:creationId xmlns:a16="http://schemas.microsoft.com/office/drawing/2014/main" xmlns="" id="{FB32F460-7DE7-4B07-8CFD-FA3C7F446D4D}"/>
              </a:ext>
            </a:extLst>
          </p:cNvPr>
          <p:cNvGrpSpPr>
            <a:grpSpLocks/>
          </p:cNvGrpSpPr>
          <p:nvPr/>
        </p:nvGrpSpPr>
        <p:grpSpPr bwMode="auto">
          <a:xfrm>
            <a:off x="2828925" y="2271713"/>
            <a:ext cx="701675" cy="2509837"/>
            <a:chOff x="2639616" y="1744535"/>
            <a:chExt cx="702740" cy="2510429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xmlns="" id="{98FBB77D-E900-4DB9-96E5-8142E793473F}"/>
                </a:ext>
              </a:extLst>
            </p:cNvPr>
            <p:cNvSpPr/>
            <p:nvPr/>
          </p:nvSpPr>
          <p:spPr>
            <a:xfrm>
              <a:off x="2639616" y="2095455"/>
              <a:ext cx="702740" cy="2159509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发药准备</a:t>
              </a:r>
            </a:p>
          </p:txBody>
        </p:sp>
        <p:sp>
          <p:nvSpPr>
            <p:cNvPr id="23" name="七边形 22">
              <a:extLst>
                <a:ext uri="{FF2B5EF4-FFF2-40B4-BE49-F238E27FC236}">
                  <a16:creationId xmlns:a16="http://schemas.microsoft.com/office/drawing/2014/main" xmlns="" id="{27B98346-BCAD-4F1E-85C6-0F6FC155A75A}"/>
                </a:ext>
              </a:extLst>
            </p:cNvPr>
            <p:cNvSpPr/>
            <p:nvPr/>
          </p:nvSpPr>
          <p:spPr>
            <a:xfrm>
              <a:off x="2811326" y="1744535"/>
              <a:ext cx="359320" cy="331865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2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7592" name="组合 25">
            <a:extLst>
              <a:ext uri="{FF2B5EF4-FFF2-40B4-BE49-F238E27FC236}">
                <a16:creationId xmlns:a16="http://schemas.microsoft.com/office/drawing/2014/main" xmlns="" id="{DB2AAD9E-3D49-4AD0-A044-6C34A47A69BD}"/>
              </a:ext>
            </a:extLst>
          </p:cNvPr>
          <p:cNvGrpSpPr>
            <a:grpSpLocks/>
          </p:cNvGrpSpPr>
          <p:nvPr/>
        </p:nvGrpSpPr>
        <p:grpSpPr bwMode="auto">
          <a:xfrm>
            <a:off x="4519613" y="2266950"/>
            <a:ext cx="703262" cy="2509838"/>
            <a:chOff x="3935760" y="1744534"/>
            <a:chExt cx="702740" cy="25104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xmlns="" id="{4913AFCA-37B3-48FC-B7B0-81B6FF602CD4}"/>
                </a:ext>
              </a:extLst>
            </p:cNvPr>
            <p:cNvSpPr/>
            <p:nvPr/>
          </p:nvSpPr>
          <p:spPr>
            <a:xfrm>
              <a:off x="3935760" y="2095455"/>
              <a:ext cx="702740" cy="2159509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再次核对</a:t>
              </a:r>
            </a:p>
          </p:txBody>
        </p:sp>
        <p:sp>
          <p:nvSpPr>
            <p:cNvPr id="21" name="七边形 20">
              <a:extLst>
                <a:ext uri="{FF2B5EF4-FFF2-40B4-BE49-F238E27FC236}">
                  <a16:creationId xmlns:a16="http://schemas.microsoft.com/office/drawing/2014/main" xmlns="" id="{3858EFAE-2982-4EA7-B16C-7DB1B4E4BC74}"/>
                </a:ext>
              </a:extLst>
            </p:cNvPr>
            <p:cNvSpPr/>
            <p:nvPr/>
          </p:nvSpPr>
          <p:spPr>
            <a:xfrm>
              <a:off x="4107083" y="1744534"/>
              <a:ext cx="360095" cy="331866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3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7593" name="组合 26">
            <a:extLst>
              <a:ext uri="{FF2B5EF4-FFF2-40B4-BE49-F238E27FC236}">
                <a16:creationId xmlns:a16="http://schemas.microsoft.com/office/drawing/2014/main" xmlns="" id="{B9A5BEA9-84FE-42EF-A173-3DB1C55F98BF}"/>
              </a:ext>
            </a:extLst>
          </p:cNvPr>
          <p:cNvGrpSpPr>
            <a:grpSpLocks/>
          </p:cNvGrpSpPr>
          <p:nvPr/>
        </p:nvGrpSpPr>
        <p:grpSpPr bwMode="auto">
          <a:xfrm>
            <a:off x="6213475" y="2266950"/>
            <a:ext cx="701675" cy="2536825"/>
            <a:chOff x="5231904" y="1717649"/>
            <a:chExt cx="702740" cy="2537315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xmlns="" id="{827BD4F6-6418-452E-ADD7-460F6657B848}"/>
                </a:ext>
              </a:extLst>
            </p:cNvPr>
            <p:cNvSpPr/>
            <p:nvPr/>
          </p:nvSpPr>
          <p:spPr>
            <a:xfrm>
              <a:off x="5231904" y="2093960"/>
              <a:ext cx="702740" cy="2161004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按序发药</a:t>
              </a:r>
            </a:p>
          </p:txBody>
        </p:sp>
        <p:sp>
          <p:nvSpPr>
            <p:cNvPr id="19" name="七边形 18">
              <a:extLst>
                <a:ext uri="{FF2B5EF4-FFF2-40B4-BE49-F238E27FC236}">
                  <a16:creationId xmlns:a16="http://schemas.microsoft.com/office/drawing/2014/main" xmlns="" id="{55BD5EF8-D963-4CA0-BF3D-DF008FCCDA33}"/>
                </a:ext>
              </a:extLst>
            </p:cNvPr>
            <p:cNvSpPr/>
            <p:nvPr/>
          </p:nvSpPr>
          <p:spPr>
            <a:xfrm>
              <a:off x="5403614" y="1717649"/>
              <a:ext cx="360910" cy="331852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4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7594" name="组合 27">
            <a:extLst>
              <a:ext uri="{FF2B5EF4-FFF2-40B4-BE49-F238E27FC236}">
                <a16:creationId xmlns:a16="http://schemas.microsoft.com/office/drawing/2014/main" xmlns="" id="{0F25BF29-467C-4021-959D-852B19E08F3F}"/>
              </a:ext>
            </a:extLst>
          </p:cNvPr>
          <p:cNvGrpSpPr>
            <a:grpSpLocks/>
          </p:cNvGrpSpPr>
          <p:nvPr/>
        </p:nvGrpSpPr>
        <p:grpSpPr bwMode="auto">
          <a:xfrm>
            <a:off x="8078788" y="2251075"/>
            <a:ext cx="703262" cy="2503488"/>
            <a:chOff x="6546877" y="1750916"/>
            <a:chExt cx="702740" cy="2504048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A57EBDB6-7F17-4B81-A536-116A3E6B786E}"/>
                </a:ext>
              </a:extLst>
            </p:cNvPr>
            <p:cNvSpPr/>
            <p:nvPr/>
          </p:nvSpPr>
          <p:spPr>
            <a:xfrm>
              <a:off x="6546877" y="2095481"/>
              <a:ext cx="702740" cy="2159483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协助服药</a:t>
              </a:r>
            </a:p>
          </p:txBody>
        </p:sp>
        <p:sp>
          <p:nvSpPr>
            <p:cNvPr id="16" name="七边形 15">
              <a:extLst>
                <a:ext uri="{FF2B5EF4-FFF2-40B4-BE49-F238E27FC236}">
                  <a16:creationId xmlns:a16="http://schemas.microsoft.com/office/drawing/2014/main" xmlns="" id="{4670A7E9-5919-4935-A201-3C4ED967080E}"/>
                </a:ext>
              </a:extLst>
            </p:cNvPr>
            <p:cNvSpPr/>
            <p:nvPr/>
          </p:nvSpPr>
          <p:spPr>
            <a:xfrm>
              <a:off x="6718200" y="1750916"/>
              <a:ext cx="360095" cy="331862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5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7595" name="组合 27">
            <a:extLst>
              <a:ext uri="{FF2B5EF4-FFF2-40B4-BE49-F238E27FC236}">
                <a16:creationId xmlns:a16="http://schemas.microsoft.com/office/drawing/2014/main" xmlns="" id="{50AFCF59-2ECD-4E76-AF48-36F9E22BD2CB}"/>
              </a:ext>
            </a:extLst>
          </p:cNvPr>
          <p:cNvGrpSpPr>
            <a:grpSpLocks/>
          </p:cNvGrpSpPr>
          <p:nvPr/>
        </p:nvGrpSpPr>
        <p:grpSpPr bwMode="auto">
          <a:xfrm>
            <a:off x="9829800" y="2249488"/>
            <a:ext cx="703263" cy="2503487"/>
            <a:chOff x="6546877" y="1750916"/>
            <a:chExt cx="702740" cy="2504048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xmlns="" id="{A2E27A51-96AA-4F98-B147-B487AC804EA0}"/>
                </a:ext>
              </a:extLst>
            </p:cNvPr>
            <p:cNvSpPr/>
            <p:nvPr/>
          </p:nvSpPr>
          <p:spPr>
            <a:xfrm>
              <a:off x="6546877" y="2095480"/>
              <a:ext cx="702740" cy="2159484"/>
            </a:xfrm>
            <a:prstGeom prst="round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800" dirty="0">
                  <a:solidFill>
                    <a:schemeClr val="accent1">
                      <a:lumMod val="50000"/>
                    </a:schemeClr>
                  </a:solidFill>
                </a:rPr>
                <a:t>整理记录</a:t>
              </a:r>
            </a:p>
          </p:txBody>
        </p:sp>
        <p:sp>
          <p:nvSpPr>
            <p:cNvPr id="45" name="七边形 44">
              <a:extLst>
                <a:ext uri="{FF2B5EF4-FFF2-40B4-BE49-F238E27FC236}">
                  <a16:creationId xmlns:a16="http://schemas.microsoft.com/office/drawing/2014/main" xmlns="" id="{4EA2806C-7372-4923-B437-27A43F2A32E6}"/>
                </a:ext>
              </a:extLst>
            </p:cNvPr>
            <p:cNvSpPr/>
            <p:nvPr/>
          </p:nvSpPr>
          <p:spPr>
            <a:xfrm>
              <a:off x="6718199" y="1750916"/>
              <a:ext cx="360095" cy="331861"/>
            </a:xfrm>
            <a:prstGeom prst="heptagon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b="1" dirty="0">
                  <a:solidFill>
                    <a:srgbClr val="C00000"/>
                  </a:solidFill>
                </a:rPr>
                <a:t>6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4" name="对话气泡: 圆角矩形 3">
            <a:extLst>
              <a:ext uri="{FF2B5EF4-FFF2-40B4-BE49-F238E27FC236}">
                <a16:creationId xmlns:a16="http://schemas.microsoft.com/office/drawing/2014/main" xmlns="" id="{2FB970C0-B426-4272-B78F-1B20D5AEF087}"/>
              </a:ext>
            </a:extLst>
          </p:cNvPr>
          <p:cNvSpPr/>
          <p:nvPr/>
        </p:nvSpPr>
        <p:spPr>
          <a:xfrm>
            <a:off x="3430588" y="5192713"/>
            <a:ext cx="2881312" cy="1079500"/>
          </a:xfrm>
          <a:prstGeom prst="wedgeRoundRectCallout">
            <a:avLst>
              <a:gd name="adj1" fmla="val 51978"/>
              <a:gd name="adj2" fmla="val -86284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同一病人的所有药物一次取出，以免发生错漏。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对话气泡: 圆角矩形 4">
            <a:extLst>
              <a:ext uri="{FF2B5EF4-FFF2-40B4-BE49-F238E27FC236}">
                <a16:creationId xmlns:a16="http://schemas.microsoft.com/office/drawing/2014/main" xmlns="" id="{E54268E5-BFD8-4013-A834-42DFE849BD8C}"/>
              </a:ext>
            </a:extLst>
          </p:cNvPr>
          <p:cNvSpPr/>
          <p:nvPr/>
        </p:nvSpPr>
        <p:spPr>
          <a:xfrm>
            <a:off x="7161213" y="5192713"/>
            <a:ext cx="2881312" cy="1079500"/>
          </a:xfrm>
          <a:prstGeom prst="wedgeRoundRectCallout">
            <a:avLst>
              <a:gd name="adj1" fmla="val -4065"/>
              <a:gd name="adj2" fmla="val -83693"/>
              <a:gd name="adj3" fmla="val 1666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</a:rPr>
              <a:t>麻醉药、催眠药、抗肿瘤药一定视病人服用后才离开。</a:t>
            </a:r>
            <a:endParaRPr lang="en-US" altLang="zh-CN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3822ACDB-A8C5-4B97-BD8A-00ACEBADAA58}"/>
              </a:ext>
            </a:extLst>
          </p:cNvPr>
          <p:cNvSpPr txBox="1"/>
          <p:nvPr/>
        </p:nvSpPr>
        <p:spPr>
          <a:xfrm>
            <a:off x="695325" y="1412875"/>
            <a:ext cx="11089307" cy="2011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eaLnBrk="1" hangingPunct="1">
              <a:lnSpc>
                <a:spcPct val="11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危重及不能自行服药的患者应喂服。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pPr marL="457200" indent="-457200" eaLnBrk="1" hangingPunct="1">
              <a:lnSpc>
                <a:spcPct val="11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鼻饲病人并将药片研碎、溶解后由胃管注入，再用少量温开水冲净胃管。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pPr marL="457200" indent="-457200" eaLnBrk="1" hangingPunct="1">
              <a:lnSpc>
                <a:spcPct val="11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若病人不在或因故暂时不能服药，应将药物带回保管并做好交接班。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6D06B3DD-9927-469E-80DF-48DDD6C5F334}"/>
              </a:ext>
            </a:extLst>
          </p:cNvPr>
          <p:cNvSpPr/>
          <p:nvPr/>
        </p:nvSpPr>
        <p:spPr>
          <a:xfrm>
            <a:off x="1055688" y="476250"/>
            <a:ext cx="2089150" cy="68103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发药中</a:t>
            </a:r>
          </a:p>
        </p:txBody>
      </p:sp>
      <p:sp>
        <p:nvSpPr>
          <p:cNvPr id="68612" name="灯片编号占位符 3">
            <a:extLst>
              <a:ext uri="{FF2B5EF4-FFF2-40B4-BE49-F238E27FC236}">
                <a16:creationId xmlns:a16="http://schemas.microsoft.com/office/drawing/2014/main" xmlns="" id="{C5BA3375-CF3B-434C-A8C1-1627D9C280A8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AF3AC5A5-2C18-4DDF-9C53-94CA36DDC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25" y="3789363"/>
            <a:ext cx="2663825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Tx/>
              <a:buNone/>
            </a:pPr>
            <a:r>
              <a:rPr lang="zh-CN" altLang="en-US" sz="3300" b="1" dirty="0">
                <a:solidFill>
                  <a:srgbClr val="C00000"/>
                </a:solidFill>
                <a:latin typeface="黑体" panose="02010609060101010101" pitchFamily="49" charset="-122"/>
              </a:rPr>
              <a:t>五个准确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Tx/>
              <a:buNone/>
            </a:pPr>
            <a:r>
              <a:rPr lang="zh-CN" altLang="en-US" sz="3300" b="1" dirty="0">
                <a:solidFill>
                  <a:srgbClr val="C00000"/>
                </a:solidFill>
                <a:latin typeface="黑体" panose="02010609060101010101" pitchFamily="49" charset="-122"/>
              </a:rPr>
              <a:t>发药到手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Tx/>
              <a:buNone/>
            </a:pPr>
            <a:r>
              <a:rPr lang="zh-CN" altLang="en-US" sz="3300" b="1" dirty="0">
                <a:solidFill>
                  <a:srgbClr val="C00000"/>
                </a:solidFill>
                <a:latin typeface="黑体" panose="02010609060101010101" pitchFamily="49" charset="-122"/>
              </a:rPr>
              <a:t>看药入口</a:t>
            </a:r>
          </a:p>
          <a:p>
            <a:pPr lvl="1" eaLnBrk="1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SzPct val="70000"/>
              <a:buFontTx/>
              <a:buNone/>
            </a:pPr>
            <a:r>
              <a:rPr lang="zh-CN" altLang="en-US" sz="3300" b="1" dirty="0">
                <a:solidFill>
                  <a:srgbClr val="C00000"/>
                </a:solidFill>
                <a:latin typeface="黑体" panose="02010609060101010101" pitchFamily="49" charset="-122"/>
              </a:rPr>
              <a:t>服后人走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068336C5-3027-4A9F-9EDA-CE97CB27EE41}"/>
              </a:ext>
            </a:extLst>
          </p:cNvPr>
          <p:cNvSpPr txBox="1"/>
          <p:nvPr/>
        </p:nvSpPr>
        <p:spPr>
          <a:xfrm>
            <a:off x="695325" y="1412875"/>
            <a:ext cx="9864725" cy="2576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消毒液浸泡、清洁、再消毒。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盛油剂的药杯应先用纸擦拭干净，再进行消毒。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一次性药杯应集中处理后再行丢弃。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pPr marL="457200" indent="-457200" eaLnBrk="1" hangingPunct="1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清洁药车和药盘。</a:t>
            </a:r>
            <a:endParaRPr lang="zh-CN" altLang="en-US" sz="2800" dirty="0">
              <a:solidFill>
                <a:srgbClr val="C00000"/>
              </a:solidFill>
              <a:latin typeface="+mn-ea"/>
              <a:ea typeface="+mn-ea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C806C783-9E26-4E47-B182-237B706D7A38}"/>
              </a:ext>
            </a:extLst>
          </p:cNvPr>
          <p:cNvSpPr/>
          <p:nvPr/>
        </p:nvSpPr>
        <p:spPr>
          <a:xfrm>
            <a:off x="1055688" y="476250"/>
            <a:ext cx="2089150" cy="681038"/>
          </a:xfrm>
          <a:prstGeom prst="round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发药后</a:t>
            </a:r>
          </a:p>
        </p:txBody>
      </p:sp>
      <p:sp>
        <p:nvSpPr>
          <p:cNvPr id="69636" name="灯片编号占位符 3">
            <a:extLst>
              <a:ext uri="{FF2B5EF4-FFF2-40B4-BE49-F238E27FC236}">
                <a16:creationId xmlns:a16="http://schemas.microsoft.com/office/drawing/2014/main" xmlns="" id="{B4833562-5006-4ABF-B521-EC53B5E7AB8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>
            <a:extLst>
              <a:ext uri="{FF2B5EF4-FFF2-40B4-BE49-F238E27FC236}">
                <a16:creationId xmlns:a16="http://schemas.microsoft.com/office/drawing/2014/main" xmlns="" id="{C0BBC116-F770-4A02-9E19-F892144F703B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766763" y="1557338"/>
            <a:ext cx="10729912" cy="424815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发药前收集病人资料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因特殊检查或手术须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禁食者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，暂不发药，做好交班。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发药时如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病人不在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，应将药物带回保管，并进行交班。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病人出现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呕吐，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应查明原因再进行处理，暂停口服给药。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小儿、鼻饲、上消化道出血者或口服固体药困难者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，应将药物研碎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用水溶解后服用。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00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2.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发药时病人有疑问，应重新核对，无误后再服药。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endParaRPr lang="zh-CN" altLang="en-US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</p:txBody>
      </p:sp>
      <p:sp>
        <p:nvSpPr>
          <p:cNvPr id="70659" name="灯片编号占位符 3">
            <a:extLst>
              <a:ext uri="{FF2B5EF4-FFF2-40B4-BE49-F238E27FC236}">
                <a16:creationId xmlns:a16="http://schemas.microsoft.com/office/drawing/2014/main" xmlns="" id="{AFC95B9A-0A50-4E04-8D14-5C1A3A738EFD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</p:cSld>
  <p:clrMapOvr>
    <a:masterClrMapping/>
  </p:clrMapOvr>
  <p:transition spd="slow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矩形 15">
            <a:extLst>
              <a:ext uri="{FF2B5EF4-FFF2-40B4-BE49-F238E27FC236}">
                <a16:creationId xmlns:a16="http://schemas.microsoft.com/office/drawing/2014/main" xmlns="" id="{B581DFA8-742A-4BF7-BA80-622DBEE01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雾化吸入法</a:t>
            </a:r>
            <a:endParaRPr lang="en-US" altLang="zh-CN" sz="4000" b="1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755" name="文本框 6">
            <a:extLst>
              <a:ext uri="{FF2B5EF4-FFF2-40B4-BE49-F238E27FC236}">
                <a16:creationId xmlns:a16="http://schemas.microsoft.com/office/drawing/2014/main" xmlns="" id="{4896B9E9-F77B-40AB-B280-F3E4A32D5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第三节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灯片编号占位符 3">
            <a:extLst>
              <a:ext uri="{FF2B5EF4-FFF2-40B4-BE49-F238E27FC236}">
                <a16:creationId xmlns:a16="http://schemas.microsoft.com/office/drawing/2014/main" xmlns="" id="{B2CC5A2F-B71E-41E6-B5DF-7E1E4E7A5000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4" name="文本占位符 65538">
            <a:extLst>
              <a:ext uri="{FF2B5EF4-FFF2-40B4-BE49-F238E27FC236}">
                <a16:creationId xmlns:a16="http://schemas.microsoft.com/office/drawing/2014/main" xmlns="" id="{96798E1E-4123-4B9B-9ED7-4012D689B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1773238"/>
            <a:ext cx="4968875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CN" sz="2000" b="1"/>
              <a:t>            </a:t>
            </a:r>
            <a:r>
              <a:rPr lang="zh-CN" altLang="en-US" sz="3200" b="1"/>
              <a:t>用雾化装置将药液变成细微的气雾喷出，经口或鼻吸入，以达到湿化呼吸道、减轻局部炎症、祛痰、解除支气管痉挛等目的。</a:t>
            </a:r>
          </a:p>
        </p:txBody>
      </p:sp>
      <p:sp>
        <p:nvSpPr>
          <p:cNvPr id="6" name="标题 65537">
            <a:extLst>
              <a:ext uri="{FF2B5EF4-FFF2-40B4-BE49-F238E27FC236}">
                <a16:creationId xmlns:a16="http://schemas.microsoft.com/office/drawing/2014/main" xmlns="" id="{0E85D3FC-1BD6-4783-B4C3-A75933257FF6}"/>
              </a:ext>
            </a:extLst>
          </p:cNvPr>
          <p:cNvSpPr txBox="1">
            <a:spLocks/>
          </p:cNvSpPr>
          <p:nvPr/>
        </p:nvSpPr>
        <p:spPr>
          <a:xfrm>
            <a:off x="1670050" y="212725"/>
            <a:ext cx="7543800" cy="1343025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43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雾化吸入法</a:t>
            </a:r>
            <a:r>
              <a:rPr lang="zh-CN" altLang="en-US" sz="6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/>
            </a:r>
            <a:br>
              <a:rPr lang="zh-CN" altLang="en-US" sz="65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</a:br>
            <a:r>
              <a:rPr lang="zh-CN" altLang="en-US" sz="2600" b="1" noProof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（</a:t>
            </a:r>
            <a:r>
              <a:rPr lang="en-US" altLang="zh-CN" sz="2600" b="1" noProof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nebulization</a:t>
            </a:r>
            <a:r>
              <a:rPr lang="en-US" altLang="en-US" sz="2600" b="1" noProof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）</a:t>
            </a:r>
          </a:p>
        </p:txBody>
      </p:sp>
      <p:pic>
        <p:nvPicPr>
          <p:cNvPr id="75781" name="图片 8">
            <a:extLst>
              <a:ext uri="{FF2B5EF4-FFF2-40B4-BE49-F238E27FC236}">
                <a16:creationId xmlns:a16="http://schemas.microsoft.com/office/drawing/2014/main" xmlns="" id="{D076DF09-765C-405B-8D14-5DC7F086C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41438"/>
            <a:ext cx="5715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dvAuto="0"/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E663681B-157B-4C0A-8790-E87590948C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一、雾化吸入法的目的</a:t>
            </a:r>
          </a:p>
        </p:txBody>
      </p:sp>
      <p:sp>
        <p:nvSpPr>
          <p:cNvPr id="76803" name="灯片编号占位符 3">
            <a:extLst>
              <a:ext uri="{FF2B5EF4-FFF2-40B4-BE49-F238E27FC236}">
                <a16:creationId xmlns:a16="http://schemas.microsoft.com/office/drawing/2014/main" xmlns="" id="{26668B4F-4BF3-4AA2-84CA-2E4530A6E69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94DF5748-2FE0-4770-A83A-A33DDD07211A}"/>
              </a:ext>
            </a:extLst>
          </p:cNvPr>
          <p:cNvGrpSpPr/>
          <p:nvPr/>
        </p:nvGrpSpPr>
        <p:grpSpPr>
          <a:xfrm>
            <a:off x="869950" y="963613"/>
            <a:ext cx="10452100" cy="747712"/>
            <a:chOff x="869950" y="963613"/>
            <a:chExt cx="10452100" cy="747712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xmlns="" id="{6511D888-8EF5-4065-8B9E-E7E148974260}"/>
                </a:ext>
              </a:extLst>
            </p:cNvPr>
            <p:cNvSpPr txBox="1"/>
            <p:nvPr/>
          </p:nvSpPr>
          <p:spPr>
            <a:xfrm>
              <a:off x="1631950" y="963613"/>
              <a:ext cx="9690100" cy="6381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28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湿化呼吸道   </a:t>
              </a: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angSong" panose="02010609060101010101" pitchFamily="49" charset="-122"/>
                  <a:ea typeface="FangSong" panose="02010609060101010101" pitchFamily="49" charset="-122"/>
                </a:rPr>
                <a:t>常用于痰液粘稠、气道不畅、呼吸道湿化不足</a:t>
              </a:r>
            </a:p>
          </p:txBody>
        </p:sp>
        <p:pic>
          <p:nvPicPr>
            <p:cNvPr id="76805" name="图形 3" descr="研究">
              <a:extLst>
                <a:ext uri="{FF2B5EF4-FFF2-40B4-BE49-F238E27FC236}">
                  <a16:creationId xmlns:a16="http://schemas.microsoft.com/office/drawing/2014/main" xmlns="" id="{E7510F34-456F-4A10-B2ED-EBFB195EF6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50" y="1055688"/>
              <a:ext cx="655638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6B713448-A4CA-4485-84FC-7A7C178D6B33}"/>
              </a:ext>
            </a:extLst>
          </p:cNvPr>
          <p:cNvGrpSpPr/>
          <p:nvPr/>
        </p:nvGrpSpPr>
        <p:grpSpPr>
          <a:xfrm>
            <a:off x="869950" y="1819703"/>
            <a:ext cx="10452100" cy="804862"/>
            <a:chOff x="869950" y="1639888"/>
            <a:chExt cx="10452100" cy="804862"/>
          </a:xfrm>
        </p:grpSpPr>
        <p:pic>
          <p:nvPicPr>
            <p:cNvPr id="76806" name="图形 3" descr="研究">
              <a:extLst>
                <a:ext uri="{FF2B5EF4-FFF2-40B4-BE49-F238E27FC236}">
                  <a16:creationId xmlns:a16="http://schemas.microsoft.com/office/drawing/2014/main" xmlns="" id="{D52363D6-B78B-480D-BB0B-4230944E7E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50" y="1789113"/>
              <a:ext cx="655638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xmlns="" id="{D8A091DA-4843-4D74-AC11-7A9FDBEDEEB9}"/>
                </a:ext>
              </a:extLst>
            </p:cNvPr>
            <p:cNvSpPr txBox="1"/>
            <p:nvPr/>
          </p:nvSpPr>
          <p:spPr>
            <a:xfrm>
              <a:off x="1631950" y="1639888"/>
              <a:ext cx="9690100" cy="6365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28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预防呼吸道感染   </a:t>
              </a: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angSong" panose="02010609060101010101" pitchFamily="49" charset="-122"/>
                  <a:ea typeface="FangSong" panose="02010609060101010101" pitchFamily="49" charset="-122"/>
                </a:rPr>
                <a:t>胸部手术前后的病人</a:t>
              </a: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E2536B84-D3A7-4EA4-AF27-22210568D1CF}"/>
              </a:ext>
            </a:extLst>
          </p:cNvPr>
          <p:cNvGrpSpPr/>
          <p:nvPr/>
        </p:nvGrpSpPr>
        <p:grpSpPr>
          <a:xfrm>
            <a:off x="869950" y="2705160"/>
            <a:ext cx="10452100" cy="808038"/>
            <a:chOff x="869950" y="2371725"/>
            <a:chExt cx="10452100" cy="808038"/>
          </a:xfrm>
        </p:grpSpPr>
        <p:pic>
          <p:nvPicPr>
            <p:cNvPr id="76808" name="图形 3" descr="研究">
              <a:extLst>
                <a:ext uri="{FF2B5EF4-FFF2-40B4-BE49-F238E27FC236}">
                  <a16:creationId xmlns:a16="http://schemas.microsoft.com/office/drawing/2014/main" xmlns="" id="{834EA2B0-FF22-4C7C-9DA6-173D0C5F6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50" y="2524125"/>
              <a:ext cx="655638" cy="655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0D8E2C32-215A-4627-BB4A-5EAF4DA18C12}"/>
                </a:ext>
              </a:extLst>
            </p:cNvPr>
            <p:cNvSpPr txBox="1"/>
            <p:nvPr/>
          </p:nvSpPr>
          <p:spPr>
            <a:xfrm>
              <a:off x="1631950" y="2371725"/>
              <a:ext cx="9690100" cy="6381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28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改善通气功能   </a:t>
              </a: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angSong" panose="02010609060101010101" pitchFamily="49" charset="-122"/>
                  <a:ea typeface="FangSong" panose="02010609060101010101" pitchFamily="49" charset="-122"/>
                </a:rPr>
                <a:t>解除支气管痉挛，保持呼吸道通畅</a:t>
              </a:r>
              <a:r>
                <a:rPr lang="zh-CN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。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BD5E4DD0-B8FB-4A34-BE87-7F119C927FFD}"/>
              </a:ext>
            </a:extLst>
          </p:cNvPr>
          <p:cNvGrpSpPr/>
          <p:nvPr/>
        </p:nvGrpSpPr>
        <p:grpSpPr>
          <a:xfrm>
            <a:off x="814024" y="3690204"/>
            <a:ext cx="11250909" cy="808038"/>
            <a:chOff x="893763" y="3105150"/>
            <a:chExt cx="11250909" cy="808038"/>
          </a:xfrm>
        </p:grpSpPr>
        <p:pic>
          <p:nvPicPr>
            <p:cNvPr id="76810" name="图形 3" descr="研究">
              <a:extLst>
                <a:ext uri="{FF2B5EF4-FFF2-40B4-BE49-F238E27FC236}">
                  <a16:creationId xmlns:a16="http://schemas.microsoft.com/office/drawing/2014/main" xmlns="" id="{364E084E-49E4-4286-9CE9-990573400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3763" y="3257550"/>
              <a:ext cx="655637" cy="655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xmlns="" id="{3C88F539-0199-4506-A3E5-F0359D547F1B}"/>
                </a:ext>
              </a:extLst>
            </p:cNvPr>
            <p:cNvSpPr txBox="1"/>
            <p:nvPr/>
          </p:nvSpPr>
          <p:spPr>
            <a:xfrm>
              <a:off x="1631950" y="3105150"/>
              <a:ext cx="10512722" cy="637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28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控制呼吸道感染   </a:t>
              </a: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angSong" panose="02010609060101010101" pitchFamily="49" charset="-122"/>
                  <a:ea typeface="FangSong" panose="02010609060101010101" pitchFamily="49" charset="-122"/>
                </a:rPr>
                <a:t>消毒炎症，减轻水肿，稀释痰液，帮助祛痰</a:t>
              </a:r>
              <a:r>
                <a:rPr lang="zh-CN" alt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。</a:t>
              </a: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6E05E2E3-C711-4989-BB71-2AA69482CA21}"/>
              </a:ext>
            </a:extLst>
          </p:cNvPr>
          <p:cNvGrpSpPr/>
          <p:nvPr/>
        </p:nvGrpSpPr>
        <p:grpSpPr>
          <a:xfrm>
            <a:off x="814024" y="4558677"/>
            <a:ext cx="10510838" cy="790575"/>
            <a:chOff x="882650" y="3848100"/>
            <a:chExt cx="10510838" cy="790575"/>
          </a:xfrm>
        </p:grpSpPr>
        <p:pic>
          <p:nvPicPr>
            <p:cNvPr id="76811" name="图形 3" descr="研究">
              <a:extLst>
                <a:ext uri="{FF2B5EF4-FFF2-40B4-BE49-F238E27FC236}">
                  <a16:creationId xmlns:a16="http://schemas.microsoft.com/office/drawing/2014/main" xmlns="" id="{9EC80B61-3688-4989-AA29-DE689D683F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650" y="3983038"/>
              <a:ext cx="655638" cy="65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FEB076BB-9C43-43F8-9AF1-848E570FC22D}"/>
                </a:ext>
              </a:extLst>
            </p:cNvPr>
            <p:cNvSpPr txBox="1"/>
            <p:nvPr/>
          </p:nvSpPr>
          <p:spPr>
            <a:xfrm>
              <a:off x="1703388" y="3848100"/>
              <a:ext cx="9690100" cy="6381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2800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治疗癌症  </a:t>
              </a:r>
              <a:r>
                <a:rPr lang="zh-CN" altLang="en-US" sz="2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FangSong" panose="02010609060101010101" pitchFamily="49" charset="-122"/>
                  <a:ea typeface="FangSong" panose="02010609060101010101" pitchFamily="49" charset="-122"/>
                </a:rPr>
                <a:t>间歇吸入抗癌药物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E19A8E19-C60C-4ED2-8569-A2DB22837C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二、雾化吸入法常用药物</a:t>
            </a:r>
          </a:p>
        </p:txBody>
      </p:sp>
      <p:sp>
        <p:nvSpPr>
          <p:cNvPr id="78851" name="灯片编号占位符 3">
            <a:extLst>
              <a:ext uri="{FF2B5EF4-FFF2-40B4-BE49-F238E27FC236}">
                <a16:creationId xmlns:a16="http://schemas.microsoft.com/office/drawing/2014/main" xmlns="" id="{7EDA4587-CF0C-4DB4-9132-22CB602A784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83DCA68A-E896-4EE6-B9F2-5D02A015BA09}"/>
              </a:ext>
            </a:extLst>
          </p:cNvPr>
          <p:cNvSpPr txBox="1"/>
          <p:nvPr/>
        </p:nvSpPr>
        <p:spPr>
          <a:xfrm>
            <a:off x="1774825" y="974725"/>
            <a:ext cx="4176713" cy="655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常用药物</a:t>
            </a:r>
          </a:p>
        </p:txBody>
      </p:sp>
      <p:pic>
        <p:nvPicPr>
          <p:cNvPr id="78853" name="图形 3" descr="研究">
            <a:extLst>
              <a:ext uri="{FF2B5EF4-FFF2-40B4-BE49-F238E27FC236}">
                <a16:creationId xmlns:a16="http://schemas.microsoft.com/office/drawing/2014/main" xmlns="" id="{9E5B104E-64EE-48E9-BFAC-4A93A6105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950" y="1055688"/>
            <a:ext cx="769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BD8897E0-D2E9-40DD-BA6B-484022B102E5}"/>
              </a:ext>
            </a:extLst>
          </p:cNvPr>
          <p:cNvSpPr txBox="1"/>
          <p:nvPr/>
        </p:nvSpPr>
        <p:spPr>
          <a:xfrm>
            <a:off x="1640867" y="1700808"/>
            <a:ext cx="10153650" cy="4348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稀释痰液药物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25000"/>
              </a:lnSpc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常用</a:t>
            </a:r>
            <a:r>
              <a:rPr lang="en-US" altLang="zh-CN" sz="2800" b="1" u="sng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α-</a:t>
            </a:r>
            <a:r>
              <a:rPr lang="zh-CN" altLang="en-US" sz="2800" b="1" u="sng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糜蛋白酶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、乙酰半胱氨酸等，稀释痰液，帮助祛痰。</a:t>
            </a:r>
            <a:endParaRPr lang="en-US" altLang="zh-CN" sz="2800" b="1" dirty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抗生素类药物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25000"/>
              </a:lnSpc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常用</a:t>
            </a:r>
            <a:r>
              <a:rPr lang="zh-CN" altLang="en-US" sz="2800" b="1" u="sng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庆大霉素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、卡那霉素，控制呼吸道感染，消除炎症。</a:t>
            </a:r>
            <a:endParaRPr lang="en-US" altLang="zh-CN" sz="2800" b="1" dirty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解除支气管痉挛药物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25000"/>
              </a:lnSpc>
              <a:defRPr/>
            </a:pP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常用</a:t>
            </a:r>
            <a:r>
              <a:rPr lang="zh-CN" altLang="en-US" sz="2800" b="1" u="sng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氨茶碱、沙丁胺醇</a:t>
            </a:r>
            <a:r>
              <a:rPr lang="zh-CN" altLang="en-US" sz="2800" b="1" dirty="0">
                <a:solidFill>
                  <a:srgbClr val="C00000"/>
                </a:solidFill>
                <a:latin typeface="FangSong" panose="02010609060101010101" pitchFamily="49" charset="-122"/>
                <a:ea typeface="FangSong" panose="02010609060101010101" pitchFamily="49" charset="-122"/>
              </a:rPr>
              <a:t>等，扩张支气管，解除痉挛。</a:t>
            </a:r>
            <a:endParaRPr lang="en-US" altLang="zh-CN" sz="2800" b="1" dirty="0">
              <a:solidFill>
                <a:srgbClr val="C00000"/>
              </a:solidFill>
              <a:latin typeface="FangSong" panose="02010609060101010101" pitchFamily="49" charset="-122"/>
              <a:ea typeface="FangSong" panose="02010609060101010101" pitchFamily="49" charset="-122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减轻呼吸道黏膜水肿药物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25000"/>
              </a:lnSpc>
              <a:defRPr/>
            </a:pPr>
            <a:r>
              <a:rPr lang="zh-CN" altLang="en-US" sz="2800" b="1" u="sng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地塞米松</a:t>
            </a:r>
            <a:r>
              <a:rPr lang="zh-CN" altLang="en-US" sz="28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等，与抗生素同时使用，增加抗炎效果。</a:t>
            </a:r>
          </a:p>
        </p:txBody>
      </p:sp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67C56831-833D-4866-AAAF-CAF386F36B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三、常用雾化吸入法</a:t>
            </a:r>
          </a:p>
        </p:txBody>
      </p:sp>
      <p:sp>
        <p:nvSpPr>
          <p:cNvPr id="79875" name="灯片编号占位符 3">
            <a:extLst>
              <a:ext uri="{FF2B5EF4-FFF2-40B4-BE49-F238E27FC236}">
                <a16:creationId xmlns:a16="http://schemas.microsoft.com/office/drawing/2014/main" xmlns="" id="{974CD054-AFBC-467E-A911-89E35478492F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7EA160C6-0F42-4A03-97D9-D86C5FD69D77}"/>
              </a:ext>
            </a:extLst>
          </p:cNvPr>
          <p:cNvSpPr/>
          <p:nvPr/>
        </p:nvSpPr>
        <p:spPr>
          <a:xfrm>
            <a:off x="982663" y="1125538"/>
            <a:ext cx="4105275" cy="681037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超声波雾化吸入法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449FE370-AC3E-4115-BB68-33F88F7003FB}"/>
              </a:ext>
            </a:extLst>
          </p:cNvPr>
          <p:cNvSpPr/>
          <p:nvPr/>
        </p:nvSpPr>
        <p:spPr>
          <a:xfrm>
            <a:off x="982663" y="2420938"/>
            <a:ext cx="4105275" cy="681037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氧气雾化吸入法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xmlns="" id="{C9FE5A26-B349-4799-81EF-8DACD4E806BB}"/>
              </a:ext>
            </a:extLst>
          </p:cNvPr>
          <p:cNvSpPr/>
          <p:nvPr/>
        </p:nvSpPr>
        <p:spPr>
          <a:xfrm>
            <a:off x="982663" y="3756025"/>
            <a:ext cx="4105275" cy="68103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压缩雾化吸入法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0B98C6EF-8082-4898-A494-BB0F533F1DB7}"/>
              </a:ext>
            </a:extLst>
          </p:cNvPr>
          <p:cNvSpPr/>
          <p:nvPr/>
        </p:nvSpPr>
        <p:spPr>
          <a:xfrm>
            <a:off x="982663" y="5073650"/>
            <a:ext cx="4105275" cy="681038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手压式雾化吸入法</a:t>
            </a:r>
          </a:p>
        </p:txBody>
      </p:sp>
      <p:pic>
        <p:nvPicPr>
          <p:cNvPr id="79880" name="图片 7">
            <a:extLst>
              <a:ext uri="{FF2B5EF4-FFF2-40B4-BE49-F238E27FC236}">
                <a16:creationId xmlns:a16="http://schemas.microsoft.com/office/drawing/2014/main" xmlns="" id="{C84067F5-AFC8-44D1-A322-D71E07899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465263"/>
            <a:ext cx="4168775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0478BD08-2FB3-4C5C-B730-9200A45928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27125" y="-136525"/>
            <a:ext cx="7543800" cy="1036638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40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给药的目的</a:t>
            </a:r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xmlns="" id="{F770E1FC-D20F-4DD9-8986-D0510753C5BF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66763" y="1152525"/>
            <a:ext cx="4629150" cy="441166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cs typeface="等线" panose="02010600030101010101" pitchFamily="2" charset="-122"/>
              </a:rPr>
              <a:t>治疗疾病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cs typeface="等线" panose="02010600030101010101" pitchFamily="2" charset="-122"/>
              </a:rPr>
              <a:t>减轻症状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cs typeface="等线" panose="02010600030101010101" pitchFamily="2" charset="-122"/>
              </a:rPr>
              <a:t>预防疾病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cs typeface="等线" panose="02010600030101010101" pitchFamily="2" charset="-122"/>
              </a:rPr>
              <a:t>协助诊断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cs typeface="等线" panose="02010600030101010101" pitchFamily="2" charset="-122"/>
              </a:rPr>
              <a:t>维持正常生理功能</a:t>
            </a: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32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cs typeface="等线" panose="02010600030101010101" pitchFamily="2" charset="-122"/>
              </a:rPr>
              <a:t>                  </a:t>
            </a:r>
          </a:p>
        </p:txBody>
      </p:sp>
      <p:sp>
        <p:nvSpPr>
          <p:cNvPr id="177157" name="Rectangle 5">
            <a:extLst>
              <a:ext uri="{FF2B5EF4-FFF2-40B4-BE49-F238E27FC236}">
                <a16:creationId xmlns:a16="http://schemas.microsoft.com/office/drawing/2014/main" xmlns="" id="{67189D5F-2B99-42C1-A79D-E97579B0A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975" y="1390650"/>
            <a:ext cx="1816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－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抗生素</a:t>
            </a:r>
          </a:p>
        </p:txBody>
      </p:sp>
      <p:sp>
        <p:nvSpPr>
          <p:cNvPr id="177158" name="Rectangle 6">
            <a:extLst>
              <a:ext uri="{FF2B5EF4-FFF2-40B4-BE49-F238E27FC236}">
                <a16:creationId xmlns:a16="http://schemas.microsoft.com/office/drawing/2014/main" xmlns="" id="{C9B68AFC-98DE-498A-B569-2602EA79D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2193925"/>
            <a:ext cx="1816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－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甘露醇</a:t>
            </a:r>
          </a:p>
        </p:txBody>
      </p:sp>
      <p:sp>
        <p:nvSpPr>
          <p:cNvPr id="177159" name="Rectangle 7">
            <a:extLst>
              <a:ext uri="{FF2B5EF4-FFF2-40B4-BE49-F238E27FC236}">
                <a16:creationId xmlns:a16="http://schemas.microsoft.com/office/drawing/2014/main" xmlns="" id="{00F9B1ED-D5E1-4CCA-BBE0-B7B7B0031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702" y="3007520"/>
            <a:ext cx="22240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－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乙肝疫苗</a:t>
            </a:r>
          </a:p>
        </p:txBody>
      </p:sp>
      <p:sp>
        <p:nvSpPr>
          <p:cNvPr id="177160" name="Rectangle 8">
            <a:extLst>
              <a:ext uri="{FF2B5EF4-FFF2-40B4-BE49-F238E27FC236}">
                <a16:creationId xmlns:a16="http://schemas.microsoft.com/office/drawing/2014/main" xmlns="" id="{F35A2B9B-B878-4E38-BF10-4E9057ED1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7975" y="3840163"/>
            <a:ext cx="1816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－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造影剂</a:t>
            </a:r>
          </a:p>
        </p:txBody>
      </p:sp>
      <p:sp>
        <p:nvSpPr>
          <p:cNvPr id="177161" name="Rectangle 9">
            <a:extLst>
              <a:ext uri="{FF2B5EF4-FFF2-40B4-BE49-F238E27FC236}">
                <a16:creationId xmlns:a16="http://schemas.microsoft.com/office/drawing/2014/main" xmlns="" id="{0FD32772-45C9-438C-82A7-0D95281ED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2263" y="4624388"/>
            <a:ext cx="18161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3200" b="1" dirty="0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－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胰岛素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7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77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/>
      <p:bldP spid="177157" grpId="0"/>
      <p:bldP spid="177158" grpId="0"/>
      <p:bldP spid="177159" grpId="0"/>
      <p:bldP spid="177160" grpId="0"/>
      <p:bldP spid="17716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8A9BA7D0-5EDE-410D-B7B7-1F5CD68A3F5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三、常用雾化吸入法</a:t>
            </a:r>
            <a:r>
              <a:rPr lang="en-US" altLang="zh-CN" sz="3200" dirty="0"/>
              <a:t>——</a:t>
            </a:r>
            <a:r>
              <a:rPr lang="zh-CN" altLang="en-US" sz="3200" dirty="0"/>
              <a:t>超声波雾化</a:t>
            </a:r>
          </a:p>
        </p:txBody>
      </p:sp>
      <p:sp>
        <p:nvSpPr>
          <p:cNvPr id="80899" name="灯片编号占位符 3">
            <a:extLst>
              <a:ext uri="{FF2B5EF4-FFF2-40B4-BE49-F238E27FC236}">
                <a16:creationId xmlns:a16="http://schemas.microsoft.com/office/drawing/2014/main" xmlns="" id="{DF3D84C5-6D98-4339-AF7E-0E05B0B6883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5372A3F1-C4D8-4287-8F7B-70E655B86502}"/>
              </a:ext>
            </a:extLst>
          </p:cNvPr>
          <p:cNvSpPr/>
          <p:nvPr/>
        </p:nvSpPr>
        <p:spPr>
          <a:xfrm>
            <a:off x="982663" y="1125538"/>
            <a:ext cx="4105275" cy="681037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超声波雾化吸入法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FF18B5F-B9C0-45E6-B3F6-3B1191C7EAE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6198" y="2060054"/>
            <a:ext cx="4906677" cy="3672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0902" name="文本框 8">
            <a:extLst>
              <a:ext uri="{FF2B5EF4-FFF2-40B4-BE49-F238E27FC236}">
                <a16:creationId xmlns:a16="http://schemas.microsoft.com/office/drawing/2014/main" xmlns="" id="{601B3D48-C31A-4EE6-8993-7543A1D03C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450" y="1095375"/>
            <a:ext cx="61102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是应用超声波声能，将药液变成细微的雾滴，由呼吸道吸入的方法。</a:t>
            </a:r>
          </a:p>
        </p:txBody>
      </p:sp>
      <p:sp>
        <p:nvSpPr>
          <p:cNvPr id="80903" name="文本框 12">
            <a:extLst>
              <a:ext uri="{FF2B5EF4-FFF2-40B4-BE49-F238E27FC236}">
                <a16:creationId xmlns:a16="http://schemas.microsoft.com/office/drawing/2014/main" xmlns="" id="{92F50062-4D07-48EF-B163-5DFF87D81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9976" y="2608002"/>
            <a:ext cx="4103687" cy="257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雾量大小可以调节；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雾滴小而均匀；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治疗效果好；</a:t>
            </a:r>
          </a:p>
          <a:p>
            <a:pPr>
              <a:lnSpc>
                <a:spcPct val="150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病人感觉温暖舒适。</a:t>
            </a:r>
          </a:p>
        </p:txBody>
      </p:sp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44EF9947-CC60-46CC-B2BE-3B8DE533E4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三、常用雾化吸入法</a:t>
            </a:r>
            <a:r>
              <a:rPr lang="en-US" altLang="zh-CN" sz="3200" dirty="0"/>
              <a:t>——</a:t>
            </a:r>
            <a:r>
              <a:rPr lang="zh-CN" altLang="en-US" sz="3200" dirty="0"/>
              <a:t>超声波雾化</a:t>
            </a:r>
          </a:p>
        </p:txBody>
      </p:sp>
      <p:sp>
        <p:nvSpPr>
          <p:cNvPr id="82947" name="灯片编号占位符 3">
            <a:extLst>
              <a:ext uri="{FF2B5EF4-FFF2-40B4-BE49-F238E27FC236}">
                <a16:creationId xmlns:a16="http://schemas.microsoft.com/office/drawing/2014/main" xmlns="" id="{0F6B71F5-73EF-41B3-BB2A-358FFBED0355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pic>
        <p:nvPicPr>
          <p:cNvPr id="82948" name="Picture 4">
            <a:extLst>
              <a:ext uri="{FF2B5EF4-FFF2-40B4-BE49-F238E27FC236}">
                <a16:creationId xmlns:a16="http://schemas.microsoft.com/office/drawing/2014/main" xmlns="" id="{9961EFC2-9406-44D1-9A32-411EE760E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438" t="41769" r="24219" b="26042"/>
          <a:stretch/>
        </p:blipFill>
        <p:spPr bwMode="auto">
          <a:xfrm>
            <a:off x="1127448" y="2132856"/>
            <a:ext cx="9385483" cy="3708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1B06B448-1C9B-4E5E-BECE-747F1EA27DE9}"/>
              </a:ext>
            </a:extLst>
          </p:cNvPr>
          <p:cNvSpPr/>
          <p:nvPr/>
        </p:nvSpPr>
        <p:spPr>
          <a:xfrm>
            <a:off x="982663" y="1125538"/>
            <a:ext cx="4825305" cy="681037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超声波雾化器作用原理</a:t>
            </a: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258013FD-B6AA-409C-9269-DF9DA18D5E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三、常用雾化吸入法</a:t>
            </a:r>
            <a:r>
              <a:rPr lang="en-US" altLang="zh-CN" sz="3200" dirty="0"/>
              <a:t>——</a:t>
            </a:r>
            <a:r>
              <a:rPr lang="zh-CN" altLang="en-US" sz="3200" dirty="0"/>
              <a:t>超声波雾化</a:t>
            </a:r>
          </a:p>
        </p:txBody>
      </p:sp>
      <p:sp>
        <p:nvSpPr>
          <p:cNvPr id="81923" name="灯片编号占位符 3">
            <a:extLst>
              <a:ext uri="{FF2B5EF4-FFF2-40B4-BE49-F238E27FC236}">
                <a16:creationId xmlns:a16="http://schemas.microsoft.com/office/drawing/2014/main" xmlns="" id="{AD9BE005-CD58-49C6-9544-6739739B3D48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89E0746D-7FB6-413F-8906-F09A7E1BAB22}"/>
              </a:ext>
            </a:extLst>
          </p:cNvPr>
          <p:cNvSpPr/>
          <p:nvPr/>
        </p:nvSpPr>
        <p:spPr>
          <a:xfrm>
            <a:off x="982663" y="1125538"/>
            <a:ext cx="4105275" cy="681037"/>
          </a:xfrm>
          <a:prstGeom prst="round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3200" b="1" dirty="0">
                <a:solidFill>
                  <a:srgbClr val="C00000"/>
                </a:solidFill>
              </a:rPr>
              <a:t>超声波雾化吸入法</a:t>
            </a:r>
          </a:p>
        </p:txBody>
      </p:sp>
      <p:pic>
        <p:nvPicPr>
          <p:cNvPr id="81925" name="图片 12">
            <a:extLst>
              <a:ext uri="{FF2B5EF4-FFF2-40B4-BE49-F238E27FC236}">
                <a16:creationId xmlns:a16="http://schemas.microsoft.com/office/drawing/2014/main" xmlns="" id="{5706DD7D-D3AD-4D9F-A648-7F833C018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0150" y="2365375"/>
            <a:ext cx="28670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1028">
            <a:extLst>
              <a:ext uri="{FF2B5EF4-FFF2-40B4-BE49-F238E27FC236}">
                <a16:creationId xmlns:a16="http://schemas.microsoft.com/office/drawing/2014/main" xmlns="" id="{4944575C-88CC-41AD-A2E6-F50BBE1CD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656" t="36458" r="27344" b="23958"/>
          <a:stretch>
            <a:fillRect/>
          </a:stretch>
        </p:blipFill>
        <p:spPr bwMode="gray">
          <a:xfrm>
            <a:off x="5448300" y="1557338"/>
            <a:ext cx="6265863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D3FDB06F-1156-41AB-9BC5-D57ECA63B9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三、常用雾化吸入法</a:t>
            </a:r>
            <a:r>
              <a:rPr lang="en-US" altLang="zh-CN" sz="3200" dirty="0"/>
              <a:t>——</a:t>
            </a:r>
            <a:r>
              <a:rPr lang="zh-CN" altLang="en-US" sz="3200" dirty="0"/>
              <a:t>超声波雾化</a:t>
            </a:r>
          </a:p>
        </p:txBody>
      </p:sp>
      <p:sp>
        <p:nvSpPr>
          <p:cNvPr id="83971" name="灯片编号占位符 3">
            <a:extLst>
              <a:ext uri="{FF2B5EF4-FFF2-40B4-BE49-F238E27FC236}">
                <a16:creationId xmlns:a16="http://schemas.microsoft.com/office/drawing/2014/main" xmlns="" id="{D27F6DED-3971-4BEF-BC70-5C4F829E82B3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9F26F5BD-6991-419F-904E-8BA538A64815}"/>
              </a:ext>
            </a:extLst>
          </p:cNvPr>
          <p:cNvSpPr txBox="1">
            <a:spLocks noChangeArrowheads="1"/>
          </p:cNvSpPr>
          <p:nvPr/>
        </p:nvSpPr>
        <p:spPr>
          <a:xfrm>
            <a:off x="595312" y="908720"/>
            <a:ext cx="9812338" cy="3671887"/>
          </a:xfrm>
          <a:prstGeom prst="rect">
            <a:avLst/>
          </a:prstGeom>
        </p:spPr>
        <p:txBody>
          <a:bodyPr/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lang="zh-CN" altLang="en-US" sz="2800" dirty="0">
                <a:solidFill>
                  <a:srgbClr val="00206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使用方法：</a:t>
            </a:r>
            <a:endParaRPr lang="en-US" altLang="zh-CN" sz="2800" dirty="0">
              <a:solidFill>
                <a:srgbClr val="00206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rPr>
              <a:t> 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检查连接装置→水槽内加冷蒸馏水（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250ml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）→加药液（稀释至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30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～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50ml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）入雾化罐→核对解释→开机预热（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～ 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5min)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，调试雾量及时间→ 用面罩或口含嘴连接到病人→ 吸入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15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～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20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钟→ 治疗毕取下口含嘴，先关雾化器，再关电源→擦干病人面部→整理用物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             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eaLnBrk="1" hangingPunct="1">
              <a:defRPr/>
            </a:pPr>
            <a:endParaRPr lang="zh-CN" altLang="en-US" dirty="0">
              <a:solidFill>
                <a:srgbClr val="0000FF"/>
              </a:solidFill>
              <a:latin typeface="+mn-ea"/>
            </a:endParaRPr>
          </a:p>
        </p:txBody>
      </p:sp>
      <p:pic>
        <p:nvPicPr>
          <p:cNvPr id="83973" name="图片 5">
            <a:extLst>
              <a:ext uri="{FF2B5EF4-FFF2-40B4-BE49-F238E27FC236}">
                <a16:creationId xmlns:a16="http://schemas.microsoft.com/office/drawing/2014/main" xmlns="" id="{AA3AAFF7-AF2D-4522-93E6-08F9EA211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6280" y="3720058"/>
            <a:ext cx="3829050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3">
            <a:extLst>
              <a:ext uri="{FF2B5EF4-FFF2-40B4-BE49-F238E27FC236}">
                <a16:creationId xmlns:a16="http://schemas.microsoft.com/office/drawing/2014/main" xmlns="" id="{F1DBEDC4-2800-498E-9832-AA0062C3F2AE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839788" y="1773238"/>
            <a:ext cx="10729912" cy="3887787"/>
          </a:xfrm>
        </p:spPr>
        <p:txBody>
          <a:bodyPr/>
          <a:lstStyle/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操作前检查机器，确保正常使用。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2.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水槽内蒸馏水量要足够，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温度≤</a:t>
            </a:r>
            <a:r>
              <a:rPr lang="en-US" altLang="zh-CN" sz="2800" b="1" dirty="0">
                <a:solidFill>
                  <a:srgbClr val="C00000"/>
                </a:solidFill>
                <a:cs typeface="等线" panose="02010600030101010101" pitchFamily="2" charset="-122"/>
              </a:rPr>
              <a:t>50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℃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，否则更换冷蒸馏水。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3.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连续使用中间应间隔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30min 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4.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不可在水槽无水的情况下开机。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5.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操作及清洗时注意保护晶体换能器及透声膜。</a:t>
            </a:r>
            <a:endParaRPr lang="en-US" altLang="zh-CN" sz="2800" b="1" dirty="0">
              <a:solidFill>
                <a:schemeClr val="tx1">
                  <a:lumMod val="95000"/>
                  <a:lumOff val="5000"/>
                </a:schemeClr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2.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使用后的口含管消毒液内浸泡</a:t>
            </a:r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1h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等线" panose="02010600030101010101" pitchFamily="2" charset="-122"/>
              </a:rPr>
              <a:t>后，取出洗净晾干待用。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endParaRPr lang="zh-CN" altLang="en-US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</p:txBody>
      </p:sp>
      <p:sp>
        <p:nvSpPr>
          <p:cNvPr id="84995" name="灯片编号占位符 3">
            <a:extLst>
              <a:ext uri="{FF2B5EF4-FFF2-40B4-BE49-F238E27FC236}">
                <a16:creationId xmlns:a16="http://schemas.microsoft.com/office/drawing/2014/main" xmlns="" id="{9C51DE0E-05B8-4E99-BB89-1192717123FE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</p:spTree>
  </p:cSld>
  <p:clrMapOvr>
    <a:masterClrMapping/>
  </p:clrMapOvr>
  <p:transition spd="slow"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图片 17">
            <a:extLst>
              <a:ext uri="{FF2B5EF4-FFF2-40B4-BE49-F238E27FC236}">
                <a16:creationId xmlns:a16="http://schemas.microsoft.com/office/drawing/2014/main" xmlns="" id="{71933ABB-052B-44F6-9522-AC4E157F3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9941" y="2733698"/>
            <a:ext cx="2449513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F05E52B8-0D43-4339-B336-38DFF666B3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三、常用雾化吸入法</a:t>
            </a:r>
            <a:r>
              <a:rPr lang="en-US" altLang="zh-CN" sz="3200" dirty="0"/>
              <a:t>——</a:t>
            </a:r>
            <a:r>
              <a:rPr lang="zh-CN" altLang="en-US" sz="3200" dirty="0"/>
              <a:t>氧气雾化吸入法</a:t>
            </a:r>
          </a:p>
        </p:txBody>
      </p:sp>
      <p:sp>
        <p:nvSpPr>
          <p:cNvPr id="86020" name="灯片编号占位符 3">
            <a:extLst>
              <a:ext uri="{FF2B5EF4-FFF2-40B4-BE49-F238E27FC236}">
                <a16:creationId xmlns:a16="http://schemas.microsoft.com/office/drawing/2014/main" xmlns="" id="{C474CF5D-ABC5-4853-A8CF-720D978F8CF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CBE680D8-6E87-4FCE-836A-4F13D3A3AEFF}"/>
              </a:ext>
            </a:extLst>
          </p:cNvPr>
          <p:cNvSpPr txBox="1"/>
          <p:nvPr/>
        </p:nvSpPr>
        <p:spPr>
          <a:xfrm>
            <a:off x="839416" y="1378139"/>
            <a:ext cx="5470525" cy="432714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利用一定压力的氧气产生的高速气流，使药液形成雾状，随吸气进入病人呼吸道，以控制呼吸道感染和改善通气。</a:t>
            </a:r>
            <a:endParaRPr lang="en-US" altLang="zh-CN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  <a:defRPr/>
            </a:pPr>
            <a:endParaRPr lang="en-US" altLang="zh-CN" sz="24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  <a:defRPr/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临床常用于咽喉炎、支气管炎、支气管扩张、支气管哮喘、肺炎、肺脓肿、肺结核等。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6022" name="图片 13">
            <a:extLst>
              <a:ext uri="{FF2B5EF4-FFF2-40B4-BE49-F238E27FC236}">
                <a16:creationId xmlns:a16="http://schemas.microsoft.com/office/drawing/2014/main" xmlns="" id="{06CF3314-85FC-4282-BB5C-F74CB28E7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2138" y="1112838"/>
            <a:ext cx="3671887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895A3ACB-2D7F-49CE-9B34-911B3FF586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三、常用雾化吸入法</a:t>
            </a:r>
            <a:r>
              <a:rPr lang="en-US" altLang="zh-CN" sz="3200" dirty="0"/>
              <a:t>——</a:t>
            </a:r>
            <a:r>
              <a:rPr lang="zh-CN" altLang="en-US" sz="3200" dirty="0"/>
              <a:t>氧气雾化吸入法</a:t>
            </a:r>
          </a:p>
        </p:txBody>
      </p:sp>
      <p:sp>
        <p:nvSpPr>
          <p:cNvPr id="87043" name="灯片编号占位符 3">
            <a:extLst>
              <a:ext uri="{FF2B5EF4-FFF2-40B4-BE49-F238E27FC236}">
                <a16:creationId xmlns:a16="http://schemas.microsoft.com/office/drawing/2014/main" xmlns="" id="{EE65C99E-F696-4FE2-9521-9A9EAC64B93A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pic>
        <p:nvPicPr>
          <p:cNvPr id="87044" name="图片 10">
            <a:extLst>
              <a:ext uri="{FF2B5EF4-FFF2-40B4-BE49-F238E27FC236}">
                <a16:creationId xmlns:a16="http://schemas.microsoft.com/office/drawing/2014/main" xmlns="" id="{0BAE798F-7C8D-48F6-AC0E-807EF3E6E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2738" y="1069975"/>
            <a:ext cx="5040312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D2F98DC7-30A0-4EF4-9A80-1944F3B8142B}"/>
              </a:ext>
            </a:extLst>
          </p:cNvPr>
          <p:cNvSpPr txBox="1"/>
          <p:nvPr/>
        </p:nvSpPr>
        <p:spPr>
          <a:xfrm>
            <a:off x="5883275" y="1268413"/>
            <a:ext cx="6096000" cy="4516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注意事项：</a:t>
            </a:r>
            <a:endParaRPr lang="en-US" altLang="zh-CN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正确操作，严禁接触烟火或易燃品。氧流量</a:t>
            </a:r>
            <a:r>
              <a:rPr lang="en-US" altLang="zh-CN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6—8L/min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嘴巴紧包吸嘴深吸气，鼻呼气。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结束时先取下雾化器，再关氧气。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氧气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湿化瓶内勿盛水</a:t>
            </a: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，以免稀释药液。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9D05ADC5-1F34-4774-BCA8-9966265CBC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7937500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三、常用雾化吸入法</a:t>
            </a:r>
            <a:r>
              <a:rPr lang="en-US" altLang="zh-CN" sz="3200" dirty="0"/>
              <a:t>——</a:t>
            </a:r>
            <a:r>
              <a:rPr lang="zh-CN" altLang="en-US" sz="3200" dirty="0"/>
              <a:t>压缩雾化吸入法</a:t>
            </a:r>
          </a:p>
        </p:txBody>
      </p:sp>
      <p:sp>
        <p:nvSpPr>
          <p:cNvPr id="88067" name="灯片编号占位符 3">
            <a:extLst>
              <a:ext uri="{FF2B5EF4-FFF2-40B4-BE49-F238E27FC236}">
                <a16:creationId xmlns:a16="http://schemas.microsoft.com/office/drawing/2014/main" xmlns="" id="{02A13924-8861-4F83-BF8E-EED1F949FB1B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BA466EE1-8862-4C2F-8BBF-E60DE862B4E4}"/>
              </a:ext>
            </a:extLst>
          </p:cNvPr>
          <p:cNvSpPr txBox="1"/>
          <p:nvPr/>
        </p:nvSpPr>
        <p:spPr>
          <a:xfrm>
            <a:off x="631825" y="981075"/>
            <a:ext cx="11258550" cy="1284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利用压缩空气，将药液变成细微的气雾，随着病人呼吸，药液进入呼吸道的一种方法。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8069" name="图片 11">
            <a:extLst>
              <a:ext uri="{FF2B5EF4-FFF2-40B4-BE49-F238E27FC236}">
                <a16:creationId xmlns:a16="http://schemas.microsoft.com/office/drawing/2014/main" xmlns="" id="{9DAFD082-B4E3-4C97-B1C8-CDF45BB94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663" y="2593975"/>
            <a:ext cx="551815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图片 5">
            <a:extLst>
              <a:ext uri="{FF2B5EF4-FFF2-40B4-BE49-F238E27FC236}">
                <a16:creationId xmlns:a16="http://schemas.microsoft.com/office/drawing/2014/main" xmlns="" id="{00640B3A-9D24-492C-ABBE-5AFD19B56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9963" y="2281238"/>
            <a:ext cx="3992562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5C7A6D17-DF0F-49AC-AF5E-55807F8A7F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442325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三、常用雾化吸入法</a:t>
            </a:r>
            <a:r>
              <a:rPr lang="en-US" altLang="zh-CN" sz="3200" dirty="0"/>
              <a:t>——</a:t>
            </a:r>
            <a:r>
              <a:rPr lang="zh-CN" altLang="en-US" sz="3200" dirty="0"/>
              <a:t>手压式雾化吸入法</a:t>
            </a:r>
          </a:p>
        </p:txBody>
      </p:sp>
      <p:sp>
        <p:nvSpPr>
          <p:cNvPr id="89091" name="灯片编号占位符 3">
            <a:extLst>
              <a:ext uri="{FF2B5EF4-FFF2-40B4-BE49-F238E27FC236}">
                <a16:creationId xmlns:a16="http://schemas.microsoft.com/office/drawing/2014/main" xmlns="" id="{392B748B-BB91-414C-9E22-008DE4851CB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A466477F-B3A6-49E2-8973-2BD2BD9B9DCF}"/>
              </a:ext>
            </a:extLst>
          </p:cNvPr>
          <p:cNvSpPr txBox="1"/>
          <p:nvPr/>
        </p:nvSpPr>
        <p:spPr>
          <a:xfrm>
            <a:off x="766763" y="1341438"/>
            <a:ext cx="6184900" cy="3868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将药液预置于雾化器内的送雾器中，将其倒置，利用其内腔形成的高压，用拇指按压雾化器顶部，药液便呈雾状射出。</a:t>
            </a:r>
            <a:endParaRPr lang="en-US" altLang="zh-CN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适用于支气管哮喘、哮喘性支气管炎的对症治疗。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9093" name="图片 6">
            <a:extLst>
              <a:ext uri="{FF2B5EF4-FFF2-40B4-BE49-F238E27FC236}">
                <a16:creationId xmlns:a16="http://schemas.microsoft.com/office/drawing/2014/main" xmlns="" id="{5275B3D5-9951-4696-B3FF-7CC9E8EE7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4425" y="1484313"/>
            <a:ext cx="38703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xmlns="" id="{8314EEC1-AC84-4C2B-9A90-C2DDD8BEDE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4125" y="84138"/>
            <a:ext cx="8442325" cy="574675"/>
          </a:xfrm>
        </p:spPr>
        <p:txBody>
          <a:bodyPr/>
          <a:lstStyle/>
          <a:p>
            <a:pPr>
              <a:defRPr/>
            </a:pPr>
            <a:r>
              <a:rPr lang="zh-CN" altLang="en-US" sz="3200" dirty="0"/>
              <a:t>三、常用雾化吸入法</a:t>
            </a:r>
            <a:r>
              <a:rPr lang="en-US" altLang="zh-CN" sz="3200" dirty="0"/>
              <a:t>——</a:t>
            </a:r>
            <a:r>
              <a:rPr lang="zh-CN" altLang="en-US" sz="3200" dirty="0"/>
              <a:t>手压式雾化吸入法</a:t>
            </a:r>
          </a:p>
        </p:txBody>
      </p:sp>
      <p:sp>
        <p:nvSpPr>
          <p:cNvPr id="91139" name="灯片编号占位符 3">
            <a:extLst>
              <a:ext uri="{FF2B5EF4-FFF2-40B4-BE49-F238E27FC236}">
                <a16:creationId xmlns:a16="http://schemas.microsoft.com/office/drawing/2014/main" xmlns="" id="{2271CDDD-2464-491C-A663-AF4CDBAE89A4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91140" name="Rectangle 3">
            <a:extLst>
              <a:ext uri="{FF2B5EF4-FFF2-40B4-BE49-F238E27FC236}">
                <a16:creationId xmlns:a16="http://schemas.microsoft.com/office/drawing/2014/main" xmlns="" id="{970FAB27-809E-4CC2-B249-F981B757B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63" y="1125538"/>
            <a:ext cx="11260137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latin typeface="宋体" panose="02010600030101010101" pitchFamily="2" charset="-122"/>
              </a:rPr>
              <a:t>1．启盖、摇吸入剂。</a:t>
            </a:r>
          </a:p>
          <a:p>
            <a:pPr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latin typeface="宋体" panose="02010600030101010101" pitchFamily="2" charset="-122"/>
              </a:rPr>
              <a:t>2．吸入器倒置，头向后倾，双唇含住喷口，平静呼气。</a:t>
            </a:r>
          </a:p>
          <a:p>
            <a:pPr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latin typeface="宋体" panose="02010600030101010101" pitchFamily="2" charset="-122"/>
              </a:rPr>
              <a:t>3．经口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</a:rPr>
              <a:t>缓慢深吸气</a:t>
            </a:r>
            <a:r>
              <a:rPr lang="zh-CN" altLang="en-US" sz="2800" dirty="0">
                <a:latin typeface="宋体" panose="02010600030101010101" pitchFamily="2" charset="-122"/>
              </a:rPr>
              <a:t>，同时按压气雾瓶顶部，喷药，药物缓慢吸入。</a:t>
            </a:r>
          </a:p>
          <a:p>
            <a:pPr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latin typeface="宋体" panose="02010600030101010101" pitchFamily="2" charset="-122"/>
              </a:rPr>
              <a:t>4．尽可能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</a:rPr>
              <a:t>屏气5～10s</a:t>
            </a:r>
            <a:r>
              <a:rPr lang="zh-CN" altLang="en-US" sz="2800" dirty="0">
                <a:latin typeface="宋体" panose="02010600030101010101" pitchFamily="2" charset="-122"/>
              </a:rPr>
              <a:t>，然后再缓慢呼气。</a:t>
            </a:r>
          </a:p>
          <a:p>
            <a:pPr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latin typeface="宋体" panose="02010600030101010101" pitchFamily="2" charset="-122"/>
              </a:rPr>
              <a:t>5．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</a:rPr>
              <a:t>每次1～2喷。间隔时间不少于3～4h。</a:t>
            </a:r>
          </a:p>
          <a:p>
            <a:pPr eaLnBrk="1" hangingPunct="1">
              <a:lnSpc>
                <a:spcPct val="125000"/>
              </a:lnSpc>
              <a:buFont typeface="Wingdings" panose="05000000000000000000" pitchFamily="2" charset="2"/>
              <a:buNone/>
            </a:pPr>
            <a:r>
              <a:rPr lang="zh-CN" altLang="en-US" sz="2800" dirty="0">
                <a:latin typeface="宋体" panose="02010600030101010101" pitchFamily="2" charset="-122"/>
              </a:rPr>
              <a:t>6．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</a:rPr>
              <a:t>不用时</a:t>
            </a:r>
            <a:r>
              <a:rPr lang="en-US" altLang="zh-CN" sz="2800" dirty="0">
                <a:solidFill>
                  <a:srgbClr val="C00000"/>
                </a:solidFill>
                <a:latin typeface="宋体" panose="02010600030101010101" pitchFamily="2" charset="-122"/>
              </a:rPr>
              <a:t>,</a:t>
            </a:r>
            <a:r>
              <a:rPr lang="zh-CN" altLang="en-US" sz="2800" dirty="0">
                <a:solidFill>
                  <a:srgbClr val="C00000"/>
                </a:solidFill>
                <a:latin typeface="宋体" panose="02010600030101010101" pitchFamily="2" charset="-122"/>
              </a:rPr>
              <a:t>放在30℃以下保存。</a:t>
            </a:r>
          </a:p>
        </p:txBody>
      </p:sp>
      <p:pic>
        <p:nvPicPr>
          <p:cNvPr id="91141" name="图片 4">
            <a:extLst>
              <a:ext uri="{FF2B5EF4-FFF2-40B4-BE49-F238E27FC236}">
                <a16:creationId xmlns:a16="http://schemas.microsoft.com/office/drawing/2014/main" xmlns="" id="{4CE16ACC-ECBA-4A1E-BC54-D3077C0A4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1950" y="2887663"/>
            <a:ext cx="244792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矩形 15">
            <a:extLst>
              <a:ext uri="{FF2B5EF4-FFF2-40B4-BE49-F238E27FC236}">
                <a16:creationId xmlns:a16="http://schemas.microsoft.com/office/drawing/2014/main" xmlns="" id="{931B6B16-2499-4ABC-829A-1273AD21A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4238" y="3235325"/>
            <a:ext cx="5341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给药的基本知识</a:t>
            </a:r>
            <a:endParaRPr lang="en-US" altLang="zh-CN" sz="4000" b="1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627" name="文本框 6">
            <a:extLst>
              <a:ext uri="{FF2B5EF4-FFF2-40B4-BE49-F238E27FC236}">
                <a16:creationId xmlns:a16="http://schemas.microsoft.com/office/drawing/2014/main" xmlns="" id="{A563B0E2-2507-44D4-B7A5-48758EB62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1450" y="1773238"/>
            <a:ext cx="1687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400" b="1" spc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</a:p>
        </p:txBody>
      </p:sp>
    </p:spTree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xmlns="" id="{B04912F5-5D1C-4C9C-BA8C-7C8AAE13B164}"/>
              </a:ext>
            </a:extLst>
          </p:cNvPr>
          <p:cNvSpPr/>
          <p:nvPr/>
        </p:nvSpPr>
        <p:spPr>
          <a:xfrm>
            <a:off x="458788" y="334963"/>
            <a:ext cx="6192837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药物的种类、领取和保管原则</a:t>
            </a:r>
          </a:p>
        </p:txBody>
      </p:sp>
      <p:sp>
        <p:nvSpPr>
          <p:cNvPr id="27651" name="灯片编号占位符 3">
            <a:extLst>
              <a:ext uri="{FF2B5EF4-FFF2-40B4-BE49-F238E27FC236}">
                <a16:creationId xmlns:a16="http://schemas.microsoft.com/office/drawing/2014/main" xmlns="" id="{2989FE55-0392-46DF-8576-42464AC323D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E9397287-A639-4C47-8D5D-D77157B724BE}"/>
              </a:ext>
            </a:extLst>
          </p:cNvPr>
          <p:cNvSpPr/>
          <p:nvPr/>
        </p:nvSpPr>
        <p:spPr>
          <a:xfrm>
            <a:off x="458788" y="2657475"/>
            <a:ext cx="568801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药疗原则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xmlns="" id="{6F4A8A6A-4F33-4A68-826C-28B8548A7730}"/>
              </a:ext>
            </a:extLst>
          </p:cNvPr>
          <p:cNvSpPr/>
          <p:nvPr/>
        </p:nvSpPr>
        <p:spPr>
          <a:xfrm>
            <a:off x="447675" y="5594350"/>
            <a:ext cx="49434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给药途径</a:t>
            </a:r>
          </a:p>
        </p:txBody>
      </p:sp>
      <p:sp>
        <p:nvSpPr>
          <p:cNvPr id="24582" name="矩形 5">
            <a:extLst>
              <a:ext uri="{FF2B5EF4-FFF2-40B4-BE49-F238E27FC236}">
                <a16:creationId xmlns:a16="http://schemas.microsoft.com/office/drawing/2014/main" xmlns="" id="{D7997958-91AD-4C0A-8616-5EF388637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688" y="1093788"/>
            <a:ext cx="7272337" cy="1384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药物的种类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药物的领取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zh-CN" altLang="en-US" sz="2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药物的保管原则</a:t>
            </a:r>
          </a:p>
        </p:txBody>
      </p:sp>
      <p:sp>
        <p:nvSpPr>
          <p:cNvPr id="27655" name="矩形 5">
            <a:extLst>
              <a:ext uri="{FF2B5EF4-FFF2-40B4-BE49-F238E27FC236}">
                <a16:creationId xmlns:a16="http://schemas.microsoft.com/office/drawing/2014/main" xmlns="" id="{B4D72CE0-CAF3-4832-9058-507B1185B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5688" y="3278188"/>
            <a:ext cx="727233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根据医嘱给药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严格执行查对制度</a:t>
            </a:r>
            <a:endParaRPr lang="en-US" altLang="zh-CN" sz="28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正确安全合理给药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观察用药反应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发现给药错误应及时采取措施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246F5801-6A41-4F13-B652-F3B4903236A4}"/>
              </a:ext>
            </a:extLst>
          </p:cNvPr>
          <p:cNvSpPr/>
          <p:nvPr/>
        </p:nvSpPr>
        <p:spPr>
          <a:xfrm>
            <a:off x="6651625" y="307975"/>
            <a:ext cx="49434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给药次数和时间间隔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9266D08E-0F55-4BDD-856D-12D0C96AD880}"/>
              </a:ext>
            </a:extLst>
          </p:cNvPr>
          <p:cNvSpPr/>
          <p:nvPr/>
        </p:nvSpPr>
        <p:spPr>
          <a:xfrm>
            <a:off x="6651625" y="1562100"/>
            <a:ext cx="49434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32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影响药物疗效的因素</a:t>
            </a:r>
          </a:p>
        </p:txBody>
      </p:sp>
      <p:sp>
        <p:nvSpPr>
          <p:cNvPr id="4" name="矩形 5">
            <a:extLst>
              <a:ext uri="{FF2B5EF4-FFF2-40B4-BE49-F238E27FC236}">
                <a16:creationId xmlns:a16="http://schemas.microsoft.com/office/drawing/2014/main" xmlns="" id="{4D94EE88-B940-4C29-88B5-5963DC0C5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063" y="2206625"/>
            <a:ext cx="3671887" cy="18161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药物因素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给药方法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机体因素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l"/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饮食因素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11DEC6D2-334C-4C26-836E-385BA50506A1}"/>
              </a:ext>
            </a:extLst>
          </p:cNvPr>
          <p:cNvSpPr/>
          <p:nvPr/>
        </p:nvSpPr>
        <p:spPr>
          <a:xfrm>
            <a:off x="623888" y="1586809"/>
            <a:ext cx="7056437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 服 药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固体剂型和液体剂型</a:t>
            </a:r>
          </a:p>
        </p:txBody>
      </p:sp>
      <p:sp>
        <p:nvSpPr>
          <p:cNvPr id="29699" name="灯片编号占位符 3">
            <a:extLst>
              <a:ext uri="{FF2B5EF4-FFF2-40B4-BE49-F238E27FC236}">
                <a16:creationId xmlns:a16="http://schemas.microsoft.com/office/drawing/2014/main" xmlns="" id="{92EF38EB-AFA1-4F0D-9F8C-4DCF20C72E9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E784169C-30A2-4A40-ADCE-8EFD0F335AF8}"/>
              </a:ext>
            </a:extLst>
          </p:cNvPr>
          <p:cNvSpPr/>
          <p:nvPr/>
        </p:nvSpPr>
        <p:spPr>
          <a:xfrm>
            <a:off x="839416" y="231639"/>
            <a:ext cx="558358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常用药物有哪些</a:t>
            </a:r>
            <a:r>
              <a:rPr lang="zh-CN" altLang="en-US" sz="44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种类</a:t>
            </a:r>
            <a:r>
              <a:rPr lang="zh-CN" altLang="en-US" sz="3200" b="1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呢</a:t>
            </a:r>
            <a:r>
              <a:rPr lang="zh-CN" altLang="en-US" sz="4400" b="1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xmlns="" id="{0BAC4E90-A6FD-4B1D-8EC6-3791FC7C756A}"/>
              </a:ext>
            </a:extLst>
          </p:cNvPr>
          <p:cNvSpPr/>
          <p:nvPr/>
        </p:nvSpPr>
        <p:spPr>
          <a:xfrm>
            <a:off x="623888" y="2388023"/>
            <a:ext cx="10225087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 用 药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软膏、溶液、粉剂、洗剂、搽剂、滴剂等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3759D8AE-5463-4A9E-9970-B6AA09597616}"/>
              </a:ext>
            </a:extLst>
          </p:cNvPr>
          <p:cNvSpPr/>
          <p:nvPr/>
        </p:nvSpPr>
        <p:spPr>
          <a:xfrm>
            <a:off x="623888" y="3197939"/>
            <a:ext cx="1015365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 射 药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水剂、粉剂、油剂、结晶、混悬液等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2C31BC5-B6E4-4154-97D9-2C67B3596F81}"/>
              </a:ext>
            </a:extLst>
          </p:cNvPr>
          <p:cNvSpPr/>
          <p:nvPr/>
        </p:nvSpPr>
        <p:spPr>
          <a:xfrm>
            <a:off x="651498" y="4007855"/>
            <a:ext cx="1004411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eaLnBrk="1" hangingPunct="1"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新型制剂</a:t>
            </a: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植入慢溶药片、胰岛素、粘贴敷片等</a:t>
            </a:r>
          </a:p>
        </p:txBody>
      </p:sp>
      <p:pic>
        <p:nvPicPr>
          <p:cNvPr id="29704" name="Picture 2" descr="胰岛素泵">
            <a:hlinkClick r:id="rId2" action="ppaction://hlinksldjump"/>
            <a:extLst>
              <a:ext uri="{FF2B5EF4-FFF2-40B4-BE49-F238E27FC236}">
                <a16:creationId xmlns:a16="http://schemas.microsoft.com/office/drawing/2014/main" xmlns="" id="{FD5AFF06-6BD3-428E-9431-FEE1AA54F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8362" y="3789040"/>
            <a:ext cx="2181225" cy="226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097A189-7359-4D03-A2A0-43074E40D9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12153" y="967111"/>
            <a:ext cx="2698588" cy="25943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3">
            <a:extLst>
              <a:ext uri="{FF2B5EF4-FFF2-40B4-BE49-F238E27FC236}">
                <a16:creationId xmlns:a16="http://schemas.microsoft.com/office/drawing/2014/main" xmlns="" id="{87C46CB4-63B5-4D68-846B-DB033C584AB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9803F2A6-1156-438F-99BF-17E54D7D0932}"/>
              </a:ext>
            </a:extLst>
          </p:cNvPr>
          <p:cNvSpPr/>
          <p:nvPr/>
        </p:nvSpPr>
        <p:spPr>
          <a:xfrm>
            <a:off x="1484313" y="280988"/>
            <a:ext cx="51403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2800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常用药物有哪些</a:t>
            </a:r>
            <a:r>
              <a:rPr lang="zh-CN" altLang="en-US" sz="4000" b="1" spc="3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种类</a:t>
            </a:r>
            <a:r>
              <a:rPr lang="zh-CN" altLang="en-US" sz="2800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呢</a:t>
            </a:r>
            <a:r>
              <a:rPr lang="zh-CN" altLang="en-US" sz="4000" spc="30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8269949-E154-434F-8688-1C8D96E6B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" r="3186"/>
          <a:stretch>
            <a:fillRect/>
          </a:stretch>
        </p:blipFill>
        <p:spPr bwMode="auto">
          <a:xfrm>
            <a:off x="263525" y="4235450"/>
            <a:ext cx="34591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8F7689D-3EE0-402C-A0F4-ADF268990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67375" y="1219200"/>
            <a:ext cx="2198688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18C7B79-3A41-4D35-A8B5-2C45C9BF1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4825" y="3598863"/>
            <a:ext cx="1773238" cy="271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131BF27-794E-47D9-9B2D-5383203F8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66125" y="1296988"/>
            <a:ext cx="302895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B58E4AE-8FCF-4360-96D4-17FB80A8F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6250" y="1093788"/>
            <a:ext cx="2201863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66DD61EF-1E03-4AE5-9263-340009CFE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3550" y="1727200"/>
            <a:ext cx="2198688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港台">
            <a:extLst>
              <a:ext uri="{FF2B5EF4-FFF2-40B4-BE49-F238E27FC236}">
                <a16:creationId xmlns:a16="http://schemas.microsoft.com/office/drawing/2014/main" xmlns="" id="{D32ABF57-A189-4436-9020-A38E17F3B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3138" y="3506788"/>
            <a:ext cx="2889250" cy="268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xmlns="" id="{FCEBF6CF-EE8C-4696-81CD-71562B04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60000"/>
              </a:clrFrom>
              <a:clrTo>
                <a:srgbClr val="06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498" t="27031" b="12831"/>
          <a:stretch>
            <a:fillRect/>
          </a:stretch>
        </p:blipFill>
        <p:spPr bwMode="auto">
          <a:xfrm>
            <a:off x="8548688" y="3876675"/>
            <a:ext cx="1944687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青霉素3">
            <a:extLst>
              <a:ext uri="{FF2B5EF4-FFF2-40B4-BE49-F238E27FC236}">
                <a16:creationId xmlns:a16="http://schemas.microsoft.com/office/drawing/2014/main" xmlns="" id="{89DD0CB7-B408-47A9-8227-6B927E831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2713" y="3598863"/>
            <a:ext cx="1550987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7F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11293</TotalTime>
  <Pages>0</Pages>
  <Words>5438</Words>
  <Characters>0</Characters>
  <Application>Microsoft Office PowerPoint</Application>
  <DocSecurity>0</DocSecurity>
  <PresentationFormat>自定义</PresentationFormat>
  <Lines>0</Lines>
  <Paragraphs>474</Paragraphs>
  <Slides>60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60</vt:i4>
      </vt:variant>
    </vt:vector>
  </HeadingPairs>
  <TitlesOfParts>
    <vt:vector size="61" baseType="lpstr">
      <vt:lpstr>Office 主题​​</vt:lpstr>
      <vt:lpstr>幻灯片 1</vt:lpstr>
      <vt:lpstr> 本章节框架</vt:lpstr>
      <vt:lpstr>幻灯片 3</vt:lpstr>
      <vt:lpstr>药物疗法</vt:lpstr>
      <vt:lpstr>给药的目的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</vt:vector>
  </TitlesOfParts>
  <Manager/>
  <Company/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第十二章   病人的清洁卫生</dc:title>
  <dc:subject/>
  <dc:creator>aa</dc:creator>
  <cp:keywords/>
  <dc:description/>
  <cp:lastModifiedBy>Administrator</cp:lastModifiedBy>
  <cp:revision>831</cp:revision>
  <dcterms:created xsi:type="dcterms:W3CDTF">2004-08-22T02:09:39Z</dcterms:created>
  <dcterms:modified xsi:type="dcterms:W3CDTF">2022-08-22T15:15:34Z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2052-9.1.0.5218</vt:lpwstr>
  </property>
</Properties>
</file>