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03" r:id="rId1"/>
  </p:sldMasterIdLst>
  <p:notesMasterIdLst>
    <p:notesMasterId r:id="rId83"/>
  </p:notesMasterIdLst>
  <p:sldIdLst>
    <p:sldId id="281" r:id="rId2"/>
    <p:sldId id="330" r:id="rId3"/>
    <p:sldId id="802" r:id="rId4"/>
    <p:sldId id="1725" r:id="rId5"/>
    <p:sldId id="1781" r:id="rId6"/>
    <p:sldId id="1782" r:id="rId7"/>
    <p:sldId id="1783" r:id="rId8"/>
    <p:sldId id="1801" r:id="rId9"/>
    <p:sldId id="1784" r:id="rId10"/>
    <p:sldId id="1786" r:id="rId11"/>
    <p:sldId id="1787" r:id="rId12"/>
    <p:sldId id="1788" r:id="rId13"/>
    <p:sldId id="1789" r:id="rId14"/>
    <p:sldId id="1790" r:id="rId15"/>
    <p:sldId id="1791" r:id="rId16"/>
    <p:sldId id="1792" r:id="rId17"/>
    <p:sldId id="1793" r:id="rId18"/>
    <p:sldId id="1794" r:id="rId19"/>
    <p:sldId id="1795" r:id="rId20"/>
    <p:sldId id="1796" r:id="rId21"/>
    <p:sldId id="1804" r:id="rId22"/>
    <p:sldId id="1785" r:id="rId23"/>
    <p:sldId id="1798" r:id="rId24"/>
    <p:sldId id="1799" r:id="rId25"/>
    <p:sldId id="1800" r:id="rId26"/>
    <p:sldId id="1749" r:id="rId27"/>
    <p:sldId id="1774" r:id="rId28"/>
    <p:sldId id="1805" r:id="rId29"/>
    <p:sldId id="1806" r:id="rId30"/>
    <p:sldId id="1807" r:id="rId31"/>
    <p:sldId id="1808" r:id="rId32"/>
    <p:sldId id="1809" r:id="rId33"/>
    <p:sldId id="1810" r:id="rId34"/>
    <p:sldId id="1811" r:id="rId35"/>
    <p:sldId id="1812" r:id="rId36"/>
    <p:sldId id="1813" r:id="rId37"/>
    <p:sldId id="1814" r:id="rId38"/>
    <p:sldId id="1815" r:id="rId39"/>
    <p:sldId id="1817" r:id="rId40"/>
    <p:sldId id="1816" r:id="rId41"/>
    <p:sldId id="1818" r:id="rId42"/>
    <p:sldId id="1819" r:id="rId43"/>
    <p:sldId id="1820" r:id="rId44"/>
    <p:sldId id="1821" r:id="rId45"/>
    <p:sldId id="1822" r:id="rId46"/>
    <p:sldId id="1803" r:id="rId47"/>
    <p:sldId id="1823" r:id="rId48"/>
    <p:sldId id="1824" r:id="rId49"/>
    <p:sldId id="1825" r:id="rId50"/>
    <p:sldId id="1826" r:id="rId51"/>
    <p:sldId id="1827" r:id="rId52"/>
    <p:sldId id="1828" r:id="rId53"/>
    <p:sldId id="1829" r:id="rId54"/>
    <p:sldId id="1830" r:id="rId55"/>
    <p:sldId id="1831" r:id="rId56"/>
    <p:sldId id="1833" r:id="rId57"/>
    <p:sldId id="1834" r:id="rId58"/>
    <p:sldId id="1835" r:id="rId59"/>
    <p:sldId id="1842" r:id="rId60"/>
    <p:sldId id="1843" r:id="rId61"/>
    <p:sldId id="1836" r:id="rId62"/>
    <p:sldId id="1838" r:id="rId63"/>
    <p:sldId id="1839" r:id="rId64"/>
    <p:sldId id="1840" r:id="rId65"/>
    <p:sldId id="1841" r:id="rId66"/>
    <p:sldId id="1844" r:id="rId67"/>
    <p:sldId id="1845" r:id="rId68"/>
    <p:sldId id="1846" r:id="rId69"/>
    <p:sldId id="1847" r:id="rId70"/>
    <p:sldId id="1848" r:id="rId71"/>
    <p:sldId id="1849" r:id="rId72"/>
    <p:sldId id="1850" r:id="rId73"/>
    <p:sldId id="1858" r:id="rId74"/>
    <p:sldId id="1851" r:id="rId75"/>
    <p:sldId id="1852" r:id="rId76"/>
    <p:sldId id="1853" r:id="rId77"/>
    <p:sldId id="1854" r:id="rId78"/>
    <p:sldId id="1855" r:id="rId79"/>
    <p:sldId id="1856" r:id="rId80"/>
    <p:sldId id="1857" r:id="rId81"/>
    <p:sldId id="1574" r:id="rId82"/>
  </p:sldIdLst>
  <p:sldSz cx="12192000" cy="6858000"/>
  <p:notesSz cx="6858000" cy="9144000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 YJ" initials="" lastIdx="1" clrIdx="0"/>
  <p:cmAuthor id="2" name="未知用户1" initials="未知用户1" lastIdx="1" clrIdx="1"/>
  <p:cmAuthor id="3" name="未知用户2" initials="未知用户2" lastIdx="1" clrIdx="2"/>
  <p:cmAuthor id="4" name="C YJ" initials="CY" lastIdx="1" clrIdx="3">
    <p:extLst>
      <p:ext uri="{19B8F6BF-5375-455C-9EA6-DF929625EA0E}">
        <p15:presenceInfo xmlns:p15="http://schemas.microsoft.com/office/powerpoint/2012/main" userId="dab463eba20e3a6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663300"/>
    <a:srgbClr val="0000CC"/>
    <a:srgbClr val="FFCC00"/>
    <a:srgbClr val="CC9900"/>
    <a:srgbClr val="0B237D"/>
    <a:srgbClr val="00CC99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242" autoAdjust="0"/>
  </p:normalViewPr>
  <p:slideViewPr>
    <p:cSldViewPr>
      <p:cViewPr varScale="1">
        <p:scale>
          <a:sx n="79" d="100"/>
          <a:sy n="79" d="100"/>
        </p:scale>
        <p:origin x="850" y="77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75" d="100"/>
        <a:sy n="75" d="100"/>
      </p:scale>
      <p:origin x="0" y="0"/>
    </p:cViewPr>
  </p:notesTextViewPr>
  <p:sorterViewPr>
    <p:cViewPr>
      <p:scale>
        <a:sx n="20" d="100"/>
        <a:sy n="20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2547" y="5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commentAuthors" Target="commentAuthor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notesMaster" Target="notesMasters/notesMaster1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theme" Target="theme/theme1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砸冰装袋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放置冰袋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28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000"/>
        </a:p>
      </dgm:t>
    </dgm:pt>
    <dgm:pt modelId="{63CB1616-8685-4640-AF61-0D0022BE8C2B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撤除冰袋</a:t>
          </a:r>
        </a:p>
      </dgm:t>
    </dgm:pt>
    <dgm:pt modelId="{CF3284ED-9CC6-40ED-A032-4A6676F559A2}" type="parTrans" cxnId="{A96F1BB5-4B94-49C7-80AF-281949C4194E}">
      <dgm:prSet/>
      <dgm:spPr/>
      <dgm:t>
        <a:bodyPr/>
        <a:lstStyle/>
        <a:p>
          <a:endParaRPr lang="zh-CN" altLang="en-US" sz="2800"/>
        </a:p>
      </dgm:t>
    </dgm:pt>
    <dgm:pt modelId="{33E24BA9-51F9-477B-A3F4-BBDD862061F2}" type="sibTrans" cxnId="{A96F1BB5-4B94-49C7-80AF-281949C4194E}">
      <dgm:prSet custT="1"/>
      <dgm:spPr/>
      <dgm:t>
        <a:bodyPr/>
        <a:lstStyle/>
        <a:p>
          <a:endParaRPr lang="zh-CN" altLang="en-US" sz="20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6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5"/>
      <dgm:spPr/>
    </dgm:pt>
    <dgm:pt modelId="{2D10EBAE-CB12-4B99-884A-266020EDA9AA}" type="pres">
      <dgm:prSet presAssocID="{EE5D98A0-D961-45D5-B4D8-FD4AA879F6FE}" presName="connectorText" presStyleLbl="sibTrans2D1" presStyleIdx="0" presStyleCnt="5"/>
      <dgm:spPr/>
    </dgm:pt>
    <dgm:pt modelId="{8B8184AE-2398-4A74-A2A5-EA1F7B71F016}" type="pres">
      <dgm:prSet presAssocID="{4EF79746-9FE0-425E-8C8E-170CD8F2DF01}" presName="node" presStyleLbl="node1" presStyleIdx="1" presStyleCnt="6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5"/>
      <dgm:spPr/>
    </dgm:pt>
    <dgm:pt modelId="{4717CC1E-C7FC-43B1-8186-3704AA5EA645}" type="pres">
      <dgm:prSet presAssocID="{E6392077-5665-4006-8EB6-ED4B517B400D}" presName="connectorText" presStyleLbl="sibTrans2D1" presStyleIdx="1" presStyleCnt="5"/>
      <dgm:spPr/>
    </dgm:pt>
    <dgm:pt modelId="{B1A644C1-A1D8-4364-BAE7-5FBF31CABA4C}" type="pres">
      <dgm:prSet presAssocID="{FEA080F7-2155-4D3C-A79A-DCC63BDAB7A2}" presName="node" presStyleLbl="node1" presStyleIdx="2" presStyleCnt="6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5"/>
      <dgm:spPr/>
    </dgm:pt>
    <dgm:pt modelId="{8005CDEA-FF8C-417C-92EA-84C0566C2FC6}" type="pres">
      <dgm:prSet presAssocID="{3DBA07F2-D533-477E-B4F3-73396F46B608}" presName="connectorText" presStyleLbl="sibTrans2D1" presStyleIdx="2" presStyleCnt="5"/>
      <dgm:spPr/>
    </dgm:pt>
    <dgm:pt modelId="{1A732705-6F3E-4B95-834B-2A59166588D5}" type="pres">
      <dgm:prSet presAssocID="{D5F7F7CE-C399-4EA9-9968-8DBC7BA30D49}" presName="node" presStyleLbl="node1" presStyleIdx="3" presStyleCnt="6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5"/>
      <dgm:spPr/>
    </dgm:pt>
    <dgm:pt modelId="{F123BA6A-CE26-4B71-AEAE-8487F9BCE466}" type="pres">
      <dgm:prSet presAssocID="{68874AA6-E8AA-4761-9C1B-193271763FA9}" presName="connectorText" presStyleLbl="sibTrans2D1" presStyleIdx="3" presStyleCnt="5"/>
      <dgm:spPr/>
    </dgm:pt>
    <dgm:pt modelId="{5F4C97BC-64C6-4875-8D2B-9227379A670A}" type="pres">
      <dgm:prSet presAssocID="{63CB1616-8685-4640-AF61-0D0022BE8C2B}" presName="node" presStyleLbl="node1" presStyleIdx="4" presStyleCnt="6">
        <dgm:presLayoutVars>
          <dgm:bulletEnabled val="1"/>
        </dgm:presLayoutVars>
      </dgm:prSet>
      <dgm:spPr/>
    </dgm:pt>
    <dgm:pt modelId="{374CF410-C587-4C37-B273-4EAD2881B4F2}" type="pres">
      <dgm:prSet presAssocID="{33E24BA9-51F9-477B-A3F4-BBDD862061F2}" presName="sibTrans" presStyleLbl="sibTrans2D1" presStyleIdx="4" presStyleCnt="5"/>
      <dgm:spPr/>
    </dgm:pt>
    <dgm:pt modelId="{CEF99628-421E-4322-A265-074DBED974EB}" type="pres">
      <dgm:prSet presAssocID="{33E24BA9-51F9-477B-A3F4-BBDD862061F2}" presName="connectorText" presStyleLbl="sibTrans2D1" presStyleIdx="4" presStyleCnt="5"/>
      <dgm:spPr/>
    </dgm:pt>
    <dgm:pt modelId="{D3930A20-C346-4911-85FD-7E2BC3E4369E}" type="pres">
      <dgm:prSet presAssocID="{E68AC71E-CDAC-4849-8C89-803A41DC08C1}" presName="node" presStyleLbl="node1" presStyleIdx="5" presStyleCnt="6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79551119-AB4E-42B8-9FAB-09A2128457CF}" type="presOf" srcId="{33E24BA9-51F9-477B-A3F4-BBDD862061F2}" destId="{CEF99628-421E-4322-A265-074DBED974EB}" srcOrd="1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2B9E634B-0E32-4536-8E0C-66FA8032F75E}" type="presOf" srcId="{63CB1616-8685-4640-AF61-0D0022BE8C2B}" destId="{5F4C97BC-64C6-4875-8D2B-9227379A670A}" srcOrd="0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5" destOrd="0" parTransId="{3E6F6812-7EB5-4BCB-B24F-8528E66A7CD0}" sibTransId="{17605C96-15B1-4818-AEA6-9497C2CA9FD1}"/>
    <dgm:cxn modelId="{A96F1BB5-4B94-49C7-80AF-281949C4194E}" srcId="{4F899865-949F-4B7E-A1F8-0BF541875358}" destId="{63CB1616-8685-4640-AF61-0D0022BE8C2B}" srcOrd="4" destOrd="0" parTransId="{CF3284ED-9CC6-40ED-A032-4A6676F559A2}" sibTransId="{33E24BA9-51F9-477B-A3F4-BBDD862061F2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3582ABE2-1AF2-4E56-A490-451D1C37F095}" type="presOf" srcId="{33E24BA9-51F9-477B-A3F4-BBDD862061F2}" destId="{374CF410-C587-4C37-B273-4EAD2881B4F2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36DC1B68-EB88-4D45-997F-CE914B3C50B9}" type="presParOf" srcId="{C78D994D-DBE5-4C81-9E24-7ADF0D02D84E}" destId="{5F4C97BC-64C6-4875-8D2B-9227379A670A}" srcOrd="8" destOrd="0" presId="urn:microsoft.com/office/officeart/2005/8/layout/process1"/>
    <dgm:cxn modelId="{2313B846-2D6C-4383-BD2E-B10FB33BCD79}" type="presParOf" srcId="{C78D994D-DBE5-4C81-9E24-7ADF0D02D84E}" destId="{374CF410-C587-4C37-B273-4EAD2881B4F2}" srcOrd="9" destOrd="0" presId="urn:microsoft.com/office/officeart/2005/8/layout/process1"/>
    <dgm:cxn modelId="{F1EFE7D9-1B53-4084-8947-7116D0CE69C9}" type="presParOf" srcId="{374CF410-C587-4C37-B273-4EAD2881B4F2}" destId="{CEF99628-421E-4322-A265-074DBED974EB}" srcOrd="0" destOrd="0" presId="urn:microsoft.com/office/officeart/2005/8/layout/process1"/>
    <dgm:cxn modelId="{A523832E-AC85-4AA4-97EB-5F198EFBDE1D}" type="presParOf" srcId="{C78D994D-DBE5-4C81-9E24-7ADF0D02D84E}" destId="{D3930A20-C346-4911-85FD-7E2BC3E4369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配坐浴液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协助坐浴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32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4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5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4"/>
      <dgm:spPr/>
    </dgm:pt>
    <dgm:pt modelId="{2D10EBAE-CB12-4B99-884A-266020EDA9AA}" type="pres">
      <dgm:prSet presAssocID="{EE5D98A0-D961-45D5-B4D8-FD4AA879F6FE}" presName="connectorText" presStyleLbl="sibTrans2D1" presStyleIdx="0" presStyleCnt="4"/>
      <dgm:spPr/>
    </dgm:pt>
    <dgm:pt modelId="{8B8184AE-2398-4A74-A2A5-EA1F7B71F016}" type="pres">
      <dgm:prSet presAssocID="{4EF79746-9FE0-425E-8C8E-170CD8F2DF01}" presName="node" presStyleLbl="node1" presStyleIdx="1" presStyleCnt="5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4"/>
      <dgm:spPr/>
    </dgm:pt>
    <dgm:pt modelId="{4717CC1E-C7FC-43B1-8186-3704AA5EA645}" type="pres">
      <dgm:prSet presAssocID="{E6392077-5665-4006-8EB6-ED4B517B400D}" presName="connectorText" presStyleLbl="sibTrans2D1" presStyleIdx="1" presStyleCnt="4"/>
      <dgm:spPr/>
    </dgm:pt>
    <dgm:pt modelId="{B1A644C1-A1D8-4364-BAE7-5FBF31CABA4C}" type="pres">
      <dgm:prSet presAssocID="{FEA080F7-2155-4D3C-A79A-DCC63BDAB7A2}" presName="node" presStyleLbl="node1" presStyleIdx="2" presStyleCnt="5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4"/>
      <dgm:spPr/>
    </dgm:pt>
    <dgm:pt modelId="{8005CDEA-FF8C-417C-92EA-84C0566C2FC6}" type="pres">
      <dgm:prSet presAssocID="{3DBA07F2-D533-477E-B4F3-73396F46B608}" presName="connectorText" presStyleLbl="sibTrans2D1" presStyleIdx="2" presStyleCnt="4"/>
      <dgm:spPr/>
    </dgm:pt>
    <dgm:pt modelId="{1A732705-6F3E-4B95-834B-2A59166588D5}" type="pres">
      <dgm:prSet presAssocID="{D5F7F7CE-C399-4EA9-9968-8DBC7BA30D49}" presName="node" presStyleLbl="node1" presStyleIdx="3" presStyleCnt="5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4"/>
      <dgm:spPr/>
    </dgm:pt>
    <dgm:pt modelId="{F123BA6A-CE26-4B71-AEAE-8487F9BCE466}" type="pres">
      <dgm:prSet presAssocID="{68874AA6-E8AA-4761-9C1B-193271763FA9}" presName="connectorText" presStyleLbl="sibTrans2D1" presStyleIdx="3" presStyleCnt="4"/>
      <dgm:spPr/>
    </dgm:pt>
    <dgm:pt modelId="{D3930A20-C346-4911-85FD-7E2BC3E4369E}" type="pres">
      <dgm:prSet presAssocID="{E68AC71E-CDAC-4849-8C89-803A41DC08C1}" presName="node" presStyleLbl="node1" presStyleIdx="4" presStyleCnt="5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4" destOrd="0" parTransId="{3E6F6812-7EB5-4BCB-B24F-8528E66A7CD0}" sibTransId="{17605C96-15B1-4818-AEA6-9497C2CA9FD1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A523832E-AC85-4AA4-97EB-5F198EFBDE1D}" type="presParOf" srcId="{C78D994D-DBE5-4C81-9E24-7ADF0D02D84E}" destId="{D3930A20-C346-4911-85FD-7E2BC3E4369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配浸泡液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协助浸泡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32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4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5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4"/>
      <dgm:spPr/>
    </dgm:pt>
    <dgm:pt modelId="{2D10EBAE-CB12-4B99-884A-266020EDA9AA}" type="pres">
      <dgm:prSet presAssocID="{EE5D98A0-D961-45D5-B4D8-FD4AA879F6FE}" presName="connectorText" presStyleLbl="sibTrans2D1" presStyleIdx="0" presStyleCnt="4"/>
      <dgm:spPr/>
    </dgm:pt>
    <dgm:pt modelId="{8B8184AE-2398-4A74-A2A5-EA1F7B71F016}" type="pres">
      <dgm:prSet presAssocID="{4EF79746-9FE0-425E-8C8E-170CD8F2DF01}" presName="node" presStyleLbl="node1" presStyleIdx="1" presStyleCnt="5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4"/>
      <dgm:spPr/>
    </dgm:pt>
    <dgm:pt modelId="{4717CC1E-C7FC-43B1-8186-3704AA5EA645}" type="pres">
      <dgm:prSet presAssocID="{E6392077-5665-4006-8EB6-ED4B517B400D}" presName="connectorText" presStyleLbl="sibTrans2D1" presStyleIdx="1" presStyleCnt="4"/>
      <dgm:spPr/>
    </dgm:pt>
    <dgm:pt modelId="{B1A644C1-A1D8-4364-BAE7-5FBF31CABA4C}" type="pres">
      <dgm:prSet presAssocID="{FEA080F7-2155-4D3C-A79A-DCC63BDAB7A2}" presName="node" presStyleLbl="node1" presStyleIdx="2" presStyleCnt="5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4"/>
      <dgm:spPr/>
    </dgm:pt>
    <dgm:pt modelId="{8005CDEA-FF8C-417C-92EA-84C0566C2FC6}" type="pres">
      <dgm:prSet presAssocID="{3DBA07F2-D533-477E-B4F3-73396F46B608}" presName="connectorText" presStyleLbl="sibTrans2D1" presStyleIdx="2" presStyleCnt="4"/>
      <dgm:spPr/>
    </dgm:pt>
    <dgm:pt modelId="{1A732705-6F3E-4B95-834B-2A59166588D5}" type="pres">
      <dgm:prSet presAssocID="{D5F7F7CE-C399-4EA9-9968-8DBC7BA30D49}" presName="node" presStyleLbl="node1" presStyleIdx="3" presStyleCnt="5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4"/>
      <dgm:spPr/>
    </dgm:pt>
    <dgm:pt modelId="{F123BA6A-CE26-4B71-AEAE-8487F9BCE466}" type="pres">
      <dgm:prSet presAssocID="{68874AA6-E8AA-4761-9C1B-193271763FA9}" presName="connectorText" presStyleLbl="sibTrans2D1" presStyleIdx="3" presStyleCnt="4"/>
      <dgm:spPr/>
    </dgm:pt>
    <dgm:pt modelId="{D3930A20-C346-4911-85FD-7E2BC3E4369E}" type="pres">
      <dgm:prSet presAssocID="{E68AC71E-CDAC-4849-8C89-803A41DC08C1}" presName="node" presStyleLbl="node1" presStyleIdx="4" presStyleCnt="5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4" destOrd="0" parTransId="{3E6F6812-7EB5-4BCB-B24F-8528E66A7CD0}" sibTransId="{17605C96-15B1-4818-AEA6-9497C2CA9FD1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A523832E-AC85-4AA4-97EB-5F198EFBDE1D}" type="presParOf" srcId="{C78D994D-DBE5-4C81-9E24-7ADF0D02D84E}" destId="{D3930A20-C346-4911-85FD-7E2BC3E4369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砸冰装袋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放置冰袋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28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000"/>
        </a:p>
      </dgm:t>
    </dgm:pt>
    <dgm:pt modelId="{63CB1616-8685-4640-AF61-0D0022BE8C2B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撤除冰袋</a:t>
          </a:r>
        </a:p>
      </dgm:t>
    </dgm:pt>
    <dgm:pt modelId="{CF3284ED-9CC6-40ED-A032-4A6676F559A2}" type="parTrans" cxnId="{A96F1BB5-4B94-49C7-80AF-281949C4194E}">
      <dgm:prSet/>
      <dgm:spPr/>
      <dgm:t>
        <a:bodyPr/>
        <a:lstStyle/>
        <a:p>
          <a:endParaRPr lang="zh-CN" altLang="en-US" sz="2800"/>
        </a:p>
      </dgm:t>
    </dgm:pt>
    <dgm:pt modelId="{33E24BA9-51F9-477B-A3F4-BBDD862061F2}" type="sibTrans" cxnId="{A96F1BB5-4B94-49C7-80AF-281949C4194E}">
      <dgm:prSet custT="1"/>
      <dgm:spPr/>
      <dgm:t>
        <a:bodyPr/>
        <a:lstStyle/>
        <a:p>
          <a:endParaRPr lang="zh-CN" altLang="en-US" sz="20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320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6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5"/>
      <dgm:spPr/>
    </dgm:pt>
    <dgm:pt modelId="{2D10EBAE-CB12-4B99-884A-266020EDA9AA}" type="pres">
      <dgm:prSet presAssocID="{EE5D98A0-D961-45D5-B4D8-FD4AA879F6FE}" presName="connectorText" presStyleLbl="sibTrans2D1" presStyleIdx="0" presStyleCnt="5"/>
      <dgm:spPr/>
    </dgm:pt>
    <dgm:pt modelId="{8B8184AE-2398-4A74-A2A5-EA1F7B71F016}" type="pres">
      <dgm:prSet presAssocID="{4EF79746-9FE0-425E-8C8E-170CD8F2DF01}" presName="node" presStyleLbl="node1" presStyleIdx="1" presStyleCnt="6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5"/>
      <dgm:spPr/>
    </dgm:pt>
    <dgm:pt modelId="{4717CC1E-C7FC-43B1-8186-3704AA5EA645}" type="pres">
      <dgm:prSet presAssocID="{E6392077-5665-4006-8EB6-ED4B517B400D}" presName="connectorText" presStyleLbl="sibTrans2D1" presStyleIdx="1" presStyleCnt="5"/>
      <dgm:spPr/>
    </dgm:pt>
    <dgm:pt modelId="{B1A644C1-A1D8-4364-BAE7-5FBF31CABA4C}" type="pres">
      <dgm:prSet presAssocID="{FEA080F7-2155-4D3C-A79A-DCC63BDAB7A2}" presName="node" presStyleLbl="node1" presStyleIdx="2" presStyleCnt="6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5"/>
      <dgm:spPr/>
    </dgm:pt>
    <dgm:pt modelId="{8005CDEA-FF8C-417C-92EA-84C0566C2FC6}" type="pres">
      <dgm:prSet presAssocID="{3DBA07F2-D533-477E-B4F3-73396F46B608}" presName="connectorText" presStyleLbl="sibTrans2D1" presStyleIdx="2" presStyleCnt="5"/>
      <dgm:spPr/>
    </dgm:pt>
    <dgm:pt modelId="{1A732705-6F3E-4B95-834B-2A59166588D5}" type="pres">
      <dgm:prSet presAssocID="{D5F7F7CE-C399-4EA9-9968-8DBC7BA30D49}" presName="node" presStyleLbl="node1" presStyleIdx="3" presStyleCnt="6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5"/>
      <dgm:spPr/>
    </dgm:pt>
    <dgm:pt modelId="{F123BA6A-CE26-4B71-AEAE-8487F9BCE466}" type="pres">
      <dgm:prSet presAssocID="{68874AA6-E8AA-4761-9C1B-193271763FA9}" presName="connectorText" presStyleLbl="sibTrans2D1" presStyleIdx="3" presStyleCnt="5"/>
      <dgm:spPr/>
    </dgm:pt>
    <dgm:pt modelId="{5F4C97BC-64C6-4875-8D2B-9227379A670A}" type="pres">
      <dgm:prSet presAssocID="{63CB1616-8685-4640-AF61-0D0022BE8C2B}" presName="node" presStyleLbl="node1" presStyleIdx="4" presStyleCnt="6">
        <dgm:presLayoutVars>
          <dgm:bulletEnabled val="1"/>
        </dgm:presLayoutVars>
      </dgm:prSet>
      <dgm:spPr/>
    </dgm:pt>
    <dgm:pt modelId="{374CF410-C587-4C37-B273-4EAD2881B4F2}" type="pres">
      <dgm:prSet presAssocID="{33E24BA9-51F9-477B-A3F4-BBDD862061F2}" presName="sibTrans" presStyleLbl="sibTrans2D1" presStyleIdx="4" presStyleCnt="5"/>
      <dgm:spPr/>
    </dgm:pt>
    <dgm:pt modelId="{CEF99628-421E-4322-A265-074DBED974EB}" type="pres">
      <dgm:prSet presAssocID="{33E24BA9-51F9-477B-A3F4-BBDD862061F2}" presName="connectorText" presStyleLbl="sibTrans2D1" presStyleIdx="4" presStyleCnt="5"/>
      <dgm:spPr/>
    </dgm:pt>
    <dgm:pt modelId="{D3930A20-C346-4911-85FD-7E2BC3E4369E}" type="pres">
      <dgm:prSet presAssocID="{E68AC71E-CDAC-4849-8C89-803A41DC08C1}" presName="node" presStyleLbl="node1" presStyleIdx="5" presStyleCnt="6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79551119-AB4E-42B8-9FAB-09A2128457CF}" type="presOf" srcId="{33E24BA9-51F9-477B-A3F4-BBDD862061F2}" destId="{CEF99628-421E-4322-A265-074DBED974EB}" srcOrd="1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2B9E634B-0E32-4536-8E0C-66FA8032F75E}" type="presOf" srcId="{63CB1616-8685-4640-AF61-0D0022BE8C2B}" destId="{5F4C97BC-64C6-4875-8D2B-9227379A670A}" srcOrd="0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5" destOrd="0" parTransId="{3E6F6812-7EB5-4BCB-B24F-8528E66A7CD0}" sibTransId="{17605C96-15B1-4818-AEA6-9497C2CA9FD1}"/>
    <dgm:cxn modelId="{A96F1BB5-4B94-49C7-80AF-281949C4194E}" srcId="{4F899865-949F-4B7E-A1F8-0BF541875358}" destId="{63CB1616-8685-4640-AF61-0D0022BE8C2B}" srcOrd="4" destOrd="0" parTransId="{CF3284ED-9CC6-40ED-A032-4A6676F559A2}" sibTransId="{33E24BA9-51F9-477B-A3F4-BBDD862061F2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3582ABE2-1AF2-4E56-A490-451D1C37F095}" type="presOf" srcId="{33E24BA9-51F9-477B-A3F4-BBDD862061F2}" destId="{374CF410-C587-4C37-B273-4EAD2881B4F2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36DC1B68-EB88-4D45-997F-CE914B3C50B9}" type="presParOf" srcId="{C78D994D-DBE5-4C81-9E24-7ADF0D02D84E}" destId="{5F4C97BC-64C6-4875-8D2B-9227379A670A}" srcOrd="8" destOrd="0" presId="urn:microsoft.com/office/officeart/2005/8/layout/process1"/>
    <dgm:cxn modelId="{2313B846-2D6C-4383-BD2E-B10FB33BCD79}" type="presParOf" srcId="{C78D994D-DBE5-4C81-9E24-7ADF0D02D84E}" destId="{374CF410-C587-4C37-B273-4EAD2881B4F2}" srcOrd="9" destOrd="0" presId="urn:microsoft.com/office/officeart/2005/8/layout/process1"/>
    <dgm:cxn modelId="{F1EFE7D9-1B53-4084-8947-7116D0CE69C9}" type="presParOf" srcId="{374CF410-C587-4C37-B273-4EAD2881B4F2}" destId="{CEF99628-421E-4322-A265-074DBED974EB}" srcOrd="0" destOrd="0" presId="urn:microsoft.com/office/officeart/2005/8/layout/process1"/>
    <dgm:cxn modelId="{A523832E-AC85-4AA4-97EB-5F198EFBDE1D}" type="presParOf" srcId="{C78D994D-DBE5-4C81-9E24-7ADF0D02D84E}" destId="{D3930A20-C346-4911-85FD-7E2BC3E4369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砸冰装袋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放置冰袋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28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000"/>
        </a:p>
      </dgm:t>
    </dgm:pt>
    <dgm:pt modelId="{63CB1616-8685-4640-AF61-0D0022BE8C2B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撤除冰袋</a:t>
          </a:r>
        </a:p>
      </dgm:t>
    </dgm:pt>
    <dgm:pt modelId="{CF3284ED-9CC6-40ED-A032-4A6676F559A2}" type="parTrans" cxnId="{A96F1BB5-4B94-49C7-80AF-281949C4194E}">
      <dgm:prSet/>
      <dgm:spPr/>
      <dgm:t>
        <a:bodyPr/>
        <a:lstStyle/>
        <a:p>
          <a:endParaRPr lang="zh-CN" altLang="en-US" sz="2800"/>
        </a:p>
      </dgm:t>
    </dgm:pt>
    <dgm:pt modelId="{33E24BA9-51F9-477B-A3F4-BBDD862061F2}" type="sibTrans" cxnId="{A96F1BB5-4B94-49C7-80AF-281949C4194E}">
      <dgm:prSet custT="1"/>
      <dgm:spPr/>
      <dgm:t>
        <a:bodyPr/>
        <a:lstStyle/>
        <a:p>
          <a:endParaRPr lang="zh-CN" altLang="en-US" sz="20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320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6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5"/>
      <dgm:spPr/>
    </dgm:pt>
    <dgm:pt modelId="{2D10EBAE-CB12-4B99-884A-266020EDA9AA}" type="pres">
      <dgm:prSet presAssocID="{EE5D98A0-D961-45D5-B4D8-FD4AA879F6FE}" presName="connectorText" presStyleLbl="sibTrans2D1" presStyleIdx="0" presStyleCnt="5"/>
      <dgm:spPr/>
    </dgm:pt>
    <dgm:pt modelId="{8B8184AE-2398-4A74-A2A5-EA1F7B71F016}" type="pres">
      <dgm:prSet presAssocID="{4EF79746-9FE0-425E-8C8E-170CD8F2DF01}" presName="node" presStyleLbl="node1" presStyleIdx="1" presStyleCnt="6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5"/>
      <dgm:spPr/>
    </dgm:pt>
    <dgm:pt modelId="{4717CC1E-C7FC-43B1-8186-3704AA5EA645}" type="pres">
      <dgm:prSet presAssocID="{E6392077-5665-4006-8EB6-ED4B517B400D}" presName="connectorText" presStyleLbl="sibTrans2D1" presStyleIdx="1" presStyleCnt="5"/>
      <dgm:spPr/>
    </dgm:pt>
    <dgm:pt modelId="{B1A644C1-A1D8-4364-BAE7-5FBF31CABA4C}" type="pres">
      <dgm:prSet presAssocID="{FEA080F7-2155-4D3C-A79A-DCC63BDAB7A2}" presName="node" presStyleLbl="node1" presStyleIdx="2" presStyleCnt="6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5"/>
      <dgm:spPr/>
    </dgm:pt>
    <dgm:pt modelId="{8005CDEA-FF8C-417C-92EA-84C0566C2FC6}" type="pres">
      <dgm:prSet presAssocID="{3DBA07F2-D533-477E-B4F3-73396F46B608}" presName="connectorText" presStyleLbl="sibTrans2D1" presStyleIdx="2" presStyleCnt="5"/>
      <dgm:spPr/>
    </dgm:pt>
    <dgm:pt modelId="{1A732705-6F3E-4B95-834B-2A59166588D5}" type="pres">
      <dgm:prSet presAssocID="{D5F7F7CE-C399-4EA9-9968-8DBC7BA30D49}" presName="node" presStyleLbl="node1" presStyleIdx="3" presStyleCnt="6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5"/>
      <dgm:spPr/>
    </dgm:pt>
    <dgm:pt modelId="{F123BA6A-CE26-4B71-AEAE-8487F9BCE466}" type="pres">
      <dgm:prSet presAssocID="{68874AA6-E8AA-4761-9C1B-193271763FA9}" presName="connectorText" presStyleLbl="sibTrans2D1" presStyleIdx="3" presStyleCnt="5"/>
      <dgm:spPr/>
    </dgm:pt>
    <dgm:pt modelId="{5F4C97BC-64C6-4875-8D2B-9227379A670A}" type="pres">
      <dgm:prSet presAssocID="{63CB1616-8685-4640-AF61-0D0022BE8C2B}" presName="node" presStyleLbl="node1" presStyleIdx="4" presStyleCnt="6">
        <dgm:presLayoutVars>
          <dgm:bulletEnabled val="1"/>
        </dgm:presLayoutVars>
      </dgm:prSet>
      <dgm:spPr/>
    </dgm:pt>
    <dgm:pt modelId="{374CF410-C587-4C37-B273-4EAD2881B4F2}" type="pres">
      <dgm:prSet presAssocID="{33E24BA9-51F9-477B-A3F4-BBDD862061F2}" presName="sibTrans" presStyleLbl="sibTrans2D1" presStyleIdx="4" presStyleCnt="5"/>
      <dgm:spPr/>
    </dgm:pt>
    <dgm:pt modelId="{CEF99628-421E-4322-A265-074DBED974EB}" type="pres">
      <dgm:prSet presAssocID="{33E24BA9-51F9-477B-A3F4-BBDD862061F2}" presName="connectorText" presStyleLbl="sibTrans2D1" presStyleIdx="4" presStyleCnt="5"/>
      <dgm:spPr/>
    </dgm:pt>
    <dgm:pt modelId="{D3930A20-C346-4911-85FD-7E2BC3E4369E}" type="pres">
      <dgm:prSet presAssocID="{E68AC71E-CDAC-4849-8C89-803A41DC08C1}" presName="node" presStyleLbl="node1" presStyleIdx="5" presStyleCnt="6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79551119-AB4E-42B8-9FAB-09A2128457CF}" type="presOf" srcId="{33E24BA9-51F9-477B-A3F4-BBDD862061F2}" destId="{CEF99628-421E-4322-A265-074DBED974EB}" srcOrd="1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2B9E634B-0E32-4536-8E0C-66FA8032F75E}" type="presOf" srcId="{63CB1616-8685-4640-AF61-0D0022BE8C2B}" destId="{5F4C97BC-64C6-4875-8D2B-9227379A670A}" srcOrd="0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5" destOrd="0" parTransId="{3E6F6812-7EB5-4BCB-B24F-8528E66A7CD0}" sibTransId="{17605C96-15B1-4818-AEA6-9497C2CA9FD1}"/>
    <dgm:cxn modelId="{A96F1BB5-4B94-49C7-80AF-281949C4194E}" srcId="{4F899865-949F-4B7E-A1F8-0BF541875358}" destId="{63CB1616-8685-4640-AF61-0D0022BE8C2B}" srcOrd="4" destOrd="0" parTransId="{CF3284ED-9CC6-40ED-A032-4A6676F559A2}" sibTransId="{33E24BA9-51F9-477B-A3F4-BBDD862061F2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3582ABE2-1AF2-4E56-A490-451D1C37F095}" type="presOf" srcId="{33E24BA9-51F9-477B-A3F4-BBDD862061F2}" destId="{374CF410-C587-4C37-B273-4EAD2881B4F2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36DC1B68-EB88-4D45-997F-CE914B3C50B9}" type="presParOf" srcId="{C78D994D-DBE5-4C81-9E24-7ADF0D02D84E}" destId="{5F4C97BC-64C6-4875-8D2B-9227379A670A}" srcOrd="8" destOrd="0" presId="urn:microsoft.com/office/officeart/2005/8/layout/process1"/>
    <dgm:cxn modelId="{2313B846-2D6C-4383-BD2E-B10FB33BCD79}" type="presParOf" srcId="{C78D994D-DBE5-4C81-9E24-7ADF0D02D84E}" destId="{374CF410-C587-4C37-B273-4EAD2881B4F2}" srcOrd="9" destOrd="0" presId="urn:microsoft.com/office/officeart/2005/8/layout/process1"/>
    <dgm:cxn modelId="{F1EFE7D9-1B53-4084-8947-7116D0CE69C9}" type="presParOf" srcId="{374CF410-C587-4C37-B273-4EAD2881B4F2}" destId="{CEF99628-421E-4322-A265-074DBED974EB}" srcOrd="0" destOrd="0" presId="urn:microsoft.com/office/officeart/2005/8/layout/process1"/>
    <dgm:cxn modelId="{A523832E-AC85-4AA4-97EB-5F198EFBDE1D}" type="presParOf" srcId="{C78D994D-DBE5-4C81-9E24-7ADF0D02D84E}" destId="{D3930A20-C346-4911-85FD-7E2BC3E4369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砸冰装帽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放置冰帽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28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000"/>
        </a:p>
      </dgm:t>
    </dgm:pt>
    <dgm:pt modelId="{63CB1616-8685-4640-AF61-0D0022BE8C2B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撤除冰帽</a:t>
          </a:r>
        </a:p>
      </dgm:t>
    </dgm:pt>
    <dgm:pt modelId="{CF3284ED-9CC6-40ED-A032-4A6676F559A2}" type="parTrans" cxnId="{A96F1BB5-4B94-49C7-80AF-281949C4194E}">
      <dgm:prSet/>
      <dgm:spPr/>
      <dgm:t>
        <a:bodyPr/>
        <a:lstStyle/>
        <a:p>
          <a:endParaRPr lang="zh-CN" altLang="en-US" sz="2800"/>
        </a:p>
      </dgm:t>
    </dgm:pt>
    <dgm:pt modelId="{33E24BA9-51F9-477B-A3F4-BBDD862061F2}" type="sibTrans" cxnId="{A96F1BB5-4B94-49C7-80AF-281949C4194E}">
      <dgm:prSet custT="1"/>
      <dgm:spPr/>
      <dgm:t>
        <a:bodyPr/>
        <a:lstStyle/>
        <a:p>
          <a:endParaRPr lang="zh-CN" altLang="en-US" sz="20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6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5"/>
      <dgm:spPr/>
    </dgm:pt>
    <dgm:pt modelId="{2D10EBAE-CB12-4B99-884A-266020EDA9AA}" type="pres">
      <dgm:prSet presAssocID="{EE5D98A0-D961-45D5-B4D8-FD4AA879F6FE}" presName="connectorText" presStyleLbl="sibTrans2D1" presStyleIdx="0" presStyleCnt="5"/>
      <dgm:spPr/>
    </dgm:pt>
    <dgm:pt modelId="{8B8184AE-2398-4A74-A2A5-EA1F7B71F016}" type="pres">
      <dgm:prSet presAssocID="{4EF79746-9FE0-425E-8C8E-170CD8F2DF01}" presName="node" presStyleLbl="node1" presStyleIdx="1" presStyleCnt="6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5"/>
      <dgm:spPr/>
    </dgm:pt>
    <dgm:pt modelId="{4717CC1E-C7FC-43B1-8186-3704AA5EA645}" type="pres">
      <dgm:prSet presAssocID="{E6392077-5665-4006-8EB6-ED4B517B400D}" presName="connectorText" presStyleLbl="sibTrans2D1" presStyleIdx="1" presStyleCnt="5"/>
      <dgm:spPr/>
    </dgm:pt>
    <dgm:pt modelId="{B1A644C1-A1D8-4364-BAE7-5FBF31CABA4C}" type="pres">
      <dgm:prSet presAssocID="{FEA080F7-2155-4D3C-A79A-DCC63BDAB7A2}" presName="node" presStyleLbl="node1" presStyleIdx="2" presStyleCnt="6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5"/>
      <dgm:spPr/>
    </dgm:pt>
    <dgm:pt modelId="{8005CDEA-FF8C-417C-92EA-84C0566C2FC6}" type="pres">
      <dgm:prSet presAssocID="{3DBA07F2-D533-477E-B4F3-73396F46B608}" presName="connectorText" presStyleLbl="sibTrans2D1" presStyleIdx="2" presStyleCnt="5"/>
      <dgm:spPr/>
    </dgm:pt>
    <dgm:pt modelId="{1A732705-6F3E-4B95-834B-2A59166588D5}" type="pres">
      <dgm:prSet presAssocID="{D5F7F7CE-C399-4EA9-9968-8DBC7BA30D49}" presName="node" presStyleLbl="node1" presStyleIdx="3" presStyleCnt="6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5"/>
      <dgm:spPr/>
    </dgm:pt>
    <dgm:pt modelId="{F123BA6A-CE26-4B71-AEAE-8487F9BCE466}" type="pres">
      <dgm:prSet presAssocID="{68874AA6-E8AA-4761-9C1B-193271763FA9}" presName="connectorText" presStyleLbl="sibTrans2D1" presStyleIdx="3" presStyleCnt="5"/>
      <dgm:spPr/>
    </dgm:pt>
    <dgm:pt modelId="{5F4C97BC-64C6-4875-8D2B-9227379A670A}" type="pres">
      <dgm:prSet presAssocID="{63CB1616-8685-4640-AF61-0D0022BE8C2B}" presName="node" presStyleLbl="node1" presStyleIdx="4" presStyleCnt="6">
        <dgm:presLayoutVars>
          <dgm:bulletEnabled val="1"/>
        </dgm:presLayoutVars>
      </dgm:prSet>
      <dgm:spPr/>
    </dgm:pt>
    <dgm:pt modelId="{374CF410-C587-4C37-B273-4EAD2881B4F2}" type="pres">
      <dgm:prSet presAssocID="{33E24BA9-51F9-477B-A3F4-BBDD862061F2}" presName="sibTrans" presStyleLbl="sibTrans2D1" presStyleIdx="4" presStyleCnt="5"/>
      <dgm:spPr/>
    </dgm:pt>
    <dgm:pt modelId="{CEF99628-421E-4322-A265-074DBED974EB}" type="pres">
      <dgm:prSet presAssocID="{33E24BA9-51F9-477B-A3F4-BBDD862061F2}" presName="connectorText" presStyleLbl="sibTrans2D1" presStyleIdx="4" presStyleCnt="5"/>
      <dgm:spPr/>
    </dgm:pt>
    <dgm:pt modelId="{D3930A20-C346-4911-85FD-7E2BC3E4369E}" type="pres">
      <dgm:prSet presAssocID="{E68AC71E-CDAC-4849-8C89-803A41DC08C1}" presName="node" presStyleLbl="node1" presStyleIdx="5" presStyleCnt="6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79551119-AB4E-42B8-9FAB-09A2128457CF}" type="presOf" srcId="{33E24BA9-51F9-477B-A3F4-BBDD862061F2}" destId="{CEF99628-421E-4322-A265-074DBED974EB}" srcOrd="1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2B9E634B-0E32-4536-8E0C-66FA8032F75E}" type="presOf" srcId="{63CB1616-8685-4640-AF61-0D0022BE8C2B}" destId="{5F4C97BC-64C6-4875-8D2B-9227379A670A}" srcOrd="0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5" destOrd="0" parTransId="{3E6F6812-7EB5-4BCB-B24F-8528E66A7CD0}" sibTransId="{17605C96-15B1-4818-AEA6-9497C2CA9FD1}"/>
    <dgm:cxn modelId="{A96F1BB5-4B94-49C7-80AF-281949C4194E}" srcId="{4F899865-949F-4B7E-A1F8-0BF541875358}" destId="{63CB1616-8685-4640-AF61-0D0022BE8C2B}" srcOrd="4" destOrd="0" parTransId="{CF3284ED-9CC6-40ED-A032-4A6676F559A2}" sibTransId="{33E24BA9-51F9-477B-A3F4-BBDD862061F2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3582ABE2-1AF2-4E56-A490-451D1C37F095}" type="presOf" srcId="{33E24BA9-51F9-477B-A3F4-BBDD862061F2}" destId="{374CF410-C587-4C37-B273-4EAD2881B4F2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36DC1B68-EB88-4D45-997F-CE914B3C50B9}" type="presParOf" srcId="{C78D994D-DBE5-4C81-9E24-7ADF0D02D84E}" destId="{5F4C97BC-64C6-4875-8D2B-9227379A670A}" srcOrd="8" destOrd="0" presId="urn:microsoft.com/office/officeart/2005/8/layout/process1"/>
    <dgm:cxn modelId="{2313B846-2D6C-4383-BD2E-B10FB33BCD79}" type="presParOf" srcId="{C78D994D-DBE5-4C81-9E24-7ADF0D02D84E}" destId="{374CF410-C587-4C37-B273-4EAD2881B4F2}" srcOrd="9" destOrd="0" presId="urn:microsoft.com/office/officeart/2005/8/layout/process1"/>
    <dgm:cxn modelId="{F1EFE7D9-1B53-4084-8947-7116D0CE69C9}" type="presParOf" srcId="{374CF410-C587-4C37-B273-4EAD2881B4F2}" destId="{CEF99628-421E-4322-A265-074DBED974EB}" srcOrd="0" destOrd="0" presId="urn:microsoft.com/office/officeart/2005/8/layout/process1"/>
    <dgm:cxn modelId="{A523832E-AC85-4AA4-97EB-5F198EFBDE1D}" type="presParOf" srcId="{C78D994D-DBE5-4C81-9E24-7ADF0D02D84E}" destId="{D3930A20-C346-4911-85FD-7E2BC3E4369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核对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解释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安置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体位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湿敷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患处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严密</a:t>
          </a:r>
          <a:endParaRPr lang="en-US" altLang="zh-CN" sz="2800" dirty="0">
            <a:solidFill>
              <a:schemeClr val="bg2">
                <a:lumMod val="10000"/>
              </a:schemeClr>
            </a:solidFill>
          </a:endParaRPr>
        </a:p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32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4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整理</a:t>
          </a:r>
          <a:endParaRPr lang="en-US" altLang="zh-CN" sz="2800" dirty="0">
            <a:solidFill>
              <a:schemeClr val="bg2">
                <a:lumMod val="10000"/>
              </a:schemeClr>
            </a:solidFill>
          </a:endParaRPr>
        </a:p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5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4"/>
      <dgm:spPr/>
    </dgm:pt>
    <dgm:pt modelId="{2D10EBAE-CB12-4B99-884A-266020EDA9AA}" type="pres">
      <dgm:prSet presAssocID="{EE5D98A0-D961-45D5-B4D8-FD4AA879F6FE}" presName="connectorText" presStyleLbl="sibTrans2D1" presStyleIdx="0" presStyleCnt="4"/>
      <dgm:spPr/>
    </dgm:pt>
    <dgm:pt modelId="{8B8184AE-2398-4A74-A2A5-EA1F7B71F016}" type="pres">
      <dgm:prSet presAssocID="{4EF79746-9FE0-425E-8C8E-170CD8F2DF01}" presName="node" presStyleLbl="node1" presStyleIdx="1" presStyleCnt="5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4"/>
      <dgm:spPr/>
    </dgm:pt>
    <dgm:pt modelId="{4717CC1E-C7FC-43B1-8186-3704AA5EA645}" type="pres">
      <dgm:prSet presAssocID="{E6392077-5665-4006-8EB6-ED4B517B400D}" presName="connectorText" presStyleLbl="sibTrans2D1" presStyleIdx="1" presStyleCnt="4"/>
      <dgm:spPr/>
    </dgm:pt>
    <dgm:pt modelId="{B1A644C1-A1D8-4364-BAE7-5FBF31CABA4C}" type="pres">
      <dgm:prSet presAssocID="{FEA080F7-2155-4D3C-A79A-DCC63BDAB7A2}" presName="node" presStyleLbl="node1" presStyleIdx="2" presStyleCnt="5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4"/>
      <dgm:spPr/>
    </dgm:pt>
    <dgm:pt modelId="{8005CDEA-FF8C-417C-92EA-84C0566C2FC6}" type="pres">
      <dgm:prSet presAssocID="{3DBA07F2-D533-477E-B4F3-73396F46B608}" presName="connectorText" presStyleLbl="sibTrans2D1" presStyleIdx="2" presStyleCnt="4"/>
      <dgm:spPr/>
    </dgm:pt>
    <dgm:pt modelId="{1A732705-6F3E-4B95-834B-2A59166588D5}" type="pres">
      <dgm:prSet presAssocID="{D5F7F7CE-C399-4EA9-9968-8DBC7BA30D49}" presName="node" presStyleLbl="node1" presStyleIdx="3" presStyleCnt="5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4"/>
      <dgm:spPr/>
    </dgm:pt>
    <dgm:pt modelId="{F123BA6A-CE26-4B71-AEAE-8487F9BCE466}" type="pres">
      <dgm:prSet presAssocID="{68874AA6-E8AA-4761-9C1B-193271763FA9}" presName="connectorText" presStyleLbl="sibTrans2D1" presStyleIdx="3" presStyleCnt="4"/>
      <dgm:spPr/>
    </dgm:pt>
    <dgm:pt modelId="{D3930A20-C346-4911-85FD-7E2BC3E4369E}" type="pres">
      <dgm:prSet presAssocID="{E68AC71E-CDAC-4849-8C89-803A41DC08C1}" presName="node" presStyleLbl="node1" presStyleIdx="4" presStyleCnt="5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4" destOrd="0" parTransId="{3E6F6812-7EB5-4BCB-B24F-8528E66A7CD0}" sibTransId="{17605C96-15B1-4818-AEA6-9497C2CA9FD1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A523832E-AC85-4AA4-97EB-5F198EFBDE1D}" type="presParOf" srcId="{C78D994D-DBE5-4C81-9E24-7ADF0D02D84E}" destId="{D3930A20-C346-4911-85FD-7E2BC3E4369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安置冰袋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置热水袋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拍拭上肢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28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000"/>
        </a:p>
      </dgm:t>
    </dgm:pt>
    <dgm:pt modelId="{63CB1616-8685-4640-AF61-0D0022BE8C2B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拍拭腰背</a:t>
          </a:r>
        </a:p>
      </dgm:t>
    </dgm:pt>
    <dgm:pt modelId="{CF3284ED-9CC6-40ED-A032-4A6676F559A2}" type="parTrans" cxnId="{A96F1BB5-4B94-49C7-80AF-281949C4194E}">
      <dgm:prSet/>
      <dgm:spPr/>
      <dgm:t>
        <a:bodyPr/>
        <a:lstStyle/>
        <a:p>
          <a:endParaRPr lang="zh-CN" altLang="en-US" sz="2800"/>
        </a:p>
      </dgm:t>
    </dgm:pt>
    <dgm:pt modelId="{33E24BA9-51F9-477B-A3F4-BBDD862061F2}" type="sibTrans" cxnId="{A96F1BB5-4B94-49C7-80AF-281949C4194E}">
      <dgm:prSet custT="1"/>
      <dgm:spPr/>
      <dgm:t>
        <a:bodyPr/>
        <a:lstStyle/>
        <a:p>
          <a:endParaRPr lang="zh-CN" altLang="en-US" sz="20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拍拭下肢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28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6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5"/>
      <dgm:spPr/>
    </dgm:pt>
    <dgm:pt modelId="{2D10EBAE-CB12-4B99-884A-266020EDA9AA}" type="pres">
      <dgm:prSet presAssocID="{EE5D98A0-D961-45D5-B4D8-FD4AA879F6FE}" presName="connectorText" presStyleLbl="sibTrans2D1" presStyleIdx="0" presStyleCnt="5"/>
      <dgm:spPr/>
    </dgm:pt>
    <dgm:pt modelId="{8B8184AE-2398-4A74-A2A5-EA1F7B71F016}" type="pres">
      <dgm:prSet presAssocID="{4EF79746-9FE0-425E-8C8E-170CD8F2DF01}" presName="node" presStyleLbl="node1" presStyleIdx="1" presStyleCnt="6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5"/>
      <dgm:spPr/>
    </dgm:pt>
    <dgm:pt modelId="{4717CC1E-C7FC-43B1-8186-3704AA5EA645}" type="pres">
      <dgm:prSet presAssocID="{E6392077-5665-4006-8EB6-ED4B517B400D}" presName="connectorText" presStyleLbl="sibTrans2D1" presStyleIdx="1" presStyleCnt="5"/>
      <dgm:spPr/>
    </dgm:pt>
    <dgm:pt modelId="{B1A644C1-A1D8-4364-BAE7-5FBF31CABA4C}" type="pres">
      <dgm:prSet presAssocID="{FEA080F7-2155-4D3C-A79A-DCC63BDAB7A2}" presName="node" presStyleLbl="node1" presStyleIdx="2" presStyleCnt="6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5"/>
      <dgm:spPr/>
    </dgm:pt>
    <dgm:pt modelId="{8005CDEA-FF8C-417C-92EA-84C0566C2FC6}" type="pres">
      <dgm:prSet presAssocID="{3DBA07F2-D533-477E-B4F3-73396F46B608}" presName="connectorText" presStyleLbl="sibTrans2D1" presStyleIdx="2" presStyleCnt="5"/>
      <dgm:spPr/>
    </dgm:pt>
    <dgm:pt modelId="{1A732705-6F3E-4B95-834B-2A59166588D5}" type="pres">
      <dgm:prSet presAssocID="{D5F7F7CE-C399-4EA9-9968-8DBC7BA30D49}" presName="node" presStyleLbl="node1" presStyleIdx="3" presStyleCnt="6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5"/>
      <dgm:spPr/>
    </dgm:pt>
    <dgm:pt modelId="{F123BA6A-CE26-4B71-AEAE-8487F9BCE466}" type="pres">
      <dgm:prSet presAssocID="{68874AA6-E8AA-4761-9C1B-193271763FA9}" presName="connectorText" presStyleLbl="sibTrans2D1" presStyleIdx="3" presStyleCnt="5"/>
      <dgm:spPr/>
    </dgm:pt>
    <dgm:pt modelId="{5F4C97BC-64C6-4875-8D2B-9227379A670A}" type="pres">
      <dgm:prSet presAssocID="{63CB1616-8685-4640-AF61-0D0022BE8C2B}" presName="node" presStyleLbl="node1" presStyleIdx="4" presStyleCnt="6">
        <dgm:presLayoutVars>
          <dgm:bulletEnabled val="1"/>
        </dgm:presLayoutVars>
      </dgm:prSet>
      <dgm:spPr/>
    </dgm:pt>
    <dgm:pt modelId="{374CF410-C587-4C37-B273-4EAD2881B4F2}" type="pres">
      <dgm:prSet presAssocID="{33E24BA9-51F9-477B-A3F4-BBDD862061F2}" presName="sibTrans" presStyleLbl="sibTrans2D1" presStyleIdx="4" presStyleCnt="5"/>
      <dgm:spPr/>
    </dgm:pt>
    <dgm:pt modelId="{CEF99628-421E-4322-A265-074DBED974EB}" type="pres">
      <dgm:prSet presAssocID="{33E24BA9-51F9-477B-A3F4-BBDD862061F2}" presName="connectorText" presStyleLbl="sibTrans2D1" presStyleIdx="4" presStyleCnt="5"/>
      <dgm:spPr/>
    </dgm:pt>
    <dgm:pt modelId="{D3930A20-C346-4911-85FD-7E2BC3E4369E}" type="pres">
      <dgm:prSet presAssocID="{E68AC71E-CDAC-4849-8C89-803A41DC08C1}" presName="node" presStyleLbl="node1" presStyleIdx="5" presStyleCnt="6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79551119-AB4E-42B8-9FAB-09A2128457CF}" type="presOf" srcId="{33E24BA9-51F9-477B-A3F4-BBDD862061F2}" destId="{CEF99628-421E-4322-A265-074DBED974EB}" srcOrd="1" destOrd="0" presId="urn:microsoft.com/office/officeart/2005/8/layout/process1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2B9E634B-0E32-4536-8E0C-66FA8032F75E}" type="presOf" srcId="{63CB1616-8685-4640-AF61-0D0022BE8C2B}" destId="{5F4C97BC-64C6-4875-8D2B-9227379A670A}" srcOrd="0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5" destOrd="0" parTransId="{3E6F6812-7EB5-4BCB-B24F-8528E66A7CD0}" sibTransId="{17605C96-15B1-4818-AEA6-9497C2CA9FD1}"/>
    <dgm:cxn modelId="{A96F1BB5-4B94-49C7-80AF-281949C4194E}" srcId="{4F899865-949F-4B7E-A1F8-0BF541875358}" destId="{63CB1616-8685-4640-AF61-0D0022BE8C2B}" srcOrd="4" destOrd="0" parTransId="{CF3284ED-9CC6-40ED-A032-4A6676F559A2}" sibTransId="{33E24BA9-51F9-477B-A3F4-BBDD862061F2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3582ABE2-1AF2-4E56-A490-451D1C37F095}" type="presOf" srcId="{33E24BA9-51F9-477B-A3F4-BBDD862061F2}" destId="{374CF410-C587-4C37-B273-4EAD2881B4F2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36DC1B68-EB88-4D45-997F-CE914B3C50B9}" type="presParOf" srcId="{C78D994D-DBE5-4C81-9E24-7ADF0D02D84E}" destId="{5F4C97BC-64C6-4875-8D2B-9227379A670A}" srcOrd="8" destOrd="0" presId="urn:microsoft.com/office/officeart/2005/8/layout/process1"/>
    <dgm:cxn modelId="{2313B846-2D6C-4383-BD2E-B10FB33BCD79}" type="presParOf" srcId="{C78D994D-DBE5-4C81-9E24-7ADF0D02D84E}" destId="{374CF410-C587-4C37-B273-4EAD2881B4F2}" srcOrd="9" destOrd="0" presId="urn:microsoft.com/office/officeart/2005/8/layout/process1"/>
    <dgm:cxn modelId="{F1EFE7D9-1B53-4084-8947-7116D0CE69C9}" type="presParOf" srcId="{374CF410-C587-4C37-B273-4EAD2881B4F2}" destId="{CEF99628-421E-4322-A265-074DBED974EB}" srcOrd="0" destOrd="0" presId="urn:microsoft.com/office/officeart/2005/8/layout/process1"/>
    <dgm:cxn modelId="{A523832E-AC85-4AA4-97EB-5F198EFBDE1D}" type="presParOf" srcId="{C78D994D-DBE5-4C81-9E24-7ADF0D02D84E}" destId="{D3930A20-C346-4911-85FD-7E2BC3E4369E}" srcOrd="10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严密观察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撤热水袋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3200" dirty="0">
              <a:solidFill>
                <a:schemeClr val="tx1">
                  <a:lumMod val="95000"/>
                  <a:lumOff val="5000"/>
                </a:schemeClr>
              </a:solidFill>
            </a:rPr>
            <a:t>整理用物</a:t>
          </a: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28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0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撤去冰袋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28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000"/>
        </a:p>
      </dgm:t>
    </dgm:pt>
    <dgm:pt modelId="{63CB1616-8685-4640-AF61-0D0022BE8C2B}">
      <dgm:prSet custT="1"/>
      <dgm:spPr/>
      <dgm:t>
        <a:bodyPr/>
        <a:lstStyle/>
        <a:p>
          <a:r>
            <a:rPr lang="zh-CN" altLang="en-US" sz="3200" dirty="0">
              <a:solidFill>
                <a:schemeClr val="bg2">
                  <a:lumMod val="10000"/>
                </a:schemeClr>
              </a:solidFill>
            </a:rPr>
            <a:t>准确记录</a:t>
          </a:r>
        </a:p>
      </dgm:t>
    </dgm:pt>
    <dgm:pt modelId="{CF3284ED-9CC6-40ED-A032-4A6676F559A2}" type="parTrans" cxnId="{A96F1BB5-4B94-49C7-80AF-281949C4194E}">
      <dgm:prSet/>
      <dgm:spPr/>
      <dgm:t>
        <a:bodyPr/>
        <a:lstStyle/>
        <a:p>
          <a:endParaRPr lang="zh-CN" altLang="en-US" sz="2800"/>
        </a:p>
      </dgm:t>
    </dgm:pt>
    <dgm:pt modelId="{33E24BA9-51F9-477B-A3F4-BBDD862061F2}" type="sibTrans" cxnId="{A96F1BB5-4B94-49C7-80AF-281949C4194E}">
      <dgm:prSet custT="1"/>
      <dgm:spPr/>
      <dgm:t>
        <a:bodyPr/>
        <a:lstStyle/>
        <a:p>
          <a:endParaRPr lang="zh-CN" altLang="en-US" sz="20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5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4"/>
      <dgm:spPr/>
    </dgm:pt>
    <dgm:pt modelId="{2D10EBAE-CB12-4B99-884A-266020EDA9AA}" type="pres">
      <dgm:prSet presAssocID="{EE5D98A0-D961-45D5-B4D8-FD4AA879F6FE}" presName="connectorText" presStyleLbl="sibTrans2D1" presStyleIdx="0" presStyleCnt="4"/>
      <dgm:spPr/>
    </dgm:pt>
    <dgm:pt modelId="{8B8184AE-2398-4A74-A2A5-EA1F7B71F016}" type="pres">
      <dgm:prSet presAssocID="{4EF79746-9FE0-425E-8C8E-170CD8F2DF01}" presName="node" presStyleLbl="node1" presStyleIdx="1" presStyleCnt="5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4"/>
      <dgm:spPr/>
    </dgm:pt>
    <dgm:pt modelId="{4717CC1E-C7FC-43B1-8186-3704AA5EA645}" type="pres">
      <dgm:prSet presAssocID="{E6392077-5665-4006-8EB6-ED4B517B400D}" presName="connectorText" presStyleLbl="sibTrans2D1" presStyleIdx="1" presStyleCnt="4"/>
      <dgm:spPr/>
    </dgm:pt>
    <dgm:pt modelId="{B1A644C1-A1D8-4364-BAE7-5FBF31CABA4C}" type="pres">
      <dgm:prSet presAssocID="{FEA080F7-2155-4D3C-A79A-DCC63BDAB7A2}" presName="node" presStyleLbl="node1" presStyleIdx="2" presStyleCnt="5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4"/>
      <dgm:spPr/>
    </dgm:pt>
    <dgm:pt modelId="{8005CDEA-FF8C-417C-92EA-84C0566C2FC6}" type="pres">
      <dgm:prSet presAssocID="{3DBA07F2-D533-477E-B4F3-73396F46B608}" presName="connectorText" presStyleLbl="sibTrans2D1" presStyleIdx="2" presStyleCnt="4"/>
      <dgm:spPr/>
    </dgm:pt>
    <dgm:pt modelId="{1A732705-6F3E-4B95-834B-2A59166588D5}" type="pres">
      <dgm:prSet presAssocID="{D5F7F7CE-C399-4EA9-9968-8DBC7BA30D49}" presName="node" presStyleLbl="node1" presStyleIdx="3" presStyleCnt="5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4"/>
      <dgm:spPr/>
    </dgm:pt>
    <dgm:pt modelId="{F123BA6A-CE26-4B71-AEAE-8487F9BCE466}" type="pres">
      <dgm:prSet presAssocID="{68874AA6-E8AA-4761-9C1B-193271763FA9}" presName="connectorText" presStyleLbl="sibTrans2D1" presStyleIdx="3" presStyleCnt="4"/>
      <dgm:spPr/>
    </dgm:pt>
    <dgm:pt modelId="{5F4C97BC-64C6-4875-8D2B-9227379A670A}" type="pres">
      <dgm:prSet presAssocID="{63CB1616-8685-4640-AF61-0D0022BE8C2B}" presName="node" presStyleLbl="node1" presStyleIdx="4" presStyleCnt="5">
        <dgm:presLayoutVars>
          <dgm:bulletEnabled val="1"/>
        </dgm:presLayoutVars>
      </dgm:prSet>
      <dgm:spPr/>
    </dgm:pt>
  </dgm:ptLst>
  <dgm:cxnLst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2B9E634B-0E32-4536-8E0C-66FA8032F75E}" type="presOf" srcId="{63CB1616-8685-4640-AF61-0D0022BE8C2B}" destId="{5F4C97BC-64C6-4875-8D2B-9227379A670A}" srcOrd="0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A96F1BB5-4B94-49C7-80AF-281949C4194E}" srcId="{4F899865-949F-4B7E-A1F8-0BF541875358}" destId="{63CB1616-8685-4640-AF61-0D0022BE8C2B}" srcOrd="4" destOrd="0" parTransId="{CF3284ED-9CC6-40ED-A032-4A6676F559A2}" sibTransId="{33E24BA9-51F9-477B-A3F4-BBDD862061F2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36DC1B68-EB88-4D45-997F-CE914B3C50B9}" type="presParOf" srcId="{C78D994D-DBE5-4C81-9E24-7ADF0D02D84E}" destId="{5F4C97BC-64C6-4875-8D2B-9227379A670A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安置体位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放置烤灯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32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4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5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4"/>
      <dgm:spPr/>
    </dgm:pt>
    <dgm:pt modelId="{2D10EBAE-CB12-4B99-884A-266020EDA9AA}" type="pres">
      <dgm:prSet presAssocID="{EE5D98A0-D961-45D5-B4D8-FD4AA879F6FE}" presName="connectorText" presStyleLbl="sibTrans2D1" presStyleIdx="0" presStyleCnt="4"/>
      <dgm:spPr/>
    </dgm:pt>
    <dgm:pt modelId="{8B8184AE-2398-4A74-A2A5-EA1F7B71F016}" type="pres">
      <dgm:prSet presAssocID="{4EF79746-9FE0-425E-8C8E-170CD8F2DF01}" presName="node" presStyleLbl="node1" presStyleIdx="1" presStyleCnt="5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4"/>
      <dgm:spPr/>
    </dgm:pt>
    <dgm:pt modelId="{4717CC1E-C7FC-43B1-8186-3704AA5EA645}" type="pres">
      <dgm:prSet presAssocID="{E6392077-5665-4006-8EB6-ED4B517B400D}" presName="connectorText" presStyleLbl="sibTrans2D1" presStyleIdx="1" presStyleCnt="4"/>
      <dgm:spPr/>
    </dgm:pt>
    <dgm:pt modelId="{B1A644C1-A1D8-4364-BAE7-5FBF31CABA4C}" type="pres">
      <dgm:prSet presAssocID="{FEA080F7-2155-4D3C-A79A-DCC63BDAB7A2}" presName="node" presStyleLbl="node1" presStyleIdx="2" presStyleCnt="5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4"/>
      <dgm:spPr/>
    </dgm:pt>
    <dgm:pt modelId="{8005CDEA-FF8C-417C-92EA-84C0566C2FC6}" type="pres">
      <dgm:prSet presAssocID="{3DBA07F2-D533-477E-B4F3-73396F46B608}" presName="connectorText" presStyleLbl="sibTrans2D1" presStyleIdx="2" presStyleCnt="4"/>
      <dgm:spPr/>
    </dgm:pt>
    <dgm:pt modelId="{1A732705-6F3E-4B95-834B-2A59166588D5}" type="pres">
      <dgm:prSet presAssocID="{D5F7F7CE-C399-4EA9-9968-8DBC7BA30D49}" presName="node" presStyleLbl="node1" presStyleIdx="3" presStyleCnt="5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4"/>
      <dgm:spPr/>
    </dgm:pt>
    <dgm:pt modelId="{F123BA6A-CE26-4B71-AEAE-8487F9BCE466}" type="pres">
      <dgm:prSet presAssocID="{68874AA6-E8AA-4761-9C1B-193271763FA9}" presName="connectorText" presStyleLbl="sibTrans2D1" presStyleIdx="3" presStyleCnt="4"/>
      <dgm:spPr/>
    </dgm:pt>
    <dgm:pt modelId="{D3930A20-C346-4911-85FD-7E2BC3E4369E}" type="pres">
      <dgm:prSet presAssocID="{E68AC71E-CDAC-4849-8C89-803A41DC08C1}" presName="node" presStyleLbl="node1" presStyleIdx="4" presStyleCnt="5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4" destOrd="0" parTransId="{3E6F6812-7EB5-4BCB-B24F-8528E66A7CD0}" sibTransId="{17605C96-15B1-4818-AEA6-9497C2CA9FD1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A523832E-AC85-4AA4-97EB-5F198EFBDE1D}" type="presParOf" srcId="{C78D994D-DBE5-4C81-9E24-7ADF0D02D84E}" destId="{D3930A20-C346-4911-85FD-7E2BC3E4369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4F899865-949F-4B7E-A1F8-0BF541875358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CBD36DCA-40FD-4A83-B81E-E542B0BB8F97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gm:t>
    </dgm:pt>
    <dgm:pt modelId="{9D94D8CB-E790-4C32-B590-57A6EF214B3E}" type="parTrans" cxnId="{E0C8A410-3AE9-4465-BE9E-D20FB07E734F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E5D98A0-D961-45D5-B4D8-FD4AA879F6FE}" type="sibTrans" cxnId="{E0C8A410-3AE9-4465-BE9E-D20FB07E734F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4EF79746-9FE0-425E-8C8E-170CD8F2DF01}">
      <dgm:prSet phldrT="[文本]"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安置体位</a:t>
          </a:r>
        </a:p>
      </dgm:t>
    </dgm:pt>
    <dgm:pt modelId="{B3E62C82-D4F7-483F-9541-91169FC16E31}" type="parTrans" cxnId="{383EF113-7056-458F-AC95-08CA8871E8EE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E6392077-5665-4006-8EB6-ED4B517B400D}" type="sibTrans" cxnId="{383EF113-7056-458F-AC95-08CA8871E8EE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FEA080F7-2155-4D3C-A79A-DCC63BDAB7A2}">
      <dgm:prSet custT="1"/>
      <dgm:spPr/>
      <dgm:t>
        <a:bodyPr/>
        <a:lstStyle/>
        <a:p>
          <a:r>
            <a:rPr lang="zh-CN" altLang="en-US" sz="2800" dirty="0">
              <a:solidFill>
                <a:schemeClr val="tx1">
                  <a:lumMod val="95000"/>
                  <a:lumOff val="5000"/>
                </a:schemeClr>
              </a:solidFill>
            </a:rPr>
            <a:t>局部湿敷</a:t>
          </a:r>
          <a:endParaRPr lang="en-US" altLang="zh-CN" sz="2800" dirty="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5DE3E9EF-A5AB-455A-9929-018A1C5D6235}" type="parTrans" cxnId="{9ED3F497-4AF2-4315-8472-11D9C2177850}">
      <dgm:prSet/>
      <dgm:spPr/>
      <dgm:t>
        <a:bodyPr/>
        <a:lstStyle/>
        <a:p>
          <a:endParaRPr lang="zh-CN" altLang="en-US" sz="32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3DBA07F2-D533-477E-B4F3-73396F46B608}" type="sibTrans" cxnId="{9ED3F497-4AF2-4315-8472-11D9C2177850}">
      <dgm:prSet custT="1"/>
      <dgm:spPr/>
      <dgm:t>
        <a:bodyPr/>
        <a:lstStyle/>
        <a:p>
          <a:endParaRPr lang="zh-CN" altLang="en-US" sz="2400">
            <a:solidFill>
              <a:schemeClr val="tx1">
                <a:lumMod val="95000"/>
                <a:lumOff val="5000"/>
              </a:schemeClr>
            </a:solidFill>
          </a:endParaRPr>
        </a:p>
      </dgm:t>
    </dgm:pt>
    <dgm:pt modelId="{D5F7F7CE-C399-4EA9-9968-8DBC7BA30D49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gm:t>
    </dgm:pt>
    <dgm:pt modelId="{71EBF293-CA6F-45D7-A57E-57BC2E5E17ED}" type="parTrans" cxnId="{979B0B9E-D45E-42AC-9FE0-D11D66DE0A91}">
      <dgm:prSet/>
      <dgm:spPr/>
      <dgm:t>
        <a:bodyPr/>
        <a:lstStyle/>
        <a:p>
          <a:endParaRPr lang="zh-CN" altLang="en-US" sz="3200"/>
        </a:p>
      </dgm:t>
    </dgm:pt>
    <dgm:pt modelId="{68874AA6-E8AA-4761-9C1B-193271763FA9}" type="sibTrans" cxnId="{979B0B9E-D45E-42AC-9FE0-D11D66DE0A91}">
      <dgm:prSet custT="1"/>
      <dgm:spPr/>
      <dgm:t>
        <a:bodyPr/>
        <a:lstStyle/>
        <a:p>
          <a:endParaRPr lang="zh-CN" altLang="en-US" sz="2400"/>
        </a:p>
      </dgm:t>
    </dgm:pt>
    <dgm:pt modelId="{E68AC71E-CDAC-4849-8C89-803A41DC08C1}">
      <dgm:prSet custT="1"/>
      <dgm:spPr/>
      <dgm:t>
        <a:bodyPr/>
        <a:lstStyle/>
        <a:p>
          <a:r>
            <a:rPr lang="zh-CN" altLang="en-US" sz="28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gm:t>
    </dgm:pt>
    <dgm:pt modelId="{3E6F6812-7EB5-4BCB-B24F-8528E66A7CD0}" type="par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17605C96-15B1-4818-AEA6-9497C2CA9FD1}" type="sibTrans" cxnId="{E254C4B0-F06E-4895-89C3-E555C846D52F}">
      <dgm:prSet/>
      <dgm:spPr/>
      <dgm:t>
        <a:bodyPr/>
        <a:lstStyle/>
        <a:p>
          <a:endParaRPr lang="zh-CN" altLang="en-US" sz="3200"/>
        </a:p>
      </dgm:t>
    </dgm:pt>
    <dgm:pt modelId="{C78D994D-DBE5-4C81-9E24-7ADF0D02D84E}" type="pres">
      <dgm:prSet presAssocID="{4F899865-949F-4B7E-A1F8-0BF541875358}" presName="Name0" presStyleCnt="0">
        <dgm:presLayoutVars>
          <dgm:dir/>
          <dgm:resizeHandles val="exact"/>
        </dgm:presLayoutVars>
      </dgm:prSet>
      <dgm:spPr/>
    </dgm:pt>
    <dgm:pt modelId="{85C9C561-A1D4-4E7A-8C2E-8DD4AF827E73}" type="pres">
      <dgm:prSet presAssocID="{CBD36DCA-40FD-4A83-B81E-E542B0BB8F97}" presName="node" presStyleLbl="node1" presStyleIdx="0" presStyleCnt="5">
        <dgm:presLayoutVars>
          <dgm:bulletEnabled val="1"/>
        </dgm:presLayoutVars>
      </dgm:prSet>
      <dgm:spPr/>
    </dgm:pt>
    <dgm:pt modelId="{6365CEC0-526D-4D7F-B3FA-AEC60612F298}" type="pres">
      <dgm:prSet presAssocID="{EE5D98A0-D961-45D5-B4D8-FD4AA879F6FE}" presName="sibTrans" presStyleLbl="sibTrans2D1" presStyleIdx="0" presStyleCnt="4"/>
      <dgm:spPr/>
    </dgm:pt>
    <dgm:pt modelId="{2D10EBAE-CB12-4B99-884A-266020EDA9AA}" type="pres">
      <dgm:prSet presAssocID="{EE5D98A0-D961-45D5-B4D8-FD4AA879F6FE}" presName="connectorText" presStyleLbl="sibTrans2D1" presStyleIdx="0" presStyleCnt="4"/>
      <dgm:spPr/>
    </dgm:pt>
    <dgm:pt modelId="{8B8184AE-2398-4A74-A2A5-EA1F7B71F016}" type="pres">
      <dgm:prSet presAssocID="{4EF79746-9FE0-425E-8C8E-170CD8F2DF01}" presName="node" presStyleLbl="node1" presStyleIdx="1" presStyleCnt="5">
        <dgm:presLayoutVars>
          <dgm:bulletEnabled val="1"/>
        </dgm:presLayoutVars>
      </dgm:prSet>
      <dgm:spPr/>
    </dgm:pt>
    <dgm:pt modelId="{CD57F037-8FF3-4074-966F-4AC5AE979A0C}" type="pres">
      <dgm:prSet presAssocID="{E6392077-5665-4006-8EB6-ED4B517B400D}" presName="sibTrans" presStyleLbl="sibTrans2D1" presStyleIdx="1" presStyleCnt="4"/>
      <dgm:spPr/>
    </dgm:pt>
    <dgm:pt modelId="{4717CC1E-C7FC-43B1-8186-3704AA5EA645}" type="pres">
      <dgm:prSet presAssocID="{E6392077-5665-4006-8EB6-ED4B517B400D}" presName="connectorText" presStyleLbl="sibTrans2D1" presStyleIdx="1" presStyleCnt="4"/>
      <dgm:spPr/>
    </dgm:pt>
    <dgm:pt modelId="{B1A644C1-A1D8-4364-BAE7-5FBF31CABA4C}" type="pres">
      <dgm:prSet presAssocID="{FEA080F7-2155-4D3C-A79A-DCC63BDAB7A2}" presName="node" presStyleLbl="node1" presStyleIdx="2" presStyleCnt="5">
        <dgm:presLayoutVars>
          <dgm:bulletEnabled val="1"/>
        </dgm:presLayoutVars>
      </dgm:prSet>
      <dgm:spPr/>
    </dgm:pt>
    <dgm:pt modelId="{69019FC6-4D33-4AB6-BA23-B1EE209ADDFF}" type="pres">
      <dgm:prSet presAssocID="{3DBA07F2-D533-477E-B4F3-73396F46B608}" presName="sibTrans" presStyleLbl="sibTrans2D1" presStyleIdx="2" presStyleCnt="4"/>
      <dgm:spPr/>
    </dgm:pt>
    <dgm:pt modelId="{8005CDEA-FF8C-417C-92EA-84C0566C2FC6}" type="pres">
      <dgm:prSet presAssocID="{3DBA07F2-D533-477E-B4F3-73396F46B608}" presName="connectorText" presStyleLbl="sibTrans2D1" presStyleIdx="2" presStyleCnt="4"/>
      <dgm:spPr/>
    </dgm:pt>
    <dgm:pt modelId="{1A732705-6F3E-4B95-834B-2A59166588D5}" type="pres">
      <dgm:prSet presAssocID="{D5F7F7CE-C399-4EA9-9968-8DBC7BA30D49}" presName="node" presStyleLbl="node1" presStyleIdx="3" presStyleCnt="5">
        <dgm:presLayoutVars>
          <dgm:bulletEnabled val="1"/>
        </dgm:presLayoutVars>
      </dgm:prSet>
      <dgm:spPr/>
    </dgm:pt>
    <dgm:pt modelId="{3579E926-354C-4CDA-8648-631044867D61}" type="pres">
      <dgm:prSet presAssocID="{68874AA6-E8AA-4761-9C1B-193271763FA9}" presName="sibTrans" presStyleLbl="sibTrans2D1" presStyleIdx="3" presStyleCnt="4"/>
      <dgm:spPr/>
    </dgm:pt>
    <dgm:pt modelId="{F123BA6A-CE26-4B71-AEAE-8487F9BCE466}" type="pres">
      <dgm:prSet presAssocID="{68874AA6-E8AA-4761-9C1B-193271763FA9}" presName="connectorText" presStyleLbl="sibTrans2D1" presStyleIdx="3" presStyleCnt="4"/>
      <dgm:spPr/>
    </dgm:pt>
    <dgm:pt modelId="{D3930A20-C346-4911-85FD-7E2BC3E4369E}" type="pres">
      <dgm:prSet presAssocID="{E68AC71E-CDAC-4849-8C89-803A41DC08C1}" presName="node" presStyleLbl="node1" presStyleIdx="4" presStyleCnt="5">
        <dgm:presLayoutVars>
          <dgm:bulletEnabled val="1"/>
        </dgm:presLayoutVars>
      </dgm:prSet>
      <dgm:spPr/>
    </dgm:pt>
  </dgm:ptLst>
  <dgm:cxnLst>
    <dgm:cxn modelId="{24692C0B-C692-4C96-9931-E08BB71D84B8}" type="presOf" srcId="{E68AC71E-CDAC-4849-8C89-803A41DC08C1}" destId="{D3930A20-C346-4911-85FD-7E2BC3E4369E}" srcOrd="0" destOrd="0" presId="urn:microsoft.com/office/officeart/2005/8/layout/process1"/>
    <dgm:cxn modelId="{4CDCB60C-5719-49C7-B169-46C16B65BC64}" type="presOf" srcId="{FEA080F7-2155-4D3C-A79A-DCC63BDAB7A2}" destId="{B1A644C1-A1D8-4364-BAE7-5FBF31CABA4C}" srcOrd="0" destOrd="0" presId="urn:microsoft.com/office/officeart/2005/8/layout/process1"/>
    <dgm:cxn modelId="{D852C30F-B2FD-4E36-A2EE-BAFCB30812E6}" type="presOf" srcId="{68874AA6-E8AA-4761-9C1B-193271763FA9}" destId="{3579E926-354C-4CDA-8648-631044867D61}" srcOrd="0" destOrd="0" presId="urn:microsoft.com/office/officeart/2005/8/layout/process1"/>
    <dgm:cxn modelId="{E0C8A410-3AE9-4465-BE9E-D20FB07E734F}" srcId="{4F899865-949F-4B7E-A1F8-0BF541875358}" destId="{CBD36DCA-40FD-4A83-B81E-E542B0BB8F97}" srcOrd="0" destOrd="0" parTransId="{9D94D8CB-E790-4C32-B590-57A6EF214B3E}" sibTransId="{EE5D98A0-D961-45D5-B4D8-FD4AA879F6FE}"/>
    <dgm:cxn modelId="{383EF113-7056-458F-AC95-08CA8871E8EE}" srcId="{4F899865-949F-4B7E-A1F8-0BF541875358}" destId="{4EF79746-9FE0-425E-8C8E-170CD8F2DF01}" srcOrd="1" destOrd="0" parTransId="{B3E62C82-D4F7-483F-9541-91169FC16E31}" sibTransId="{E6392077-5665-4006-8EB6-ED4B517B400D}"/>
    <dgm:cxn modelId="{B5A3E52F-FC57-4A85-8630-2C1AA1447D5E}" type="presOf" srcId="{4EF79746-9FE0-425E-8C8E-170CD8F2DF01}" destId="{8B8184AE-2398-4A74-A2A5-EA1F7B71F016}" srcOrd="0" destOrd="0" presId="urn:microsoft.com/office/officeart/2005/8/layout/process1"/>
    <dgm:cxn modelId="{244FD53B-11E1-47D3-B59E-B47CEFAFD07A}" type="presOf" srcId="{EE5D98A0-D961-45D5-B4D8-FD4AA879F6FE}" destId="{6365CEC0-526D-4D7F-B3FA-AEC60612F298}" srcOrd="0" destOrd="0" presId="urn:microsoft.com/office/officeart/2005/8/layout/process1"/>
    <dgm:cxn modelId="{EC386F43-B059-4764-B567-C88D9C595ECC}" type="presOf" srcId="{3DBA07F2-D533-477E-B4F3-73396F46B608}" destId="{8005CDEA-FF8C-417C-92EA-84C0566C2FC6}" srcOrd="1" destOrd="0" presId="urn:microsoft.com/office/officeart/2005/8/layout/process1"/>
    <dgm:cxn modelId="{1D9E7A6B-A251-4065-91FA-154D5F1EE830}" type="presOf" srcId="{68874AA6-E8AA-4761-9C1B-193271763FA9}" destId="{F123BA6A-CE26-4B71-AEAE-8487F9BCE466}" srcOrd="1" destOrd="0" presId="urn:microsoft.com/office/officeart/2005/8/layout/process1"/>
    <dgm:cxn modelId="{916E4180-5ECB-42DB-9ED1-405F4B545892}" type="presOf" srcId="{E6392077-5665-4006-8EB6-ED4B517B400D}" destId="{4717CC1E-C7FC-43B1-8186-3704AA5EA645}" srcOrd="1" destOrd="0" presId="urn:microsoft.com/office/officeart/2005/8/layout/process1"/>
    <dgm:cxn modelId="{A052D391-F505-4034-A997-7723C45AC509}" type="presOf" srcId="{D5F7F7CE-C399-4EA9-9968-8DBC7BA30D49}" destId="{1A732705-6F3E-4B95-834B-2A59166588D5}" srcOrd="0" destOrd="0" presId="urn:microsoft.com/office/officeart/2005/8/layout/process1"/>
    <dgm:cxn modelId="{9ED3F497-4AF2-4315-8472-11D9C2177850}" srcId="{4F899865-949F-4B7E-A1F8-0BF541875358}" destId="{FEA080F7-2155-4D3C-A79A-DCC63BDAB7A2}" srcOrd="2" destOrd="0" parTransId="{5DE3E9EF-A5AB-455A-9929-018A1C5D6235}" sibTransId="{3DBA07F2-D533-477E-B4F3-73396F46B608}"/>
    <dgm:cxn modelId="{979B0B9E-D45E-42AC-9FE0-D11D66DE0A91}" srcId="{4F899865-949F-4B7E-A1F8-0BF541875358}" destId="{D5F7F7CE-C399-4EA9-9968-8DBC7BA30D49}" srcOrd="3" destOrd="0" parTransId="{71EBF293-CA6F-45D7-A57E-57BC2E5E17ED}" sibTransId="{68874AA6-E8AA-4761-9C1B-193271763FA9}"/>
    <dgm:cxn modelId="{E254C4B0-F06E-4895-89C3-E555C846D52F}" srcId="{4F899865-949F-4B7E-A1F8-0BF541875358}" destId="{E68AC71E-CDAC-4849-8C89-803A41DC08C1}" srcOrd="4" destOrd="0" parTransId="{3E6F6812-7EB5-4BCB-B24F-8528E66A7CD0}" sibTransId="{17605C96-15B1-4818-AEA6-9497C2CA9FD1}"/>
    <dgm:cxn modelId="{E63E0BC2-02AF-4A1F-8E29-1562E3D1CEC2}" type="presOf" srcId="{EE5D98A0-D961-45D5-B4D8-FD4AA879F6FE}" destId="{2D10EBAE-CB12-4B99-884A-266020EDA9AA}" srcOrd="1" destOrd="0" presId="urn:microsoft.com/office/officeart/2005/8/layout/process1"/>
    <dgm:cxn modelId="{678700E1-D927-4B71-8119-17904D3DB3F4}" type="presOf" srcId="{E6392077-5665-4006-8EB6-ED4B517B400D}" destId="{CD57F037-8FF3-4074-966F-4AC5AE979A0C}" srcOrd="0" destOrd="0" presId="urn:microsoft.com/office/officeart/2005/8/layout/process1"/>
    <dgm:cxn modelId="{7BB0D7E5-1797-4788-89F8-3EF082B317A0}" type="presOf" srcId="{4F899865-949F-4B7E-A1F8-0BF541875358}" destId="{C78D994D-DBE5-4C81-9E24-7ADF0D02D84E}" srcOrd="0" destOrd="0" presId="urn:microsoft.com/office/officeart/2005/8/layout/process1"/>
    <dgm:cxn modelId="{32A076EC-4589-4676-88F0-1AC3D085C805}" type="presOf" srcId="{3DBA07F2-D533-477E-B4F3-73396F46B608}" destId="{69019FC6-4D33-4AB6-BA23-B1EE209ADDFF}" srcOrd="0" destOrd="0" presId="urn:microsoft.com/office/officeart/2005/8/layout/process1"/>
    <dgm:cxn modelId="{744F16FF-29D6-4BD1-B710-E5258531056F}" type="presOf" srcId="{CBD36DCA-40FD-4A83-B81E-E542B0BB8F97}" destId="{85C9C561-A1D4-4E7A-8C2E-8DD4AF827E73}" srcOrd="0" destOrd="0" presId="urn:microsoft.com/office/officeart/2005/8/layout/process1"/>
    <dgm:cxn modelId="{4BCA142E-E0F8-4D19-8C92-8C881636E73D}" type="presParOf" srcId="{C78D994D-DBE5-4C81-9E24-7ADF0D02D84E}" destId="{85C9C561-A1D4-4E7A-8C2E-8DD4AF827E73}" srcOrd="0" destOrd="0" presId="urn:microsoft.com/office/officeart/2005/8/layout/process1"/>
    <dgm:cxn modelId="{3031F575-5C74-4464-9DD1-62C275E11B9E}" type="presParOf" srcId="{C78D994D-DBE5-4C81-9E24-7ADF0D02D84E}" destId="{6365CEC0-526D-4D7F-B3FA-AEC60612F298}" srcOrd="1" destOrd="0" presId="urn:microsoft.com/office/officeart/2005/8/layout/process1"/>
    <dgm:cxn modelId="{4DF77A35-6681-454B-9125-F33495EC923E}" type="presParOf" srcId="{6365CEC0-526D-4D7F-B3FA-AEC60612F298}" destId="{2D10EBAE-CB12-4B99-884A-266020EDA9AA}" srcOrd="0" destOrd="0" presId="urn:microsoft.com/office/officeart/2005/8/layout/process1"/>
    <dgm:cxn modelId="{C86E30AC-14E7-4382-A003-87D83387B223}" type="presParOf" srcId="{C78D994D-DBE5-4C81-9E24-7ADF0D02D84E}" destId="{8B8184AE-2398-4A74-A2A5-EA1F7B71F016}" srcOrd="2" destOrd="0" presId="urn:microsoft.com/office/officeart/2005/8/layout/process1"/>
    <dgm:cxn modelId="{95198AB8-4A7A-4521-8437-904A976780F0}" type="presParOf" srcId="{C78D994D-DBE5-4C81-9E24-7ADF0D02D84E}" destId="{CD57F037-8FF3-4074-966F-4AC5AE979A0C}" srcOrd="3" destOrd="0" presId="urn:microsoft.com/office/officeart/2005/8/layout/process1"/>
    <dgm:cxn modelId="{E4A4C4BC-C966-426F-A4F6-2F8F7B3556CC}" type="presParOf" srcId="{CD57F037-8FF3-4074-966F-4AC5AE979A0C}" destId="{4717CC1E-C7FC-43B1-8186-3704AA5EA645}" srcOrd="0" destOrd="0" presId="urn:microsoft.com/office/officeart/2005/8/layout/process1"/>
    <dgm:cxn modelId="{05308F69-E8DC-4134-9069-4DD04DFB10FE}" type="presParOf" srcId="{C78D994D-DBE5-4C81-9E24-7ADF0D02D84E}" destId="{B1A644C1-A1D8-4364-BAE7-5FBF31CABA4C}" srcOrd="4" destOrd="0" presId="urn:microsoft.com/office/officeart/2005/8/layout/process1"/>
    <dgm:cxn modelId="{F3DF1D6B-4BD7-4176-919E-D4224B8A0979}" type="presParOf" srcId="{C78D994D-DBE5-4C81-9E24-7ADF0D02D84E}" destId="{69019FC6-4D33-4AB6-BA23-B1EE209ADDFF}" srcOrd="5" destOrd="0" presId="urn:microsoft.com/office/officeart/2005/8/layout/process1"/>
    <dgm:cxn modelId="{B1BB7ECC-4D93-4B0B-B17F-24D6C94F05B1}" type="presParOf" srcId="{69019FC6-4D33-4AB6-BA23-B1EE209ADDFF}" destId="{8005CDEA-FF8C-417C-92EA-84C0566C2FC6}" srcOrd="0" destOrd="0" presId="urn:microsoft.com/office/officeart/2005/8/layout/process1"/>
    <dgm:cxn modelId="{DECB9B9D-50F2-4D83-8AFD-3200EE6960D5}" type="presParOf" srcId="{C78D994D-DBE5-4C81-9E24-7ADF0D02D84E}" destId="{1A732705-6F3E-4B95-834B-2A59166588D5}" srcOrd="6" destOrd="0" presId="urn:microsoft.com/office/officeart/2005/8/layout/process1"/>
    <dgm:cxn modelId="{1DCDC101-8DCB-4FDB-99D0-C5FB9409A1AD}" type="presParOf" srcId="{C78D994D-DBE5-4C81-9E24-7ADF0D02D84E}" destId="{3579E926-354C-4CDA-8648-631044867D61}" srcOrd="7" destOrd="0" presId="urn:microsoft.com/office/officeart/2005/8/layout/process1"/>
    <dgm:cxn modelId="{4E04A101-807F-4977-97BD-67F5D8586B5D}" type="presParOf" srcId="{3579E926-354C-4CDA-8648-631044867D61}" destId="{F123BA6A-CE26-4B71-AEAE-8487F9BCE466}" srcOrd="0" destOrd="0" presId="urn:microsoft.com/office/officeart/2005/8/layout/process1"/>
    <dgm:cxn modelId="{A523832E-AC85-4AA4-97EB-5F198EFBDE1D}" type="presParOf" srcId="{C78D994D-DBE5-4C81-9E24-7ADF0D02D84E}" destId="{D3930A20-C346-4911-85FD-7E2BC3E4369E}" srcOrd="8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0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砸冰装袋</a:t>
          </a:r>
        </a:p>
      </dsp:txBody>
      <dsp:txXfrm>
        <a:off x="38062" y="922623"/>
        <a:ext cx="1310029" cy="1223395"/>
      </dsp:txXfrm>
    </dsp:sp>
    <dsp:sp modelId="{6365CEC0-526D-4D7F-B3FA-AEC60612F298}">
      <dsp:nvSpPr>
        <dsp:cNvPr id="0" name=""/>
        <dsp:cNvSpPr/>
      </dsp:nvSpPr>
      <dsp:spPr>
        <a:xfrm>
          <a:off x="1524769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524769" y="1431190"/>
        <a:ext cx="205705" cy="206260"/>
      </dsp:txXfrm>
    </dsp:sp>
    <dsp:sp modelId="{8B8184AE-2398-4A74-A2A5-EA1F7B71F016}">
      <dsp:nvSpPr>
        <dsp:cNvPr id="0" name=""/>
        <dsp:cNvSpPr/>
      </dsp:nvSpPr>
      <dsp:spPr>
        <a:xfrm>
          <a:off x="1940615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1978677" y="922623"/>
        <a:ext cx="1310029" cy="1223395"/>
      </dsp:txXfrm>
    </dsp:sp>
    <dsp:sp modelId="{CD57F037-8FF3-4074-966F-4AC5AE979A0C}">
      <dsp:nvSpPr>
        <dsp:cNvPr id="0" name=""/>
        <dsp:cNvSpPr/>
      </dsp:nvSpPr>
      <dsp:spPr>
        <a:xfrm>
          <a:off x="3465385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465385" y="1431190"/>
        <a:ext cx="205705" cy="206260"/>
      </dsp:txXfrm>
    </dsp:sp>
    <dsp:sp modelId="{B1A644C1-A1D8-4364-BAE7-5FBF31CABA4C}">
      <dsp:nvSpPr>
        <dsp:cNvPr id="0" name=""/>
        <dsp:cNvSpPr/>
      </dsp:nvSpPr>
      <dsp:spPr>
        <a:xfrm>
          <a:off x="3881231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放置冰袋</a:t>
          </a:r>
        </a:p>
      </dsp:txBody>
      <dsp:txXfrm>
        <a:off x="3919293" y="922623"/>
        <a:ext cx="1310029" cy="1223395"/>
      </dsp:txXfrm>
    </dsp:sp>
    <dsp:sp modelId="{69019FC6-4D33-4AB6-BA23-B1EE209ADDFF}">
      <dsp:nvSpPr>
        <dsp:cNvPr id="0" name=""/>
        <dsp:cNvSpPr/>
      </dsp:nvSpPr>
      <dsp:spPr>
        <a:xfrm>
          <a:off x="5406000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406000" y="1431190"/>
        <a:ext cx="205705" cy="206260"/>
      </dsp:txXfrm>
    </dsp:sp>
    <dsp:sp modelId="{1A732705-6F3E-4B95-834B-2A59166588D5}">
      <dsp:nvSpPr>
        <dsp:cNvPr id="0" name=""/>
        <dsp:cNvSpPr/>
      </dsp:nvSpPr>
      <dsp:spPr>
        <a:xfrm>
          <a:off x="5821846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5859908" y="922623"/>
        <a:ext cx="1310029" cy="1223395"/>
      </dsp:txXfrm>
    </dsp:sp>
    <dsp:sp modelId="{3579E926-354C-4CDA-8648-631044867D61}">
      <dsp:nvSpPr>
        <dsp:cNvPr id="0" name=""/>
        <dsp:cNvSpPr/>
      </dsp:nvSpPr>
      <dsp:spPr>
        <a:xfrm>
          <a:off x="7346616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7346616" y="1431190"/>
        <a:ext cx="205705" cy="206260"/>
      </dsp:txXfrm>
    </dsp:sp>
    <dsp:sp modelId="{5F4C97BC-64C6-4875-8D2B-9227379A670A}">
      <dsp:nvSpPr>
        <dsp:cNvPr id="0" name=""/>
        <dsp:cNvSpPr/>
      </dsp:nvSpPr>
      <dsp:spPr>
        <a:xfrm>
          <a:off x="7762462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撤除冰袋</a:t>
          </a:r>
        </a:p>
      </dsp:txBody>
      <dsp:txXfrm>
        <a:off x="7800524" y="922623"/>
        <a:ext cx="1310029" cy="1223395"/>
      </dsp:txXfrm>
    </dsp:sp>
    <dsp:sp modelId="{374CF410-C587-4C37-B273-4EAD2881B4F2}">
      <dsp:nvSpPr>
        <dsp:cNvPr id="0" name=""/>
        <dsp:cNvSpPr/>
      </dsp:nvSpPr>
      <dsp:spPr>
        <a:xfrm>
          <a:off x="9287231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9287231" y="1431190"/>
        <a:ext cx="205705" cy="206260"/>
      </dsp:txXfrm>
    </dsp:sp>
    <dsp:sp modelId="{D3930A20-C346-4911-85FD-7E2BC3E4369E}">
      <dsp:nvSpPr>
        <dsp:cNvPr id="0" name=""/>
        <dsp:cNvSpPr/>
      </dsp:nvSpPr>
      <dsp:spPr>
        <a:xfrm>
          <a:off x="9703078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741140" y="922623"/>
        <a:ext cx="1310029" cy="122339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5555" y="0"/>
          <a:ext cx="1722144" cy="1008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35082" y="29527"/>
        <a:ext cx="1663090" cy="949057"/>
      </dsp:txXfrm>
    </dsp:sp>
    <dsp:sp modelId="{6365CEC0-526D-4D7F-B3FA-AEC60612F298}">
      <dsp:nvSpPr>
        <dsp:cNvPr id="0" name=""/>
        <dsp:cNvSpPr/>
      </dsp:nvSpPr>
      <dsp:spPr>
        <a:xfrm>
          <a:off x="1899914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99914" y="375927"/>
        <a:ext cx="255566" cy="256255"/>
      </dsp:txXfrm>
    </dsp:sp>
    <dsp:sp modelId="{8B8184AE-2398-4A74-A2A5-EA1F7B71F016}">
      <dsp:nvSpPr>
        <dsp:cNvPr id="0" name=""/>
        <dsp:cNvSpPr/>
      </dsp:nvSpPr>
      <dsp:spPr>
        <a:xfrm>
          <a:off x="2416557" y="0"/>
          <a:ext cx="1722144" cy="1008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配坐浴液</a:t>
          </a:r>
        </a:p>
      </dsp:txBody>
      <dsp:txXfrm>
        <a:off x="2446084" y="29527"/>
        <a:ext cx="1663090" cy="949057"/>
      </dsp:txXfrm>
    </dsp:sp>
    <dsp:sp modelId="{CD57F037-8FF3-4074-966F-4AC5AE979A0C}">
      <dsp:nvSpPr>
        <dsp:cNvPr id="0" name=""/>
        <dsp:cNvSpPr/>
      </dsp:nvSpPr>
      <dsp:spPr>
        <a:xfrm>
          <a:off x="4310916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10916" y="375927"/>
        <a:ext cx="255566" cy="256255"/>
      </dsp:txXfrm>
    </dsp:sp>
    <dsp:sp modelId="{B1A644C1-A1D8-4364-BAE7-5FBF31CABA4C}">
      <dsp:nvSpPr>
        <dsp:cNvPr id="0" name=""/>
        <dsp:cNvSpPr/>
      </dsp:nvSpPr>
      <dsp:spPr>
        <a:xfrm>
          <a:off x="4827559" y="0"/>
          <a:ext cx="1722144" cy="1008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协助坐浴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57086" y="29527"/>
        <a:ext cx="1663090" cy="949057"/>
      </dsp:txXfrm>
    </dsp:sp>
    <dsp:sp modelId="{69019FC6-4D33-4AB6-BA23-B1EE209ADDFF}">
      <dsp:nvSpPr>
        <dsp:cNvPr id="0" name=""/>
        <dsp:cNvSpPr/>
      </dsp:nvSpPr>
      <dsp:spPr>
        <a:xfrm>
          <a:off x="6721918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21918" y="375927"/>
        <a:ext cx="255566" cy="256255"/>
      </dsp:txXfrm>
    </dsp:sp>
    <dsp:sp modelId="{1A732705-6F3E-4B95-834B-2A59166588D5}">
      <dsp:nvSpPr>
        <dsp:cNvPr id="0" name=""/>
        <dsp:cNvSpPr/>
      </dsp:nvSpPr>
      <dsp:spPr>
        <a:xfrm>
          <a:off x="7238562" y="0"/>
          <a:ext cx="1722144" cy="1008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7268089" y="29527"/>
        <a:ext cx="1663090" cy="949057"/>
      </dsp:txXfrm>
    </dsp:sp>
    <dsp:sp modelId="{3579E926-354C-4CDA-8648-631044867D61}">
      <dsp:nvSpPr>
        <dsp:cNvPr id="0" name=""/>
        <dsp:cNvSpPr/>
      </dsp:nvSpPr>
      <dsp:spPr>
        <a:xfrm>
          <a:off x="9132920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9132920" y="375927"/>
        <a:ext cx="255566" cy="256255"/>
      </dsp:txXfrm>
    </dsp:sp>
    <dsp:sp modelId="{D3930A20-C346-4911-85FD-7E2BC3E4369E}">
      <dsp:nvSpPr>
        <dsp:cNvPr id="0" name=""/>
        <dsp:cNvSpPr/>
      </dsp:nvSpPr>
      <dsp:spPr>
        <a:xfrm>
          <a:off x="9649564" y="0"/>
          <a:ext cx="1722144" cy="10081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679091" y="29527"/>
        <a:ext cx="1663090" cy="9490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5555" y="0"/>
          <a:ext cx="1722144" cy="1008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35082" y="29527"/>
        <a:ext cx="1663090" cy="949057"/>
      </dsp:txXfrm>
    </dsp:sp>
    <dsp:sp modelId="{6365CEC0-526D-4D7F-B3FA-AEC60612F298}">
      <dsp:nvSpPr>
        <dsp:cNvPr id="0" name=""/>
        <dsp:cNvSpPr/>
      </dsp:nvSpPr>
      <dsp:spPr>
        <a:xfrm>
          <a:off x="1899914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99914" y="375927"/>
        <a:ext cx="255566" cy="256255"/>
      </dsp:txXfrm>
    </dsp:sp>
    <dsp:sp modelId="{8B8184AE-2398-4A74-A2A5-EA1F7B71F016}">
      <dsp:nvSpPr>
        <dsp:cNvPr id="0" name=""/>
        <dsp:cNvSpPr/>
      </dsp:nvSpPr>
      <dsp:spPr>
        <a:xfrm>
          <a:off x="2416557" y="0"/>
          <a:ext cx="1722144" cy="1008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配浸泡液</a:t>
          </a:r>
        </a:p>
      </dsp:txBody>
      <dsp:txXfrm>
        <a:off x="2446084" y="29527"/>
        <a:ext cx="1663090" cy="949057"/>
      </dsp:txXfrm>
    </dsp:sp>
    <dsp:sp modelId="{CD57F037-8FF3-4074-966F-4AC5AE979A0C}">
      <dsp:nvSpPr>
        <dsp:cNvPr id="0" name=""/>
        <dsp:cNvSpPr/>
      </dsp:nvSpPr>
      <dsp:spPr>
        <a:xfrm>
          <a:off x="4310916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10916" y="375927"/>
        <a:ext cx="255566" cy="256255"/>
      </dsp:txXfrm>
    </dsp:sp>
    <dsp:sp modelId="{B1A644C1-A1D8-4364-BAE7-5FBF31CABA4C}">
      <dsp:nvSpPr>
        <dsp:cNvPr id="0" name=""/>
        <dsp:cNvSpPr/>
      </dsp:nvSpPr>
      <dsp:spPr>
        <a:xfrm>
          <a:off x="4827559" y="0"/>
          <a:ext cx="1722144" cy="1008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协助浸泡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57086" y="29527"/>
        <a:ext cx="1663090" cy="949057"/>
      </dsp:txXfrm>
    </dsp:sp>
    <dsp:sp modelId="{69019FC6-4D33-4AB6-BA23-B1EE209ADDFF}">
      <dsp:nvSpPr>
        <dsp:cNvPr id="0" name=""/>
        <dsp:cNvSpPr/>
      </dsp:nvSpPr>
      <dsp:spPr>
        <a:xfrm>
          <a:off x="6721918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21918" y="375927"/>
        <a:ext cx="255566" cy="256255"/>
      </dsp:txXfrm>
    </dsp:sp>
    <dsp:sp modelId="{1A732705-6F3E-4B95-834B-2A59166588D5}">
      <dsp:nvSpPr>
        <dsp:cNvPr id="0" name=""/>
        <dsp:cNvSpPr/>
      </dsp:nvSpPr>
      <dsp:spPr>
        <a:xfrm>
          <a:off x="7238562" y="0"/>
          <a:ext cx="1722144" cy="1008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7268089" y="29527"/>
        <a:ext cx="1663090" cy="949057"/>
      </dsp:txXfrm>
    </dsp:sp>
    <dsp:sp modelId="{3579E926-354C-4CDA-8648-631044867D61}">
      <dsp:nvSpPr>
        <dsp:cNvPr id="0" name=""/>
        <dsp:cNvSpPr/>
      </dsp:nvSpPr>
      <dsp:spPr>
        <a:xfrm>
          <a:off x="9132920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9132920" y="375927"/>
        <a:ext cx="255566" cy="256255"/>
      </dsp:txXfrm>
    </dsp:sp>
    <dsp:sp modelId="{D3930A20-C346-4911-85FD-7E2BC3E4369E}">
      <dsp:nvSpPr>
        <dsp:cNvPr id="0" name=""/>
        <dsp:cNvSpPr/>
      </dsp:nvSpPr>
      <dsp:spPr>
        <a:xfrm>
          <a:off x="9649564" y="0"/>
          <a:ext cx="1722144" cy="10081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679091" y="29527"/>
        <a:ext cx="1663090" cy="94905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0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砸冰装袋</a:t>
          </a:r>
        </a:p>
      </dsp:txBody>
      <dsp:txXfrm>
        <a:off x="38062" y="922623"/>
        <a:ext cx="1310029" cy="1223395"/>
      </dsp:txXfrm>
    </dsp:sp>
    <dsp:sp modelId="{6365CEC0-526D-4D7F-B3FA-AEC60612F298}">
      <dsp:nvSpPr>
        <dsp:cNvPr id="0" name=""/>
        <dsp:cNvSpPr/>
      </dsp:nvSpPr>
      <dsp:spPr>
        <a:xfrm>
          <a:off x="1524769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524769" y="1431190"/>
        <a:ext cx="205705" cy="206260"/>
      </dsp:txXfrm>
    </dsp:sp>
    <dsp:sp modelId="{8B8184AE-2398-4A74-A2A5-EA1F7B71F016}">
      <dsp:nvSpPr>
        <dsp:cNvPr id="0" name=""/>
        <dsp:cNvSpPr/>
      </dsp:nvSpPr>
      <dsp:spPr>
        <a:xfrm>
          <a:off x="1940615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1978677" y="922623"/>
        <a:ext cx="1310029" cy="1223395"/>
      </dsp:txXfrm>
    </dsp:sp>
    <dsp:sp modelId="{CD57F037-8FF3-4074-966F-4AC5AE979A0C}">
      <dsp:nvSpPr>
        <dsp:cNvPr id="0" name=""/>
        <dsp:cNvSpPr/>
      </dsp:nvSpPr>
      <dsp:spPr>
        <a:xfrm>
          <a:off x="3465385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465385" y="1431190"/>
        <a:ext cx="205705" cy="206260"/>
      </dsp:txXfrm>
    </dsp:sp>
    <dsp:sp modelId="{B1A644C1-A1D8-4364-BAE7-5FBF31CABA4C}">
      <dsp:nvSpPr>
        <dsp:cNvPr id="0" name=""/>
        <dsp:cNvSpPr/>
      </dsp:nvSpPr>
      <dsp:spPr>
        <a:xfrm>
          <a:off x="3881231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放置冰袋</a:t>
          </a:r>
        </a:p>
      </dsp:txBody>
      <dsp:txXfrm>
        <a:off x="3919293" y="922623"/>
        <a:ext cx="1310029" cy="1223395"/>
      </dsp:txXfrm>
    </dsp:sp>
    <dsp:sp modelId="{69019FC6-4D33-4AB6-BA23-B1EE209ADDFF}">
      <dsp:nvSpPr>
        <dsp:cNvPr id="0" name=""/>
        <dsp:cNvSpPr/>
      </dsp:nvSpPr>
      <dsp:spPr>
        <a:xfrm>
          <a:off x="5406000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406000" y="1431190"/>
        <a:ext cx="205705" cy="206260"/>
      </dsp:txXfrm>
    </dsp:sp>
    <dsp:sp modelId="{1A732705-6F3E-4B95-834B-2A59166588D5}">
      <dsp:nvSpPr>
        <dsp:cNvPr id="0" name=""/>
        <dsp:cNvSpPr/>
      </dsp:nvSpPr>
      <dsp:spPr>
        <a:xfrm>
          <a:off x="5821846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5859908" y="922623"/>
        <a:ext cx="1310029" cy="1223395"/>
      </dsp:txXfrm>
    </dsp:sp>
    <dsp:sp modelId="{3579E926-354C-4CDA-8648-631044867D61}">
      <dsp:nvSpPr>
        <dsp:cNvPr id="0" name=""/>
        <dsp:cNvSpPr/>
      </dsp:nvSpPr>
      <dsp:spPr>
        <a:xfrm>
          <a:off x="7346616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7346616" y="1431190"/>
        <a:ext cx="205705" cy="206260"/>
      </dsp:txXfrm>
    </dsp:sp>
    <dsp:sp modelId="{5F4C97BC-64C6-4875-8D2B-9227379A670A}">
      <dsp:nvSpPr>
        <dsp:cNvPr id="0" name=""/>
        <dsp:cNvSpPr/>
      </dsp:nvSpPr>
      <dsp:spPr>
        <a:xfrm>
          <a:off x="7762462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撤除冰袋</a:t>
          </a:r>
        </a:p>
      </dsp:txBody>
      <dsp:txXfrm>
        <a:off x="7800524" y="922623"/>
        <a:ext cx="1310029" cy="1223395"/>
      </dsp:txXfrm>
    </dsp:sp>
    <dsp:sp modelId="{374CF410-C587-4C37-B273-4EAD2881B4F2}">
      <dsp:nvSpPr>
        <dsp:cNvPr id="0" name=""/>
        <dsp:cNvSpPr/>
      </dsp:nvSpPr>
      <dsp:spPr>
        <a:xfrm>
          <a:off x="9287231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9287231" y="1431190"/>
        <a:ext cx="205705" cy="206260"/>
      </dsp:txXfrm>
    </dsp:sp>
    <dsp:sp modelId="{D3930A20-C346-4911-85FD-7E2BC3E4369E}">
      <dsp:nvSpPr>
        <dsp:cNvPr id="0" name=""/>
        <dsp:cNvSpPr/>
      </dsp:nvSpPr>
      <dsp:spPr>
        <a:xfrm>
          <a:off x="9703078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741140" y="922623"/>
        <a:ext cx="1310029" cy="122339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0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砸冰装袋</a:t>
          </a:r>
        </a:p>
      </dsp:txBody>
      <dsp:txXfrm>
        <a:off x="38062" y="922623"/>
        <a:ext cx="1310029" cy="1223395"/>
      </dsp:txXfrm>
    </dsp:sp>
    <dsp:sp modelId="{6365CEC0-526D-4D7F-B3FA-AEC60612F298}">
      <dsp:nvSpPr>
        <dsp:cNvPr id="0" name=""/>
        <dsp:cNvSpPr/>
      </dsp:nvSpPr>
      <dsp:spPr>
        <a:xfrm>
          <a:off x="1524769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524769" y="1431190"/>
        <a:ext cx="205705" cy="206260"/>
      </dsp:txXfrm>
    </dsp:sp>
    <dsp:sp modelId="{8B8184AE-2398-4A74-A2A5-EA1F7B71F016}">
      <dsp:nvSpPr>
        <dsp:cNvPr id="0" name=""/>
        <dsp:cNvSpPr/>
      </dsp:nvSpPr>
      <dsp:spPr>
        <a:xfrm>
          <a:off x="1940615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1978677" y="922623"/>
        <a:ext cx="1310029" cy="1223395"/>
      </dsp:txXfrm>
    </dsp:sp>
    <dsp:sp modelId="{CD57F037-8FF3-4074-966F-4AC5AE979A0C}">
      <dsp:nvSpPr>
        <dsp:cNvPr id="0" name=""/>
        <dsp:cNvSpPr/>
      </dsp:nvSpPr>
      <dsp:spPr>
        <a:xfrm>
          <a:off x="3465385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465385" y="1431190"/>
        <a:ext cx="205705" cy="206260"/>
      </dsp:txXfrm>
    </dsp:sp>
    <dsp:sp modelId="{B1A644C1-A1D8-4364-BAE7-5FBF31CABA4C}">
      <dsp:nvSpPr>
        <dsp:cNvPr id="0" name=""/>
        <dsp:cNvSpPr/>
      </dsp:nvSpPr>
      <dsp:spPr>
        <a:xfrm>
          <a:off x="3881231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放置冰袋</a:t>
          </a:r>
        </a:p>
      </dsp:txBody>
      <dsp:txXfrm>
        <a:off x="3919293" y="922623"/>
        <a:ext cx="1310029" cy="1223395"/>
      </dsp:txXfrm>
    </dsp:sp>
    <dsp:sp modelId="{69019FC6-4D33-4AB6-BA23-B1EE209ADDFF}">
      <dsp:nvSpPr>
        <dsp:cNvPr id="0" name=""/>
        <dsp:cNvSpPr/>
      </dsp:nvSpPr>
      <dsp:spPr>
        <a:xfrm>
          <a:off x="5406000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406000" y="1431190"/>
        <a:ext cx="205705" cy="206260"/>
      </dsp:txXfrm>
    </dsp:sp>
    <dsp:sp modelId="{1A732705-6F3E-4B95-834B-2A59166588D5}">
      <dsp:nvSpPr>
        <dsp:cNvPr id="0" name=""/>
        <dsp:cNvSpPr/>
      </dsp:nvSpPr>
      <dsp:spPr>
        <a:xfrm>
          <a:off x="5821846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5859908" y="922623"/>
        <a:ext cx="1310029" cy="1223395"/>
      </dsp:txXfrm>
    </dsp:sp>
    <dsp:sp modelId="{3579E926-354C-4CDA-8648-631044867D61}">
      <dsp:nvSpPr>
        <dsp:cNvPr id="0" name=""/>
        <dsp:cNvSpPr/>
      </dsp:nvSpPr>
      <dsp:spPr>
        <a:xfrm>
          <a:off x="7346616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7346616" y="1431190"/>
        <a:ext cx="205705" cy="206260"/>
      </dsp:txXfrm>
    </dsp:sp>
    <dsp:sp modelId="{5F4C97BC-64C6-4875-8D2B-9227379A670A}">
      <dsp:nvSpPr>
        <dsp:cNvPr id="0" name=""/>
        <dsp:cNvSpPr/>
      </dsp:nvSpPr>
      <dsp:spPr>
        <a:xfrm>
          <a:off x="7762462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撤除冰袋</a:t>
          </a:r>
        </a:p>
      </dsp:txBody>
      <dsp:txXfrm>
        <a:off x="7800524" y="922623"/>
        <a:ext cx="1310029" cy="1223395"/>
      </dsp:txXfrm>
    </dsp:sp>
    <dsp:sp modelId="{374CF410-C587-4C37-B273-4EAD2881B4F2}">
      <dsp:nvSpPr>
        <dsp:cNvPr id="0" name=""/>
        <dsp:cNvSpPr/>
      </dsp:nvSpPr>
      <dsp:spPr>
        <a:xfrm>
          <a:off x="9287231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9287231" y="1431190"/>
        <a:ext cx="205705" cy="206260"/>
      </dsp:txXfrm>
    </dsp:sp>
    <dsp:sp modelId="{D3930A20-C346-4911-85FD-7E2BC3E4369E}">
      <dsp:nvSpPr>
        <dsp:cNvPr id="0" name=""/>
        <dsp:cNvSpPr/>
      </dsp:nvSpPr>
      <dsp:spPr>
        <a:xfrm>
          <a:off x="9703078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741140" y="922623"/>
        <a:ext cx="1310029" cy="122339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0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砸冰装帽</a:t>
          </a:r>
        </a:p>
      </dsp:txBody>
      <dsp:txXfrm>
        <a:off x="38062" y="922623"/>
        <a:ext cx="1310029" cy="1223395"/>
      </dsp:txXfrm>
    </dsp:sp>
    <dsp:sp modelId="{6365CEC0-526D-4D7F-B3FA-AEC60612F298}">
      <dsp:nvSpPr>
        <dsp:cNvPr id="0" name=""/>
        <dsp:cNvSpPr/>
      </dsp:nvSpPr>
      <dsp:spPr>
        <a:xfrm>
          <a:off x="1524769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524769" y="1431190"/>
        <a:ext cx="205705" cy="206260"/>
      </dsp:txXfrm>
    </dsp:sp>
    <dsp:sp modelId="{8B8184AE-2398-4A74-A2A5-EA1F7B71F016}">
      <dsp:nvSpPr>
        <dsp:cNvPr id="0" name=""/>
        <dsp:cNvSpPr/>
      </dsp:nvSpPr>
      <dsp:spPr>
        <a:xfrm>
          <a:off x="1940615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1978677" y="922623"/>
        <a:ext cx="1310029" cy="1223395"/>
      </dsp:txXfrm>
    </dsp:sp>
    <dsp:sp modelId="{CD57F037-8FF3-4074-966F-4AC5AE979A0C}">
      <dsp:nvSpPr>
        <dsp:cNvPr id="0" name=""/>
        <dsp:cNvSpPr/>
      </dsp:nvSpPr>
      <dsp:spPr>
        <a:xfrm>
          <a:off x="3465385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465385" y="1431190"/>
        <a:ext cx="205705" cy="206260"/>
      </dsp:txXfrm>
    </dsp:sp>
    <dsp:sp modelId="{B1A644C1-A1D8-4364-BAE7-5FBF31CABA4C}">
      <dsp:nvSpPr>
        <dsp:cNvPr id="0" name=""/>
        <dsp:cNvSpPr/>
      </dsp:nvSpPr>
      <dsp:spPr>
        <a:xfrm>
          <a:off x="3881231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放置冰帽</a:t>
          </a:r>
        </a:p>
      </dsp:txBody>
      <dsp:txXfrm>
        <a:off x="3919293" y="922623"/>
        <a:ext cx="1310029" cy="1223395"/>
      </dsp:txXfrm>
    </dsp:sp>
    <dsp:sp modelId="{69019FC6-4D33-4AB6-BA23-B1EE209ADDFF}">
      <dsp:nvSpPr>
        <dsp:cNvPr id="0" name=""/>
        <dsp:cNvSpPr/>
      </dsp:nvSpPr>
      <dsp:spPr>
        <a:xfrm>
          <a:off x="5406000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406000" y="1431190"/>
        <a:ext cx="205705" cy="206260"/>
      </dsp:txXfrm>
    </dsp:sp>
    <dsp:sp modelId="{1A732705-6F3E-4B95-834B-2A59166588D5}">
      <dsp:nvSpPr>
        <dsp:cNvPr id="0" name=""/>
        <dsp:cNvSpPr/>
      </dsp:nvSpPr>
      <dsp:spPr>
        <a:xfrm>
          <a:off x="5821846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5859908" y="922623"/>
        <a:ext cx="1310029" cy="1223395"/>
      </dsp:txXfrm>
    </dsp:sp>
    <dsp:sp modelId="{3579E926-354C-4CDA-8648-631044867D61}">
      <dsp:nvSpPr>
        <dsp:cNvPr id="0" name=""/>
        <dsp:cNvSpPr/>
      </dsp:nvSpPr>
      <dsp:spPr>
        <a:xfrm>
          <a:off x="7346616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7346616" y="1431190"/>
        <a:ext cx="205705" cy="206260"/>
      </dsp:txXfrm>
    </dsp:sp>
    <dsp:sp modelId="{5F4C97BC-64C6-4875-8D2B-9227379A670A}">
      <dsp:nvSpPr>
        <dsp:cNvPr id="0" name=""/>
        <dsp:cNvSpPr/>
      </dsp:nvSpPr>
      <dsp:spPr>
        <a:xfrm>
          <a:off x="7762462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撤除冰帽</a:t>
          </a:r>
        </a:p>
      </dsp:txBody>
      <dsp:txXfrm>
        <a:off x="7800524" y="922623"/>
        <a:ext cx="1310029" cy="1223395"/>
      </dsp:txXfrm>
    </dsp:sp>
    <dsp:sp modelId="{374CF410-C587-4C37-B273-4EAD2881B4F2}">
      <dsp:nvSpPr>
        <dsp:cNvPr id="0" name=""/>
        <dsp:cNvSpPr/>
      </dsp:nvSpPr>
      <dsp:spPr>
        <a:xfrm>
          <a:off x="9287231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9287231" y="1431190"/>
        <a:ext cx="205705" cy="206260"/>
      </dsp:txXfrm>
    </dsp:sp>
    <dsp:sp modelId="{D3930A20-C346-4911-85FD-7E2BC3E4369E}">
      <dsp:nvSpPr>
        <dsp:cNvPr id="0" name=""/>
        <dsp:cNvSpPr/>
      </dsp:nvSpPr>
      <dsp:spPr>
        <a:xfrm>
          <a:off x="9703078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741140" y="922623"/>
        <a:ext cx="1310029" cy="122339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4365" y="449492"/>
          <a:ext cx="1353349" cy="130682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解释</a:t>
          </a:r>
        </a:p>
      </dsp:txBody>
      <dsp:txXfrm>
        <a:off x="42641" y="487768"/>
        <a:ext cx="1276797" cy="1230276"/>
      </dsp:txXfrm>
    </dsp:sp>
    <dsp:sp modelId="{6365CEC0-526D-4D7F-B3FA-AEC60612F298}">
      <dsp:nvSpPr>
        <dsp:cNvPr id="0" name=""/>
        <dsp:cNvSpPr/>
      </dsp:nvSpPr>
      <dsp:spPr>
        <a:xfrm>
          <a:off x="1493050" y="935091"/>
          <a:ext cx="286910" cy="335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493050" y="1002217"/>
        <a:ext cx="200837" cy="201378"/>
      </dsp:txXfrm>
    </dsp:sp>
    <dsp:sp modelId="{8B8184AE-2398-4A74-A2A5-EA1F7B71F016}">
      <dsp:nvSpPr>
        <dsp:cNvPr id="0" name=""/>
        <dsp:cNvSpPr/>
      </dsp:nvSpPr>
      <dsp:spPr>
        <a:xfrm>
          <a:off x="1899054" y="449492"/>
          <a:ext cx="1353349" cy="13068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安置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体位</a:t>
          </a:r>
        </a:p>
      </dsp:txBody>
      <dsp:txXfrm>
        <a:off x="1937330" y="487768"/>
        <a:ext cx="1276797" cy="1230276"/>
      </dsp:txXfrm>
    </dsp:sp>
    <dsp:sp modelId="{CD57F037-8FF3-4074-966F-4AC5AE979A0C}">
      <dsp:nvSpPr>
        <dsp:cNvPr id="0" name=""/>
        <dsp:cNvSpPr/>
      </dsp:nvSpPr>
      <dsp:spPr>
        <a:xfrm>
          <a:off x="3387739" y="935091"/>
          <a:ext cx="286910" cy="335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387739" y="1002217"/>
        <a:ext cx="200837" cy="201378"/>
      </dsp:txXfrm>
    </dsp:sp>
    <dsp:sp modelId="{B1A644C1-A1D8-4364-BAE7-5FBF31CABA4C}">
      <dsp:nvSpPr>
        <dsp:cNvPr id="0" name=""/>
        <dsp:cNvSpPr/>
      </dsp:nvSpPr>
      <dsp:spPr>
        <a:xfrm>
          <a:off x="3793744" y="449492"/>
          <a:ext cx="1353349" cy="13068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湿敷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患处</a:t>
          </a:r>
        </a:p>
      </dsp:txBody>
      <dsp:txXfrm>
        <a:off x="3832020" y="487768"/>
        <a:ext cx="1276797" cy="1230276"/>
      </dsp:txXfrm>
    </dsp:sp>
    <dsp:sp modelId="{69019FC6-4D33-4AB6-BA23-B1EE209ADDFF}">
      <dsp:nvSpPr>
        <dsp:cNvPr id="0" name=""/>
        <dsp:cNvSpPr/>
      </dsp:nvSpPr>
      <dsp:spPr>
        <a:xfrm>
          <a:off x="5282428" y="935091"/>
          <a:ext cx="286910" cy="335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282428" y="1002217"/>
        <a:ext cx="200837" cy="201378"/>
      </dsp:txXfrm>
    </dsp:sp>
    <dsp:sp modelId="{1A732705-6F3E-4B95-834B-2A59166588D5}">
      <dsp:nvSpPr>
        <dsp:cNvPr id="0" name=""/>
        <dsp:cNvSpPr/>
      </dsp:nvSpPr>
      <dsp:spPr>
        <a:xfrm>
          <a:off x="5688433" y="449492"/>
          <a:ext cx="1353349" cy="1306828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严密</a:t>
          </a:r>
          <a:endParaRPr lang="en-US" altLang="zh-CN" sz="2800" kern="1200" dirty="0">
            <a:solidFill>
              <a:schemeClr val="bg2">
                <a:lumMod val="10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观察</a:t>
          </a:r>
        </a:p>
      </dsp:txBody>
      <dsp:txXfrm>
        <a:off x="5726709" y="487768"/>
        <a:ext cx="1276797" cy="1230276"/>
      </dsp:txXfrm>
    </dsp:sp>
    <dsp:sp modelId="{3579E926-354C-4CDA-8648-631044867D61}">
      <dsp:nvSpPr>
        <dsp:cNvPr id="0" name=""/>
        <dsp:cNvSpPr/>
      </dsp:nvSpPr>
      <dsp:spPr>
        <a:xfrm>
          <a:off x="7177118" y="935091"/>
          <a:ext cx="286910" cy="335630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7177118" y="1002217"/>
        <a:ext cx="200837" cy="201378"/>
      </dsp:txXfrm>
    </dsp:sp>
    <dsp:sp modelId="{D3930A20-C346-4911-85FD-7E2BC3E4369E}">
      <dsp:nvSpPr>
        <dsp:cNvPr id="0" name=""/>
        <dsp:cNvSpPr/>
      </dsp:nvSpPr>
      <dsp:spPr>
        <a:xfrm>
          <a:off x="7583122" y="449492"/>
          <a:ext cx="1353349" cy="130682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整理</a:t>
          </a:r>
          <a:endParaRPr lang="en-US" altLang="zh-CN" sz="2800" kern="1200" dirty="0">
            <a:solidFill>
              <a:schemeClr val="bg2">
                <a:lumMod val="10000"/>
              </a:schemeClr>
            </a:solidFill>
          </a:endParaRPr>
        </a:p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记录</a:t>
          </a:r>
        </a:p>
      </dsp:txBody>
      <dsp:txXfrm>
        <a:off x="7621398" y="487768"/>
        <a:ext cx="1276797" cy="123027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0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38062" y="922623"/>
        <a:ext cx="1310029" cy="1223395"/>
      </dsp:txXfrm>
    </dsp:sp>
    <dsp:sp modelId="{6365CEC0-526D-4D7F-B3FA-AEC60612F298}">
      <dsp:nvSpPr>
        <dsp:cNvPr id="0" name=""/>
        <dsp:cNvSpPr/>
      </dsp:nvSpPr>
      <dsp:spPr>
        <a:xfrm>
          <a:off x="1524769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524769" y="1431190"/>
        <a:ext cx="205705" cy="206260"/>
      </dsp:txXfrm>
    </dsp:sp>
    <dsp:sp modelId="{8B8184AE-2398-4A74-A2A5-EA1F7B71F016}">
      <dsp:nvSpPr>
        <dsp:cNvPr id="0" name=""/>
        <dsp:cNvSpPr/>
      </dsp:nvSpPr>
      <dsp:spPr>
        <a:xfrm>
          <a:off x="1940615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安置冰袋</a:t>
          </a:r>
        </a:p>
      </dsp:txBody>
      <dsp:txXfrm>
        <a:off x="1978677" y="922623"/>
        <a:ext cx="1310029" cy="1223395"/>
      </dsp:txXfrm>
    </dsp:sp>
    <dsp:sp modelId="{CD57F037-8FF3-4074-966F-4AC5AE979A0C}">
      <dsp:nvSpPr>
        <dsp:cNvPr id="0" name=""/>
        <dsp:cNvSpPr/>
      </dsp:nvSpPr>
      <dsp:spPr>
        <a:xfrm>
          <a:off x="3465385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465385" y="1431190"/>
        <a:ext cx="205705" cy="206260"/>
      </dsp:txXfrm>
    </dsp:sp>
    <dsp:sp modelId="{B1A644C1-A1D8-4364-BAE7-5FBF31CABA4C}">
      <dsp:nvSpPr>
        <dsp:cNvPr id="0" name=""/>
        <dsp:cNvSpPr/>
      </dsp:nvSpPr>
      <dsp:spPr>
        <a:xfrm>
          <a:off x="3881231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置热水袋</a:t>
          </a:r>
        </a:p>
      </dsp:txBody>
      <dsp:txXfrm>
        <a:off x="3919293" y="922623"/>
        <a:ext cx="1310029" cy="1223395"/>
      </dsp:txXfrm>
    </dsp:sp>
    <dsp:sp modelId="{69019FC6-4D33-4AB6-BA23-B1EE209ADDFF}">
      <dsp:nvSpPr>
        <dsp:cNvPr id="0" name=""/>
        <dsp:cNvSpPr/>
      </dsp:nvSpPr>
      <dsp:spPr>
        <a:xfrm>
          <a:off x="5406000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406000" y="1431190"/>
        <a:ext cx="205705" cy="206260"/>
      </dsp:txXfrm>
    </dsp:sp>
    <dsp:sp modelId="{1A732705-6F3E-4B95-834B-2A59166588D5}">
      <dsp:nvSpPr>
        <dsp:cNvPr id="0" name=""/>
        <dsp:cNvSpPr/>
      </dsp:nvSpPr>
      <dsp:spPr>
        <a:xfrm>
          <a:off x="5821846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拍拭上肢</a:t>
          </a:r>
        </a:p>
      </dsp:txBody>
      <dsp:txXfrm>
        <a:off x="5859908" y="922623"/>
        <a:ext cx="1310029" cy="1223395"/>
      </dsp:txXfrm>
    </dsp:sp>
    <dsp:sp modelId="{3579E926-354C-4CDA-8648-631044867D61}">
      <dsp:nvSpPr>
        <dsp:cNvPr id="0" name=""/>
        <dsp:cNvSpPr/>
      </dsp:nvSpPr>
      <dsp:spPr>
        <a:xfrm>
          <a:off x="7346616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7346616" y="1431190"/>
        <a:ext cx="205705" cy="206260"/>
      </dsp:txXfrm>
    </dsp:sp>
    <dsp:sp modelId="{5F4C97BC-64C6-4875-8D2B-9227379A670A}">
      <dsp:nvSpPr>
        <dsp:cNvPr id="0" name=""/>
        <dsp:cNvSpPr/>
      </dsp:nvSpPr>
      <dsp:spPr>
        <a:xfrm>
          <a:off x="7762462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拍拭腰背</a:t>
          </a:r>
        </a:p>
      </dsp:txBody>
      <dsp:txXfrm>
        <a:off x="7800524" y="922623"/>
        <a:ext cx="1310029" cy="1223395"/>
      </dsp:txXfrm>
    </dsp:sp>
    <dsp:sp modelId="{374CF410-C587-4C37-B273-4EAD2881B4F2}">
      <dsp:nvSpPr>
        <dsp:cNvPr id="0" name=""/>
        <dsp:cNvSpPr/>
      </dsp:nvSpPr>
      <dsp:spPr>
        <a:xfrm>
          <a:off x="9287231" y="1362437"/>
          <a:ext cx="293864" cy="343766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9287231" y="1431190"/>
        <a:ext cx="205705" cy="206260"/>
      </dsp:txXfrm>
    </dsp:sp>
    <dsp:sp modelId="{D3930A20-C346-4911-85FD-7E2BC3E4369E}">
      <dsp:nvSpPr>
        <dsp:cNvPr id="0" name=""/>
        <dsp:cNvSpPr/>
      </dsp:nvSpPr>
      <dsp:spPr>
        <a:xfrm>
          <a:off x="9703078" y="884561"/>
          <a:ext cx="1386153" cy="1299519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拍拭下肢</a:t>
          </a:r>
        </a:p>
      </dsp:txBody>
      <dsp:txXfrm>
        <a:off x="9741140" y="922623"/>
        <a:ext cx="1310029" cy="122339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4718" y="847323"/>
          <a:ext cx="1462630" cy="1288943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严密观察</a:t>
          </a:r>
        </a:p>
      </dsp:txBody>
      <dsp:txXfrm>
        <a:off x="42470" y="885075"/>
        <a:ext cx="1387126" cy="1213439"/>
      </dsp:txXfrm>
    </dsp:sp>
    <dsp:sp modelId="{6365CEC0-526D-4D7F-B3FA-AEC60612F298}">
      <dsp:nvSpPr>
        <dsp:cNvPr id="0" name=""/>
        <dsp:cNvSpPr/>
      </dsp:nvSpPr>
      <dsp:spPr>
        <a:xfrm>
          <a:off x="1613611" y="1310428"/>
          <a:ext cx="310077" cy="362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613611" y="1382974"/>
        <a:ext cx="217054" cy="217640"/>
      </dsp:txXfrm>
    </dsp:sp>
    <dsp:sp modelId="{8B8184AE-2398-4A74-A2A5-EA1F7B71F016}">
      <dsp:nvSpPr>
        <dsp:cNvPr id="0" name=""/>
        <dsp:cNvSpPr/>
      </dsp:nvSpPr>
      <dsp:spPr>
        <a:xfrm>
          <a:off x="2052400" y="847323"/>
          <a:ext cx="1462630" cy="1288943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撤热水袋</a:t>
          </a:r>
        </a:p>
      </dsp:txBody>
      <dsp:txXfrm>
        <a:off x="2090152" y="885075"/>
        <a:ext cx="1387126" cy="1213439"/>
      </dsp:txXfrm>
    </dsp:sp>
    <dsp:sp modelId="{CD57F037-8FF3-4074-966F-4AC5AE979A0C}">
      <dsp:nvSpPr>
        <dsp:cNvPr id="0" name=""/>
        <dsp:cNvSpPr/>
      </dsp:nvSpPr>
      <dsp:spPr>
        <a:xfrm>
          <a:off x="3661294" y="1310428"/>
          <a:ext cx="310077" cy="362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3661294" y="1382974"/>
        <a:ext cx="217054" cy="217640"/>
      </dsp:txXfrm>
    </dsp:sp>
    <dsp:sp modelId="{B1A644C1-A1D8-4364-BAE7-5FBF31CABA4C}">
      <dsp:nvSpPr>
        <dsp:cNvPr id="0" name=""/>
        <dsp:cNvSpPr/>
      </dsp:nvSpPr>
      <dsp:spPr>
        <a:xfrm>
          <a:off x="4100083" y="847323"/>
          <a:ext cx="1462630" cy="128894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tx1">
                  <a:lumMod val="95000"/>
                  <a:lumOff val="5000"/>
                </a:schemeClr>
              </a:solidFill>
            </a:rPr>
            <a:t>整理用物</a:t>
          </a:r>
        </a:p>
      </dsp:txBody>
      <dsp:txXfrm>
        <a:off x="4137835" y="885075"/>
        <a:ext cx="1387126" cy="1213439"/>
      </dsp:txXfrm>
    </dsp:sp>
    <dsp:sp modelId="{69019FC6-4D33-4AB6-BA23-B1EE209ADDFF}">
      <dsp:nvSpPr>
        <dsp:cNvPr id="0" name=""/>
        <dsp:cNvSpPr/>
      </dsp:nvSpPr>
      <dsp:spPr>
        <a:xfrm>
          <a:off x="5708977" y="1310428"/>
          <a:ext cx="310077" cy="362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5708977" y="1382974"/>
        <a:ext cx="217054" cy="217640"/>
      </dsp:txXfrm>
    </dsp:sp>
    <dsp:sp modelId="{1A732705-6F3E-4B95-834B-2A59166588D5}">
      <dsp:nvSpPr>
        <dsp:cNvPr id="0" name=""/>
        <dsp:cNvSpPr/>
      </dsp:nvSpPr>
      <dsp:spPr>
        <a:xfrm>
          <a:off x="6147766" y="847323"/>
          <a:ext cx="1462630" cy="1288943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撤去冰袋</a:t>
          </a:r>
        </a:p>
      </dsp:txBody>
      <dsp:txXfrm>
        <a:off x="6185518" y="885075"/>
        <a:ext cx="1387126" cy="1213439"/>
      </dsp:txXfrm>
    </dsp:sp>
    <dsp:sp modelId="{3579E926-354C-4CDA-8648-631044867D61}">
      <dsp:nvSpPr>
        <dsp:cNvPr id="0" name=""/>
        <dsp:cNvSpPr/>
      </dsp:nvSpPr>
      <dsp:spPr>
        <a:xfrm>
          <a:off x="7756660" y="1310428"/>
          <a:ext cx="310077" cy="362732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000" kern="1200"/>
        </a:p>
      </dsp:txBody>
      <dsp:txXfrm>
        <a:off x="7756660" y="1382974"/>
        <a:ext cx="217054" cy="217640"/>
      </dsp:txXfrm>
    </dsp:sp>
    <dsp:sp modelId="{5F4C97BC-64C6-4875-8D2B-9227379A670A}">
      <dsp:nvSpPr>
        <dsp:cNvPr id="0" name=""/>
        <dsp:cNvSpPr/>
      </dsp:nvSpPr>
      <dsp:spPr>
        <a:xfrm>
          <a:off x="8195449" y="847323"/>
          <a:ext cx="1462630" cy="128894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3200" kern="1200" dirty="0">
              <a:solidFill>
                <a:schemeClr val="bg2">
                  <a:lumMod val="10000"/>
                </a:schemeClr>
              </a:solidFill>
            </a:rPr>
            <a:t>准确记录</a:t>
          </a:r>
        </a:p>
      </dsp:txBody>
      <dsp:txXfrm>
        <a:off x="8233201" y="885075"/>
        <a:ext cx="1387126" cy="121343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5555" y="0"/>
          <a:ext cx="1722144" cy="1008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35082" y="29527"/>
        <a:ext cx="1663090" cy="949057"/>
      </dsp:txXfrm>
    </dsp:sp>
    <dsp:sp modelId="{6365CEC0-526D-4D7F-B3FA-AEC60612F298}">
      <dsp:nvSpPr>
        <dsp:cNvPr id="0" name=""/>
        <dsp:cNvSpPr/>
      </dsp:nvSpPr>
      <dsp:spPr>
        <a:xfrm>
          <a:off x="1899914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99914" y="375927"/>
        <a:ext cx="255566" cy="256255"/>
      </dsp:txXfrm>
    </dsp:sp>
    <dsp:sp modelId="{8B8184AE-2398-4A74-A2A5-EA1F7B71F016}">
      <dsp:nvSpPr>
        <dsp:cNvPr id="0" name=""/>
        <dsp:cNvSpPr/>
      </dsp:nvSpPr>
      <dsp:spPr>
        <a:xfrm>
          <a:off x="2416557" y="0"/>
          <a:ext cx="1722144" cy="1008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安置体位</a:t>
          </a:r>
        </a:p>
      </dsp:txBody>
      <dsp:txXfrm>
        <a:off x="2446084" y="29527"/>
        <a:ext cx="1663090" cy="949057"/>
      </dsp:txXfrm>
    </dsp:sp>
    <dsp:sp modelId="{CD57F037-8FF3-4074-966F-4AC5AE979A0C}">
      <dsp:nvSpPr>
        <dsp:cNvPr id="0" name=""/>
        <dsp:cNvSpPr/>
      </dsp:nvSpPr>
      <dsp:spPr>
        <a:xfrm>
          <a:off x="4310916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10916" y="375927"/>
        <a:ext cx="255566" cy="256255"/>
      </dsp:txXfrm>
    </dsp:sp>
    <dsp:sp modelId="{B1A644C1-A1D8-4364-BAE7-5FBF31CABA4C}">
      <dsp:nvSpPr>
        <dsp:cNvPr id="0" name=""/>
        <dsp:cNvSpPr/>
      </dsp:nvSpPr>
      <dsp:spPr>
        <a:xfrm>
          <a:off x="4827559" y="0"/>
          <a:ext cx="1722144" cy="1008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放置烤灯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57086" y="29527"/>
        <a:ext cx="1663090" cy="949057"/>
      </dsp:txXfrm>
    </dsp:sp>
    <dsp:sp modelId="{69019FC6-4D33-4AB6-BA23-B1EE209ADDFF}">
      <dsp:nvSpPr>
        <dsp:cNvPr id="0" name=""/>
        <dsp:cNvSpPr/>
      </dsp:nvSpPr>
      <dsp:spPr>
        <a:xfrm>
          <a:off x="6721918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21918" y="375927"/>
        <a:ext cx="255566" cy="256255"/>
      </dsp:txXfrm>
    </dsp:sp>
    <dsp:sp modelId="{1A732705-6F3E-4B95-834B-2A59166588D5}">
      <dsp:nvSpPr>
        <dsp:cNvPr id="0" name=""/>
        <dsp:cNvSpPr/>
      </dsp:nvSpPr>
      <dsp:spPr>
        <a:xfrm>
          <a:off x="7238562" y="0"/>
          <a:ext cx="1722144" cy="1008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7268089" y="29527"/>
        <a:ext cx="1663090" cy="949057"/>
      </dsp:txXfrm>
    </dsp:sp>
    <dsp:sp modelId="{3579E926-354C-4CDA-8648-631044867D61}">
      <dsp:nvSpPr>
        <dsp:cNvPr id="0" name=""/>
        <dsp:cNvSpPr/>
      </dsp:nvSpPr>
      <dsp:spPr>
        <a:xfrm>
          <a:off x="9132920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9132920" y="375927"/>
        <a:ext cx="255566" cy="256255"/>
      </dsp:txXfrm>
    </dsp:sp>
    <dsp:sp modelId="{D3930A20-C346-4911-85FD-7E2BC3E4369E}">
      <dsp:nvSpPr>
        <dsp:cNvPr id="0" name=""/>
        <dsp:cNvSpPr/>
      </dsp:nvSpPr>
      <dsp:spPr>
        <a:xfrm>
          <a:off x="9649564" y="0"/>
          <a:ext cx="1722144" cy="10081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679091" y="29527"/>
        <a:ext cx="1663090" cy="94905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5C9C561-A1D4-4E7A-8C2E-8DD4AF827E73}">
      <dsp:nvSpPr>
        <dsp:cNvPr id="0" name=""/>
        <dsp:cNvSpPr/>
      </dsp:nvSpPr>
      <dsp:spPr>
        <a:xfrm>
          <a:off x="5555" y="0"/>
          <a:ext cx="1722144" cy="1008111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核对解释</a:t>
          </a:r>
        </a:p>
      </dsp:txBody>
      <dsp:txXfrm>
        <a:off x="35082" y="29527"/>
        <a:ext cx="1663090" cy="949057"/>
      </dsp:txXfrm>
    </dsp:sp>
    <dsp:sp modelId="{6365CEC0-526D-4D7F-B3FA-AEC60612F298}">
      <dsp:nvSpPr>
        <dsp:cNvPr id="0" name=""/>
        <dsp:cNvSpPr/>
      </dsp:nvSpPr>
      <dsp:spPr>
        <a:xfrm>
          <a:off x="1899914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1899914" y="375927"/>
        <a:ext cx="255566" cy="256255"/>
      </dsp:txXfrm>
    </dsp:sp>
    <dsp:sp modelId="{8B8184AE-2398-4A74-A2A5-EA1F7B71F016}">
      <dsp:nvSpPr>
        <dsp:cNvPr id="0" name=""/>
        <dsp:cNvSpPr/>
      </dsp:nvSpPr>
      <dsp:spPr>
        <a:xfrm>
          <a:off x="2416557" y="0"/>
          <a:ext cx="1722144" cy="1008111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安置体位</a:t>
          </a:r>
        </a:p>
      </dsp:txBody>
      <dsp:txXfrm>
        <a:off x="2446084" y="29527"/>
        <a:ext cx="1663090" cy="949057"/>
      </dsp:txXfrm>
    </dsp:sp>
    <dsp:sp modelId="{CD57F037-8FF3-4074-966F-4AC5AE979A0C}">
      <dsp:nvSpPr>
        <dsp:cNvPr id="0" name=""/>
        <dsp:cNvSpPr/>
      </dsp:nvSpPr>
      <dsp:spPr>
        <a:xfrm>
          <a:off x="4310916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310916" y="375927"/>
        <a:ext cx="255566" cy="256255"/>
      </dsp:txXfrm>
    </dsp:sp>
    <dsp:sp modelId="{B1A644C1-A1D8-4364-BAE7-5FBF31CABA4C}">
      <dsp:nvSpPr>
        <dsp:cNvPr id="0" name=""/>
        <dsp:cNvSpPr/>
      </dsp:nvSpPr>
      <dsp:spPr>
        <a:xfrm>
          <a:off x="4827559" y="0"/>
          <a:ext cx="1722144" cy="1008111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tx1">
                  <a:lumMod val="95000"/>
                  <a:lumOff val="5000"/>
                </a:schemeClr>
              </a:solidFill>
            </a:rPr>
            <a:t>局部湿敷</a:t>
          </a:r>
          <a:endParaRPr lang="en-US" altLang="zh-CN" sz="2800" kern="1200" dirty="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4857086" y="29527"/>
        <a:ext cx="1663090" cy="949057"/>
      </dsp:txXfrm>
    </dsp:sp>
    <dsp:sp modelId="{69019FC6-4D33-4AB6-BA23-B1EE209ADDFF}">
      <dsp:nvSpPr>
        <dsp:cNvPr id="0" name=""/>
        <dsp:cNvSpPr/>
      </dsp:nvSpPr>
      <dsp:spPr>
        <a:xfrm>
          <a:off x="6721918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>
            <a:solidFill>
              <a:schemeClr val="tx1">
                <a:lumMod val="95000"/>
                <a:lumOff val="5000"/>
              </a:schemeClr>
            </a:solidFill>
          </a:endParaRPr>
        </a:p>
      </dsp:txBody>
      <dsp:txXfrm>
        <a:off x="6721918" y="375927"/>
        <a:ext cx="255566" cy="256255"/>
      </dsp:txXfrm>
    </dsp:sp>
    <dsp:sp modelId="{1A732705-6F3E-4B95-834B-2A59166588D5}">
      <dsp:nvSpPr>
        <dsp:cNvPr id="0" name=""/>
        <dsp:cNvSpPr/>
      </dsp:nvSpPr>
      <dsp:spPr>
        <a:xfrm>
          <a:off x="7238562" y="0"/>
          <a:ext cx="1722144" cy="1008111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严密观察</a:t>
          </a:r>
        </a:p>
      </dsp:txBody>
      <dsp:txXfrm>
        <a:off x="7268089" y="29527"/>
        <a:ext cx="1663090" cy="949057"/>
      </dsp:txXfrm>
    </dsp:sp>
    <dsp:sp modelId="{3579E926-354C-4CDA-8648-631044867D61}">
      <dsp:nvSpPr>
        <dsp:cNvPr id="0" name=""/>
        <dsp:cNvSpPr/>
      </dsp:nvSpPr>
      <dsp:spPr>
        <a:xfrm>
          <a:off x="9132920" y="290509"/>
          <a:ext cx="365094" cy="427091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zh-CN" altLang="en-US" sz="2400" kern="1200"/>
        </a:p>
      </dsp:txBody>
      <dsp:txXfrm>
        <a:off x="9132920" y="375927"/>
        <a:ext cx="255566" cy="256255"/>
      </dsp:txXfrm>
    </dsp:sp>
    <dsp:sp modelId="{D3930A20-C346-4911-85FD-7E2BC3E4369E}">
      <dsp:nvSpPr>
        <dsp:cNvPr id="0" name=""/>
        <dsp:cNvSpPr/>
      </dsp:nvSpPr>
      <dsp:spPr>
        <a:xfrm>
          <a:off x="9649564" y="0"/>
          <a:ext cx="1722144" cy="100811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zh-CN" altLang="en-US" sz="2800" kern="1200" dirty="0">
              <a:solidFill>
                <a:schemeClr val="bg2">
                  <a:lumMod val="10000"/>
                </a:schemeClr>
              </a:solidFill>
            </a:rPr>
            <a:t>整理记录</a:t>
          </a:r>
        </a:p>
      </dsp:txBody>
      <dsp:txXfrm>
        <a:off x="9679091" y="29527"/>
        <a:ext cx="1663090" cy="949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300E39B5-1F67-4186-985B-38C1B56B7E1F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F39991D9-5710-4A4D-B09C-7DC17C10A70A}"/>
              </a:ext>
            </a:extLst>
          </p:cNvPr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17412" name="Rectangle 4">
            <a:extLst>
              <a:ext uri="{FF2B5EF4-FFF2-40B4-BE49-F238E27FC236}">
                <a16:creationId xmlns:a16="http://schemas.microsoft.com/office/drawing/2014/main" id="{DF69E77C-D2CE-495C-B968-5AEF9C5138BB}"/>
              </a:ext>
            </a:extLst>
          </p:cNvPr>
          <p:cNvSpPr>
            <a:spLocks noGrp="1" noRot="1" noChangeAspect="1" noChangeArrowheads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3077" name="Rectangle 5">
            <a:extLst>
              <a:ext uri="{FF2B5EF4-FFF2-40B4-BE49-F238E27FC236}">
                <a16:creationId xmlns:a16="http://schemas.microsoft.com/office/drawing/2014/main" id="{03A34053-D519-4536-8A97-F5ADDCF79511}"/>
              </a:ext>
            </a:extLst>
          </p:cNvPr>
          <p:cNvSpPr>
            <a:spLocks noGrp="1" noRot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zh-CN" noProof="0"/>
              <a:t>单击此处编辑母版文本样式</a:t>
            </a:r>
          </a:p>
          <a:p>
            <a:pPr lvl="1"/>
            <a:r>
              <a:rPr lang="zh-CN" altLang="zh-CN" noProof="0"/>
              <a:t>第二级</a:t>
            </a:r>
          </a:p>
          <a:p>
            <a:pPr lvl="2"/>
            <a:r>
              <a:rPr lang="zh-CN" altLang="zh-CN" noProof="0"/>
              <a:t>第三级</a:t>
            </a:r>
          </a:p>
          <a:p>
            <a:pPr lvl="3"/>
            <a:r>
              <a:rPr lang="zh-CN" altLang="zh-CN" noProof="0"/>
              <a:t>第四级</a:t>
            </a:r>
          </a:p>
          <a:p>
            <a:pPr lvl="4"/>
            <a:r>
              <a:rPr lang="zh-CN" altLang="zh-CN" noProof="0"/>
              <a:t>第五级</a:t>
            </a:r>
          </a:p>
        </p:txBody>
      </p:sp>
      <p:sp>
        <p:nvSpPr>
          <p:cNvPr id="3078" name="Rectangle 6">
            <a:extLst>
              <a:ext uri="{FF2B5EF4-FFF2-40B4-BE49-F238E27FC236}">
                <a16:creationId xmlns:a16="http://schemas.microsoft.com/office/drawing/2014/main" id="{C6A76B40-0FD7-4B92-A6D6-06B7941100C1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endParaRPr lang="zh-CN" altLang="zh-CN"/>
          </a:p>
        </p:txBody>
      </p:sp>
      <p:sp>
        <p:nvSpPr>
          <p:cNvPr id="3079" name="Rectangle 7">
            <a:extLst>
              <a:ext uri="{FF2B5EF4-FFF2-40B4-BE49-F238E27FC236}">
                <a16:creationId xmlns:a16="http://schemas.microsoft.com/office/drawing/2014/main" id="{0AC8352B-6CD0-4213-91D7-2B97F9AD5B0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buFont typeface="Arial" panose="020B0604020202020204" pitchFamily="34" charset="0"/>
              <a:buNone/>
              <a:defRPr sz="1200"/>
            </a:lvl1pPr>
          </a:lstStyle>
          <a:p>
            <a:pPr>
              <a:defRPr/>
            </a:pPr>
            <a:fld id="{E1894390-C98D-4404-8A16-741EC46E2899}" type="slidenum">
              <a:rPr lang="zh-CN" altLang="zh-CN"/>
              <a:pPr>
                <a:defRPr/>
              </a:pPr>
              <a:t>‹#›</a:t>
            </a:fld>
            <a:endParaRPr lang="zh-CN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DFDEE90-10F7-4F2C-B6CA-DC2C5298128E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AA324181-A420-4205-AF85-78BC175BE34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34049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鸣谢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74D8DA6-BE49-4702-8257-37F37CC9C8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16352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矩形 7">
            <a:extLst>
              <a:ext uri="{FF2B5EF4-FFF2-40B4-BE49-F238E27FC236}">
                <a16:creationId xmlns:a16="http://schemas.microsoft.com/office/drawing/2014/main" id="{6B882774-1230-4B22-BC7C-2A9B5C0973CC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3511550" y="2674938"/>
            <a:ext cx="5168900" cy="9858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等线" panose="02010600030101010101" pitchFamily="2" charset="-122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30000"/>
              </a:lnSpc>
              <a:spcAft>
                <a:spcPts val="450"/>
              </a:spcAft>
              <a:buFont typeface="Arial" panose="020B0604020202020204" pitchFamily="34" charset="0"/>
              <a:buNone/>
              <a:defRPr/>
            </a:pPr>
            <a:r>
              <a:rPr lang="zh-CN" altLang="en-US" sz="4950" b="1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谢 谢 观 看</a:t>
            </a:r>
            <a:endParaRPr lang="en-US" altLang="zh-CN" sz="4950" b="1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" name="组合 102">
            <a:extLst>
              <a:ext uri="{FF2B5EF4-FFF2-40B4-BE49-F238E27FC236}">
                <a16:creationId xmlns:a16="http://schemas.microsoft.com/office/drawing/2014/main" id="{5A6AE433-9541-49CD-961D-3EA9EC4ED71E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5" name="图片 9">
              <a:extLst>
                <a:ext uri="{FF2B5EF4-FFF2-40B4-BE49-F238E27FC236}">
                  <a16:creationId xmlns:a16="http://schemas.microsoft.com/office/drawing/2014/main" id="{E1133EDA-0DDC-4459-BFA5-7F9F2353F6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图片 10">
              <a:extLst>
                <a:ext uri="{FF2B5EF4-FFF2-40B4-BE49-F238E27FC236}">
                  <a16:creationId xmlns:a16="http://schemas.microsoft.com/office/drawing/2014/main" id="{4388CC89-F0D1-4CFC-B72D-4883307A98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7" name="图片 11">
            <a:extLst>
              <a:ext uri="{FF2B5EF4-FFF2-40B4-BE49-F238E27FC236}">
                <a16:creationId xmlns:a16="http://schemas.microsoft.com/office/drawing/2014/main" id="{5D6665CF-3F98-491F-9509-B61AF4C5FE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99567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83">
            <a:extLst>
              <a:ext uri="{FF2B5EF4-FFF2-40B4-BE49-F238E27FC236}">
                <a16:creationId xmlns:a16="http://schemas.microsoft.com/office/drawing/2014/main" id="{E36CA88C-18BE-4A1F-8328-F7C47827D5B1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3" name="图片 7">
              <a:extLst>
                <a:ext uri="{FF2B5EF4-FFF2-40B4-BE49-F238E27FC236}">
                  <a16:creationId xmlns:a16="http://schemas.microsoft.com/office/drawing/2014/main" id="{4012E5E8-6295-4225-A8B5-EA1E3ABE0D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" name="图片 8">
              <a:extLst>
                <a:ext uri="{FF2B5EF4-FFF2-40B4-BE49-F238E27FC236}">
                  <a16:creationId xmlns:a16="http://schemas.microsoft.com/office/drawing/2014/main" id="{67DB6863-FFCF-487A-BA48-F7DA690728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5" name="组合 195">
            <a:extLst>
              <a:ext uri="{FF2B5EF4-FFF2-40B4-BE49-F238E27FC236}">
                <a16:creationId xmlns:a16="http://schemas.microsoft.com/office/drawing/2014/main" id="{D1EB9A18-964A-41C9-91E3-EED80367A150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6" name="流程图: 离页连接符 193">
              <a:extLst>
                <a:ext uri="{FF2B5EF4-FFF2-40B4-BE49-F238E27FC236}">
                  <a16:creationId xmlns:a16="http://schemas.microsoft.com/office/drawing/2014/main" id="{4900EE8B-C6F7-40F4-9FF4-C885FC3631A1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流程图: 离页连接符 194">
              <a:extLst>
                <a:ext uri="{FF2B5EF4-FFF2-40B4-BE49-F238E27FC236}">
                  <a16:creationId xmlns:a16="http://schemas.microsoft.com/office/drawing/2014/main" id="{E783CE72-716B-4F69-AD66-6FC0C5110096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8" name="灯片编号占位符 3">
            <a:extLst>
              <a:ext uri="{FF2B5EF4-FFF2-40B4-BE49-F238E27FC236}">
                <a16:creationId xmlns:a16="http://schemas.microsoft.com/office/drawing/2014/main" id="{8CFDEE95-4DDC-4330-8F15-6632153F4E5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42134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CFCDB327-4C63-4368-A18B-BB4546752D1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D4AD592-2403-4020-8138-48EE11D6CD8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3844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03D93B00-E867-405A-974D-DC275E52D8B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82B9B431-763E-4F8E-9B19-C655776B6D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E9A1E90E-2A94-4E2C-A318-C15531F96F2D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A9B2C4BE-450F-43E3-B346-B270308C02D7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E4471893-0076-4A2F-93F5-1089EDE5B2BF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7478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>
            <a:extLst>
              <a:ext uri="{FF2B5EF4-FFF2-40B4-BE49-F238E27FC236}">
                <a16:creationId xmlns:a16="http://schemas.microsoft.com/office/drawing/2014/main" id="{5C5D3D6E-18F9-4D43-9CA9-D43834C560FC}"/>
              </a:ext>
            </a:extLst>
          </p:cNvPr>
          <p:cNvSpPr txBox="1"/>
          <p:nvPr/>
        </p:nvSpPr>
        <p:spPr>
          <a:xfrm>
            <a:off x="719138" y="52388"/>
            <a:ext cx="2306637" cy="646112"/>
          </a:xfrm>
          <a:prstGeom prst="rect">
            <a:avLst/>
          </a:prstGeom>
          <a:noFill/>
        </p:spPr>
        <p:txBody>
          <a:bodyPr>
            <a:spAutoFit/>
          </a:bodyPr>
          <a:lstStyle>
            <a:defPPr>
              <a:defRPr lang="zh-CN"/>
            </a:defPPr>
            <a:lvl1pPr lvl="0">
              <a:defRPr sz="5400" b="1">
                <a:solidFill>
                  <a:schemeClr val="accent1"/>
                </a:solidFill>
                <a:latin typeface="+mj-ea"/>
                <a:ea typeface="+mj-ea"/>
              </a:defRPr>
            </a:lvl1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3600" dirty="0">
                <a:solidFill>
                  <a:schemeClr val="accent1">
                    <a:lumMod val="50000"/>
                  </a:schemeClr>
                </a:solidFill>
              </a:rPr>
              <a:t>目 标</a:t>
            </a:r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CEF852B2-A6AC-414A-8CC6-09A163546F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91373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灯片编号占位符 3">
            <a:extLst>
              <a:ext uri="{FF2B5EF4-FFF2-40B4-BE49-F238E27FC236}">
                <a16:creationId xmlns:a16="http://schemas.microsoft.com/office/drawing/2014/main" id="{32062E34-5946-4927-A91D-23DFDEE3DA7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2578399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209303" y="356659"/>
            <a:ext cx="7863029" cy="440676"/>
          </a:xfrm>
        </p:spPr>
        <p:txBody>
          <a:bodyPr vert="horz" lIns="68580" tIns="34290" rIns="68580" bIns="34290" rtlCol="0" anchor="ctr">
            <a:noAutofit/>
          </a:bodyPr>
          <a:lstStyle>
            <a:lvl1pPr algn="l">
              <a:defRPr lang="zh-CN" altLang="en-US" sz="2933" b="0" i="0" baseline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pPr lvl="0" defTabSz="685783">
              <a:lnSpc>
                <a:spcPct val="90000"/>
              </a:lnSpc>
            </a:pPr>
            <a:r>
              <a:rPr lang="zh-CN" altLang="en-US" dirty="0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B0C283-6D27-49FC-BF04-021C600A1785}" type="datetimeFigureOut">
              <a:rPr lang="zh-CN" altLang="en-US" smtClean="0"/>
              <a:t>2022/8/22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165600" y="6388020"/>
            <a:ext cx="3860800" cy="365125"/>
          </a:xfrm>
        </p:spPr>
        <p:txBody>
          <a:bodyPr/>
          <a:lstStyle>
            <a:lvl1pPr>
              <a:defRPr sz="1400"/>
            </a:lvl1pPr>
          </a:lstStyle>
          <a:p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454751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183">
            <a:extLst>
              <a:ext uri="{FF2B5EF4-FFF2-40B4-BE49-F238E27FC236}">
                <a16:creationId xmlns:a16="http://schemas.microsoft.com/office/drawing/2014/main" id="{EF5B1B2D-5780-4506-A2F8-F703DBC23496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-17463" y="-1588"/>
            <a:ext cx="12226926" cy="3343276"/>
            <a:chOff x="-17584" y="6486"/>
            <a:chExt cx="12227166" cy="3344625"/>
          </a:xfrm>
        </p:grpSpPr>
        <p:pic>
          <p:nvPicPr>
            <p:cNvPr id="4" name="图片 7">
              <a:extLst>
                <a:ext uri="{FF2B5EF4-FFF2-40B4-BE49-F238E27FC236}">
                  <a16:creationId xmlns:a16="http://schemas.microsoft.com/office/drawing/2014/main" id="{EBFEEC00-1FCB-401B-A67C-3BFD650E248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>
              <a:off x="-17584" y="6486"/>
              <a:ext cx="6113584" cy="33446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" name="图片 8">
              <a:extLst>
                <a:ext uri="{FF2B5EF4-FFF2-40B4-BE49-F238E27FC236}">
                  <a16:creationId xmlns:a16="http://schemas.microsoft.com/office/drawing/2014/main" id="{47E2914F-C49B-43E5-8922-F644A0B1F34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duotone>
                <a:prstClr val="black"/>
                <a:schemeClr val="accent1">
                  <a:tint val="45000"/>
                  <a:satMod val="400000"/>
                </a:schemeClr>
              </a:duotone>
            </a:blip>
            <a:srcRect b="51230"/>
            <a:stretch>
              <a:fillRect/>
            </a:stretch>
          </p:blipFill>
          <p:spPr bwMode="auto">
            <a:xfrm flipH="1">
              <a:off x="6061657" y="6486"/>
              <a:ext cx="6147925" cy="33446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6" name="组合 195">
            <a:extLst>
              <a:ext uri="{FF2B5EF4-FFF2-40B4-BE49-F238E27FC236}">
                <a16:creationId xmlns:a16="http://schemas.microsoft.com/office/drawing/2014/main" id="{0BCC07D8-CB03-43CC-88C1-2BEA95B271DC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5019675" y="2533652"/>
            <a:ext cx="2152651" cy="631825"/>
            <a:chOff x="7854838" y="2685961"/>
            <a:chExt cx="1947104" cy="535640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7" name="流程图: 离页连接符 193">
              <a:extLst>
                <a:ext uri="{FF2B5EF4-FFF2-40B4-BE49-F238E27FC236}">
                  <a16:creationId xmlns:a16="http://schemas.microsoft.com/office/drawing/2014/main" id="{E0654ED9-CB9B-452E-B253-EF73E63C798B}"/>
                </a:ext>
              </a:extLst>
            </p:cNvPr>
            <p:cNvSpPr/>
            <p:nvPr/>
          </p:nvSpPr>
          <p:spPr>
            <a:xfrm rot="5400000">
              <a:off x="8075229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流程图: 离页连接符 194">
              <a:extLst>
                <a:ext uri="{FF2B5EF4-FFF2-40B4-BE49-F238E27FC236}">
                  <a16:creationId xmlns:a16="http://schemas.microsoft.com/office/drawing/2014/main" id="{F8070BC5-1158-4554-9602-2790BA4CB462}"/>
                </a:ext>
              </a:extLst>
            </p:cNvPr>
            <p:cNvSpPr/>
            <p:nvPr/>
          </p:nvSpPr>
          <p:spPr>
            <a:xfrm rot="16200000">
              <a:off x="9045910" y="2465570"/>
              <a:ext cx="535640" cy="976424"/>
            </a:xfrm>
            <a:prstGeom prst="flowChartOffpageConnector">
              <a:avLst/>
            </a:prstGeom>
            <a:grpFill/>
            <a:ln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sp>
        <p:nvSpPr>
          <p:cNvPr id="9" name="标题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10" name="灯片编号占位符 9">
            <a:extLst>
              <a:ext uri="{FF2B5EF4-FFF2-40B4-BE49-F238E27FC236}">
                <a16:creationId xmlns:a16="http://schemas.microsoft.com/office/drawing/2014/main" id="{E89C042A-F73D-4AF3-BE97-58BA29A51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  <p:extLst>
      <p:ext uri="{BB962C8B-B14F-4D97-AF65-F5344CB8AC3E}">
        <p14:creationId xmlns:p14="http://schemas.microsoft.com/office/powerpoint/2010/main" val="642578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EBD1E275-404F-484D-8B13-71B79B4A4BB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BDBEA3EE-0F29-487D-A8BE-9E2BBF2EFA9B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0216BBC9-FEB9-43FB-91C3-97F51C728731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E209947F-7AAB-41CC-886D-9D06886E892A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0DC86FC9-DD52-405C-B68D-9A3A18B52C51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A2E92D6-4B58-4A50-BCB1-5A8CE943C6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思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46D1331-6A5E-4BA0-A430-151D0D707B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维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7C91908-9B16-4C8B-A1AB-E40A4409D1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导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F4E296E-3A37-4129-8A4B-03D5A66449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图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1E80BC1C-F766-4E0C-B928-07628DD27646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2CD8D175-9AAB-43ED-B3E8-78BA9B678C4E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F1E8E49-9447-4F34-9B1E-C0975BA15B2A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F97ADA50-D002-45BF-A63A-685F4FE6443C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A0CB044F-2C35-445D-B663-234850601562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068E30C-21D4-4CFD-A227-727CD44E5DE0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3A2C0ABE-7913-4DC3-AA9C-E48B9DB975C5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6443C7E9-9453-43AB-BE5B-4EE9A0AB8028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894FB150-D7D4-4844-935F-C417DAC93E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5122CEE4-1CB4-4450-8B9C-B5BE17B00CBB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FAF0974C-6A45-4360-A54E-AF48553E49DD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D413AB08-A8DB-4AB4-A338-6C9701BE6C4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BFFC4BB0-3A9D-4DB4-8B16-0FC27934ED3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F5525F9B-AFA4-4D6E-A03F-330DF8D8FB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C1654198-129E-4F3B-93D2-61EDC0521FA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EE27F55A-D9DA-452C-98BF-9F038B3681C6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2349092A-81B8-47D3-AAA6-37A1729965AF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1BB4FEED-BCF1-4250-9C30-E431E0C57350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CD051D9D-3C5E-4AE1-8871-EDF4FB7119AB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A56B271D-1018-462C-9972-6AA8D3806D2A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7FDE4D43-E011-4214-8595-DEAC0748B169}"/>
              </a:ext>
            </a:extLst>
          </p:cNvPr>
          <p:cNvSpPr txBox="1">
            <a:spLocks/>
          </p:cNvSpPr>
          <p:nvPr userDrawn="1"/>
        </p:nvSpPr>
        <p:spPr>
          <a:xfrm>
            <a:off x="8426450" y="6356350"/>
            <a:ext cx="1341438" cy="50165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eaLnBrk="1" hangingPunct="1">
              <a:buFont typeface="Arial" panose="020B0604020202020204" pitchFamily="34" charset="0"/>
              <a:buNone/>
              <a:defRPr/>
            </a:pP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等线" panose="02010600030101010101" pitchFamily="2" charset="-122"/>
            </a:endParaRPr>
          </a:p>
        </p:txBody>
      </p:sp>
      <p:sp>
        <p:nvSpPr>
          <p:cNvPr id="32" name="灯片编号占位符 3">
            <a:extLst>
              <a:ext uri="{FF2B5EF4-FFF2-40B4-BE49-F238E27FC236}">
                <a16:creationId xmlns:a16="http://schemas.microsoft.com/office/drawing/2014/main" id="{1073B58B-B0A0-457E-999F-4E83C923FF3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5083076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小结页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16028F8-57F0-4211-A9D5-B221C9B4F4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1875" y="6365875"/>
            <a:ext cx="223678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泪滴形 52">
            <a:extLst>
              <a:ext uri="{FF2B5EF4-FFF2-40B4-BE49-F238E27FC236}">
                <a16:creationId xmlns:a16="http://schemas.microsoft.com/office/drawing/2014/main" id="{2C63D6F9-B154-4DE4-A100-033A794D5372}"/>
              </a:ext>
            </a:extLst>
          </p:cNvPr>
          <p:cNvSpPr/>
          <p:nvPr/>
        </p:nvSpPr>
        <p:spPr>
          <a:xfrm rot="2403184">
            <a:off x="350838" y="782638"/>
            <a:ext cx="592137" cy="592137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4" name="泪滴形 53">
            <a:extLst>
              <a:ext uri="{FF2B5EF4-FFF2-40B4-BE49-F238E27FC236}">
                <a16:creationId xmlns:a16="http://schemas.microsoft.com/office/drawing/2014/main" id="{905C95C4-BB74-4DEF-9C06-D5AE1CC334B6}"/>
              </a:ext>
            </a:extLst>
          </p:cNvPr>
          <p:cNvSpPr/>
          <p:nvPr/>
        </p:nvSpPr>
        <p:spPr>
          <a:xfrm rot="6206101">
            <a:off x="657225" y="217488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5" name="泪滴形 54">
            <a:extLst>
              <a:ext uri="{FF2B5EF4-FFF2-40B4-BE49-F238E27FC236}">
                <a16:creationId xmlns:a16="http://schemas.microsoft.com/office/drawing/2014/main" id="{5F9AF623-E3AD-4091-9571-2D27BCB54117}"/>
              </a:ext>
            </a:extLst>
          </p:cNvPr>
          <p:cNvSpPr/>
          <p:nvPr/>
        </p:nvSpPr>
        <p:spPr>
          <a:xfrm rot="10074224">
            <a:off x="1316038" y="222250"/>
            <a:ext cx="592137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泪滴形 55">
            <a:extLst>
              <a:ext uri="{FF2B5EF4-FFF2-40B4-BE49-F238E27FC236}">
                <a16:creationId xmlns:a16="http://schemas.microsoft.com/office/drawing/2014/main" id="{2AEA5E11-5AB1-40E9-9FB4-094514439C3A}"/>
              </a:ext>
            </a:extLst>
          </p:cNvPr>
          <p:cNvSpPr/>
          <p:nvPr/>
        </p:nvSpPr>
        <p:spPr>
          <a:xfrm rot="13825622">
            <a:off x="1600200" y="790575"/>
            <a:ext cx="592138" cy="592138"/>
          </a:xfrm>
          <a:prstGeom prst="teardrop">
            <a:avLst>
              <a:gd name="adj" fmla="val 149499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8B09E62-F77D-4C41-9F0D-D72C75657B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163" y="865188"/>
            <a:ext cx="492125" cy="461962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注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096D029-9E61-4C7E-A2EE-3415EF616ED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64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意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84F68740-0188-4E0C-BAD3-C6971E6323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4138" y="282575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事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EAA991D-B5C2-479E-B868-353BE23F24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000" y="869950"/>
            <a:ext cx="492125" cy="461963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1pPr>
            <a:lvl2pPr marL="742950" indent="-28575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2pPr>
            <a:lvl3pPr marL="11430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3pPr>
            <a:lvl4pPr marL="16002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4pPr>
            <a:lvl5pPr marL="2057400" indent="-228600"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等线" charset="0"/>
                <a:ea typeface="等线" charset="0"/>
                <a:cs typeface="等线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  <a:defRPr/>
            </a:pPr>
            <a:r>
              <a:rPr kumimoji="0" lang="zh-CN" altLang="en-US" sz="24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项</a:t>
            </a:r>
          </a:p>
        </p:txBody>
      </p:sp>
      <p:sp>
        <p:nvSpPr>
          <p:cNvPr id="11" name="矩形: 圆角 60">
            <a:extLst>
              <a:ext uri="{FF2B5EF4-FFF2-40B4-BE49-F238E27FC236}">
                <a16:creationId xmlns:a16="http://schemas.microsoft.com/office/drawing/2014/main" id="{F990A0A4-5371-41D2-A35D-89C3C7393EBC}"/>
              </a:ext>
            </a:extLst>
          </p:cNvPr>
          <p:cNvSpPr/>
          <p:nvPr/>
        </p:nvSpPr>
        <p:spPr>
          <a:xfrm>
            <a:off x="498475" y="1495425"/>
            <a:ext cx="11028363" cy="443865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2" name="矩形: 圆角 61">
            <a:extLst>
              <a:ext uri="{FF2B5EF4-FFF2-40B4-BE49-F238E27FC236}">
                <a16:creationId xmlns:a16="http://schemas.microsoft.com/office/drawing/2014/main" id="{F2243B23-7003-46D8-9638-FB7F63DDF14B}"/>
              </a:ext>
            </a:extLst>
          </p:cNvPr>
          <p:cNvSpPr/>
          <p:nvPr userDrawn="1"/>
        </p:nvSpPr>
        <p:spPr>
          <a:xfrm>
            <a:off x="550863" y="1555750"/>
            <a:ext cx="10906125" cy="4308475"/>
          </a:xfrm>
          <a:prstGeom prst="roundRect">
            <a:avLst/>
          </a:prstGeom>
          <a:solidFill>
            <a:schemeClr val="bg1"/>
          </a:solidFill>
          <a:ln w="2222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3" name="十字形 12">
            <a:extLst>
              <a:ext uri="{FF2B5EF4-FFF2-40B4-BE49-F238E27FC236}">
                <a16:creationId xmlns:a16="http://schemas.microsoft.com/office/drawing/2014/main" id="{D6469BD2-B9E4-4B88-B4D1-A1AB703DF8B1}"/>
              </a:ext>
            </a:extLst>
          </p:cNvPr>
          <p:cNvSpPr/>
          <p:nvPr/>
        </p:nvSpPr>
        <p:spPr>
          <a:xfrm>
            <a:off x="10714038" y="5167313"/>
            <a:ext cx="333375" cy="347662"/>
          </a:xfrm>
          <a:prstGeom prst="plus">
            <a:avLst>
              <a:gd name="adj" fmla="val 3112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4" name="椭圆 13">
            <a:extLst>
              <a:ext uri="{FF2B5EF4-FFF2-40B4-BE49-F238E27FC236}">
                <a16:creationId xmlns:a16="http://schemas.microsoft.com/office/drawing/2014/main" id="{A5EDDFB9-67B0-4368-8C72-F28F5AC5DCE1}"/>
              </a:ext>
            </a:extLst>
          </p:cNvPr>
          <p:cNvSpPr/>
          <p:nvPr/>
        </p:nvSpPr>
        <p:spPr>
          <a:xfrm>
            <a:off x="6807200" y="1233488"/>
            <a:ext cx="588963" cy="593725"/>
          </a:xfrm>
          <a:prstGeom prst="ellipse">
            <a:avLst/>
          </a:prstGeom>
          <a:solidFill>
            <a:schemeClr val="bg1"/>
          </a:solidFill>
          <a:ln w="444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5" name="椭圆 14">
            <a:extLst>
              <a:ext uri="{FF2B5EF4-FFF2-40B4-BE49-F238E27FC236}">
                <a16:creationId xmlns:a16="http://schemas.microsoft.com/office/drawing/2014/main" id="{0318AF4A-E5CC-4756-930E-64356536313D}"/>
              </a:ext>
            </a:extLst>
          </p:cNvPr>
          <p:cNvSpPr/>
          <p:nvPr/>
        </p:nvSpPr>
        <p:spPr>
          <a:xfrm>
            <a:off x="10590213" y="5195888"/>
            <a:ext cx="989012" cy="996950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6" name="椭圆 15">
            <a:extLst>
              <a:ext uri="{FF2B5EF4-FFF2-40B4-BE49-F238E27FC236}">
                <a16:creationId xmlns:a16="http://schemas.microsoft.com/office/drawing/2014/main" id="{91F76B19-A384-4A78-ACC1-B63FE6D4CACA}"/>
              </a:ext>
            </a:extLst>
          </p:cNvPr>
          <p:cNvSpPr/>
          <p:nvPr/>
        </p:nvSpPr>
        <p:spPr>
          <a:xfrm>
            <a:off x="617538" y="1557338"/>
            <a:ext cx="306387" cy="307975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7" name="椭圆 16">
            <a:extLst>
              <a:ext uri="{FF2B5EF4-FFF2-40B4-BE49-F238E27FC236}">
                <a16:creationId xmlns:a16="http://schemas.microsoft.com/office/drawing/2014/main" id="{D2D44AD7-7A30-4051-A745-9412E51529A2}"/>
              </a:ext>
            </a:extLst>
          </p:cNvPr>
          <p:cNvSpPr/>
          <p:nvPr/>
        </p:nvSpPr>
        <p:spPr>
          <a:xfrm>
            <a:off x="395288" y="4581525"/>
            <a:ext cx="274637" cy="263525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8" name="椭圆 17">
            <a:extLst>
              <a:ext uri="{FF2B5EF4-FFF2-40B4-BE49-F238E27FC236}">
                <a16:creationId xmlns:a16="http://schemas.microsoft.com/office/drawing/2014/main" id="{C7BC06B8-6E60-488F-A48A-72C7BC5509DC}"/>
              </a:ext>
            </a:extLst>
          </p:cNvPr>
          <p:cNvSpPr/>
          <p:nvPr/>
        </p:nvSpPr>
        <p:spPr>
          <a:xfrm>
            <a:off x="1339850" y="5800725"/>
            <a:ext cx="212725" cy="204788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1DB59A28-B121-4535-840E-125E712BB94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818813" y="5375275"/>
            <a:ext cx="457200" cy="396875"/>
          </a:xfrm>
          <a:custGeom>
            <a:avLst/>
            <a:gdLst>
              <a:gd name="T0" fmla="*/ 228600 w 302"/>
              <a:gd name="T1" fmla="*/ 84506 h 263"/>
              <a:gd name="T2" fmla="*/ 343657 w 302"/>
              <a:gd name="T3" fmla="*/ 0 h 263"/>
              <a:gd name="T4" fmla="*/ 457200 w 302"/>
              <a:gd name="T5" fmla="*/ 113177 h 263"/>
              <a:gd name="T6" fmla="*/ 228600 w 302"/>
              <a:gd name="T7" fmla="*/ 396875 h 263"/>
              <a:gd name="T8" fmla="*/ 0 w 302"/>
              <a:gd name="T9" fmla="*/ 113177 h 263"/>
              <a:gd name="T10" fmla="*/ 115057 w 302"/>
              <a:gd name="T11" fmla="*/ 0 h 263"/>
              <a:gd name="T12" fmla="*/ 228600 w 302"/>
              <a:gd name="T13" fmla="*/ 8450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2824716-FFD0-40D6-A14C-92BD4A929285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0731500" y="5767388"/>
            <a:ext cx="706438" cy="273050"/>
          </a:xfrm>
          <a:custGeom>
            <a:avLst/>
            <a:gdLst>
              <a:gd name="T0" fmla="*/ 700226 w 796"/>
              <a:gd name="T1" fmla="*/ 30911 h 212"/>
              <a:gd name="T2" fmla="*/ 562665 w 796"/>
              <a:gd name="T3" fmla="*/ 2576 h 212"/>
              <a:gd name="T4" fmla="*/ 536041 w 796"/>
              <a:gd name="T5" fmla="*/ 0 h 212"/>
              <a:gd name="T6" fmla="*/ 382506 w 796"/>
              <a:gd name="T7" fmla="*/ 48943 h 212"/>
              <a:gd name="T8" fmla="*/ 330144 w 796"/>
              <a:gd name="T9" fmla="*/ 69550 h 212"/>
              <a:gd name="T10" fmla="*/ 255596 w 796"/>
              <a:gd name="T11" fmla="*/ 101750 h 212"/>
              <a:gd name="T12" fmla="*/ 241396 w 796"/>
              <a:gd name="T13" fmla="*/ 141677 h 212"/>
              <a:gd name="T14" fmla="*/ 307070 w 796"/>
              <a:gd name="T15" fmla="*/ 172588 h 212"/>
              <a:gd name="T16" fmla="*/ 402918 w 796"/>
              <a:gd name="T17" fmla="*/ 163572 h 212"/>
              <a:gd name="T18" fmla="*/ 419780 w 796"/>
              <a:gd name="T19" fmla="*/ 160996 h 212"/>
              <a:gd name="T20" fmla="*/ 297307 w 796"/>
              <a:gd name="T21" fmla="*/ 190620 h 212"/>
              <a:gd name="T22" fmla="*/ 227196 w 796"/>
              <a:gd name="T23" fmla="*/ 153269 h 212"/>
              <a:gd name="T24" fmla="*/ 240508 w 796"/>
              <a:gd name="T25" fmla="*/ 95310 h 212"/>
              <a:gd name="T26" fmla="*/ 242283 w 796"/>
              <a:gd name="T27" fmla="*/ 92734 h 212"/>
              <a:gd name="T28" fmla="*/ 239621 w 796"/>
              <a:gd name="T29" fmla="*/ 91446 h 212"/>
              <a:gd name="T30" fmla="*/ 62124 w 796"/>
              <a:gd name="T31" fmla="*/ 28335 h 212"/>
              <a:gd name="T32" fmla="*/ 43487 w 796"/>
              <a:gd name="T33" fmla="*/ 25759 h 212"/>
              <a:gd name="T34" fmla="*/ 0 w 796"/>
              <a:gd name="T35" fmla="*/ 56671 h 212"/>
              <a:gd name="T36" fmla="*/ 0 w 796"/>
              <a:gd name="T37" fmla="*/ 60535 h 212"/>
              <a:gd name="T38" fmla="*/ 0 w 796"/>
              <a:gd name="T39" fmla="*/ 61823 h 212"/>
              <a:gd name="T40" fmla="*/ 24850 w 796"/>
              <a:gd name="T41" fmla="*/ 99174 h 212"/>
              <a:gd name="T42" fmla="*/ 240508 w 796"/>
              <a:gd name="T43" fmla="*/ 230547 h 212"/>
              <a:gd name="T44" fmla="*/ 262696 w 796"/>
              <a:gd name="T45" fmla="*/ 243427 h 212"/>
              <a:gd name="T46" fmla="*/ 334582 w 796"/>
              <a:gd name="T47" fmla="*/ 273050 h 212"/>
              <a:gd name="T48" fmla="*/ 362094 w 796"/>
              <a:gd name="T49" fmla="*/ 267898 h 212"/>
              <a:gd name="T50" fmla="*/ 465930 w 796"/>
              <a:gd name="T51" fmla="*/ 225395 h 212"/>
              <a:gd name="T52" fmla="*/ 571540 w 796"/>
              <a:gd name="T53" fmla="*/ 181604 h 212"/>
              <a:gd name="T54" fmla="*/ 615915 w 796"/>
              <a:gd name="T55" fmla="*/ 175164 h 212"/>
              <a:gd name="T56" fmla="*/ 697563 w 796"/>
              <a:gd name="T57" fmla="*/ 189332 h 212"/>
              <a:gd name="T58" fmla="*/ 706438 w 796"/>
              <a:gd name="T59" fmla="*/ 191908 h 212"/>
              <a:gd name="T60" fmla="*/ 706438 w 796"/>
              <a:gd name="T61" fmla="*/ 32199 h 212"/>
              <a:gd name="T62" fmla="*/ 700226 w 796"/>
              <a:gd name="T63" fmla="*/ 30911 h 212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</a:gdLst>
            <a:ahLst/>
            <a:cxnLst>
              <a:cxn ang="T64">
                <a:pos x="T0" y="T1"/>
              </a:cxn>
              <a:cxn ang="T65">
                <a:pos x="T2" y="T3"/>
              </a:cxn>
              <a:cxn ang="T66">
                <a:pos x="T4" y="T5"/>
              </a:cxn>
              <a:cxn ang="T67">
                <a:pos x="T6" y="T7"/>
              </a:cxn>
              <a:cxn ang="T68">
                <a:pos x="T8" y="T9"/>
              </a:cxn>
              <a:cxn ang="T69">
                <a:pos x="T10" y="T11"/>
              </a:cxn>
              <a:cxn ang="T70">
                <a:pos x="T12" y="T13"/>
              </a:cxn>
              <a:cxn ang="T71">
                <a:pos x="T14" y="T15"/>
              </a:cxn>
              <a:cxn ang="T72">
                <a:pos x="T16" y="T17"/>
              </a:cxn>
              <a:cxn ang="T73">
                <a:pos x="T18" y="T19"/>
              </a:cxn>
              <a:cxn ang="T74">
                <a:pos x="T20" y="T21"/>
              </a:cxn>
              <a:cxn ang="T75">
                <a:pos x="T22" y="T23"/>
              </a:cxn>
              <a:cxn ang="T76">
                <a:pos x="T24" y="T25"/>
              </a:cxn>
              <a:cxn ang="T77">
                <a:pos x="T26" y="T27"/>
              </a:cxn>
              <a:cxn ang="T78">
                <a:pos x="T28" y="T29"/>
              </a:cxn>
              <a:cxn ang="T79">
                <a:pos x="T30" y="T31"/>
              </a:cxn>
              <a:cxn ang="T80">
                <a:pos x="T32" y="T33"/>
              </a:cxn>
              <a:cxn ang="T81">
                <a:pos x="T34" y="T35"/>
              </a:cxn>
              <a:cxn ang="T82">
                <a:pos x="T36" y="T37"/>
              </a:cxn>
              <a:cxn ang="T83">
                <a:pos x="T38" y="T39"/>
              </a:cxn>
              <a:cxn ang="T84">
                <a:pos x="T40" y="T41"/>
              </a:cxn>
              <a:cxn ang="T85">
                <a:pos x="T42" y="T43"/>
              </a:cxn>
              <a:cxn ang="T86">
                <a:pos x="T44" y="T45"/>
              </a:cxn>
              <a:cxn ang="T87">
                <a:pos x="T46" y="T47"/>
              </a:cxn>
              <a:cxn ang="T88">
                <a:pos x="T48" y="T49"/>
              </a:cxn>
              <a:cxn ang="T89">
                <a:pos x="T50" y="T51"/>
              </a:cxn>
              <a:cxn ang="T90">
                <a:pos x="T52" y="T53"/>
              </a:cxn>
              <a:cxn ang="T91">
                <a:pos x="T54" y="T55"/>
              </a:cxn>
              <a:cxn ang="T92">
                <a:pos x="T56" y="T57"/>
              </a:cxn>
              <a:cxn ang="T93">
                <a:pos x="T58" y="T59"/>
              </a:cxn>
              <a:cxn ang="T94">
                <a:pos x="T60" y="T61"/>
              </a:cxn>
              <a:cxn ang="T95">
                <a:pos x="T62" y="T63"/>
              </a:cxn>
            </a:cxnLst>
            <a:rect l="0" t="0" r="r" b="b"/>
            <a:pathLst>
              <a:path w="796" h="212">
                <a:moveTo>
                  <a:pt x="789" y="24"/>
                </a:moveTo>
                <a:cubicBezTo>
                  <a:pt x="736" y="14"/>
                  <a:pt x="685" y="6"/>
                  <a:pt x="634" y="2"/>
                </a:cubicBezTo>
                <a:cubicBezTo>
                  <a:pt x="624" y="1"/>
                  <a:pt x="614" y="0"/>
                  <a:pt x="604" y="0"/>
                </a:cubicBezTo>
                <a:cubicBezTo>
                  <a:pt x="537" y="0"/>
                  <a:pt x="483" y="20"/>
                  <a:pt x="431" y="38"/>
                </a:cubicBezTo>
                <a:cubicBezTo>
                  <a:pt x="416" y="43"/>
                  <a:pt x="395" y="48"/>
                  <a:pt x="372" y="54"/>
                </a:cubicBezTo>
                <a:cubicBezTo>
                  <a:pt x="339" y="62"/>
                  <a:pt x="305" y="70"/>
                  <a:pt x="288" y="79"/>
                </a:cubicBezTo>
                <a:cubicBezTo>
                  <a:pt x="274" y="88"/>
                  <a:pt x="268" y="98"/>
                  <a:pt x="272" y="110"/>
                </a:cubicBezTo>
                <a:cubicBezTo>
                  <a:pt x="277" y="127"/>
                  <a:pt x="300" y="134"/>
                  <a:pt x="346" y="134"/>
                </a:cubicBezTo>
                <a:cubicBezTo>
                  <a:pt x="376" y="134"/>
                  <a:pt x="414" y="131"/>
                  <a:pt x="454" y="127"/>
                </a:cubicBezTo>
                <a:cubicBezTo>
                  <a:pt x="460" y="127"/>
                  <a:pt x="466" y="126"/>
                  <a:pt x="473" y="125"/>
                </a:cubicBezTo>
                <a:cubicBezTo>
                  <a:pt x="419" y="140"/>
                  <a:pt x="372" y="148"/>
                  <a:pt x="335" y="148"/>
                </a:cubicBezTo>
                <a:cubicBezTo>
                  <a:pt x="292" y="148"/>
                  <a:pt x="264" y="138"/>
                  <a:pt x="256" y="119"/>
                </a:cubicBezTo>
                <a:cubicBezTo>
                  <a:pt x="250" y="107"/>
                  <a:pt x="256" y="91"/>
                  <a:pt x="271" y="74"/>
                </a:cubicBezTo>
                <a:cubicBezTo>
                  <a:pt x="273" y="72"/>
                  <a:pt x="273" y="72"/>
                  <a:pt x="273" y="72"/>
                </a:cubicBezTo>
                <a:cubicBezTo>
                  <a:pt x="270" y="71"/>
                  <a:pt x="270" y="71"/>
                  <a:pt x="270" y="71"/>
                </a:cubicBezTo>
                <a:cubicBezTo>
                  <a:pt x="268" y="70"/>
                  <a:pt x="102" y="29"/>
                  <a:pt x="70" y="22"/>
                </a:cubicBezTo>
                <a:cubicBezTo>
                  <a:pt x="63" y="21"/>
                  <a:pt x="56" y="20"/>
                  <a:pt x="49" y="20"/>
                </a:cubicBezTo>
                <a:cubicBezTo>
                  <a:pt x="24" y="20"/>
                  <a:pt x="3" y="30"/>
                  <a:pt x="0" y="44"/>
                </a:cubicBezTo>
                <a:cubicBezTo>
                  <a:pt x="0" y="45"/>
                  <a:pt x="0" y="46"/>
                  <a:pt x="0" y="47"/>
                </a:cubicBezTo>
                <a:cubicBezTo>
                  <a:pt x="0" y="48"/>
                  <a:pt x="0" y="48"/>
                  <a:pt x="0" y="48"/>
                </a:cubicBezTo>
                <a:cubicBezTo>
                  <a:pt x="0" y="55"/>
                  <a:pt x="5" y="66"/>
                  <a:pt x="28" y="77"/>
                </a:cubicBezTo>
                <a:cubicBezTo>
                  <a:pt x="271" y="179"/>
                  <a:pt x="271" y="179"/>
                  <a:pt x="271" y="179"/>
                </a:cubicBezTo>
                <a:cubicBezTo>
                  <a:pt x="279" y="182"/>
                  <a:pt x="287" y="185"/>
                  <a:pt x="296" y="189"/>
                </a:cubicBezTo>
                <a:cubicBezTo>
                  <a:pt x="323" y="200"/>
                  <a:pt x="351" y="212"/>
                  <a:pt x="377" y="212"/>
                </a:cubicBezTo>
                <a:cubicBezTo>
                  <a:pt x="388" y="212"/>
                  <a:pt x="398" y="211"/>
                  <a:pt x="408" y="208"/>
                </a:cubicBezTo>
                <a:cubicBezTo>
                  <a:pt x="427" y="204"/>
                  <a:pt x="474" y="190"/>
                  <a:pt x="525" y="175"/>
                </a:cubicBezTo>
                <a:cubicBezTo>
                  <a:pt x="574" y="161"/>
                  <a:pt x="624" y="146"/>
                  <a:pt x="644" y="141"/>
                </a:cubicBezTo>
                <a:cubicBezTo>
                  <a:pt x="660" y="138"/>
                  <a:pt x="677" y="136"/>
                  <a:pt x="694" y="136"/>
                </a:cubicBezTo>
                <a:cubicBezTo>
                  <a:pt x="725" y="136"/>
                  <a:pt x="755" y="141"/>
                  <a:pt x="786" y="147"/>
                </a:cubicBezTo>
                <a:cubicBezTo>
                  <a:pt x="796" y="149"/>
                  <a:pt x="796" y="149"/>
                  <a:pt x="796" y="149"/>
                </a:cubicBezTo>
                <a:cubicBezTo>
                  <a:pt x="796" y="25"/>
                  <a:pt x="796" y="25"/>
                  <a:pt x="796" y="25"/>
                </a:cubicBezTo>
                <a:lnTo>
                  <a:pt x="789" y="24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1" name="矩形 20">
            <a:extLst>
              <a:ext uri="{FF2B5EF4-FFF2-40B4-BE49-F238E27FC236}">
                <a16:creationId xmlns:a16="http://schemas.microsoft.com/office/drawing/2014/main" id="{0C28E220-4C0A-408A-9FBF-F72314C8C458}"/>
              </a:ext>
            </a:extLst>
          </p:cNvPr>
          <p:cNvSpPr/>
          <p:nvPr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637D1B18-38DA-461B-A012-A10BFB5931F4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1384300" y="5868988"/>
            <a:ext cx="123825" cy="107950"/>
          </a:xfrm>
          <a:custGeom>
            <a:avLst/>
            <a:gdLst>
              <a:gd name="T0" fmla="*/ 61913 w 302"/>
              <a:gd name="T1" fmla="*/ 22986 h 263"/>
              <a:gd name="T2" fmla="*/ 93074 w 302"/>
              <a:gd name="T3" fmla="*/ 0 h 263"/>
              <a:gd name="T4" fmla="*/ 123825 w 302"/>
              <a:gd name="T5" fmla="*/ 30784 h 263"/>
              <a:gd name="T6" fmla="*/ 61913 w 302"/>
              <a:gd name="T7" fmla="*/ 107950 h 263"/>
              <a:gd name="T8" fmla="*/ 0 w 302"/>
              <a:gd name="T9" fmla="*/ 30784 h 263"/>
              <a:gd name="T10" fmla="*/ 31161 w 302"/>
              <a:gd name="T11" fmla="*/ 0 h 263"/>
              <a:gd name="T12" fmla="*/ 61913 w 302"/>
              <a:gd name="T13" fmla="*/ 22986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3" name="Freeform 7">
            <a:extLst>
              <a:ext uri="{FF2B5EF4-FFF2-40B4-BE49-F238E27FC236}">
                <a16:creationId xmlns:a16="http://schemas.microsoft.com/office/drawing/2014/main" id="{6C4EF705-AC4E-4004-91A8-6E60DC72FC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434975" y="4641850"/>
            <a:ext cx="195263" cy="169863"/>
          </a:xfrm>
          <a:custGeom>
            <a:avLst/>
            <a:gdLst>
              <a:gd name="T0" fmla="*/ 97632 w 302"/>
              <a:gd name="T1" fmla="*/ 36169 h 263"/>
              <a:gd name="T2" fmla="*/ 146771 w 302"/>
              <a:gd name="T3" fmla="*/ 0 h 263"/>
              <a:gd name="T4" fmla="*/ 195263 w 302"/>
              <a:gd name="T5" fmla="*/ 48440 h 263"/>
              <a:gd name="T6" fmla="*/ 97632 w 302"/>
              <a:gd name="T7" fmla="*/ 169863 h 263"/>
              <a:gd name="T8" fmla="*/ 0 w 302"/>
              <a:gd name="T9" fmla="*/ 48440 h 263"/>
              <a:gd name="T10" fmla="*/ 49139 w 302"/>
              <a:gd name="T11" fmla="*/ 0 h 263"/>
              <a:gd name="T12" fmla="*/ 97632 w 302"/>
              <a:gd name="T13" fmla="*/ 36169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4" name="Freeform 7">
            <a:extLst>
              <a:ext uri="{FF2B5EF4-FFF2-40B4-BE49-F238E27FC236}">
                <a16:creationId xmlns:a16="http://schemas.microsoft.com/office/drawing/2014/main" id="{8AEB3733-EA0E-4191-981B-45187F45B143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55638" y="1625600"/>
            <a:ext cx="234950" cy="203200"/>
          </a:xfrm>
          <a:custGeom>
            <a:avLst/>
            <a:gdLst>
              <a:gd name="T0" fmla="*/ 117475 w 302"/>
              <a:gd name="T1" fmla="*/ 43267 h 263"/>
              <a:gd name="T2" fmla="*/ 176601 w 302"/>
              <a:gd name="T3" fmla="*/ 0 h 263"/>
              <a:gd name="T4" fmla="*/ 234950 w 302"/>
              <a:gd name="T5" fmla="*/ 57947 h 263"/>
              <a:gd name="T6" fmla="*/ 117475 w 302"/>
              <a:gd name="T7" fmla="*/ 203200 h 263"/>
              <a:gd name="T8" fmla="*/ 0 w 302"/>
              <a:gd name="T9" fmla="*/ 57947 h 263"/>
              <a:gd name="T10" fmla="*/ 59126 w 302"/>
              <a:gd name="T11" fmla="*/ 0 h 263"/>
              <a:gd name="T12" fmla="*/ 117475 w 302"/>
              <a:gd name="T13" fmla="*/ 43267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5" name="Freeform 7">
            <a:extLst>
              <a:ext uri="{FF2B5EF4-FFF2-40B4-BE49-F238E27FC236}">
                <a16:creationId xmlns:a16="http://schemas.microsoft.com/office/drawing/2014/main" id="{B08E5BB6-4691-4F14-9BBA-1001FC3038EA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6872288" y="1358900"/>
            <a:ext cx="458787" cy="398463"/>
          </a:xfrm>
          <a:custGeom>
            <a:avLst/>
            <a:gdLst>
              <a:gd name="T0" fmla="*/ 229394 w 302"/>
              <a:gd name="T1" fmla="*/ 84844 h 263"/>
              <a:gd name="T2" fmla="*/ 344850 w 302"/>
              <a:gd name="T3" fmla="*/ 0 h 263"/>
              <a:gd name="T4" fmla="*/ 458787 w 302"/>
              <a:gd name="T5" fmla="*/ 113630 h 263"/>
              <a:gd name="T6" fmla="*/ 229394 w 302"/>
              <a:gd name="T7" fmla="*/ 398463 h 263"/>
              <a:gd name="T8" fmla="*/ 0 w 302"/>
              <a:gd name="T9" fmla="*/ 113630 h 263"/>
              <a:gd name="T10" fmla="*/ 115456 w 302"/>
              <a:gd name="T11" fmla="*/ 0 h 263"/>
              <a:gd name="T12" fmla="*/ 229394 w 302"/>
              <a:gd name="T13" fmla="*/ 84844 h 263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302" h="263">
                <a:moveTo>
                  <a:pt x="151" y="56"/>
                </a:moveTo>
                <a:cubicBezTo>
                  <a:pt x="170" y="19"/>
                  <a:pt x="189" y="0"/>
                  <a:pt x="227" y="0"/>
                </a:cubicBezTo>
                <a:cubicBezTo>
                  <a:pt x="268" y="0"/>
                  <a:pt x="302" y="34"/>
                  <a:pt x="302" y="75"/>
                </a:cubicBezTo>
                <a:cubicBezTo>
                  <a:pt x="302" y="151"/>
                  <a:pt x="227" y="188"/>
                  <a:pt x="151" y="263"/>
                </a:cubicBezTo>
                <a:cubicBezTo>
                  <a:pt x="76" y="188"/>
                  <a:pt x="0" y="151"/>
                  <a:pt x="0" y="75"/>
                </a:cubicBezTo>
                <a:cubicBezTo>
                  <a:pt x="0" y="34"/>
                  <a:pt x="34" y="0"/>
                  <a:pt x="76" y="0"/>
                </a:cubicBezTo>
                <a:cubicBezTo>
                  <a:pt x="113" y="0"/>
                  <a:pt x="132" y="19"/>
                  <a:pt x="151" y="56"/>
                </a:cubicBezTo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/>
          <a:lstStyle/>
          <a:p>
            <a:pPr eaLnBrk="1" hangingPunct="1"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6" name="十字形 25">
            <a:extLst>
              <a:ext uri="{FF2B5EF4-FFF2-40B4-BE49-F238E27FC236}">
                <a16:creationId xmlns:a16="http://schemas.microsoft.com/office/drawing/2014/main" id="{8CB52082-A444-4592-9013-030E2EE4504A}"/>
              </a:ext>
            </a:extLst>
          </p:cNvPr>
          <p:cNvSpPr/>
          <p:nvPr/>
        </p:nvSpPr>
        <p:spPr>
          <a:xfrm>
            <a:off x="7026275" y="149383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7" name="十字形 26">
            <a:extLst>
              <a:ext uri="{FF2B5EF4-FFF2-40B4-BE49-F238E27FC236}">
                <a16:creationId xmlns:a16="http://schemas.microsoft.com/office/drawing/2014/main" id="{5451F505-186E-4DF9-B00B-7D85ACF98159}"/>
              </a:ext>
            </a:extLst>
          </p:cNvPr>
          <p:cNvSpPr/>
          <p:nvPr/>
        </p:nvSpPr>
        <p:spPr>
          <a:xfrm>
            <a:off x="10963275" y="5513388"/>
            <a:ext cx="168275" cy="166687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8" name="十字形 27">
            <a:extLst>
              <a:ext uri="{FF2B5EF4-FFF2-40B4-BE49-F238E27FC236}">
                <a16:creationId xmlns:a16="http://schemas.microsoft.com/office/drawing/2014/main" id="{A5828762-AAF0-414A-B460-F0C8D890E233}"/>
              </a:ext>
            </a:extLst>
          </p:cNvPr>
          <p:cNvSpPr/>
          <p:nvPr/>
        </p:nvSpPr>
        <p:spPr>
          <a:xfrm>
            <a:off x="720725" y="1684338"/>
            <a:ext cx="100013" cy="98425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29" name="十字形 28">
            <a:extLst>
              <a:ext uri="{FF2B5EF4-FFF2-40B4-BE49-F238E27FC236}">
                <a16:creationId xmlns:a16="http://schemas.microsoft.com/office/drawing/2014/main" id="{E8AC4D58-FD13-4B10-AC9A-7619D24B46F2}"/>
              </a:ext>
            </a:extLst>
          </p:cNvPr>
          <p:cNvSpPr/>
          <p:nvPr/>
        </p:nvSpPr>
        <p:spPr>
          <a:xfrm>
            <a:off x="495300" y="4686300"/>
            <a:ext cx="84138" cy="825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0" name="十字形 29">
            <a:extLst>
              <a:ext uri="{FF2B5EF4-FFF2-40B4-BE49-F238E27FC236}">
                <a16:creationId xmlns:a16="http://schemas.microsoft.com/office/drawing/2014/main" id="{9D836991-E8BC-4A0E-8C7F-8A01513271EC}"/>
              </a:ext>
            </a:extLst>
          </p:cNvPr>
          <p:cNvSpPr/>
          <p:nvPr/>
        </p:nvSpPr>
        <p:spPr>
          <a:xfrm flipV="1">
            <a:off x="1420813" y="5900738"/>
            <a:ext cx="46037" cy="44450"/>
          </a:xfrm>
          <a:prstGeom prst="plus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31" name="灯片编号占位符 3">
            <a:extLst>
              <a:ext uri="{FF2B5EF4-FFF2-40B4-BE49-F238E27FC236}">
                <a16:creationId xmlns:a16="http://schemas.microsoft.com/office/drawing/2014/main" id="{D38868C3-7F66-486E-8149-1B384942C51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170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>
            <a:extLst>
              <a:ext uri="{FF2B5EF4-FFF2-40B4-BE49-F238E27FC236}">
                <a16:creationId xmlns:a16="http://schemas.microsoft.com/office/drawing/2014/main" id="{4C76AF65-E0E4-43CF-949B-CF73C4572E91}"/>
              </a:ext>
            </a:extLst>
          </p:cNvPr>
          <p:cNvSpPr/>
          <p:nvPr userDrawn="1"/>
        </p:nvSpPr>
        <p:spPr>
          <a:xfrm>
            <a:off x="0" y="6332538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3" name="灯片编号占位符 3">
            <a:extLst>
              <a:ext uri="{FF2B5EF4-FFF2-40B4-BE49-F238E27FC236}">
                <a16:creationId xmlns:a16="http://schemas.microsoft.com/office/drawing/2014/main" id="{194582F1-EBC8-444A-ACEC-CC3585D622D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4615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A6F82832-1E58-4EDF-88B9-DDBF63BE7A4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C4E654D-1A12-4050-9067-0A5C796A580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72488" y="6453188"/>
            <a:ext cx="3463925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1815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内容页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A63138D9-C9AC-458F-89A4-034B3B6A6E33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pic>
        <p:nvPicPr>
          <p:cNvPr id="4" name="图片 3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90906D43-30AF-4328-838E-E8060B217D3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264651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54637F37-DF31-4E17-854B-B7CF4397D57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426450" y="6356350"/>
            <a:ext cx="3463925" cy="501650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628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页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4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2E07CE08-4388-430A-B64D-AC2C46EF4F8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文本占位符 9"/>
          <p:cNvSpPr>
            <a:spLocks noGrp="1"/>
          </p:cNvSpPr>
          <p:nvPr>
            <p:ph type="body" sz="quarter" idx="10"/>
          </p:nvPr>
        </p:nvSpPr>
        <p:spPr>
          <a:xfrm>
            <a:off x="1138716" y="104917"/>
            <a:ext cx="3315541" cy="575005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400" b="1">
                <a:solidFill>
                  <a:schemeClr val="accent1">
                    <a:lumMod val="50000"/>
                  </a:schemeClr>
                </a:solidFill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noProof="1"/>
              <a:t>单击此处编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C2B7551-CC2D-4F4E-9767-5D65EED5CB2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6950" y="6380163"/>
            <a:ext cx="3462338" cy="5016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  <a:endParaRPr lang="zh-CN" altLang="en-US">
              <a:latin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330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F86DCBE6-0440-4E75-9CC0-027C6C85E4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-74613" y="3806827"/>
            <a:ext cx="6170613" cy="3051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图片 7">
            <a:extLst>
              <a:ext uri="{FF2B5EF4-FFF2-40B4-BE49-F238E27FC236}">
                <a16:creationId xmlns:a16="http://schemas.microsoft.com/office/drawing/2014/main" id="{0BD0C73F-5851-42CB-AE7A-A6E7AC9ED50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55513"/>
          <a:stretch>
            <a:fillRect/>
          </a:stretch>
        </p:blipFill>
        <p:spPr bwMode="auto">
          <a:xfrm>
            <a:off x="6069014" y="3806827"/>
            <a:ext cx="6205537" cy="305117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箭头: V 形 192">
            <a:extLst>
              <a:ext uri="{FF2B5EF4-FFF2-40B4-BE49-F238E27FC236}">
                <a16:creationId xmlns:a16="http://schemas.microsoft.com/office/drawing/2014/main" id="{FCBB3271-70F2-4C6D-9BA6-519D767B4C18}"/>
              </a:ext>
            </a:extLst>
          </p:cNvPr>
          <p:cNvSpPr/>
          <p:nvPr/>
        </p:nvSpPr>
        <p:spPr>
          <a:xfrm>
            <a:off x="7115175" y="1751013"/>
            <a:ext cx="525463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B7C04D8B-E52A-415C-A8A6-714F557A0F09}"/>
              </a:ext>
            </a:extLst>
          </p:cNvPr>
          <p:cNvSpPr/>
          <p:nvPr/>
        </p:nvSpPr>
        <p:spPr>
          <a:xfrm>
            <a:off x="5170488" y="1727200"/>
            <a:ext cx="1871662" cy="527050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/>
          </a:p>
        </p:txBody>
      </p:sp>
      <p:sp>
        <p:nvSpPr>
          <p:cNvPr id="6" name="箭头: V 形 194">
            <a:extLst>
              <a:ext uri="{FF2B5EF4-FFF2-40B4-BE49-F238E27FC236}">
                <a16:creationId xmlns:a16="http://schemas.microsoft.com/office/drawing/2014/main" id="{22953593-F299-42EC-AF0A-CF5AA03E88D3}"/>
              </a:ext>
            </a:extLst>
          </p:cNvPr>
          <p:cNvSpPr/>
          <p:nvPr/>
        </p:nvSpPr>
        <p:spPr>
          <a:xfrm rot="10800000">
            <a:off x="4551363" y="1751013"/>
            <a:ext cx="525462" cy="479425"/>
          </a:xfrm>
          <a:prstGeom prst="chevron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8886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标题占位符 1">
            <a:extLst>
              <a:ext uri="{FF2B5EF4-FFF2-40B4-BE49-F238E27FC236}">
                <a16:creationId xmlns:a16="http://schemas.microsoft.com/office/drawing/2014/main" id="{FCA1235C-4367-4D9F-A5C6-7694EB16467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文本占位符 2">
            <a:extLst>
              <a:ext uri="{FF2B5EF4-FFF2-40B4-BE49-F238E27FC236}">
                <a16:creationId xmlns:a16="http://schemas.microsoft.com/office/drawing/2014/main" id="{378CACA6-FB3D-49C8-829B-3229260AC5AE}"/>
              </a:ext>
            </a:extLst>
          </p:cNvPr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grpSp>
        <p:nvGrpSpPr>
          <p:cNvPr id="4" name="图形 2" descr="书架上的书籍">
            <a:extLst>
              <a:ext uri="{FF2B5EF4-FFF2-40B4-BE49-F238E27FC236}">
                <a16:creationId xmlns:a16="http://schemas.microsoft.com/office/drawing/2014/main" id="{69DFF65B-4D52-4C2E-B9D4-7906643B1828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96838" y="20638"/>
            <a:ext cx="11998325" cy="744537"/>
            <a:chOff x="382875" y="263826"/>
            <a:chExt cx="12747857" cy="666749"/>
          </a:xfrm>
        </p:grpSpPr>
        <p:sp>
          <p:nvSpPr>
            <p:cNvPr id="5" name="任意多边形: 形状 4">
              <a:extLst>
                <a:ext uri="{FF2B5EF4-FFF2-40B4-BE49-F238E27FC236}">
                  <a16:creationId xmlns:a16="http://schemas.microsoft.com/office/drawing/2014/main" id="{F356F6C7-0908-4710-835B-7AAE8E973DA4}"/>
                </a:ext>
              </a:extLst>
            </p:cNvPr>
            <p:cNvSpPr/>
            <p:nvPr/>
          </p:nvSpPr>
          <p:spPr>
            <a:xfrm>
              <a:off x="382875" y="885083"/>
              <a:ext cx="12747857" cy="45492"/>
            </a:xfrm>
            <a:custGeom>
              <a:avLst/>
              <a:gdLst>
                <a:gd name="connsiteX0" fmla="*/ 0 w 647700"/>
                <a:gd name="connsiteY0" fmla="*/ 0 h 57150"/>
                <a:gd name="connsiteX1" fmla="*/ 647700 w 647700"/>
                <a:gd name="connsiteY1" fmla="*/ 0 h 57150"/>
                <a:gd name="connsiteX2" fmla="*/ 647700 w 647700"/>
                <a:gd name="connsiteY2" fmla="*/ 57150 h 57150"/>
                <a:gd name="connsiteX3" fmla="*/ 0 w 647700"/>
                <a:gd name="connsiteY3" fmla="*/ 57150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47700" h="57150">
                  <a:moveTo>
                    <a:pt x="0" y="0"/>
                  </a:moveTo>
                  <a:lnTo>
                    <a:pt x="647700" y="0"/>
                  </a:lnTo>
                  <a:lnTo>
                    <a:pt x="647700" y="57150"/>
                  </a:lnTo>
                  <a:lnTo>
                    <a:pt x="0" y="571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 dirty="0"/>
            </a:p>
          </p:txBody>
        </p:sp>
        <p:sp>
          <p:nvSpPr>
            <p:cNvPr id="6" name="任意多边形: 形状 5">
              <a:extLst>
                <a:ext uri="{FF2B5EF4-FFF2-40B4-BE49-F238E27FC236}">
                  <a16:creationId xmlns:a16="http://schemas.microsoft.com/office/drawing/2014/main" id="{0E653F8F-B13F-435E-AF52-3200292D0FD2}"/>
                </a:ext>
              </a:extLst>
            </p:cNvPr>
            <p:cNvSpPr/>
            <p:nvPr/>
          </p:nvSpPr>
          <p:spPr>
            <a:xfrm>
              <a:off x="382875" y="263826"/>
              <a:ext cx="75900" cy="553018"/>
            </a:xfrm>
            <a:custGeom>
              <a:avLst/>
              <a:gdLst>
                <a:gd name="connsiteX0" fmla="*/ 0 w 76200"/>
                <a:gd name="connsiteY0" fmla="*/ 0 h 552450"/>
                <a:gd name="connsiteX1" fmla="*/ 76200 w 76200"/>
                <a:gd name="connsiteY1" fmla="*/ 0 h 552450"/>
                <a:gd name="connsiteX2" fmla="*/ 76200 w 76200"/>
                <a:gd name="connsiteY2" fmla="*/ 552450 h 552450"/>
                <a:gd name="connsiteX3" fmla="*/ 0 w 76200"/>
                <a:gd name="connsiteY3" fmla="*/ 552450 h 552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76200" h="552450">
                  <a:moveTo>
                    <a:pt x="0" y="0"/>
                  </a:moveTo>
                  <a:lnTo>
                    <a:pt x="76200" y="0"/>
                  </a:lnTo>
                  <a:lnTo>
                    <a:pt x="76200" y="552450"/>
                  </a:lnTo>
                  <a:lnTo>
                    <a:pt x="0" y="5524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7" name="任意多边形: 形状 6">
              <a:extLst>
                <a:ext uri="{FF2B5EF4-FFF2-40B4-BE49-F238E27FC236}">
                  <a16:creationId xmlns:a16="http://schemas.microsoft.com/office/drawing/2014/main" id="{808D2FCE-28A7-4AAA-B0A9-3F0EBE712310}"/>
                </a:ext>
              </a:extLst>
            </p:cNvPr>
            <p:cNvSpPr/>
            <p:nvPr/>
          </p:nvSpPr>
          <p:spPr>
            <a:xfrm>
              <a:off x="858516" y="740075"/>
              <a:ext cx="172040" cy="76769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8" name="任意多边形: 形状 7">
              <a:extLst>
                <a:ext uri="{FF2B5EF4-FFF2-40B4-BE49-F238E27FC236}">
                  <a16:creationId xmlns:a16="http://schemas.microsoft.com/office/drawing/2014/main" id="{B23A1549-661D-459C-A756-80C95E53B8BB}"/>
                </a:ext>
              </a:extLst>
            </p:cNvPr>
            <p:cNvSpPr/>
            <p:nvPr/>
          </p:nvSpPr>
          <p:spPr>
            <a:xfrm>
              <a:off x="858516" y="415941"/>
              <a:ext cx="172040" cy="285750"/>
            </a:xfrm>
            <a:custGeom>
              <a:avLst/>
              <a:gdLst>
                <a:gd name="connsiteX0" fmla="*/ 0 w 171450"/>
                <a:gd name="connsiteY0" fmla="*/ 0 h 285750"/>
                <a:gd name="connsiteX1" fmla="*/ 171450 w 171450"/>
                <a:gd name="connsiteY1" fmla="*/ 0 h 285750"/>
                <a:gd name="connsiteX2" fmla="*/ 171450 w 171450"/>
                <a:gd name="connsiteY2" fmla="*/ 285750 h 285750"/>
                <a:gd name="connsiteX3" fmla="*/ 0 w 171450"/>
                <a:gd name="connsiteY3" fmla="*/ 285750 h 2857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285750">
                  <a:moveTo>
                    <a:pt x="0" y="0"/>
                  </a:moveTo>
                  <a:lnTo>
                    <a:pt x="171450" y="0"/>
                  </a:lnTo>
                  <a:lnTo>
                    <a:pt x="171450" y="285750"/>
                  </a:lnTo>
                  <a:lnTo>
                    <a:pt x="0" y="28575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9" name="任意多边形: 形状 8">
              <a:extLst>
                <a:ext uri="{FF2B5EF4-FFF2-40B4-BE49-F238E27FC236}">
                  <a16:creationId xmlns:a16="http://schemas.microsoft.com/office/drawing/2014/main" id="{A66DA3ED-11CA-4075-BCD8-77EA02283C0E}"/>
                </a:ext>
              </a:extLst>
            </p:cNvPr>
            <p:cNvSpPr/>
            <p:nvPr/>
          </p:nvSpPr>
          <p:spPr>
            <a:xfrm>
              <a:off x="858516" y="302210"/>
              <a:ext cx="172040" cy="75347"/>
            </a:xfrm>
            <a:custGeom>
              <a:avLst/>
              <a:gdLst>
                <a:gd name="connsiteX0" fmla="*/ 0 w 171450"/>
                <a:gd name="connsiteY0" fmla="*/ 0 h 76200"/>
                <a:gd name="connsiteX1" fmla="*/ 171450 w 171450"/>
                <a:gd name="connsiteY1" fmla="*/ 0 h 76200"/>
                <a:gd name="connsiteX2" fmla="*/ 171450 w 171450"/>
                <a:gd name="connsiteY2" fmla="*/ 76200 h 76200"/>
                <a:gd name="connsiteX3" fmla="*/ 0 w 171450"/>
                <a:gd name="connsiteY3" fmla="*/ 76200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71450" h="76200">
                  <a:moveTo>
                    <a:pt x="0" y="0"/>
                  </a:moveTo>
                  <a:lnTo>
                    <a:pt x="171450" y="0"/>
                  </a:lnTo>
                  <a:lnTo>
                    <a:pt x="171450" y="76200"/>
                  </a:lnTo>
                  <a:lnTo>
                    <a:pt x="0" y="7620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0" name="任意多边形: 形状 9">
              <a:extLst>
                <a:ext uri="{FF2B5EF4-FFF2-40B4-BE49-F238E27FC236}">
                  <a16:creationId xmlns:a16="http://schemas.microsoft.com/office/drawing/2014/main" id="{845A5248-41E0-4E66-85A9-221ABEA205B6}"/>
                </a:ext>
              </a:extLst>
            </p:cNvPr>
            <p:cNvSpPr/>
            <p:nvPr/>
          </p:nvSpPr>
          <p:spPr>
            <a:xfrm>
              <a:off x="667922" y="397460"/>
              <a:ext cx="153488" cy="419384"/>
            </a:xfrm>
            <a:custGeom>
              <a:avLst/>
              <a:gdLst>
                <a:gd name="connsiteX0" fmla="*/ 76200 w 152400"/>
                <a:gd name="connsiteY0" fmla="*/ 76200 h 419100"/>
                <a:gd name="connsiteX1" fmla="*/ 57150 w 152400"/>
                <a:gd name="connsiteY1" fmla="*/ 57150 h 419100"/>
                <a:gd name="connsiteX2" fmla="*/ 76200 w 152400"/>
                <a:gd name="connsiteY2" fmla="*/ 38100 h 419100"/>
                <a:gd name="connsiteX3" fmla="*/ 95250 w 152400"/>
                <a:gd name="connsiteY3" fmla="*/ 57150 h 419100"/>
                <a:gd name="connsiteX4" fmla="*/ 76200 w 152400"/>
                <a:gd name="connsiteY4" fmla="*/ 76200 h 419100"/>
                <a:gd name="connsiteX5" fmla="*/ 76200 w 152400"/>
                <a:gd name="connsiteY5" fmla="*/ 381000 h 419100"/>
                <a:gd name="connsiteX6" fmla="*/ 57150 w 152400"/>
                <a:gd name="connsiteY6" fmla="*/ 361950 h 419100"/>
                <a:gd name="connsiteX7" fmla="*/ 76200 w 152400"/>
                <a:gd name="connsiteY7" fmla="*/ 342900 h 419100"/>
                <a:gd name="connsiteX8" fmla="*/ 95250 w 152400"/>
                <a:gd name="connsiteY8" fmla="*/ 361950 h 419100"/>
                <a:gd name="connsiteX9" fmla="*/ 76200 w 152400"/>
                <a:gd name="connsiteY9" fmla="*/ 381000 h 419100"/>
                <a:gd name="connsiteX10" fmla="*/ 152400 w 152400"/>
                <a:gd name="connsiteY10" fmla="*/ 0 h 419100"/>
                <a:gd name="connsiteX11" fmla="*/ 0 w 152400"/>
                <a:gd name="connsiteY11" fmla="*/ 0 h 419100"/>
                <a:gd name="connsiteX12" fmla="*/ 0 w 152400"/>
                <a:gd name="connsiteY12" fmla="*/ 419100 h 419100"/>
                <a:gd name="connsiteX13" fmla="*/ 152400 w 152400"/>
                <a:gd name="connsiteY13" fmla="*/ 419100 h 419100"/>
                <a:gd name="connsiteX14" fmla="*/ 152400 w 152400"/>
                <a:gd name="connsiteY14" fmla="*/ 0 h 419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2400" h="419100">
                  <a:moveTo>
                    <a:pt x="76200" y="76200"/>
                  </a:moveTo>
                  <a:cubicBezTo>
                    <a:pt x="65723" y="76200"/>
                    <a:pt x="57150" y="67627"/>
                    <a:pt x="57150" y="57150"/>
                  </a:cubicBezTo>
                  <a:cubicBezTo>
                    <a:pt x="57150" y="46673"/>
                    <a:pt x="65723" y="38100"/>
                    <a:pt x="76200" y="38100"/>
                  </a:cubicBezTo>
                  <a:cubicBezTo>
                    <a:pt x="86677" y="38100"/>
                    <a:pt x="95250" y="46673"/>
                    <a:pt x="95250" y="57150"/>
                  </a:cubicBezTo>
                  <a:cubicBezTo>
                    <a:pt x="95250" y="67627"/>
                    <a:pt x="86677" y="76200"/>
                    <a:pt x="76200" y="76200"/>
                  </a:cubicBezTo>
                  <a:close/>
                  <a:moveTo>
                    <a:pt x="76200" y="381000"/>
                  </a:moveTo>
                  <a:cubicBezTo>
                    <a:pt x="65723" y="381000"/>
                    <a:pt x="57150" y="372428"/>
                    <a:pt x="57150" y="361950"/>
                  </a:cubicBezTo>
                  <a:cubicBezTo>
                    <a:pt x="57150" y="351473"/>
                    <a:pt x="65723" y="342900"/>
                    <a:pt x="76200" y="342900"/>
                  </a:cubicBezTo>
                  <a:cubicBezTo>
                    <a:pt x="86677" y="342900"/>
                    <a:pt x="95250" y="351473"/>
                    <a:pt x="95250" y="361950"/>
                  </a:cubicBezTo>
                  <a:cubicBezTo>
                    <a:pt x="95250" y="372428"/>
                    <a:pt x="86677" y="381000"/>
                    <a:pt x="76200" y="381000"/>
                  </a:cubicBezTo>
                  <a:close/>
                  <a:moveTo>
                    <a:pt x="152400" y="0"/>
                  </a:moveTo>
                  <a:lnTo>
                    <a:pt x="0" y="0"/>
                  </a:lnTo>
                  <a:lnTo>
                    <a:pt x="0" y="419100"/>
                  </a:lnTo>
                  <a:lnTo>
                    <a:pt x="152400" y="419100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  <p:sp>
          <p:nvSpPr>
            <p:cNvPr id="11" name="任意多边形: 形状 10">
              <a:extLst>
                <a:ext uri="{FF2B5EF4-FFF2-40B4-BE49-F238E27FC236}">
                  <a16:creationId xmlns:a16="http://schemas.microsoft.com/office/drawing/2014/main" id="{07EFF09F-2E6E-46DB-BEBB-EF353E08ACCB}"/>
                </a:ext>
              </a:extLst>
            </p:cNvPr>
            <p:cNvSpPr/>
            <p:nvPr/>
          </p:nvSpPr>
          <p:spPr>
            <a:xfrm>
              <a:off x="497569" y="320692"/>
              <a:ext cx="133246" cy="496152"/>
            </a:xfrm>
            <a:custGeom>
              <a:avLst/>
              <a:gdLst>
                <a:gd name="connsiteX0" fmla="*/ 95250 w 133350"/>
                <a:gd name="connsiteY0" fmla="*/ 95250 h 495300"/>
                <a:gd name="connsiteX1" fmla="*/ 38100 w 133350"/>
                <a:gd name="connsiteY1" fmla="*/ 95250 h 495300"/>
                <a:gd name="connsiteX2" fmla="*/ 38100 w 133350"/>
                <a:gd name="connsiteY2" fmla="*/ 38100 h 495300"/>
                <a:gd name="connsiteX3" fmla="*/ 95250 w 133350"/>
                <a:gd name="connsiteY3" fmla="*/ 38100 h 495300"/>
                <a:gd name="connsiteX4" fmla="*/ 95250 w 133350"/>
                <a:gd name="connsiteY4" fmla="*/ 95250 h 495300"/>
                <a:gd name="connsiteX5" fmla="*/ 133350 w 133350"/>
                <a:gd name="connsiteY5" fmla="*/ 0 h 495300"/>
                <a:gd name="connsiteX6" fmla="*/ 0 w 133350"/>
                <a:gd name="connsiteY6" fmla="*/ 0 h 495300"/>
                <a:gd name="connsiteX7" fmla="*/ 0 w 133350"/>
                <a:gd name="connsiteY7" fmla="*/ 495300 h 495300"/>
                <a:gd name="connsiteX8" fmla="*/ 133350 w 133350"/>
                <a:gd name="connsiteY8" fmla="*/ 495300 h 495300"/>
                <a:gd name="connsiteX9" fmla="*/ 133350 w 133350"/>
                <a:gd name="connsiteY9" fmla="*/ 0 h 4953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3350" h="495300">
                  <a:moveTo>
                    <a:pt x="95250" y="95250"/>
                  </a:moveTo>
                  <a:lnTo>
                    <a:pt x="38100" y="95250"/>
                  </a:lnTo>
                  <a:lnTo>
                    <a:pt x="38100" y="38100"/>
                  </a:lnTo>
                  <a:lnTo>
                    <a:pt x="95250" y="38100"/>
                  </a:lnTo>
                  <a:lnTo>
                    <a:pt x="95250" y="95250"/>
                  </a:lnTo>
                  <a:close/>
                  <a:moveTo>
                    <a:pt x="133350" y="0"/>
                  </a:moveTo>
                  <a:lnTo>
                    <a:pt x="0" y="0"/>
                  </a:lnTo>
                  <a:lnTo>
                    <a:pt x="0" y="495300"/>
                  </a:lnTo>
                  <a:lnTo>
                    <a:pt x="133350" y="495300"/>
                  </a:lnTo>
                  <a:lnTo>
                    <a:pt x="13335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anchor="ctr"/>
            <a:lstStyle/>
            <a:p>
              <a:pPr eaLnBrk="1" hangingPunct="1">
                <a:buFont typeface="Arial" panose="020B0604020202020204" pitchFamily="34" charset="0"/>
                <a:buNone/>
                <a:defRPr/>
              </a:pPr>
              <a:endParaRPr lang="zh-CN" altLang="en-US"/>
            </a:p>
          </p:txBody>
        </p:sp>
      </p:grpSp>
      <p:pic>
        <p:nvPicPr>
          <p:cNvPr id="12" name="图片 11" descr="图片包含 游戏机, 标志, 房间, 食物&#10;&#10;描述已自动生成">
            <a:extLst>
              <a:ext uri="{FF2B5EF4-FFF2-40B4-BE49-F238E27FC236}">
                <a16:creationId xmlns:a16="http://schemas.microsoft.com/office/drawing/2014/main" id="{E24CE0AB-09BD-4FAE-9B04-5EAC8C169A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42663" y="33338"/>
            <a:ext cx="642937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矩形 12">
            <a:extLst>
              <a:ext uri="{FF2B5EF4-FFF2-40B4-BE49-F238E27FC236}">
                <a16:creationId xmlns:a16="http://schemas.microsoft.com/office/drawing/2014/main" id="{1568511C-EBED-42E2-882F-50E0DCE17FE4}"/>
              </a:ext>
            </a:extLst>
          </p:cNvPr>
          <p:cNvSpPr/>
          <p:nvPr userDrawn="1"/>
        </p:nvSpPr>
        <p:spPr>
          <a:xfrm>
            <a:off x="0" y="6323013"/>
            <a:ext cx="12192000" cy="534987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endParaRPr lang="zh-CN" altLang="en-US" dirty="0"/>
          </a:p>
        </p:txBody>
      </p:sp>
      <p:sp>
        <p:nvSpPr>
          <p:cNvPr id="14" name="灯片编号占位符 3">
            <a:extLst>
              <a:ext uri="{FF2B5EF4-FFF2-40B4-BE49-F238E27FC236}">
                <a16:creationId xmlns:a16="http://schemas.microsoft.com/office/drawing/2014/main" id="{56AD58AC-5357-43F7-97B8-175BB96C7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28075" y="6381750"/>
            <a:ext cx="3463925" cy="4175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buFont typeface="Arial" panose="020B0604020202020204" pitchFamily="34" charset="0"/>
              <a:buNone/>
              <a:defRPr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defRPr>
            </a:lvl1pPr>
          </a:lstStyle>
          <a:p>
            <a:pPr>
              <a:defRPr/>
            </a:pPr>
            <a:r>
              <a:rPr lang="zh-CN" altLang="en-US"/>
              <a:t>郑州澍青医学高等专科学校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553" r:id="rId1"/>
    <p:sldLayoutId id="2147484554" r:id="rId2"/>
    <p:sldLayoutId id="2147484555" r:id="rId3"/>
    <p:sldLayoutId id="2147484556" r:id="rId4"/>
    <p:sldLayoutId id="2147484557" r:id="rId5"/>
    <p:sldLayoutId id="2147484558" r:id="rId6"/>
    <p:sldLayoutId id="2147484559" r:id="rId7"/>
    <p:sldLayoutId id="2147484560" r:id="rId8"/>
    <p:sldLayoutId id="2147484561" r:id="rId9"/>
    <p:sldLayoutId id="2147484562" r:id="rId10"/>
    <p:sldLayoutId id="2147484564" r:id="rId11"/>
    <p:sldLayoutId id="2147484565" r:id="rId12"/>
    <p:sldLayoutId id="2147484566" r:id="rId13"/>
    <p:sldLayoutId id="2147484567" r:id="rId14"/>
    <p:sldLayoutId id="2147484552" r:id="rId15"/>
    <p:sldLayoutId id="2147484568" r:id="rId16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等线 Light" charset="0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Arial Black" panose="020B0A04020102020204" pitchFamily="34" charset="0"/>
          <a:ea typeface="微软雅黑" panose="020B0503020204020204" pitchFamily="34" charset="-122"/>
          <a:cs typeface="等线 Light" charset="0"/>
        </a:defRPr>
      </a:lvl5pPr>
      <a:lvl6pPr marL="3429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6pPr>
      <a:lvl7pPr marL="6858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7pPr>
      <a:lvl8pPr marL="10287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8pPr>
      <a:lvl9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kumimoji="1" sz="3300">
          <a:solidFill>
            <a:schemeClr val="tx1"/>
          </a:solidFill>
          <a:latin typeface="等线 Light" charset="0"/>
          <a:ea typeface="等线 Light" charset="0"/>
          <a:cs typeface="等线 Light" charset="0"/>
        </a:defRPr>
      </a:lvl9pPr>
    </p:titleStyle>
    <p:bodyStyle>
      <a:lvl1pPr marL="171450" indent="-171450" algn="l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等线" charset="0"/>
        </a:defRPr>
      </a:lvl1pPr>
      <a:lvl2pPr marL="5143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等线" charset="0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等线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0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5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3.xml"/><Relationship Id="rId5" Type="http://schemas.openxmlformats.org/officeDocument/2006/relationships/image" Target="../media/image24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4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25.png"/><Relationship Id="rId5" Type="http://schemas.microsoft.com/office/2007/relationships/hdphoto" Target="../media/hdphoto1.wdp"/><Relationship Id="rId4" Type="http://schemas.openxmlformats.org/officeDocument/2006/relationships/image" Target="../media/image23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slideLayout" Target="../slideLayouts/slideLayout16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gif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1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35.jpeg"/><Relationship Id="rId12" Type="http://schemas.openxmlformats.org/officeDocument/2006/relationships/image" Target="../media/image40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openxmlformats.org/officeDocument/2006/relationships/image" Target="../media/image39.jpeg"/><Relationship Id="rId5" Type="http://schemas.openxmlformats.org/officeDocument/2006/relationships/diagramColors" Target="../diagrams/colors1.xml"/><Relationship Id="rId10" Type="http://schemas.openxmlformats.org/officeDocument/2006/relationships/image" Target="../media/image38.jpeg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2.jpeg"/><Relationship Id="rId7" Type="http://schemas.openxmlformats.org/officeDocument/2006/relationships/diagramQuickStyle" Target="../diagrams/quickStyle2.xml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43.jpeg"/><Relationship Id="rId9" Type="http://schemas.microsoft.com/office/2007/relationships/diagramDrawing" Target="../diagrams/drawing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diagramLayout" Target="../diagrams/layout4.xml"/><Relationship Id="rId7" Type="http://schemas.openxmlformats.org/officeDocument/2006/relationships/image" Target="../media/image46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7" Type="http://schemas.openxmlformats.org/officeDocument/2006/relationships/image" Target="../media/image48.jpe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3" Type="http://schemas.openxmlformats.org/officeDocument/2006/relationships/diagramLayout" Target="../diagrams/layout6.xml"/><Relationship Id="rId7" Type="http://schemas.openxmlformats.org/officeDocument/2006/relationships/diagramData" Target="../diagrams/data7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5" Type="http://schemas.openxmlformats.org/officeDocument/2006/relationships/diagramColors" Target="../diagrams/colors6.xml"/><Relationship Id="rId10" Type="http://schemas.openxmlformats.org/officeDocument/2006/relationships/diagramColors" Target="../diagrams/colors7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gi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4" Type="http://schemas.openxmlformats.org/officeDocument/2006/relationships/image" Target="../media/image18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image" Target="../media/image1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5" Type="http://schemas.openxmlformats.org/officeDocument/2006/relationships/image" Target="../media/image56.png"/><Relationship Id="rId4" Type="http://schemas.openxmlformats.org/officeDocument/2006/relationships/image" Target="../media/image18.png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7.png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8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6.xml"/><Relationship Id="rId4" Type="http://schemas.microsoft.com/office/2007/relationships/hdphoto" Target="../media/hdphoto1.wdp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7.xml"/><Relationship Id="rId5" Type="http://schemas.openxmlformats.org/officeDocument/2006/relationships/image" Target="../media/image59.png"/><Relationship Id="rId4" Type="http://schemas.microsoft.com/office/2007/relationships/hdphoto" Target="../media/hdphoto1.wdp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gif"/><Relationship Id="rId1" Type="http://schemas.openxmlformats.org/officeDocument/2006/relationships/slideLayout" Target="../slideLayouts/slideLayout5.xml"/><Relationship Id="rId4" Type="http://schemas.microsoft.com/office/2007/relationships/hdphoto" Target="../media/hdphoto1.wdp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5.xml"/><Relationship Id="rId1" Type="http://schemas.openxmlformats.org/officeDocument/2006/relationships/tags" Target="../tags/tag28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0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7.pn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72.pn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5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75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Relationship Id="rId9" Type="http://schemas.openxmlformats.org/officeDocument/2006/relationships/image" Target="../media/image77.jpe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80.jpe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5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gif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gif"/><Relationship Id="rId1" Type="http://schemas.openxmlformats.org/officeDocument/2006/relationships/slideLayout" Target="../slideLayouts/slideLayout5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434" name="Group 2" hidden="1">
            <a:extLst>
              <a:ext uri="{FF2B5EF4-FFF2-40B4-BE49-F238E27FC236}">
                <a16:creationId xmlns:a16="http://schemas.microsoft.com/office/drawing/2014/main" id="{0DC2DD63-B647-4630-BC02-C379754C6872}"/>
              </a:ext>
            </a:extLst>
          </p:cNvPr>
          <p:cNvGrpSpPr>
            <a:grpSpLocks/>
          </p:cNvGrpSpPr>
          <p:nvPr/>
        </p:nvGrpSpPr>
        <p:grpSpPr bwMode="auto">
          <a:xfrm rot="16200000" flipH="1">
            <a:off x="1635125" y="3873500"/>
            <a:ext cx="2014538" cy="2236788"/>
            <a:chOff x="6025662" y="-1"/>
            <a:chExt cx="6166338" cy="6846945"/>
          </a:xfrm>
        </p:grpSpPr>
        <p:sp>
          <p:nvSpPr>
            <p:cNvPr id="125" name="Freeform 215">
              <a:extLst>
                <a:ext uri="{FF2B5EF4-FFF2-40B4-BE49-F238E27FC236}">
                  <a16:creationId xmlns:a16="http://schemas.microsoft.com/office/drawing/2014/main" id="{AD0AF30B-E041-497E-8808-BE377DDC1400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6" name="Freeform 216">
              <a:extLst>
                <a:ext uri="{FF2B5EF4-FFF2-40B4-BE49-F238E27FC236}">
                  <a16:creationId xmlns:a16="http://schemas.microsoft.com/office/drawing/2014/main" id="{3BABD8EB-A301-48B7-AE90-A815C80A2CDF}"/>
                </a:ext>
              </a:extLst>
            </p:cNvPr>
            <p:cNvSpPr/>
            <p:nvPr/>
          </p:nvSpPr>
          <p:spPr bwMode="auto">
            <a:xfrm>
              <a:off x="8071392" y="3430758"/>
              <a:ext cx="1326563" cy="1151688"/>
            </a:xfrm>
            <a:custGeom>
              <a:avLst/>
              <a:gdLst>
                <a:gd name="T0" fmla="*/ 416 w 1657"/>
                <a:gd name="T1" fmla="*/ 1434 h 1434"/>
                <a:gd name="T2" fmla="*/ 0 w 1657"/>
                <a:gd name="T3" fmla="*/ 718 h 1434"/>
                <a:gd name="T4" fmla="*/ 416 w 1657"/>
                <a:gd name="T5" fmla="*/ 0 h 1434"/>
                <a:gd name="T6" fmla="*/ 1244 w 1657"/>
                <a:gd name="T7" fmla="*/ 0 h 1434"/>
                <a:gd name="T8" fmla="*/ 1657 w 1657"/>
                <a:gd name="T9" fmla="*/ 718 h 1434"/>
                <a:gd name="T10" fmla="*/ 1244 w 1657"/>
                <a:gd name="T11" fmla="*/ 1434 h 1434"/>
                <a:gd name="T12" fmla="*/ 416 w 1657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4">
                  <a:moveTo>
                    <a:pt x="416" y="1434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4"/>
                  </a:lnTo>
                  <a:lnTo>
                    <a:pt x="416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7" name="Freeform 217">
              <a:extLst>
                <a:ext uri="{FF2B5EF4-FFF2-40B4-BE49-F238E27FC236}">
                  <a16:creationId xmlns:a16="http://schemas.microsoft.com/office/drawing/2014/main" id="{1E8B5109-9BB8-4901-9033-847336B47D9C}"/>
                </a:ext>
              </a:extLst>
            </p:cNvPr>
            <p:cNvSpPr/>
            <p:nvPr/>
          </p:nvSpPr>
          <p:spPr bwMode="auto">
            <a:xfrm>
              <a:off x="8071392" y="2283932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8" name="Freeform 218">
              <a:extLst>
                <a:ext uri="{FF2B5EF4-FFF2-40B4-BE49-F238E27FC236}">
                  <a16:creationId xmlns:a16="http://schemas.microsoft.com/office/drawing/2014/main" id="{57424C90-009F-4E24-A18B-AC900685AF41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  <a:close/>
                </a:path>
              </a:pathLst>
            </a:custGeom>
            <a:solidFill>
              <a:sysClr val="window" lastClr="FFFFFF">
                <a:lumMod val="8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29" name="Freeform 219">
              <a:extLst>
                <a:ext uri="{FF2B5EF4-FFF2-40B4-BE49-F238E27FC236}">
                  <a16:creationId xmlns:a16="http://schemas.microsoft.com/office/drawing/2014/main" id="{8A309E78-0902-44B7-AAD6-721A3EFECC6A}"/>
                </a:ext>
              </a:extLst>
            </p:cNvPr>
            <p:cNvSpPr/>
            <p:nvPr/>
          </p:nvSpPr>
          <p:spPr bwMode="auto">
            <a:xfrm>
              <a:off x="8071392" y="1127386"/>
              <a:ext cx="1326563" cy="1151688"/>
            </a:xfrm>
            <a:custGeom>
              <a:avLst/>
              <a:gdLst>
                <a:gd name="T0" fmla="*/ 416 w 1657"/>
                <a:gd name="T1" fmla="*/ 1436 h 1436"/>
                <a:gd name="T2" fmla="*/ 0 w 1657"/>
                <a:gd name="T3" fmla="*/ 718 h 1436"/>
                <a:gd name="T4" fmla="*/ 416 w 1657"/>
                <a:gd name="T5" fmla="*/ 0 h 1436"/>
                <a:gd name="T6" fmla="*/ 1244 w 1657"/>
                <a:gd name="T7" fmla="*/ 0 h 1436"/>
                <a:gd name="T8" fmla="*/ 1657 w 1657"/>
                <a:gd name="T9" fmla="*/ 718 h 1436"/>
                <a:gd name="T10" fmla="*/ 1244 w 1657"/>
                <a:gd name="T11" fmla="*/ 1436 h 1436"/>
                <a:gd name="T12" fmla="*/ 416 w 1657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6">
                  <a:moveTo>
                    <a:pt x="416" y="1436"/>
                  </a:moveTo>
                  <a:lnTo>
                    <a:pt x="0" y="718"/>
                  </a:lnTo>
                  <a:lnTo>
                    <a:pt x="416" y="0"/>
                  </a:lnTo>
                  <a:lnTo>
                    <a:pt x="1244" y="0"/>
                  </a:lnTo>
                  <a:lnTo>
                    <a:pt x="1657" y="718"/>
                  </a:lnTo>
                  <a:lnTo>
                    <a:pt x="1244" y="1436"/>
                  </a:lnTo>
                  <a:lnTo>
                    <a:pt x="416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0" name="Freeform 220">
              <a:extLst>
                <a:ext uri="{FF2B5EF4-FFF2-40B4-BE49-F238E27FC236}">
                  <a16:creationId xmlns:a16="http://schemas.microsoft.com/office/drawing/2014/main" id="{CC364099-C399-440F-847B-2D5354768C7B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1" name="Freeform 221">
              <a:extLst>
                <a:ext uri="{FF2B5EF4-FFF2-40B4-BE49-F238E27FC236}">
                  <a16:creationId xmlns:a16="http://schemas.microsoft.com/office/drawing/2014/main" id="{A147208D-A8CC-4651-87D5-E36F6B658602}"/>
                </a:ext>
              </a:extLst>
            </p:cNvPr>
            <p:cNvSpPr/>
            <p:nvPr/>
          </p:nvSpPr>
          <p:spPr bwMode="auto">
            <a:xfrm>
              <a:off x="8518438" y="-4859"/>
              <a:ext cx="3420883" cy="2483170"/>
            </a:xfrm>
            <a:custGeom>
              <a:avLst/>
              <a:gdLst>
                <a:gd name="T0" fmla="*/ 4269 w 4269"/>
                <a:gd name="T1" fmla="*/ 0 h 3099"/>
                <a:gd name="T2" fmla="*/ 395 w 4269"/>
                <a:gd name="T3" fmla="*/ 0 h 3099"/>
                <a:gd name="T4" fmla="*/ 0 w 4269"/>
                <a:gd name="T5" fmla="*/ 680 h 3099"/>
                <a:gd name="T6" fmla="*/ 427 w 4269"/>
                <a:gd name="T7" fmla="*/ 1417 h 3099"/>
                <a:gd name="T8" fmla="*/ 785 w 4269"/>
                <a:gd name="T9" fmla="*/ 1417 h 3099"/>
                <a:gd name="T10" fmla="*/ 1198 w 4269"/>
                <a:gd name="T11" fmla="*/ 2135 h 3099"/>
                <a:gd name="T12" fmla="*/ 1019 w 4269"/>
                <a:gd name="T13" fmla="*/ 2447 h 3099"/>
                <a:gd name="T14" fmla="*/ 1396 w 4269"/>
                <a:gd name="T15" fmla="*/ 3099 h 3099"/>
                <a:gd name="T16" fmla="*/ 3402 w 4269"/>
                <a:gd name="T17" fmla="*/ 3099 h 3099"/>
                <a:gd name="T18" fmla="*/ 2940 w 4269"/>
                <a:gd name="T19" fmla="*/ 2300 h 3099"/>
                <a:gd name="T20" fmla="*/ 4269 w 4269"/>
                <a:gd name="T21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269" h="3099">
                  <a:moveTo>
                    <a:pt x="4269" y="0"/>
                  </a:moveTo>
                  <a:lnTo>
                    <a:pt x="395" y="0"/>
                  </a:lnTo>
                  <a:lnTo>
                    <a:pt x="0" y="680"/>
                  </a:lnTo>
                  <a:lnTo>
                    <a:pt x="427" y="1417"/>
                  </a:lnTo>
                  <a:lnTo>
                    <a:pt x="785" y="1417"/>
                  </a:lnTo>
                  <a:lnTo>
                    <a:pt x="1198" y="2135"/>
                  </a:lnTo>
                  <a:lnTo>
                    <a:pt x="1019" y="2447"/>
                  </a:lnTo>
                  <a:lnTo>
                    <a:pt x="1396" y="3099"/>
                  </a:lnTo>
                  <a:lnTo>
                    <a:pt x="3402" y="3099"/>
                  </a:lnTo>
                  <a:lnTo>
                    <a:pt x="2940" y="2300"/>
                  </a:lnTo>
                  <a:lnTo>
                    <a:pt x="426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2" name="Freeform 222">
              <a:extLst>
                <a:ext uri="{FF2B5EF4-FFF2-40B4-BE49-F238E27FC236}">
                  <a16:creationId xmlns:a16="http://schemas.microsoft.com/office/drawing/2014/main" id="{334A069D-695D-45E2-83E6-5B52BEA6A50D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3" name="Freeform 223">
              <a:extLst>
                <a:ext uri="{FF2B5EF4-FFF2-40B4-BE49-F238E27FC236}">
                  <a16:creationId xmlns:a16="http://schemas.microsoft.com/office/drawing/2014/main" id="{FB38F170-FBD4-4ECE-8F6E-0BD55DC4F78B}"/>
                </a:ext>
              </a:extLst>
            </p:cNvPr>
            <p:cNvSpPr/>
            <p:nvPr/>
          </p:nvSpPr>
          <p:spPr bwMode="auto">
            <a:xfrm>
              <a:off x="8853722" y="1127388"/>
              <a:ext cx="612260" cy="826104"/>
            </a:xfrm>
            <a:custGeom>
              <a:avLst/>
              <a:gdLst>
                <a:gd name="T0" fmla="*/ 358 w 771"/>
                <a:gd name="T1" fmla="*/ 0 h 1030"/>
                <a:gd name="T2" fmla="*/ 0 w 771"/>
                <a:gd name="T3" fmla="*/ 0 h 1030"/>
                <a:gd name="T4" fmla="*/ 592 w 771"/>
                <a:gd name="T5" fmla="*/ 1030 h 1030"/>
                <a:gd name="T6" fmla="*/ 771 w 771"/>
                <a:gd name="T7" fmla="*/ 718 h 1030"/>
                <a:gd name="T8" fmla="*/ 358 w 771"/>
                <a:gd name="T9" fmla="*/ 0 h 10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71" h="1030">
                  <a:moveTo>
                    <a:pt x="358" y="0"/>
                  </a:moveTo>
                  <a:lnTo>
                    <a:pt x="0" y="0"/>
                  </a:lnTo>
                  <a:lnTo>
                    <a:pt x="592" y="1030"/>
                  </a:lnTo>
                  <a:lnTo>
                    <a:pt x="771" y="718"/>
                  </a:lnTo>
                  <a:lnTo>
                    <a:pt x="35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4" name="Freeform 224">
              <a:extLst>
                <a:ext uri="{FF2B5EF4-FFF2-40B4-BE49-F238E27FC236}">
                  <a16:creationId xmlns:a16="http://schemas.microsoft.com/office/drawing/2014/main" id="{21DB619A-C5C4-4E14-8BD7-2AF2D47BC59A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  <a:close/>
                </a:path>
              </a:pathLst>
            </a:custGeom>
            <a:solidFill>
              <a:srgbClr val="5B9BD5">
                <a:lumMod val="75000"/>
              </a:srgb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5" name="Freeform 225">
              <a:extLst>
                <a:ext uri="{FF2B5EF4-FFF2-40B4-BE49-F238E27FC236}">
                  <a16:creationId xmlns:a16="http://schemas.microsoft.com/office/drawing/2014/main" id="{9016D715-FBED-4263-81AF-F93DA01B97C8}"/>
                </a:ext>
              </a:extLst>
            </p:cNvPr>
            <p:cNvSpPr/>
            <p:nvPr/>
          </p:nvSpPr>
          <p:spPr bwMode="auto">
            <a:xfrm>
              <a:off x="11297907" y="-4860"/>
              <a:ext cx="1020434" cy="3770921"/>
            </a:xfrm>
            <a:custGeom>
              <a:avLst/>
              <a:gdLst>
                <a:gd name="T0" fmla="*/ 1273 w 1273"/>
                <a:gd name="T1" fmla="*/ 0 h 4711"/>
                <a:gd name="T2" fmla="*/ 867 w 1273"/>
                <a:gd name="T3" fmla="*/ 0 h 4711"/>
                <a:gd name="T4" fmla="*/ 1273 w 1273"/>
                <a:gd name="T5" fmla="*/ 0 h 4711"/>
                <a:gd name="T6" fmla="*/ 1273 w 1273"/>
                <a:gd name="T7" fmla="*/ 2247 h 4711"/>
                <a:gd name="T8" fmla="*/ 782 w 1273"/>
                <a:gd name="T9" fmla="*/ 3099 h 4711"/>
                <a:gd name="T10" fmla="*/ 0 w 1273"/>
                <a:gd name="T11" fmla="*/ 3099 h 4711"/>
                <a:gd name="T12" fmla="*/ 931 w 1273"/>
                <a:gd name="T13" fmla="*/ 4711 h 4711"/>
                <a:gd name="T14" fmla="*/ 1273 w 1273"/>
                <a:gd name="T15" fmla="*/ 4711 h 4711"/>
                <a:gd name="T16" fmla="*/ 1273 w 1273"/>
                <a:gd name="T17" fmla="*/ 0 h 4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73" h="4711">
                  <a:moveTo>
                    <a:pt x="1273" y="0"/>
                  </a:moveTo>
                  <a:lnTo>
                    <a:pt x="867" y="0"/>
                  </a:lnTo>
                  <a:lnTo>
                    <a:pt x="1273" y="0"/>
                  </a:lnTo>
                  <a:lnTo>
                    <a:pt x="1273" y="2247"/>
                  </a:lnTo>
                  <a:lnTo>
                    <a:pt x="782" y="3099"/>
                  </a:lnTo>
                  <a:lnTo>
                    <a:pt x="0" y="3099"/>
                  </a:lnTo>
                  <a:lnTo>
                    <a:pt x="931" y="4711"/>
                  </a:lnTo>
                  <a:lnTo>
                    <a:pt x="1273" y="4711"/>
                  </a:lnTo>
                  <a:lnTo>
                    <a:pt x="1273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6" name="Freeform 226">
              <a:extLst>
                <a:ext uri="{FF2B5EF4-FFF2-40B4-BE49-F238E27FC236}">
                  <a16:creationId xmlns:a16="http://schemas.microsoft.com/office/drawing/2014/main" id="{EE74F97B-D762-41F4-9D7D-1D22ABA2D6BD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7" name="Freeform 227">
              <a:extLst>
                <a:ext uri="{FF2B5EF4-FFF2-40B4-BE49-F238E27FC236}">
                  <a16:creationId xmlns:a16="http://schemas.microsoft.com/office/drawing/2014/main" id="{2113863E-C33E-47D5-B178-94FA8ED92742}"/>
                </a:ext>
              </a:extLst>
            </p:cNvPr>
            <p:cNvSpPr/>
            <p:nvPr/>
          </p:nvSpPr>
          <p:spPr bwMode="auto">
            <a:xfrm>
              <a:off x="10928607" y="-4860"/>
              <a:ext cx="1389734" cy="2483170"/>
            </a:xfrm>
            <a:custGeom>
              <a:avLst/>
              <a:gdLst>
                <a:gd name="T0" fmla="*/ 1735 w 1735"/>
                <a:gd name="T1" fmla="*/ 0 h 3099"/>
                <a:gd name="T2" fmla="*/ 1329 w 1735"/>
                <a:gd name="T3" fmla="*/ 0 h 3099"/>
                <a:gd name="T4" fmla="*/ 0 w 1735"/>
                <a:gd name="T5" fmla="*/ 2300 h 3099"/>
                <a:gd name="T6" fmla="*/ 462 w 1735"/>
                <a:gd name="T7" fmla="*/ 3099 h 3099"/>
                <a:gd name="T8" fmla="*/ 1244 w 1735"/>
                <a:gd name="T9" fmla="*/ 3099 h 3099"/>
                <a:gd name="T10" fmla="*/ 1735 w 1735"/>
                <a:gd name="T11" fmla="*/ 2247 h 3099"/>
                <a:gd name="T12" fmla="*/ 1735 w 1735"/>
                <a:gd name="T13" fmla="*/ 0 h 30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35" h="3099">
                  <a:moveTo>
                    <a:pt x="1735" y="0"/>
                  </a:moveTo>
                  <a:lnTo>
                    <a:pt x="1329" y="0"/>
                  </a:lnTo>
                  <a:lnTo>
                    <a:pt x="0" y="2300"/>
                  </a:lnTo>
                  <a:lnTo>
                    <a:pt x="462" y="3099"/>
                  </a:lnTo>
                  <a:lnTo>
                    <a:pt x="1244" y="3099"/>
                  </a:lnTo>
                  <a:lnTo>
                    <a:pt x="1735" y="2247"/>
                  </a:lnTo>
                  <a:lnTo>
                    <a:pt x="1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8" name="Freeform 228">
              <a:extLst>
                <a:ext uri="{FF2B5EF4-FFF2-40B4-BE49-F238E27FC236}">
                  <a16:creationId xmlns:a16="http://schemas.microsoft.com/office/drawing/2014/main" id="{F5B46A03-BEDD-44D3-B86A-D87C783F2A3B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39" name="Freeform 229">
              <a:extLst>
                <a:ext uri="{FF2B5EF4-FFF2-40B4-BE49-F238E27FC236}">
                  <a16:creationId xmlns:a16="http://schemas.microsoft.com/office/drawing/2014/main" id="{B0D52766-FBDB-4C80-8416-BA8EC2B541D8}"/>
                </a:ext>
              </a:extLst>
            </p:cNvPr>
            <p:cNvSpPr/>
            <p:nvPr/>
          </p:nvSpPr>
          <p:spPr bwMode="auto">
            <a:xfrm>
              <a:off x="7080112" y="-4859"/>
              <a:ext cx="1326563" cy="573413"/>
            </a:xfrm>
            <a:custGeom>
              <a:avLst/>
              <a:gdLst>
                <a:gd name="T0" fmla="*/ 1656 w 1656"/>
                <a:gd name="T1" fmla="*/ 0 h 718"/>
                <a:gd name="T2" fmla="*/ 0 w 1656"/>
                <a:gd name="T3" fmla="*/ 0 h 718"/>
                <a:gd name="T4" fmla="*/ 413 w 1656"/>
                <a:gd name="T5" fmla="*/ 718 h 718"/>
                <a:gd name="T6" fmla="*/ 1243 w 1656"/>
                <a:gd name="T7" fmla="*/ 718 h 718"/>
                <a:gd name="T8" fmla="*/ 1656 w 1656"/>
                <a:gd name="T9" fmla="*/ 0 h 7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656" h="718">
                  <a:moveTo>
                    <a:pt x="1656" y="0"/>
                  </a:moveTo>
                  <a:lnTo>
                    <a:pt x="0" y="0"/>
                  </a:lnTo>
                  <a:lnTo>
                    <a:pt x="413" y="718"/>
                  </a:lnTo>
                  <a:lnTo>
                    <a:pt x="1243" y="718"/>
                  </a:lnTo>
                  <a:lnTo>
                    <a:pt x="1656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0" name="Freeform 230">
              <a:extLst>
                <a:ext uri="{FF2B5EF4-FFF2-40B4-BE49-F238E27FC236}">
                  <a16:creationId xmlns:a16="http://schemas.microsoft.com/office/drawing/2014/main" id="{C20251E3-5C79-4DA2-B1B3-FCCBC7FE1990}"/>
                </a:ext>
              </a:extLst>
            </p:cNvPr>
            <p:cNvSpPr/>
            <p:nvPr/>
          </p:nvSpPr>
          <p:spPr bwMode="auto">
            <a:xfrm>
              <a:off x="6088835" y="2293651"/>
              <a:ext cx="1326563" cy="1151688"/>
            </a:xfrm>
            <a:custGeom>
              <a:avLst/>
              <a:gdLst>
                <a:gd name="T0" fmla="*/ 413 w 1657"/>
                <a:gd name="T1" fmla="*/ 1433 h 1433"/>
                <a:gd name="T2" fmla="*/ 0 w 1657"/>
                <a:gd name="T3" fmla="*/ 715 h 1433"/>
                <a:gd name="T4" fmla="*/ 413 w 1657"/>
                <a:gd name="T5" fmla="*/ 0 h 1433"/>
                <a:gd name="T6" fmla="*/ 1243 w 1657"/>
                <a:gd name="T7" fmla="*/ 0 h 1433"/>
                <a:gd name="T8" fmla="*/ 1657 w 1657"/>
                <a:gd name="T9" fmla="*/ 715 h 1433"/>
                <a:gd name="T10" fmla="*/ 1243 w 1657"/>
                <a:gd name="T11" fmla="*/ 1433 h 1433"/>
                <a:gd name="T12" fmla="*/ 413 w 1657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7" h="1433">
                  <a:moveTo>
                    <a:pt x="413" y="1433"/>
                  </a:moveTo>
                  <a:lnTo>
                    <a:pt x="0" y="715"/>
                  </a:lnTo>
                  <a:lnTo>
                    <a:pt x="413" y="0"/>
                  </a:lnTo>
                  <a:lnTo>
                    <a:pt x="1243" y="0"/>
                  </a:lnTo>
                  <a:lnTo>
                    <a:pt x="1657" y="715"/>
                  </a:lnTo>
                  <a:lnTo>
                    <a:pt x="1243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ysClr val="window" lastClr="FFFFFF">
                <a:lumMod val="95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1" name="Freeform 231">
              <a:extLst>
                <a:ext uri="{FF2B5EF4-FFF2-40B4-BE49-F238E27FC236}">
                  <a16:creationId xmlns:a16="http://schemas.microsoft.com/office/drawing/2014/main" id="{D7069CC8-C324-43F9-AC6B-0B86A058F224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  <a:close/>
                </a:path>
              </a:pathLst>
            </a:custGeom>
            <a:solidFill>
              <a:sysClr val="window" lastClr="FFFFFF">
                <a:lumMod val="50000"/>
              </a:sysClr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2" name="Freeform 232">
              <a:extLst>
                <a:ext uri="{FF2B5EF4-FFF2-40B4-BE49-F238E27FC236}">
                  <a16:creationId xmlns:a16="http://schemas.microsoft.com/office/drawing/2014/main" id="{883754D4-4743-45A8-B7E5-BE490127AB51}"/>
                </a:ext>
              </a:extLst>
            </p:cNvPr>
            <p:cNvSpPr/>
            <p:nvPr/>
          </p:nvSpPr>
          <p:spPr bwMode="auto">
            <a:xfrm>
              <a:off x="9145274" y="4009034"/>
              <a:ext cx="1331423" cy="1151684"/>
            </a:xfrm>
            <a:custGeom>
              <a:avLst/>
              <a:gdLst>
                <a:gd name="T0" fmla="*/ 413 w 1656"/>
                <a:gd name="T1" fmla="*/ 1436 h 1436"/>
                <a:gd name="T2" fmla="*/ 0 w 1656"/>
                <a:gd name="T3" fmla="*/ 718 h 1436"/>
                <a:gd name="T4" fmla="*/ 413 w 1656"/>
                <a:gd name="T5" fmla="*/ 0 h 1436"/>
                <a:gd name="T6" fmla="*/ 1240 w 1656"/>
                <a:gd name="T7" fmla="*/ 0 h 1436"/>
                <a:gd name="T8" fmla="*/ 1656 w 1656"/>
                <a:gd name="T9" fmla="*/ 718 h 1436"/>
                <a:gd name="T10" fmla="*/ 1240 w 1656"/>
                <a:gd name="T11" fmla="*/ 1436 h 1436"/>
                <a:gd name="T12" fmla="*/ 413 w 1656"/>
                <a:gd name="T13" fmla="*/ 1436 h 14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6">
                  <a:moveTo>
                    <a:pt x="413" y="1436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6"/>
                  </a:lnTo>
                  <a:lnTo>
                    <a:pt x="413" y="1436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3" name="Freeform 233">
              <a:extLst>
                <a:ext uri="{FF2B5EF4-FFF2-40B4-BE49-F238E27FC236}">
                  <a16:creationId xmlns:a16="http://schemas.microsoft.com/office/drawing/2014/main" id="{484C3CE5-40AD-4C80-99C1-F4A3AC667423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  <a:close/>
                </a:path>
              </a:pathLst>
            </a:custGeom>
            <a:solidFill>
              <a:srgbClr val="127FB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4" name="Freeform 234">
              <a:extLst>
                <a:ext uri="{FF2B5EF4-FFF2-40B4-BE49-F238E27FC236}">
                  <a16:creationId xmlns:a16="http://schemas.microsoft.com/office/drawing/2014/main" id="{6B550E4E-81A8-44D3-8AD1-FEE91F8DC8DE}"/>
                </a:ext>
              </a:extLst>
            </p:cNvPr>
            <p:cNvSpPr/>
            <p:nvPr/>
          </p:nvSpPr>
          <p:spPr bwMode="auto">
            <a:xfrm>
              <a:off x="10058806" y="3430760"/>
              <a:ext cx="1326566" cy="1151688"/>
            </a:xfrm>
            <a:custGeom>
              <a:avLst/>
              <a:gdLst>
                <a:gd name="T0" fmla="*/ 414 w 1654"/>
                <a:gd name="T1" fmla="*/ 1434 h 1434"/>
                <a:gd name="T2" fmla="*/ 0 w 1654"/>
                <a:gd name="T3" fmla="*/ 718 h 1434"/>
                <a:gd name="T4" fmla="*/ 414 w 1654"/>
                <a:gd name="T5" fmla="*/ 0 h 1434"/>
                <a:gd name="T6" fmla="*/ 1241 w 1654"/>
                <a:gd name="T7" fmla="*/ 0 h 1434"/>
                <a:gd name="T8" fmla="*/ 1654 w 1654"/>
                <a:gd name="T9" fmla="*/ 718 h 1434"/>
                <a:gd name="T10" fmla="*/ 1241 w 1654"/>
                <a:gd name="T11" fmla="*/ 1434 h 1434"/>
                <a:gd name="T12" fmla="*/ 414 w 1654"/>
                <a:gd name="T13" fmla="*/ 1434 h 14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4" h="1434">
                  <a:moveTo>
                    <a:pt x="414" y="14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1241" y="0"/>
                  </a:lnTo>
                  <a:lnTo>
                    <a:pt x="1654" y="718"/>
                  </a:lnTo>
                  <a:lnTo>
                    <a:pt x="1241" y="1434"/>
                  </a:lnTo>
                  <a:lnTo>
                    <a:pt x="414" y="1434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5" name="Freeform 235">
              <a:extLst>
                <a:ext uri="{FF2B5EF4-FFF2-40B4-BE49-F238E27FC236}">
                  <a16:creationId xmlns:a16="http://schemas.microsoft.com/office/drawing/2014/main" id="{692FAA33-CA5E-4B1D-8ED8-8699F7C75B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close/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6" name="Freeform 236">
              <a:extLst>
                <a:ext uri="{FF2B5EF4-FFF2-40B4-BE49-F238E27FC236}">
                  <a16:creationId xmlns:a16="http://schemas.microsoft.com/office/drawing/2014/main" id="{F6BF1411-65E3-4DE2-A2E2-2837CD8ACE3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0194863" y="3872970"/>
              <a:ext cx="1234239" cy="82609"/>
            </a:xfrm>
            <a:custGeom>
              <a:avLst/>
              <a:gdLst>
                <a:gd name="T0" fmla="*/ 1526 w 1542"/>
                <a:gd name="T1" fmla="*/ 72 h 99"/>
                <a:gd name="T2" fmla="*/ 1526 w 1542"/>
                <a:gd name="T3" fmla="*/ 72 h 99"/>
                <a:gd name="T4" fmla="*/ 1542 w 1542"/>
                <a:gd name="T5" fmla="*/ 99 h 99"/>
                <a:gd name="T6" fmla="*/ 1526 w 1542"/>
                <a:gd name="T7" fmla="*/ 72 h 99"/>
                <a:gd name="T8" fmla="*/ 19 w 1542"/>
                <a:gd name="T9" fmla="*/ 0 h 99"/>
                <a:gd name="T10" fmla="*/ 0 w 1542"/>
                <a:gd name="T11" fmla="*/ 35 h 99"/>
                <a:gd name="T12" fmla="*/ 19 w 1542"/>
                <a:gd name="T13" fmla="*/ 0 h 99"/>
                <a:gd name="T14" fmla="*/ 19 w 1542"/>
                <a:gd name="T15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542" h="99">
                  <a:moveTo>
                    <a:pt x="1526" y="72"/>
                  </a:moveTo>
                  <a:lnTo>
                    <a:pt x="1526" y="72"/>
                  </a:lnTo>
                  <a:lnTo>
                    <a:pt x="1542" y="99"/>
                  </a:lnTo>
                  <a:lnTo>
                    <a:pt x="1526" y="72"/>
                  </a:lnTo>
                  <a:moveTo>
                    <a:pt x="19" y="0"/>
                  </a:moveTo>
                  <a:lnTo>
                    <a:pt x="0" y="35"/>
                  </a:lnTo>
                  <a:lnTo>
                    <a:pt x="19" y="0"/>
                  </a:lnTo>
                  <a:lnTo>
                    <a:pt x="19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7" name="Freeform 237">
              <a:extLst>
                <a:ext uri="{FF2B5EF4-FFF2-40B4-BE49-F238E27FC236}">
                  <a16:creationId xmlns:a16="http://schemas.microsoft.com/office/drawing/2014/main" id="{B3C4226F-2E70-40A2-9F02-D40ABA778B6D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8" name="Freeform 238">
              <a:extLst>
                <a:ext uri="{FF2B5EF4-FFF2-40B4-BE49-F238E27FC236}">
                  <a16:creationId xmlns:a16="http://schemas.microsoft.com/office/drawing/2014/main" id="{ABE7646B-3F3E-4102-A8B6-F744C31B4C64}"/>
                </a:ext>
              </a:extLst>
            </p:cNvPr>
            <p:cNvSpPr/>
            <p:nvPr/>
          </p:nvSpPr>
          <p:spPr bwMode="auto">
            <a:xfrm>
              <a:off x="10190006" y="3620279"/>
              <a:ext cx="1243958" cy="656022"/>
            </a:xfrm>
            <a:custGeom>
              <a:avLst/>
              <a:gdLst>
                <a:gd name="T0" fmla="*/ 1054 w 1550"/>
                <a:gd name="T1" fmla="*/ 0 h 819"/>
                <a:gd name="T2" fmla="*/ 985 w 1550"/>
                <a:gd name="T3" fmla="*/ 475 h 819"/>
                <a:gd name="T4" fmla="*/ 755 w 1550"/>
                <a:gd name="T5" fmla="*/ 475 h 819"/>
                <a:gd name="T6" fmla="*/ 683 w 1550"/>
                <a:gd name="T7" fmla="*/ 243 h 819"/>
                <a:gd name="T8" fmla="*/ 593 w 1550"/>
                <a:gd name="T9" fmla="*/ 659 h 819"/>
                <a:gd name="T10" fmla="*/ 521 w 1550"/>
                <a:gd name="T11" fmla="*/ 0 h 819"/>
                <a:gd name="T12" fmla="*/ 451 w 1550"/>
                <a:gd name="T13" fmla="*/ 475 h 819"/>
                <a:gd name="T14" fmla="*/ 222 w 1550"/>
                <a:gd name="T15" fmla="*/ 475 h 819"/>
                <a:gd name="T16" fmla="*/ 152 w 1550"/>
                <a:gd name="T17" fmla="*/ 243 h 819"/>
                <a:gd name="T18" fmla="*/ 59 w 1550"/>
                <a:gd name="T19" fmla="*/ 659 h 819"/>
                <a:gd name="T20" fmla="*/ 22 w 1550"/>
                <a:gd name="T21" fmla="*/ 315 h 819"/>
                <a:gd name="T22" fmla="*/ 3 w 1550"/>
                <a:gd name="T23" fmla="*/ 350 h 819"/>
                <a:gd name="T24" fmla="*/ 0 w 1550"/>
                <a:gd name="T25" fmla="*/ 352 h 819"/>
                <a:gd name="T26" fmla="*/ 35 w 1550"/>
                <a:gd name="T27" fmla="*/ 665 h 819"/>
                <a:gd name="T28" fmla="*/ 62 w 1550"/>
                <a:gd name="T29" fmla="*/ 710 h 819"/>
                <a:gd name="T30" fmla="*/ 72 w 1550"/>
                <a:gd name="T31" fmla="*/ 729 h 819"/>
                <a:gd name="T32" fmla="*/ 155 w 1550"/>
                <a:gd name="T33" fmla="*/ 347 h 819"/>
                <a:gd name="T34" fmla="*/ 203 w 1550"/>
                <a:gd name="T35" fmla="*/ 499 h 819"/>
                <a:gd name="T36" fmla="*/ 473 w 1550"/>
                <a:gd name="T37" fmla="*/ 499 h 819"/>
                <a:gd name="T38" fmla="*/ 518 w 1550"/>
                <a:gd name="T39" fmla="*/ 205 h 819"/>
                <a:gd name="T40" fmla="*/ 585 w 1550"/>
                <a:gd name="T41" fmla="*/ 819 h 819"/>
                <a:gd name="T42" fmla="*/ 689 w 1550"/>
                <a:gd name="T43" fmla="*/ 347 h 819"/>
                <a:gd name="T44" fmla="*/ 737 w 1550"/>
                <a:gd name="T45" fmla="*/ 499 h 819"/>
                <a:gd name="T46" fmla="*/ 1006 w 1550"/>
                <a:gd name="T47" fmla="*/ 499 h 819"/>
                <a:gd name="T48" fmla="*/ 1051 w 1550"/>
                <a:gd name="T49" fmla="*/ 205 h 819"/>
                <a:gd name="T50" fmla="*/ 1118 w 1550"/>
                <a:gd name="T51" fmla="*/ 819 h 819"/>
                <a:gd name="T52" fmla="*/ 1222 w 1550"/>
                <a:gd name="T53" fmla="*/ 347 h 819"/>
                <a:gd name="T54" fmla="*/ 1270 w 1550"/>
                <a:gd name="T55" fmla="*/ 499 h 819"/>
                <a:gd name="T56" fmla="*/ 1540 w 1550"/>
                <a:gd name="T57" fmla="*/ 499 h 819"/>
                <a:gd name="T58" fmla="*/ 1550 w 1550"/>
                <a:gd name="T59" fmla="*/ 424 h 819"/>
                <a:gd name="T60" fmla="*/ 1545 w 1550"/>
                <a:gd name="T61" fmla="*/ 414 h 819"/>
                <a:gd name="T62" fmla="*/ 1529 w 1550"/>
                <a:gd name="T63" fmla="*/ 387 h 819"/>
                <a:gd name="T64" fmla="*/ 1518 w 1550"/>
                <a:gd name="T65" fmla="*/ 475 h 819"/>
                <a:gd name="T66" fmla="*/ 1289 w 1550"/>
                <a:gd name="T67" fmla="*/ 475 h 819"/>
                <a:gd name="T68" fmla="*/ 1217 w 1550"/>
                <a:gd name="T69" fmla="*/ 243 h 819"/>
                <a:gd name="T70" fmla="*/ 1126 w 1550"/>
                <a:gd name="T71" fmla="*/ 659 h 819"/>
                <a:gd name="T72" fmla="*/ 1054 w 1550"/>
                <a:gd name="T73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1550" h="819">
                  <a:moveTo>
                    <a:pt x="1054" y="0"/>
                  </a:moveTo>
                  <a:lnTo>
                    <a:pt x="985" y="475"/>
                  </a:lnTo>
                  <a:lnTo>
                    <a:pt x="755" y="475"/>
                  </a:lnTo>
                  <a:lnTo>
                    <a:pt x="683" y="243"/>
                  </a:lnTo>
                  <a:lnTo>
                    <a:pt x="593" y="659"/>
                  </a:lnTo>
                  <a:lnTo>
                    <a:pt x="521" y="0"/>
                  </a:lnTo>
                  <a:lnTo>
                    <a:pt x="451" y="475"/>
                  </a:lnTo>
                  <a:lnTo>
                    <a:pt x="222" y="475"/>
                  </a:lnTo>
                  <a:lnTo>
                    <a:pt x="152" y="243"/>
                  </a:lnTo>
                  <a:lnTo>
                    <a:pt x="59" y="659"/>
                  </a:lnTo>
                  <a:lnTo>
                    <a:pt x="22" y="315"/>
                  </a:lnTo>
                  <a:lnTo>
                    <a:pt x="3" y="350"/>
                  </a:lnTo>
                  <a:lnTo>
                    <a:pt x="0" y="352"/>
                  </a:lnTo>
                  <a:lnTo>
                    <a:pt x="35" y="665"/>
                  </a:lnTo>
                  <a:lnTo>
                    <a:pt x="62" y="710"/>
                  </a:lnTo>
                  <a:lnTo>
                    <a:pt x="72" y="729"/>
                  </a:lnTo>
                  <a:lnTo>
                    <a:pt x="155" y="347"/>
                  </a:lnTo>
                  <a:lnTo>
                    <a:pt x="203" y="499"/>
                  </a:lnTo>
                  <a:lnTo>
                    <a:pt x="473" y="499"/>
                  </a:lnTo>
                  <a:lnTo>
                    <a:pt x="518" y="205"/>
                  </a:lnTo>
                  <a:lnTo>
                    <a:pt x="585" y="819"/>
                  </a:lnTo>
                  <a:lnTo>
                    <a:pt x="689" y="347"/>
                  </a:lnTo>
                  <a:lnTo>
                    <a:pt x="737" y="499"/>
                  </a:lnTo>
                  <a:lnTo>
                    <a:pt x="1006" y="499"/>
                  </a:lnTo>
                  <a:lnTo>
                    <a:pt x="1051" y="205"/>
                  </a:lnTo>
                  <a:lnTo>
                    <a:pt x="1118" y="819"/>
                  </a:lnTo>
                  <a:lnTo>
                    <a:pt x="1222" y="347"/>
                  </a:lnTo>
                  <a:lnTo>
                    <a:pt x="1270" y="499"/>
                  </a:lnTo>
                  <a:lnTo>
                    <a:pt x="1540" y="499"/>
                  </a:lnTo>
                  <a:lnTo>
                    <a:pt x="1550" y="424"/>
                  </a:lnTo>
                  <a:lnTo>
                    <a:pt x="1545" y="414"/>
                  </a:lnTo>
                  <a:lnTo>
                    <a:pt x="1529" y="387"/>
                  </a:lnTo>
                  <a:lnTo>
                    <a:pt x="1518" y="475"/>
                  </a:lnTo>
                  <a:lnTo>
                    <a:pt x="1289" y="475"/>
                  </a:lnTo>
                  <a:lnTo>
                    <a:pt x="1217" y="243"/>
                  </a:lnTo>
                  <a:lnTo>
                    <a:pt x="1126" y="659"/>
                  </a:lnTo>
                  <a:lnTo>
                    <a:pt x="1054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49" name="Freeform 239">
              <a:extLst>
                <a:ext uri="{FF2B5EF4-FFF2-40B4-BE49-F238E27FC236}">
                  <a16:creationId xmlns:a16="http://schemas.microsoft.com/office/drawing/2014/main" id="{CE6D5F7F-877F-4456-BA9A-1C9553FA79A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close/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4B3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0" name="Freeform 240">
              <a:extLst>
                <a:ext uri="{FF2B5EF4-FFF2-40B4-BE49-F238E27FC236}">
                  <a16:creationId xmlns:a16="http://schemas.microsoft.com/office/drawing/2014/main" id="{B43ED1C0-F7FF-47B9-A5CA-E4F8EF7AE7F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9184148" y="3717468"/>
              <a:ext cx="131200" cy="476225"/>
            </a:xfrm>
            <a:custGeom>
              <a:avLst/>
              <a:gdLst>
                <a:gd name="T0" fmla="*/ 125 w 157"/>
                <a:gd name="T1" fmla="*/ 499 h 595"/>
                <a:gd name="T2" fmla="*/ 69 w 157"/>
                <a:gd name="T3" fmla="*/ 595 h 595"/>
                <a:gd name="T4" fmla="*/ 69 w 157"/>
                <a:gd name="T5" fmla="*/ 595 h 595"/>
                <a:gd name="T6" fmla="*/ 125 w 157"/>
                <a:gd name="T7" fmla="*/ 499 h 595"/>
                <a:gd name="T8" fmla="*/ 149 w 157"/>
                <a:gd name="T9" fmla="*/ 262 h 595"/>
                <a:gd name="T10" fmla="*/ 149 w 157"/>
                <a:gd name="T11" fmla="*/ 262 h 595"/>
                <a:gd name="T12" fmla="*/ 157 w 157"/>
                <a:gd name="T13" fmla="*/ 275 h 595"/>
                <a:gd name="T14" fmla="*/ 149 w 157"/>
                <a:gd name="T15" fmla="*/ 262 h 595"/>
                <a:gd name="T16" fmla="*/ 0 w 157"/>
                <a:gd name="T17" fmla="*/ 0 h 595"/>
                <a:gd name="T18" fmla="*/ 0 w 157"/>
                <a:gd name="T19" fmla="*/ 0 h 595"/>
                <a:gd name="T20" fmla="*/ 18 w 157"/>
                <a:gd name="T21" fmla="*/ 35 h 595"/>
                <a:gd name="T22" fmla="*/ 0 w 157"/>
                <a:gd name="T23" fmla="*/ 0 h 5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57" h="595">
                  <a:moveTo>
                    <a:pt x="125" y="499"/>
                  </a:moveTo>
                  <a:lnTo>
                    <a:pt x="69" y="595"/>
                  </a:lnTo>
                  <a:lnTo>
                    <a:pt x="69" y="595"/>
                  </a:lnTo>
                  <a:lnTo>
                    <a:pt x="125" y="499"/>
                  </a:lnTo>
                  <a:moveTo>
                    <a:pt x="149" y="262"/>
                  </a:moveTo>
                  <a:lnTo>
                    <a:pt x="149" y="262"/>
                  </a:lnTo>
                  <a:lnTo>
                    <a:pt x="157" y="275"/>
                  </a:lnTo>
                  <a:lnTo>
                    <a:pt x="149" y="262"/>
                  </a:lnTo>
                  <a:moveTo>
                    <a:pt x="0" y="0"/>
                  </a:moveTo>
                  <a:lnTo>
                    <a:pt x="0" y="0"/>
                  </a:lnTo>
                  <a:lnTo>
                    <a:pt x="18" y="35"/>
                  </a:lnTo>
                  <a:lnTo>
                    <a:pt x="0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1" name="Freeform 241">
              <a:extLst>
                <a:ext uri="{FF2B5EF4-FFF2-40B4-BE49-F238E27FC236}">
                  <a16:creationId xmlns:a16="http://schemas.microsoft.com/office/drawing/2014/main" id="{0EE03AC3-C9D4-438F-856B-F5BF97E47703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  <a:close/>
                </a:path>
              </a:pathLst>
            </a:custGeom>
            <a:solidFill>
              <a:sysClr val="window" lastClr="FFFFF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2" name="Freeform 242">
              <a:extLst>
                <a:ext uri="{FF2B5EF4-FFF2-40B4-BE49-F238E27FC236}">
                  <a16:creationId xmlns:a16="http://schemas.microsoft.com/office/drawing/2014/main" id="{58DBCB2D-9284-49A1-AA79-099121B489B1}"/>
                </a:ext>
              </a:extLst>
            </p:cNvPr>
            <p:cNvSpPr/>
            <p:nvPr/>
          </p:nvSpPr>
          <p:spPr bwMode="auto">
            <a:xfrm>
              <a:off x="8017939" y="3620278"/>
              <a:ext cx="1297410" cy="656022"/>
            </a:xfrm>
            <a:custGeom>
              <a:avLst/>
              <a:gdLst>
                <a:gd name="T0" fmla="*/ 928 w 1614"/>
                <a:gd name="T1" fmla="*/ 0 h 819"/>
                <a:gd name="T2" fmla="*/ 859 w 1614"/>
                <a:gd name="T3" fmla="*/ 475 h 819"/>
                <a:gd name="T4" fmla="*/ 629 w 1614"/>
                <a:gd name="T5" fmla="*/ 475 h 819"/>
                <a:gd name="T6" fmla="*/ 560 w 1614"/>
                <a:gd name="T7" fmla="*/ 243 h 819"/>
                <a:gd name="T8" fmla="*/ 469 w 1614"/>
                <a:gd name="T9" fmla="*/ 659 h 819"/>
                <a:gd name="T10" fmla="*/ 394 w 1614"/>
                <a:gd name="T11" fmla="*/ 0 h 819"/>
                <a:gd name="T12" fmla="*/ 325 w 1614"/>
                <a:gd name="T13" fmla="*/ 475 h 819"/>
                <a:gd name="T14" fmla="*/ 0 w 1614"/>
                <a:gd name="T15" fmla="*/ 475 h 819"/>
                <a:gd name="T16" fmla="*/ 0 w 1614"/>
                <a:gd name="T17" fmla="*/ 488 h 819"/>
                <a:gd name="T18" fmla="*/ 8 w 1614"/>
                <a:gd name="T19" fmla="*/ 499 h 819"/>
                <a:gd name="T20" fmla="*/ 349 w 1614"/>
                <a:gd name="T21" fmla="*/ 499 h 819"/>
                <a:gd name="T22" fmla="*/ 392 w 1614"/>
                <a:gd name="T23" fmla="*/ 205 h 819"/>
                <a:gd name="T24" fmla="*/ 458 w 1614"/>
                <a:gd name="T25" fmla="*/ 819 h 819"/>
                <a:gd name="T26" fmla="*/ 563 w 1614"/>
                <a:gd name="T27" fmla="*/ 347 h 819"/>
                <a:gd name="T28" fmla="*/ 611 w 1614"/>
                <a:gd name="T29" fmla="*/ 499 h 819"/>
                <a:gd name="T30" fmla="*/ 883 w 1614"/>
                <a:gd name="T31" fmla="*/ 499 h 819"/>
                <a:gd name="T32" fmla="*/ 925 w 1614"/>
                <a:gd name="T33" fmla="*/ 205 h 819"/>
                <a:gd name="T34" fmla="*/ 992 w 1614"/>
                <a:gd name="T35" fmla="*/ 819 h 819"/>
                <a:gd name="T36" fmla="*/ 1096 w 1614"/>
                <a:gd name="T37" fmla="*/ 347 h 819"/>
                <a:gd name="T38" fmla="*/ 1144 w 1614"/>
                <a:gd name="T39" fmla="*/ 499 h 819"/>
                <a:gd name="T40" fmla="*/ 1416 w 1614"/>
                <a:gd name="T41" fmla="*/ 499 h 819"/>
                <a:gd name="T42" fmla="*/ 1459 w 1614"/>
                <a:gd name="T43" fmla="*/ 205 h 819"/>
                <a:gd name="T44" fmla="*/ 1515 w 1614"/>
                <a:gd name="T45" fmla="*/ 715 h 819"/>
                <a:gd name="T46" fmla="*/ 1571 w 1614"/>
                <a:gd name="T47" fmla="*/ 619 h 819"/>
                <a:gd name="T48" fmla="*/ 1614 w 1614"/>
                <a:gd name="T49" fmla="*/ 416 h 819"/>
                <a:gd name="T50" fmla="*/ 1603 w 1614"/>
                <a:gd name="T51" fmla="*/ 395 h 819"/>
                <a:gd name="T52" fmla="*/ 1595 w 1614"/>
                <a:gd name="T53" fmla="*/ 382 h 819"/>
                <a:gd name="T54" fmla="*/ 1536 w 1614"/>
                <a:gd name="T55" fmla="*/ 659 h 819"/>
                <a:gd name="T56" fmla="*/ 1483 w 1614"/>
                <a:gd name="T57" fmla="*/ 187 h 819"/>
                <a:gd name="T58" fmla="*/ 1464 w 1614"/>
                <a:gd name="T59" fmla="*/ 155 h 819"/>
                <a:gd name="T60" fmla="*/ 1446 w 1614"/>
                <a:gd name="T61" fmla="*/ 120 h 819"/>
                <a:gd name="T62" fmla="*/ 1392 w 1614"/>
                <a:gd name="T63" fmla="*/ 475 h 819"/>
                <a:gd name="T64" fmla="*/ 1163 w 1614"/>
                <a:gd name="T65" fmla="*/ 475 h 819"/>
                <a:gd name="T66" fmla="*/ 1094 w 1614"/>
                <a:gd name="T67" fmla="*/ 243 h 819"/>
                <a:gd name="T68" fmla="*/ 1003 w 1614"/>
                <a:gd name="T69" fmla="*/ 659 h 819"/>
                <a:gd name="T70" fmla="*/ 928 w 1614"/>
                <a:gd name="T71" fmla="*/ 0 h 8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614" h="819">
                  <a:moveTo>
                    <a:pt x="928" y="0"/>
                  </a:moveTo>
                  <a:lnTo>
                    <a:pt x="859" y="475"/>
                  </a:lnTo>
                  <a:lnTo>
                    <a:pt x="629" y="475"/>
                  </a:lnTo>
                  <a:lnTo>
                    <a:pt x="560" y="243"/>
                  </a:lnTo>
                  <a:lnTo>
                    <a:pt x="469" y="659"/>
                  </a:lnTo>
                  <a:lnTo>
                    <a:pt x="394" y="0"/>
                  </a:lnTo>
                  <a:lnTo>
                    <a:pt x="325" y="475"/>
                  </a:lnTo>
                  <a:lnTo>
                    <a:pt x="0" y="475"/>
                  </a:lnTo>
                  <a:lnTo>
                    <a:pt x="0" y="488"/>
                  </a:lnTo>
                  <a:lnTo>
                    <a:pt x="8" y="499"/>
                  </a:lnTo>
                  <a:lnTo>
                    <a:pt x="349" y="499"/>
                  </a:lnTo>
                  <a:lnTo>
                    <a:pt x="392" y="205"/>
                  </a:lnTo>
                  <a:lnTo>
                    <a:pt x="458" y="819"/>
                  </a:lnTo>
                  <a:lnTo>
                    <a:pt x="563" y="347"/>
                  </a:lnTo>
                  <a:lnTo>
                    <a:pt x="611" y="499"/>
                  </a:lnTo>
                  <a:lnTo>
                    <a:pt x="883" y="499"/>
                  </a:lnTo>
                  <a:lnTo>
                    <a:pt x="925" y="205"/>
                  </a:lnTo>
                  <a:lnTo>
                    <a:pt x="992" y="819"/>
                  </a:lnTo>
                  <a:lnTo>
                    <a:pt x="1096" y="347"/>
                  </a:lnTo>
                  <a:lnTo>
                    <a:pt x="1144" y="499"/>
                  </a:lnTo>
                  <a:lnTo>
                    <a:pt x="1416" y="499"/>
                  </a:lnTo>
                  <a:lnTo>
                    <a:pt x="1459" y="205"/>
                  </a:lnTo>
                  <a:lnTo>
                    <a:pt x="1515" y="715"/>
                  </a:lnTo>
                  <a:lnTo>
                    <a:pt x="1571" y="619"/>
                  </a:lnTo>
                  <a:lnTo>
                    <a:pt x="1614" y="416"/>
                  </a:lnTo>
                  <a:lnTo>
                    <a:pt x="1603" y="395"/>
                  </a:lnTo>
                  <a:lnTo>
                    <a:pt x="1595" y="382"/>
                  </a:lnTo>
                  <a:lnTo>
                    <a:pt x="1536" y="659"/>
                  </a:lnTo>
                  <a:lnTo>
                    <a:pt x="1483" y="187"/>
                  </a:lnTo>
                  <a:lnTo>
                    <a:pt x="1464" y="155"/>
                  </a:lnTo>
                  <a:lnTo>
                    <a:pt x="1446" y="120"/>
                  </a:lnTo>
                  <a:lnTo>
                    <a:pt x="1392" y="475"/>
                  </a:lnTo>
                  <a:lnTo>
                    <a:pt x="1163" y="475"/>
                  </a:lnTo>
                  <a:lnTo>
                    <a:pt x="1094" y="243"/>
                  </a:lnTo>
                  <a:lnTo>
                    <a:pt x="1003" y="659"/>
                  </a:lnTo>
                  <a:lnTo>
                    <a:pt x="928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3" name="Freeform 243">
              <a:extLst>
                <a:ext uri="{FF2B5EF4-FFF2-40B4-BE49-F238E27FC236}">
                  <a16:creationId xmlns:a16="http://schemas.microsoft.com/office/drawing/2014/main" id="{3303B29E-95EC-42B1-B9FF-461232436F2E}"/>
                </a:ext>
              </a:extLst>
            </p:cNvPr>
            <p:cNvSpPr/>
            <p:nvPr/>
          </p:nvSpPr>
          <p:spPr bwMode="auto">
            <a:xfrm>
              <a:off x="7084968" y="2862209"/>
              <a:ext cx="1326566" cy="1151684"/>
            </a:xfrm>
            <a:custGeom>
              <a:avLst/>
              <a:gdLst>
                <a:gd name="T0" fmla="*/ 413 w 1656"/>
                <a:gd name="T1" fmla="*/ 1433 h 1433"/>
                <a:gd name="T2" fmla="*/ 0 w 1656"/>
                <a:gd name="T3" fmla="*/ 718 h 1433"/>
                <a:gd name="T4" fmla="*/ 413 w 1656"/>
                <a:gd name="T5" fmla="*/ 0 h 1433"/>
                <a:gd name="T6" fmla="*/ 1240 w 1656"/>
                <a:gd name="T7" fmla="*/ 0 h 1433"/>
                <a:gd name="T8" fmla="*/ 1656 w 1656"/>
                <a:gd name="T9" fmla="*/ 718 h 1433"/>
                <a:gd name="T10" fmla="*/ 1240 w 1656"/>
                <a:gd name="T11" fmla="*/ 1433 h 1433"/>
                <a:gd name="T12" fmla="*/ 413 w 1656"/>
                <a:gd name="T13" fmla="*/ 1433 h 14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56" h="1433">
                  <a:moveTo>
                    <a:pt x="413" y="1433"/>
                  </a:moveTo>
                  <a:lnTo>
                    <a:pt x="0" y="718"/>
                  </a:lnTo>
                  <a:lnTo>
                    <a:pt x="413" y="0"/>
                  </a:lnTo>
                  <a:lnTo>
                    <a:pt x="1240" y="0"/>
                  </a:lnTo>
                  <a:lnTo>
                    <a:pt x="1656" y="718"/>
                  </a:lnTo>
                  <a:lnTo>
                    <a:pt x="1240" y="1433"/>
                  </a:lnTo>
                  <a:lnTo>
                    <a:pt x="413" y="1433"/>
                  </a:lnTo>
                  <a:close/>
                </a:path>
              </a:pathLst>
            </a:custGeom>
            <a:solidFill>
              <a:srgbClr val="244368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4" name="Freeform 244">
              <a:extLst>
                <a:ext uri="{FF2B5EF4-FFF2-40B4-BE49-F238E27FC236}">
                  <a16:creationId xmlns:a16="http://schemas.microsoft.com/office/drawing/2014/main" id="{AA64C7BD-F3EE-4489-B6C4-17DE960F1E27}"/>
                </a:ext>
              </a:extLst>
            </p:cNvPr>
            <p:cNvSpPr/>
            <p:nvPr/>
          </p:nvSpPr>
          <p:spPr bwMode="auto">
            <a:xfrm>
              <a:off x="7366802" y="3114900"/>
              <a:ext cx="646276" cy="651164"/>
            </a:xfrm>
            <a:custGeom>
              <a:avLst/>
              <a:gdLst>
                <a:gd name="T0" fmla="*/ 806 w 806"/>
                <a:gd name="T1" fmla="*/ 555 h 809"/>
                <a:gd name="T2" fmla="*/ 555 w 806"/>
                <a:gd name="T3" fmla="*/ 555 h 809"/>
                <a:gd name="T4" fmla="*/ 555 w 806"/>
                <a:gd name="T5" fmla="*/ 809 h 809"/>
                <a:gd name="T6" fmla="*/ 251 w 806"/>
                <a:gd name="T7" fmla="*/ 809 h 809"/>
                <a:gd name="T8" fmla="*/ 251 w 806"/>
                <a:gd name="T9" fmla="*/ 555 h 809"/>
                <a:gd name="T10" fmla="*/ 0 w 806"/>
                <a:gd name="T11" fmla="*/ 555 h 809"/>
                <a:gd name="T12" fmla="*/ 0 w 806"/>
                <a:gd name="T13" fmla="*/ 254 h 809"/>
                <a:gd name="T14" fmla="*/ 251 w 806"/>
                <a:gd name="T15" fmla="*/ 254 h 809"/>
                <a:gd name="T16" fmla="*/ 251 w 806"/>
                <a:gd name="T17" fmla="*/ 0 h 809"/>
                <a:gd name="T18" fmla="*/ 555 w 806"/>
                <a:gd name="T19" fmla="*/ 0 h 809"/>
                <a:gd name="T20" fmla="*/ 555 w 806"/>
                <a:gd name="T21" fmla="*/ 254 h 809"/>
                <a:gd name="T22" fmla="*/ 806 w 806"/>
                <a:gd name="T23" fmla="*/ 254 h 809"/>
                <a:gd name="T24" fmla="*/ 806 w 806"/>
                <a:gd name="T25" fmla="*/ 555 h 8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06" h="809">
                  <a:moveTo>
                    <a:pt x="806" y="555"/>
                  </a:moveTo>
                  <a:lnTo>
                    <a:pt x="555" y="555"/>
                  </a:lnTo>
                  <a:lnTo>
                    <a:pt x="555" y="809"/>
                  </a:lnTo>
                  <a:lnTo>
                    <a:pt x="251" y="809"/>
                  </a:lnTo>
                  <a:lnTo>
                    <a:pt x="251" y="555"/>
                  </a:lnTo>
                  <a:lnTo>
                    <a:pt x="0" y="555"/>
                  </a:lnTo>
                  <a:lnTo>
                    <a:pt x="0" y="254"/>
                  </a:lnTo>
                  <a:lnTo>
                    <a:pt x="251" y="254"/>
                  </a:lnTo>
                  <a:lnTo>
                    <a:pt x="251" y="0"/>
                  </a:lnTo>
                  <a:lnTo>
                    <a:pt x="555" y="0"/>
                  </a:lnTo>
                  <a:lnTo>
                    <a:pt x="555" y="254"/>
                  </a:lnTo>
                  <a:lnTo>
                    <a:pt x="806" y="254"/>
                  </a:lnTo>
                  <a:lnTo>
                    <a:pt x="806" y="555"/>
                  </a:ln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5" name="Freeform 245">
              <a:extLst>
                <a:ext uri="{FF2B5EF4-FFF2-40B4-BE49-F238E27FC236}">
                  <a16:creationId xmlns:a16="http://schemas.microsoft.com/office/drawing/2014/main" id="{DCC0CD86-B844-4C18-843A-7E6A76747F3A}"/>
                </a:ext>
              </a:extLst>
            </p:cNvPr>
            <p:cNvSpPr/>
            <p:nvPr/>
          </p:nvSpPr>
          <p:spPr bwMode="auto">
            <a:xfrm>
              <a:off x="8003360" y="3425904"/>
              <a:ext cx="1355718" cy="1171122"/>
            </a:xfrm>
            <a:custGeom>
              <a:avLst/>
              <a:gdLst>
                <a:gd name="T0" fmla="*/ 1259 w 1686"/>
                <a:gd name="T1" fmla="*/ 1463 h 1463"/>
                <a:gd name="T2" fmla="*/ 424 w 1686"/>
                <a:gd name="T3" fmla="*/ 1463 h 1463"/>
                <a:gd name="T4" fmla="*/ 0 w 1686"/>
                <a:gd name="T5" fmla="*/ 731 h 1463"/>
                <a:gd name="T6" fmla="*/ 424 w 1686"/>
                <a:gd name="T7" fmla="*/ 0 h 1463"/>
                <a:gd name="T8" fmla="*/ 1267 w 1686"/>
                <a:gd name="T9" fmla="*/ 0 h 1463"/>
                <a:gd name="T10" fmla="*/ 1686 w 1686"/>
                <a:gd name="T11" fmla="*/ 723 h 1463"/>
                <a:gd name="T12" fmla="*/ 1657 w 1686"/>
                <a:gd name="T13" fmla="*/ 739 h 1463"/>
                <a:gd name="T14" fmla="*/ 1249 w 1686"/>
                <a:gd name="T15" fmla="*/ 32 h 1463"/>
                <a:gd name="T16" fmla="*/ 443 w 1686"/>
                <a:gd name="T17" fmla="*/ 32 h 1463"/>
                <a:gd name="T18" fmla="*/ 37 w 1686"/>
                <a:gd name="T19" fmla="*/ 731 h 1463"/>
                <a:gd name="T20" fmla="*/ 443 w 1686"/>
                <a:gd name="T21" fmla="*/ 1431 h 1463"/>
                <a:gd name="T22" fmla="*/ 1259 w 1686"/>
                <a:gd name="T23" fmla="*/ 1431 h 1463"/>
                <a:gd name="T24" fmla="*/ 1259 w 1686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6" h="1463">
                  <a:moveTo>
                    <a:pt x="1259" y="1463"/>
                  </a:moveTo>
                  <a:lnTo>
                    <a:pt x="424" y="1463"/>
                  </a:lnTo>
                  <a:lnTo>
                    <a:pt x="0" y="731"/>
                  </a:lnTo>
                  <a:lnTo>
                    <a:pt x="424" y="0"/>
                  </a:lnTo>
                  <a:lnTo>
                    <a:pt x="1267" y="0"/>
                  </a:lnTo>
                  <a:lnTo>
                    <a:pt x="1686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3" y="32"/>
                  </a:lnTo>
                  <a:lnTo>
                    <a:pt x="37" y="731"/>
                  </a:lnTo>
                  <a:lnTo>
                    <a:pt x="443" y="1431"/>
                  </a:lnTo>
                  <a:lnTo>
                    <a:pt x="1259" y="1431"/>
                  </a:lnTo>
                  <a:lnTo>
                    <a:pt x="1259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6" name="Oval 246">
              <a:extLst>
                <a:ext uri="{FF2B5EF4-FFF2-40B4-BE49-F238E27FC236}">
                  <a16:creationId xmlns:a16="http://schemas.microsoft.com/office/drawing/2014/main" id="{73A16D24-B4D2-4436-8038-D8ECB4E4DF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7" name="Oval 247">
              <a:extLst>
                <a:ext uri="{FF2B5EF4-FFF2-40B4-BE49-F238E27FC236}">
                  <a16:creationId xmlns:a16="http://schemas.microsoft.com/office/drawing/2014/main" id="{5711C577-2162-423F-86AB-04067EBF175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8" name="Oval 248">
              <a:extLst>
                <a:ext uri="{FF2B5EF4-FFF2-40B4-BE49-F238E27FC236}">
                  <a16:creationId xmlns:a16="http://schemas.microsoft.com/office/drawing/2014/main" id="{92DCB658-CFBA-4779-B7BB-7B67635BD3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3367589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59" name="Oval 249">
              <a:extLst>
                <a:ext uri="{FF2B5EF4-FFF2-40B4-BE49-F238E27FC236}">
                  <a16:creationId xmlns:a16="http://schemas.microsoft.com/office/drawing/2014/main" id="{3C5B4DFB-C7F1-4102-AE2D-2E7953C047A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7" y="4509554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0" name="Oval 250">
              <a:extLst>
                <a:ext uri="{FF2B5EF4-FFF2-40B4-BE49-F238E27FC236}">
                  <a16:creationId xmlns:a16="http://schemas.microsoft.com/office/drawing/2014/main" id="{DAB27179-0CD5-4577-9561-770C69F986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6" y="3367590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1" name="Oval 251">
              <a:extLst>
                <a:ext uri="{FF2B5EF4-FFF2-40B4-BE49-F238E27FC236}">
                  <a16:creationId xmlns:a16="http://schemas.microsoft.com/office/drawing/2014/main" id="{37483B21-94DA-4F00-97D6-2AB62069B42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50904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2" name="Freeform 252">
              <a:extLst>
                <a:ext uri="{FF2B5EF4-FFF2-40B4-BE49-F238E27FC236}">
                  <a16:creationId xmlns:a16="http://schemas.microsoft.com/office/drawing/2014/main" id="{293CF19E-281C-4D27-8355-849A1EE6EA9D}"/>
                </a:ext>
              </a:extLst>
            </p:cNvPr>
            <p:cNvSpPr/>
            <p:nvPr/>
          </p:nvSpPr>
          <p:spPr bwMode="auto">
            <a:xfrm>
              <a:off x="9062669" y="1700801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29 h 739"/>
                <a:gd name="T4" fmla="*/ 438 w 1681"/>
                <a:gd name="T5" fmla="*/ 29 h 739"/>
                <a:gd name="T6" fmla="*/ 27 w 1681"/>
                <a:gd name="T7" fmla="*/ 739 h 739"/>
                <a:gd name="T8" fmla="*/ 0 w 1681"/>
                <a:gd name="T9" fmla="*/ 723 h 739"/>
                <a:gd name="T10" fmla="*/ 419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29"/>
                  </a:lnTo>
                  <a:lnTo>
                    <a:pt x="438" y="29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9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3" name="Oval 253">
              <a:extLst>
                <a:ext uri="{FF2B5EF4-FFF2-40B4-BE49-F238E27FC236}">
                  <a16:creationId xmlns:a16="http://schemas.microsoft.com/office/drawing/2014/main" id="{8E4EF0F3-F8CC-47F2-96B7-7A794258BA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188" y="2215901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4" name="Oval 254">
              <a:extLst>
                <a:ext uri="{FF2B5EF4-FFF2-40B4-BE49-F238E27FC236}">
                  <a16:creationId xmlns:a16="http://schemas.microsoft.com/office/drawing/2014/main" id="{6D0B4BBB-BB47-47AE-BADB-73BF8DEE78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5" name="Oval 255">
              <a:extLst>
                <a:ext uri="{FF2B5EF4-FFF2-40B4-BE49-F238E27FC236}">
                  <a16:creationId xmlns:a16="http://schemas.microsoft.com/office/drawing/2014/main" id="{C672E1B2-D9D1-47B9-97EF-76A9D86E6C6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6" name="Oval 256">
              <a:extLst>
                <a:ext uri="{FF2B5EF4-FFF2-40B4-BE49-F238E27FC236}">
                  <a16:creationId xmlns:a16="http://schemas.microsoft.com/office/drawing/2014/main" id="{BC6B5BB7-1BDC-4433-8890-EC207E3CB2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2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7" name="Oval 257">
              <a:extLst>
                <a:ext uri="{FF2B5EF4-FFF2-40B4-BE49-F238E27FC236}">
                  <a16:creationId xmlns:a16="http://schemas.microsoft.com/office/drawing/2014/main" id="{587E0E74-5492-4768-9D71-EE64AAD663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8" name="Oval 258">
              <a:extLst>
                <a:ext uri="{FF2B5EF4-FFF2-40B4-BE49-F238E27FC236}">
                  <a16:creationId xmlns:a16="http://schemas.microsoft.com/office/drawing/2014/main" id="{6CAA1041-516D-44B5-828C-B880ADB16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5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69" name="Freeform 259">
              <a:extLst>
                <a:ext uri="{FF2B5EF4-FFF2-40B4-BE49-F238E27FC236}">
                  <a16:creationId xmlns:a16="http://schemas.microsoft.com/office/drawing/2014/main" id="{845B010F-0587-4A7B-924D-415A55FCDFD7}"/>
                </a:ext>
              </a:extLst>
            </p:cNvPr>
            <p:cNvSpPr/>
            <p:nvPr/>
          </p:nvSpPr>
          <p:spPr bwMode="auto">
            <a:xfrm>
              <a:off x="10185145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4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4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0" name="Oval 260">
              <a:extLst>
                <a:ext uri="{FF2B5EF4-FFF2-40B4-BE49-F238E27FC236}">
                  <a16:creationId xmlns:a16="http://schemas.microsoft.com/office/drawing/2014/main" id="{C37860A1-0779-4E12-B508-CF06C07EFE4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52405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1" name="Freeform 261">
              <a:extLst>
                <a:ext uri="{FF2B5EF4-FFF2-40B4-BE49-F238E27FC236}">
                  <a16:creationId xmlns:a16="http://schemas.microsoft.com/office/drawing/2014/main" id="{7D5250BA-CE40-49E1-9C24-D92D357B0760}"/>
                </a:ext>
              </a:extLst>
            </p:cNvPr>
            <p:cNvSpPr/>
            <p:nvPr/>
          </p:nvSpPr>
          <p:spPr bwMode="auto">
            <a:xfrm>
              <a:off x="6025660" y="3435622"/>
              <a:ext cx="354724" cy="587990"/>
            </a:xfrm>
            <a:custGeom>
              <a:avLst/>
              <a:gdLst>
                <a:gd name="T0" fmla="*/ 27 w 440"/>
                <a:gd name="T1" fmla="*/ 732 h 732"/>
                <a:gd name="T2" fmla="*/ 0 w 440"/>
                <a:gd name="T3" fmla="*/ 716 h 732"/>
                <a:gd name="T4" fmla="*/ 411 w 440"/>
                <a:gd name="T5" fmla="*/ 0 h 732"/>
                <a:gd name="T6" fmla="*/ 440 w 440"/>
                <a:gd name="T7" fmla="*/ 16 h 732"/>
                <a:gd name="T8" fmla="*/ 27 w 440"/>
                <a:gd name="T9" fmla="*/ 732 h 7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2">
                  <a:moveTo>
                    <a:pt x="27" y="732"/>
                  </a:moveTo>
                  <a:lnTo>
                    <a:pt x="0" y="716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2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2" name="Oval 262">
              <a:extLst>
                <a:ext uri="{FF2B5EF4-FFF2-40B4-BE49-F238E27FC236}">
                  <a16:creationId xmlns:a16="http://schemas.microsoft.com/office/drawing/2014/main" id="{B1674F8F-6FEA-4344-853A-5C0800AF0E0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3945860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3" name="Oval 263">
              <a:extLst>
                <a:ext uri="{FF2B5EF4-FFF2-40B4-BE49-F238E27FC236}">
                  <a16:creationId xmlns:a16="http://schemas.microsoft.com/office/drawing/2014/main" id="{2955B6C4-269E-4E8F-A9DA-9064E9F337A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3372448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4" name="Freeform 264">
              <a:extLst>
                <a:ext uri="{FF2B5EF4-FFF2-40B4-BE49-F238E27FC236}">
                  <a16:creationId xmlns:a16="http://schemas.microsoft.com/office/drawing/2014/main" id="{E2A0611D-CA4A-420C-A3F8-953AFB54701D}"/>
                </a:ext>
              </a:extLst>
            </p:cNvPr>
            <p:cNvSpPr/>
            <p:nvPr/>
          </p:nvSpPr>
          <p:spPr bwMode="auto">
            <a:xfrm>
              <a:off x="10991774" y="2847628"/>
              <a:ext cx="354724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5" name="Oval 265">
              <a:extLst>
                <a:ext uri="{FF2B5EF4-FFF2-40B4-BE49-F238E27FC236}">
                  <a16:creationId xmlns:a16="http://schemas.microsoft.com/office/drawing/2014/main" id="{43621FB7-BB0F-4C4E-83D3-D6E8A055AC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6" name="Oval 266">
              <a:extLst>
                <a:ext uri="{FF2B5EF4-FFF2-40B4-BE49-F238E27FC236}">
                  <a16:creationId xmlns:a16="http://schemas.microsoft.com/office/drawing/2014/main" id="{6EC1B2FB-C69C-4A28-B48A-301B16F178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90" y="2789315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7" name="Freeform 267">
              <a:extLst>
                <a:ext uri="{FF2B5EF4-FFF2-40B4-BE49-F238E27FC236}">
                  <a16:creationId xmlns:a16="http://schemas.microsoft.com/office/drawing/2014/main" id="{07FB3431-8FB9-4580-B0E3-ADDF468D5196}"/>
                </a:ext>
              </a:extLst>
            </p:cNvPr>
            <p:cNvSpPr/>
            <p:nvPr/>
          </p:nvSpPr>
          <p:spPr bwMode="auto">
            <a:xfrm>
              <a:off x="8192869" y="1127388"/>
              <a:ext cx="349863" cy="587993"/>
            </a:xfrm>
            <a:custGeom>
              <a:avLst/>
              <a:gdLst>
                <a:gd name="T0" fmla="*/ 27 w 440"/>
                <a:gd name="T1" fmla="*/ 731 h 731"/>
                <a:gd name="T2" fmla="*/ 0 w 440"/>
                <a:gd name="T3" fmla="*/ 715 h 731"/>
                <a:gd name="T4" fmla="*/ 411 w 440"/>
                <a:gd name="T5" fmla="*/ 0 h 731"/>
                <a:gd name="T6" fmla="*/ 440 w 440"/>
                <a:gd name="T7" fmla="*/ 16 h 731"/>
                <a:gd name="T8" fmla="*/ 27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27" y="731"/>
                  </a:moveTo>
                  <a:lnTo>
                    <a:pt x="0" y="715"/>
                  </a:lnTo>
                  <a:lnTo>
                    <a:pt x="411" y="0"/>
                  </a:lnTo>
                  <a:lnTo>
                    <a:pt x="440" y="16"/>
                  </a:lnTo>
                  <a:lnTo>
                    <a:pt x="27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8" name="Oval 268">
              <a:extLst>
                <a:ext uri="{FF2B5EF4-FFF2-40B4-BE49-F238E27FC236}">
                  <a16:creationId xmlns:a16="http://schemas.microsoft.com/office/drawing/2014/main" id="{A97A22E1-DB47-419F-A451-12965362B5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9" y="1642488"/>
              <a:ext cx="140919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79" name="Oval 269">
              <a:extLst>
                <a:ext uri="{FF2B5EF4-FFF2-40B4-BE49-F238E27FC236}">
                  <a16:creationId xmlns:a16="http://schemas.microsoft.com/office/drawing/2014/main" id="{3AE369D6-4530-4E93-81A9-56C8E6DD6A6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06676" y="1069073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0" name="Freeform 270">
              <a:extLst>
                <a:ext uri="{FF2B5EF4-FFF2-40B4-BE49-F238E27FC236}">
                  <a16:creationId xmlns:a16="http://schemas.microsoft.com/office/drawing/2014/main" id="{97313943-C873-4168-839D-B13F0365C9ED}"/>
                </a:ext>
              </a:extLst>
            </p:cNvPr>
            <p:cNvSpPr/>
            <p:nvPr/>
          </p:nvSpPr>
          <p:spPr bwMode="auto">
            <a:xfrm>
              <a:off x="8192869" y="553975"/>
              <a:ext cx="349863" cy="587993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1" name="Oval 271">
              <a:extLst>
                <a:ext uri="{FF2B5EF4-FFF2-40B4-BE49-F238E27FC236}">
                  <a16:creationId xmlns:a16="http://schemas.microsoft.com/office/drawing/2014/main" id="{F39436D2-0C83-4598-8D36-2B4205B1E0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490805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2" name="Freeform 272">
              <a:extLst>
                <a:ext uri="{FF2B5EF4-FFF2-40B4-BE49-F238E27FC236}">
                  <a16:creationId xmlns:a16="http://schemas.microsoft.com/office/drawing/2014/main" id="{08696B2F-2B9D-4272-BE76-781285F5E7B0}"/>
                </a:ext>
              </a:extLst>
            </p:cNvPr>
            <p:cNvSpPr/>
            <p:nvPr/>
          </p:nvSpPr>
          <p:spPr bwMode="auto">
            <a:xfrm>
              <a:off x="6025662" y="1710520"/>
              <a:ext cx="354724" cy="583132"/>
            </a:xfrm>
            <a:custGeom>
              <a:avLst/>
              <a:gdLst>
                <a:gd name="T0" fmla="*/ 413 w 440"/>
                <a:gd name="T1" fmla="*/ 731 h 731"/>
                <a:gd name="T2" fmla="*/ 0 w 440"/>
                <a:gd name="T3" fmla="*/ 16 h 731"/>
                <a:gd name="T4" fmla="*/ 27 w 440"/>
                <a:gd name="T5" fmla="*/ 0 h 731"/>
                <a:gd name="T6" fmla="*/ 440 w 440"/>
                <a:gd name="T7" fmla="*/ 715 h 731"/>
                <a:gd name="T8" fmla="*/ 413 w 440"/>
                <a:gd name="T9" fmla="*/ 731 h 7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0" h="731">
                  <a:moveTo>
                    <a:pt x="413" y="731"/>
                  </a:moveTo>
                  <a:lnTo>
                    <a:pt x="0" y="16"/>
                  </a:lnTo>
                  <a:lnTo>
                    <a:pt x="27" y="0"/>
                  </a:lnTo>
                  <a:lnTo>
                    <a:pt x="440" y="715"/>
                  </a:lnTo>
                  <a:lnTo>
                    <a:pt x="413" y="731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3" name="Oval 273">
              <a:extLst>
                <a:ext uri="{FF2B5EF4-FFF2-40B4-BE49-F238E27FC236}">
                  <a16:creationId xmlns:a16="http://schemas.microsoft.com/office/drawing/2014/main" id="{3CF725CB-D0ED-4F10-8BBA-6CF9919FD7C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82426" y="2220764"/>
              <a:ext cx="136058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4" name="Oval 274">
              <a:extLst>
                <a:ext uri="{FF2B5EF4-FFF2-40B4-BE49-F238E27FC236}">
                  <a16:creationId xmlns:a16="http://schemas.microsoft.com/office/drawing/2014/main" id="{4595D79A-D44C-4B43-A06C-A2184528835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1647349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5" name="Freeform 275">
              <a:extLst>
                <a:ext uri="{FF2B5EF4-FFF2-40B4-BE49-F238E27FC236}">
                  <a16:creationId xmlns:a16="http://schemas.microsoft.com/office/drawing/2014/main" id="{BD315112-BCE1-467D-83DC-91F029969B17}"/>
                </a:ext>
              </a:extLst>
            </p:cNvPr>
            <p:cNvSpPr/>
            <p:nvPr/>
          </p:nvSpPr>
          <p:spPr bwMode="auto">
            <a:xfrm>
              <a:off x="7070394" y="2857347"/>
              <a:ext cx="1005855" cy="1171125"/>
            </a:xfrm>
            <a:custGeom>
              <a:avLst/>
              <a:gdLst>
                <a:gd name="T0" fmla="*/ 1256 w 1256"/>
                <a:gd name="T1" fmla="*/ 1463 h 1463"/>
                <a:gd name="T2" fmla="*/ 421 w 1256"/>
                <a:gd name="T3" fmla="*/ 1463 h 1463"/>
                <a:gd name="T4" fmla="*/ 0 w 1256"/>
                <a:gd name="T5" fmla="*/ 731 h 1463"/>
                <a:gd name="T6" fmla="*/ 421 w 1256"/>
                <a:gd name="T7" fmla="*/ 0 h 1463"/>
                <a:gd name="T8" fmla="*/ 1256 w 1256"/>
                <a:gd name="T9" fmla="*/ 0 h 1463"/>
                <a:gd name="T10" fmla="*/ 1256 w 1256"/>
                <a:gd name="T11" fmla="*/ 32 h 1463"/>
                <a:gd name="T12" fmla="*/ 440 w 1256"/>
                <a:gd name="T13" fmla="*/ 32 h 1463"/>
                <a:gd name="T14" fmla="*/ 37 w 1256"/>
                <a:gd name="T15" fmla="*/ 731 h 1463"/>
                <a:gd name="T16" fmla="*/ 440 w 1256"/>
                <a:gd name="T17" fmla="*/ 1431 h 1463"/>
                <a:gd name="T18" fmla="*/ 1256 w 1256"/>
                <a:gd name="T19" fmla="*/ 1431 h 1463"/>
                <a:gd name="T20" fmla="*/ 1256 w 1256"/>
                <a:gd name="T21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256" h="1463">
                  <a:moveTo>
                    <a:pt x="1256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56" y="0"/>
                  </a:lnTo>
                  <a:lnTo>
                    <a:pt x="1256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6" y="1431"/>
                  </a:lnTo>
                  <a:lnTo>
                    <a:pt x="1256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6" name="Oval 276">
              <a:extLst>
                <a:ext uri="{FF2B5EF4-FFF2-40B4-BE49-F238E27FC236}">
                  <a16:creationId xmlns:a16="http://schemas.microsoft.com/office/drawing/2014/main" id="{D4E975CE-EE74-489F-9E2D-817A39D04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3372447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7" name="Oval 277">
              <a:extLst>
                <a:ext uri="{FF2B5EF4-FFF2-40B4-BE49-F238E27FC236}">
                  <a16:creationId xmlns:a16="http://schemas.microsoft.com/office/drawing/2014/main" id="{0B54A961-FAEA-4E0C-9B87-DFA76C182F9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2789315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8" name="Oval 278">
              <a:extLst>
                <a:ext uri="{FF2B5EF4-FFF2-40B4-BE49-F238E27FC236}">
                  <a16:creationId xmlns:a16="http://schemas.microsoft.com/office/drawing/2014/main" id="{073CAE26-9B4F-4B3E-92D5-9027C160CD1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6" y="394100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89" name="Oval 279">
              <a:extLst>
                <a:ext uri="{FF2B5EF4-FFF2-40B4-BE49-F238E27FC236}">
                  <a16:creationId xmlns:a16="http://schemas.microsoft.com/office/drawing/2014/main" id="{0C16BDE3-D636-4CFC-80C0-524736C239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49907" y="278931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0" name="Freeform 280">
              <a:extLst>
                <a:ext uri="{FF2B5EF4-FFF2-40B4-BE49-F238E27FC236}">
                  <a16:creationId xmlns:a16="http://schemas.microsoft.com/office/drawing/2014/main" id="{1A038F77-82BF-4458-8840-83C549193B38}"/>
                </a:ext>
              </a:extLst>
            </p:cNvPr>
            <p:cNvSpPr/>
            <p:nvPr/>
          </p:nvSpPr>
          <p:spPr bwMode="auto">
            <a:xfrm>
              <a:off x="8003362" y="2274214"/>
              <a:ext cx="1355718" cy="1166264"/>
            </a:xfrm>
            <a:custGeom>
              <a:avLst/>
              <a:gdLst>
                <a:gd name="T0" fmla="*/ 416 w 1683"/>
                <a:gd name="T1" fmla="*/ 1455 h 1455"/>
                <a:gd name="T2" fmla="*/ 0 w 1683"/>
                <a:gd name="T3" fmla="*/ 731 h 1455"/>
                <a:gd name="T4" fmla="*/ 421 w 1683"/>
                <a:gd name="T5" fmla="*/ 0 h 1455"/>
                <a:gd name="T6" fmla="*/ 1264 w 1683"/>
                <a:gd name="T7" fmla="*/ 0 h 1455"/>
                <a:gd name="T8" fmla="*/ 1683 w 1683"/>
                <a:gd name="T9" fmla="*/ 723 h 1455"/>
                <a:gd name="T10" fmla="*/ 1654 w 1683"/>
                <a:gd name="T11" fmla="*/ 739 h 1455"/>
                <a:gd name="T12" fmla="*/ 1246 w 1683"/>
                <a:gd name="T13" fmla="*/ 32 h 1455"/>
                <a:gd name="T14" fmla="*/ 440 w 1683"/>
                <a:gd name="T15" fmla="*/ 32 h 1455"/>
                <a:gd name="T16" fmla="*/ 34 w 1683"/>
                <a:gd name="T17" fmla="*/ 731 h 1455"/>
                <a:gd name="T18" fmla="*/ 442 w 1683"/>
                <a:gd name="T19" fmla="*/ 1439 h 1455"/>
                <a:gd name="T20" fmla="*/ 416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6" y="1455"/>
                  </a:moveTo>
                  <a:lnTo>
                    <a:pt x="0" y="731"/>
                  </a:lnTo>
                  <a:lnTo>
                    <a:pt x="421" y="0"/>
                  </a:lnTo>
                  <a:lnTo>
                    <a:pt x="1264" y="0"/>
                  </a:lnTo>
                  <a:lnTo>
                    <a:pt x="1683" y="723"/>
                  </a:lnTo>
                  <a:lnTo>
                    <a:pt x="1654" y="739"/>
                  </a:lnTo>
                  <a:lnTo>
                    <a:pt x="1246" y="32"/>
                  </a:lnTo>
                  <a:lnTo>
                    <a:pt x="440" y="32"/>
                  </a:lnTo>
                  <a:lnTo>
                    <a:pt x="34" y="731"/>
                  </a:lnTo>
                  <a:lnTo>
                    <a:pt x="442" y="1439"/>
                  </a:lnTo>
                  <a:lnTo>
                    <a:pt x="416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1" name="Oval 281">
              <a:extLst>
                <a:ext uri="{FF2B5EF4-FFF2-40B4-BE49-F238E27FC236}">
                  <a16:creationId xmlns:a16="http://schemas.microsoft.com/office/drawing/2014/main" id="{42CB9F7A-FCCD-4A2E-B1DE-9BC95BCCF75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60129" y="2215900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2" name="Freeform 282">
              <a:extLst>
                <a:ext uri="{FF2B5EF4-FFF2-40B4-BE49-F238E27FC236}">
                  <a16:creationId xmlns:a16="http://schemas.microsoft.com/office/drawing/2014/main" id="{3AA19BD1-3388-4B26-AE30-897BBEBD8B48}"/>
                </a:ext>
              </a:extLst>
            </p:cNvPr>
            <p:cNvSpPr/>
            <p:nvPr/>
          </p:nvSpPr>
          <p:spPr bwMode="auto">
            <a:xfrm>
              <a:off x="7143282" y="1695942"/>
              <a:ext cx="1000997" cy="597709"/>
            </a:xfrm>
            <a:custGeom>
              <a:avLst/>
              <a:gdLst>
                <a:gd name="T0" fmla="*/ 27 w 1251"/>
                <a:gd name="T1" fmla="*/ 739 h 739"/>
                <a:gd name="T2" fmla="*/ 0 w 1251"/>
                <a:gd name="T3" fmla="*/ 723 h 739"/>
                <a:gd name="T4" fmla="*/ 416 w 1251"/>
                <a:gd name="T5" fmla="*/ 0 h 739"/>
                <a:gd name="T6" fmla="*/ 1251 w 1251"/>
                <a:gd name="T7" fmla="*/ 0 h 739"/>
                <a:gd name="T8" fmla="*/ 1251 w 1251"/>
                <a:gd name="T9" fmla="*/ 32 h 739"/>
                <a:gd name="T10" fmla="*/ 435 w 1251"/>
                <a:gd name="T11" fmla="*/ 32 h 739"/>
                <a:gd name="T12" fmla="*/ 27 w 1251"/>
                <a:gd name="T13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51" h="739">
                  <a:moveTo>
                    <a:pt x="27" y="739"/>
                  </a:moveTo>
                  <a:lnTo>
                    <a:pt x="0" y="723"/>
                  </a:lnTo>
                  <a:lnTo>
                    <a:pt x="416" y="0"/>
                  </a:lnTo>
                  <a:lnTo>
                    <a:pt x="1251" y="0"/>
                  </a:lnTo>
                  <a:lnTo>
                    <a:pt x="1251" y="32"/>
                  </a:lnTo>
                  <a:lnTo>
                    <a:pt x="435" y="32"/>
                  </a:lnTo>
                  <a:lnTo>
                    <a:pt x="27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3" name="Oval 283">
              <a:extLst>
                <a:ext uri="{FF2B5EF4-FFF2-40B4-BE49-F238E27FC236}">
                  <a16:creationId xmlns:a16="http://schemas.microsoft.com/office/drawing/2014/main" id="{0296D4AC-A744-4E7F-AA93-D7AF84DF595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15397" y="1642486"/>
              <a:ext cx="145776" cy="140925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4" name="Freeform 284">
              <a:extLst>
                <a:ext uri="{FF2B5EF4-FFF2-40B4-BE49-F238E27FC236}">
                  <a16:creationId xmlns:a16="http://schemas.microsoft.com/office/drawing/2014/main" id="{1E6A409D-9273-4C69-87D3-4D5B7E4ED9E1}"/>
                </a:ext>
              </a:extLst>
            </p:cNvPr>
            <p:cNvSpPr/>
            <p:nvPr/>
          </p:nvSpPr>
          <p:spPr bwMode="auto">
            <a:xfrm>
              <a:off x="10121977" y="3425902"/>
              <a:ext cx="1350860" cy="1171122"/>
            </a:xfrm>
            <a:custGeom>
              <a:avLst/>
              <a:gdLst>
                <a:gd name="T0" fmla="*/ 1257 w 1683"/>
                <a:gd name="T1" fmla="*/ 1463 h 1463"/>
                <a:gd name="T2" fmla="*/ 421 w 1683"/>
                <a:gd name="T3" fmla="*/ 1463 h 1463"/>
                <a:gd name="T4" fmla="*/ 0 w 1683"/>
                <a:gd name="T5" fmla="*/ 731 h 1463"/>
                <a:gd name="T6" fmla="*/ 421 w 1683"/>
                <a:gd name="T7" fmla="*/ 0 h 1463"/>
                <a:gd name="T8" fmla="*/ 1267 w 1683"/>
                <a:gd name="T9" fmla="*/ 0 h 1463"/>
                <a:gd name="T10" fmla="*/ 1683 w 1683"/>
                <a:gd name="T11" fmla="*/ 723 h 1463"/>
                <a:gd name="T12" fmla="*/ 1657 w 1683"/>
                <a:gd name="T13" fmla="*/ 739 h 1463"/>
                <a:gd name="T14" fmla="*/ 1249 w 1683"/>
                <a:gd name="T15" fmla="*/ 32 h 1463"/>
                <a:gd name="T16" fmla="*/ 440 w 1683"/>
                <a:gd name="T17" fmla="*/ 32 h 1463"/>
                <a:gd name="T18" fmla="*/ 37 w 1683"/>
                <a:gd name="T19" fmla="*/ 731 h 1463"/>
                <a:gd name="T20" fmla="*/ 440 w 1683"/>
                <a:gd name="T21" fmla="*/ 1431 h 1463"/>
                <a:gd name="T22" fmla="*/ 1257 w 1683"/>
                <a:gd name="T23" fmla="*/ 1431 h 1463"/>
                <a:gd name="T24" fmla="*/ 1257 w 1683"/>
                <a:gd name="T25" fmla="*/ 1463 h 14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683" h="1463">
                  <a:moveTo>
                    <a:pt x="1257" y="1463"/>
                  </a:moveTo>
                  <a:lnTo>
                    <a:pt x="421" y="1463"/>
                  </a:lnTo>
                  <a:lnTo>
                    <a:pt x="0" y="731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3"/>
                  </a:lnTo>
                  <a:lnTo>
                    <a:pt x="1657" y="739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1"/>
                  </a:lnTo>
                  <a:lnTo>
                    <a:pt x="440" y="1431"/>
                  </a:lnTo>
                  <a:lnTo>
                    <a:pt x="1257" y="1431"/>
                  </a:lnTo>
                  <a:lnTo>
                    <a:pt x="1257" y="1463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5" name="Oval 285">
              <a:extLst>
                <a:ext uri="{FF2B5EF4-FFF2-40B4-BE49-F238E27FC236}">
                  <a16:creationId xmlns:a16="http://schemas.microsoft.com/office/drawing/2014/main" id="{19471DD1-F05C-476F-B068-CDF14B1891A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6" name="Oval 286">
              <a:extLst>
                <a:ext uri="{FF2B5EF4-FFF2-40B4-BE49-F238E27FC236}">
                  <a16:creationId xmlns:a16="http://schemas.microsoft.com/office/drawing/2014/main" id="{945058A7-43F9-4D0E-8AF6-0427C980629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1263888" y="3941004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7" name="Oval 287">
              <a:extLst>
                <a:ext uri="{FF2B5EF4-FFF2-40B4-BE49-F238E27FC236}">
                  <a16:creationId xmlns:a16="http://schemas.microsoft.com/office/drawing/2014/main" id="{A124E853-D2F4-43FE-86C7-C9A5A5140B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3357871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8" name="Oval 288">
              <a:extLst>
                <a:ext uri="{FF2B5EF4-FFF2-40B4-BE49-F238E27FC236}">
                  <a16:creationId xmlns:a16="http://schemas.microsoft.com/office/drawing/2014/main" id="{2F2E1576-CDE6-4484-805D-FF5B3F1420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99" name="Oval 289">
              <a:extLst>
                <a:ext uri="{FF2B5EF4-FFF2-40B4-BE49-F238E27FC236}">
                  <a16:creationId xmlns:a16="http://schemas.microsoft.com/office/drawing/2014/main" id="{CD8AB49E-BACA-420C-A913-8CCC58CD990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33462" y="450955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0" name="Freeform 290">
              <a:extLst>
                <a:ext uri="{FF2B5EF4-FFF2-40B4-BE49-F238E27FC236}">
                  <a16:creationId xmlns:a16="http://schemas.microsoft.com/office/drawing/2014/main" id="{ED7545D4-D3C6-41CB-AA5C-413B5A8D84D8}"/>
                </a:ext>
              </a:extLst>
            </p:cNvPr>
            <p:cNvSpPr/>
            <p:nvPr/>
          </p:nvSpPr>
          <p:spPr bwMode="auto">
            <a:xfrm>
              <a:off x="6025660" y="2279077"/>
              <a:ext cx="1346002" cy="592851"/>
            </a:xfrm>
            <a:custGeom>
              <a:avLst/>
              <a:gdLst>
                <a:gd name="T0" fmla="*/ 27 w 1678"/>
                <a:gd name="T1" fmla="*/ 740 h 740"/>
                <a:gd name="T2" fmla="*/ 0 w 1678"/>
                <a:gd name="T3" fmla="*/ 724 h 740"/>
                <a:gd name="T4" fmla="*/ 416 w 1678"/>
                <a:gd name="T5" fmla="*/ 0 h 740"/>
                <a:gd name="T6" fmla="*/ 1262 w 1678"/>
                <a:gd name="T7" fmla="*/ 0 h 740"/>
                <a:gd name="T8" fmla="*/ 1678 w 1678"/>
                <a:gd name="T9" fmla="*/ 724 h 740"/>
                <a:gd name="T10" fmla="*/ 1651 w 1678"/>
                <a:gd name="T11" fmla="*/ 740 h 740"/>
                <a:gd name="T12" fmla="*/ 1243 w 1678"/>
                <a:gd name="T13" fmla="*/ 32 h 740"/>
                <a:gd name="T14" fmla="*/ 435 w 1678"/>
                <a:gd name="T15" fmla="*/ 32 h 740"/>
                <a:gd name="T16" fmla="*/ 27 w 1678"/>
                <a:gd name="T17" fmla="*/ 740 h 7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78" h="740">
                  <a:moveTo>
                    <a:pt x="27" y="740"/>
                  </a:moveTo>
                  <a:lnTo>
                    <a:pt x="0" y="724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78" y="724"/>
                  </a:lnTo>
                  <a:lnTo>
                    <a:pt x="1651" y="740"/>
                  </a:lnTo>
                  <a:lnTo>
                    <a:pt x="1243" y="32"/>
                  </a:lnTo>
                  <a:lnTo>
                    <a:pt x="435" y="32"/>
                  </a:lnTo>
                  <a:lnTo>
                    <a:pt x="27" y="740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1" name="Rectangle 291">
              <a:extLst>
                <a:ext uri="{FF2B5EF4-FFF2-40B4-BE49-F238E27FC236}">
                  <a16:creationId xmlns:a16="http://schemas.microsoft.com/office/drawing/2014/main" id="{98AFC53F-A3B2-4A62-8464-01CA7FFC7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370666" y="3430761"/>
              <a:ext cx="655992" cy="29157"/>
            </a:xfrm>
            <a:prstGeom prst="rect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2" name="Oval 292">
              <a:extLst>
                <a:ext uri="{FF2B5EF4-FFF2-40B4-BE49-F238E27FC236}">
                  <a16:creationId xmlns:a16="http://schemas.microsoft.com/office/drawing/2014/main" id="{842BC3A7-ADFB-49F3-9B66-7F28C6878ED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088833" y="2794175"/>
              <a:ext cx="145776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3" name="Oval 293">
              <a:extLst>
                <a:ext uri="{FF2B5EF4-FFF2-40B4-BE49-F238E27FC236}">
                  <a16:creationId xmlns:a16="http://schemas.microsoft.com/office/drawing/2014/main" id="{828C7AA8-172E-4288-A51E-DE4C136D45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080112" y="222076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4" name="Freeform 294">
              <a:extLst>
                <a:ext uri="{FF2B5EF4-FFF2-40B4-BE49-F238E27FC236}">
                  <a16:creationId xmlns:a16="http://schemas.microsoft.com/office/drawing/2014/main" id="{49022B34-BA7C-49A9-BAD7-CEC50EDAFAE8}"/>
                </a:ext>
              </a:extLst>
            </p:cNvPr>
            <p:cNvSpPr/>
            <p:nvPr/>
          </p:nvSpPr>
          <p:spPr bwMode="auto">
            <a:xfrm>
              <a:off x="9062669" y="2842770"/>
              <a:ext cx="1345999" cy="592851"/>
            </a:xfrm>
            <a:custGeom>
              <a:avLst/>
              <a:gdLst>
                <a:gd name="T0" fmla="*/ 1652 w 1681"/>
                <a:gd name="T1" fmla="*/ 739 h 739"/>
                <a:gd name="T2" fmla="*/ 1244 w 1681"/>
                <a:gd name="T3" fmla="*/ 32 h 739"/>
                <a:gd name="T4" fmla="*/ 435 w 1681"/>
                <a:gd name="T5" fmla="*/ 32 h 739"/>
                <a:gd name="T6" fmla="*/ 27 w 1681"/>
                <a:gd name="T7" fmla="*/ 739 h 739"/>
                <a:gd name="T8" fmla="*/ 0 w 1681"/>
                <a:gd name="T9" fmla="*/ 723 h 739"/>
                <a:gd name="T10" fmla="*/ 416 w 1681"/>
                <a:gd name="T11" fmla="*/ 0 h 739"/>
                <a:gd name="T12" fmla="*/ 1262 w 1681"/>
                <a:gd name="T13" fmla="*/ 0 h 739"/>
                <a:gd name="T14" fmla="*/ 1681 w 1681"/>
                <a:gd name="T15" fmla="*/ 723 h 739"/>
                <a:gd name="T16" fmla="*/ 1652 w 1681"/>
                <a:gd name="T17" fmla="*/ 739 h 7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681" h="739">
                  <a:moveTo>
                    <a:pt x="1652" y="739"/>
                  </a:moveTo>
                  <a:lnTo>
                    <a:pt x="1244" y="32"/>
                  </a:lnTo>
                  <a:lnTo>
                    <a:pt x="435" y="32"/>
                  </a:lnTo>
                  <a:lnTo>
                    <a:pt x="27" y="739"/>
                  </a:lnTo>
                  <a:lnTo>
                    <a:pt x="0" y="723"/>
                  </a:lnTo>
                  <a:lnTo>
                    <a:pt x="416" y="0"/>
                  </a:lnTo>
                  <a:lnTo>
                    <a:pt x="1262" y="0"/>
                  </a:lnTo>
                  <a:lnTo>
                    <a:pt x="1681" y="723"/>
                  </a:lnTo>
                  <a:lnTo>
                    <a:pt x="1652" y="739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5" name="Freeform 295">
              <a:extLst>
                <a:ext uri="{FF2B5EF4-FFF2-40B4-BE49-F238E27FC236}">
                  <a16:creationId xmlns:a16="http://schemas.microsoft.com/office/drawing/2014/main" id="{041CD32E-D49C-48E9-A0DB-24307E458902}"/>
                </a:ext>
              </a:extLst>
            </p:cNvPr>
            <p:cNvSpPr/>
            <p:nvPr/>
          </p:nvSpPr>
          <p:spPr bwMode="auto">
            <a:xfrm>
              <a:off x="9184150" y="5146140"/>
              <a:ext cx="1350860" cy="1166264"/>
            </a:xfrm>
            <a:custGeom>
              <a:avLst/>
              <a:gdLst>
                <a:gd name="T0" fmla="*/ 419 w 1683"/>
                <a:gd name="T1" fmla="*/ 1455 h 1455"/>
                <a:gd name="T2" fmla="*/ 0 w 1683"/>
                <a:gd name="T3" fmla="*/ 732 h 1455"/>
                <a:gd name="T4" fmla="*/ 421 w 1683"/>
                <a:gd name="T5" fmla="*/ 0 h 1455"/>
                <a:gd name="T6" fmla="*/ 1267 w 1683"/>
                <a:gd name="T7" fmla="*/ 0 h 1455"/>
                <a:gd name="T8" fmla="*/ 1683 w 1683"/>
                <a:gd name="T9" fmla="*/ 724 h 1455"/>
                <a:gd name="T10" fmla="*/ 1657 w 1683"/>
                <a:gd name="T11" fmla="*/ 740 h 1455"/>
                <a:gd name="T12" fmla="*/ 1249 w 1683"/>
                <a:gd name="T13" fmla="*/ 32 h 1455"/>
                <a:gd name="T14" fmla="*/ 440 w 1683"/>
                <a:gd name="T15" fmla="*/ 32 h 1455"/>
                <a:gd name="T16" fmla="*/ 37 w 1683"/>
                <a:gd name="T17" fmla="*/ 732 h 1455"/>
                <a:gd name="T18" fmla="*/ 445 w 1683"/>
                <a:gd name="T19" fmla="*/ 1439 h 1455"/>
                <a:gd name="T20" fmla="*/ 419 w 1683"/>
                <a:gd name="T21" fmla="*/ 1455 h 1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683" h="1455">
                  <a:moveTo>
                    <a:pt x="419" y="1455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67" y="0"/>
                  </a:lnTo>
                  <a:lnTo>
                    <a:pt x="1683" y="724"/>
                  </a:lnTo>
                  <a:lnTo>
                    <a:pt x="1657" y="740"/>
                  </a:lnTo>
                  <a:lnTo>
                    <a:pt x="124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39"/>
                  </a:lnTo>
                  <a:lnTo>
                    <a:pt x="419" y="1455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6" name="Oval 296">
              <a:extLst>
                <a:ext uri="{FF2B5EF4-FFF2-40B4-BE49-F238E27FC236}">
                  <a16:creationId xmlns:a16="http://schemas.microsoft.com/office/drawing/2014/main" id="{D335C7C2-2E2A-4A5A-B5E2-6698DB53AA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72388" y="5661242"/>
              <a:ext cx="145776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7" name="Oval 297">
              <a:extLst>
                <a:ext uri="{FF2B5EF4-FFF2-40B4-BE49-F238E27FC236}">
                  <a16:creationId xmlns:a16="http://schemas.microsoft.com/office/drawing/2014/main" id="{F3CC5B7A-67A0-4493-80C9-B80EA397EF7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272609" y="5661243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8" name="Oval 298">
              <a:extLst>
                <a:ext uri="{FF2B5EF4-FFF2-40B4-BE49-F238E27FC236}">
                  <a16:creationId xmlns:a16="http://schemas.microsoft.com/office/drawing/2014/main" id="{1E1B633E-C74E-4951-A3A5-2D3263A975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09" name="Oval 299">
              <a:extLst>
                <a:ext uri="{FF2B5EF4-FFF2-40B4-BE49-F238E27FC236}">
                  <a16:creationId xmlns:a16="http://schemas.microsoft.com/office/drawing/2014/main" id="{05FC3C65-7AA3-478E-AECF-ED45DCEED18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281331" y="6229796"/>
              <a:ext cx="140919" cy="145783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0" name="Oval 300">
              <a:extLst>
                <a:ext uri="{FF2B5EF4-FFF2-40B4-BE49-F238E27FC236}">
                  <a16:creationId xmlns:a16="http://schemas.microsoft.com/office/drawing/2014/main" id="{4C4FA3C5-63E2-4BD1-8A2B-8FDB0B5E205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942183" y="5087830"/>
              <a:ext cx="140919" cy="140922"/>
            </a:xfrm>
            <a:prstGeom prst="ellipse">
              <a:avLst/>
            </a:pr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1" name="Freeform 301">
              <a:extLst>
                <a:ext uri="{FF2B5EF4-FFF2-40B4-BE49-F238E27FC236}">
                  <a16:creationId xmlns:a16="http://schemas.microsoft.com/office/drawing/2014/main" id="{08BCBB1D-3B74-42B7-925E-A55A96AFA9A7}"/>
                </a:ext>
              </a:extLst>
            </p:cNvPr>
            <p:cNvSpPr/>
            <p:nvPr/>
          </p:nvSpPr>
          <p:spPr bwMode="auto">
            <a:xfrm>
              <a:off x="10000495" y="4582447"/>
              <a:ext cx="354724" cy="583132"/>
            </a:xfrm>
            <a:custGeom>
              <a:avLst/>
              <a:gdLst>
                <a:gd name="T0" fmla="*/ 30 w 443"/>
                <a:gd name="T1" fmla="*/ 734 h 734"/>
                <a:gd name="T2" fmla="*/ 0 w 443"/>
                <a:gd name="T3" fmla="*/ 718 h 734"/>
                <a:gd name="T4" fmla="*/ 414 w 443"/>
                <a:gd name="T5" fmla="*/ 0 h 734"/>
                <a:gd name="T6" fmla="*/ 443 w 443"/>
                <a:gd name="T7" fmla="*/ 16 h 734"/>
                <a:gd name="T8" fmla="*/ 30 w 443"/>
                <a:gd name="T9" fmla="*/ 734 h 7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3" h="734">
                  <a:moveTo>
                    <a:pt x="30" y="734"/>
                  </a:moveTo>
                  <a:lnTo>
                    <a:pt x="0" y="718"/>
                  </a:lnTo>
                  <a:lnTo>
                    <a:pt x="414" y="0"/>
                  </a:lnTo>
                  <a:lnTo>
                    <a:pt x="443" y="16"/>
                  </a:lnTo>
                  <a:lnTo>
                    <a:pt x="30" y="734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2" name="Freeform 302">
              <a:extLst>
                <a:ext uri="{FF2B5EF4-FFF2-40B4-BE49-F238E27FC236}">
                  <a16:creationId xmlns:a16="http://schemas.microsoft.com/office/drawing/2014/main" id="{F9BB39EE-6011-444F-98EE-0C36122F1C83}"/>
                </a:ext>
              </a:extLst>
            </p:cNvPr>
            <p:cNvSpPr/>
            <p:nvPr/>
          </p:nvSpPr>
          <p:spPr bwMode="auto">
            <a:xfrm>
              <a:off x="9004359" y="3999315"/>
              <a:ext cx="1005855" cy="1166264"/>
            </a:xfrm>
            <a:custGeom>
              <a:avLst/>
              <a:gdLst>
                <a:gd name="T0" fmla="*/ 419 w 1259"/>
                <a:gd name="T1" fmla="*/ 1458 h 1458"/>
                <a:gd name="T2" fmla="*/ 0 w 1259"/>
                <a:gd name="T3" fmla="*/ 732 h 1458"/>
                <a:gd name="T4" fmla="*/ 421 w 1259"/>
                <a:gd name="T5" fmla="*/ 0 h 1458"/>
                <a:gd name="T6" fmla="*/ 1259 w 1259"/>
                <a:gd name="T7" fmla="*/ 0 h 1458"/>
                <a:gd name="T8" fmla="*/ 1259 w 1259"/>
                <a:gd name="T9" fmla="*/ 32 h 1458"/>
                <a:gd name="T10" fmla="*/ 440 w 1259"/>
                <a:gd name="T11" fmla="*/ 32 h 1458"/>
                <a:gd name="T12" fmla="*/ 37 w 1259"/>
                <a:gd name="T13" fmla="*/ 732 h 1458"/>
                <a:gd name="T14" fmla="*/ 445 w 1259"/>
                <a:gd name="T15" fmla="*/ 1442 h 1458"/>
                <a:gd name="T16" fmla="*/ 419 w 1259"/>
                <a:gd name="T17" fmla="*/ 1458 h 14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9" h="1458">
                  <a:moveTo>
                    <a:pt x="419" y="1458"/>
                  </a:moveTo>
                  <a:lnTo>
                    <a:pt x="0" y="732"/>
                  </a:lnTo>
                  <a:lnTo>
                    <a:pt x="421" y="0"/>
                  </a:lnTo>
                  <a:lnTo>
                    <a:pt x="1259" y="0"/>
                  </a:lnTo>
                  <a:lnTo>
                    <a:pt x="1259" y="32"/>
                  </a:lnTo>
                  <a:lnTo>
                    <a:pt x="440" y="32"/>
                  </a:lnTo>
                  <a:lnTo>
                    <a:pt x="37" y="732"/>
                  </a:lnTo>
                  <a:lnTo>
                    <a:pt x="445" y="1442"/>
                  </a:lnTo>
                  <a:lnTo>
                    <a:pt x="419" y="1458"/>
                  </a:lnTo>
                  <a:close/>
                </a:path>
              </a:pathLst>
            </a:custGeom>
            <a:solidFill>
              <a:srgbClr val="1CBDE0"/>
            </a:solidFill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13" name="Freeform 304">
              <a:extLst>
                <a:ext uri="{FF2B5EF4-FFF2-40B4-BE49-F238E27FC236}">
                  <a16:creationId xmlns:a16="http://schemas.microsoft.com/office/drawing/2014/main" id="{E62821DF-AA2B-43B3-BB3F-4B365DFE5775}"/>
                </a:ext>
              </a:extLst>
            </p:cNvPr>
            <p:cNvSpPr/>
            <p:nvPr/>
          </p:nvSpPr>
          <p:spPr bwMode="auto">
            <a:xfrm>
              <a:off x="10000497" y="4626179"/>
              <a:ext cx="2191505" cy="2220763"/>
            </a:xfrm>
            <a:custGeom>
              <a:avLst/>
              <a:gdLst>
                <a:gd name="T0" fmla="*/ 2735 w 2735"/>
                <a:gd name="T1" fmla="*/ 0 h 2771"/>
                <a:gd name="T2" fmla="*/ 1598 w 2735"/>
                <a:gd name="T3" fmla="*/ 0 h 2771"/>
                <a:gd name="T4" fmla="*/ 0 w 2735"/>
                <a:gd name="T5" fmla="*/ 2771 h 2771"/>
                <a:gd name="T6" fmla="*/ 2735 w 2735"/>
                <a:gd name="T7" fmla="*/ 2771 h 2771"/>
                <a:gd name="T8" fmla="*/ 2735 w 2735"/>
                <a:gd name="T9" fmla="*/ 0 h 27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35" h="2771">
                  <a:moveTo>
                    <a:pt x="2735" y="0"/>
                  </a:moveTo>
                  <a:lnTo>
                    <a:pt x="1598" y="0"/>
                  </a:lnTo>
                  <a:lnTo>
                    <a:pt x="0" y="2771"/>
                  </a:lnTo>
                  <a:lnTo>
                    <a:pt x="2735" y="2771"/>
                  </a:lnTo>
                  <a:lnTo>
                    <a:pt x="2735" y="0"/>
                  </a:lnTo>
                </a:path>
              </a:pathLst>
            </a:custGeom>
            <a:noFill/>
            <a:ln>
              <a:noFill/>
            </a:ln>
          </p:spPr>
          <p:txBody>
            <a:bodyPr/>
            <a:lstStyle/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en-US" ker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18435" name="矩形 102">
            <a:extLst>
              <a:ext uri="{FF2B5EF4-FFF2-40B4-BE49-F238E27FC236}">
                <a16:creationId xmlns:a16="http://schemas.microsoft.com/office/drawing/2014/main" id="{E646C66A-B274-4EE3-9679-A1D73980E1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59897" y="2619375"/>
            <a:ext cx="187220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第 十一 章</a:t>
            </a: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</a:t>
            </a:r>
          </a:p>
        </p:txBody>
      </p:sp>
      <p:grpSp>
        <p:nvGrpSpPr>
          <p:cNvPr id="18436" name="组合 2">
            <a:extLst>
              <a:ext uri="{FF2B5EF4-FFF2-40B4-BE49-F238E27FC236}">
                <a16:creationId xmlns:a16="http://schemas.microsoft.com/office/drawing/2014/main" id="{B5515BF4-0472-49FE-9F0C-3B0A42932662}"/>
              </a:ext>
            </a:extLst>
          </p:cNvPr>
          <p:cNvGrpSpPr>
            <a:grpSpLocks/>
          </p:cNvGrpSpPr>
          <p:nvPr/>
        </p:nvGrpSpPr>
        <p:grpSpPr bwMode="auto">
          <a:xfrm>
            <a:off x="7524750" y="5276850"/>
            <a:ext cx="3754438" cy="344488"/>
            <a:chOff x="7493000" y="4678363"/>
            <a:chExt cx="3754438" cy="344487"/>
          </a:xfrm>
        </p:grpSpPr>
        <p:sp>
          <p:nvSpPr>
            <p:cNvPr id="106" name="任意多边形 22">
              <a:extLst>
                <a:ext uri="{FF2B5EF4-FFF2-40B4-BE49-F238E27FC236}">
                  <a16:creationId xmlns:a16="http://schemas.microsoft.com/office/drawing/2014/main" id="{9338E86C-16B2-4D60-B73D-AD9E016D1083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493000" y="4678363"/>
              <a:ext cx="368300" cy="342899"/>
            </a:xfrm>
            <a:custGeom>
              <a:avLst/>
              <a:gdLst>
                <a:gd name="connsiteX0" fmla="*/ 262805 w 519288"/>
                <a:gd name="connsiteY0" fmla="*/ 111558 h 503774"/>
                <a:gd name="connsiteX1" fmla="*/ 439744 w 519288"/>
                <a:gd name="connsiteY1" fmla="*/ 276036 h 503774"/>
                <a:gd name="connsiteX2" fmla="*/ 439744 w 519288"/>
                <a:gd name="connsiteY2" fmla="*/ 484796 h 503774"/>
                <a:gd name="connsiteX3" fmla="*/ 433425 w 519288"/>
                <a:gd name="connsiteY3" fmla="*/ 503774 h 503774"/>
                <a:gd name="connsiteX4" fmla="*/ 414467 w 519288"/>
                <a:gd name="connsiteY4" fmla="*/ 503774 h 503774"/>
                <a:gd name="connsiteX5" fmla="*/ 319678 w 519288"/>
                <a:gd name="connsiteY5" fmla="*/ 503774 h 503774"/>
                <a:gd name="connsiteX6" fmla="*/ 313359 w 519288"/>
                <a:gd name="connsiteY6" fmla="*/ 503774 h 503774"/>
                <a:gd name="connsiteX7" fmla="*/ 307040 w 519288"/>
                <a:gd name="connsiteY7" fmla="*/ 497448 h 503774"/>
                <a:gd name="connsiteX8" fmla="*/ 307040 w 519288"/>
                <a:gd name="connsiteY8" fmla="*/ 396231 h 503774"/>
                <a:gd name="connsiteX9" fmla="*/ 212251 w 519288"/>
                <a:gd name="connsiteY9" fmla="*/ 396231 h 503774"/>
                <a:gd name="connsiteX10" fmla="*/ 212251 w 519288"/>
                <a:gd name="connsiteY10" fmla="*/ 497448 h 503774"/>
                <a:gd name="connsiteX11" fmla="*/ 212251 w 519288"/>
                <a:gd name="connsiteY11" fmla="*/ 503774 h 503774"/>
                <a:gd name="connsiteX12" fmla="*/ 199612 w 519288"/>
                <a:gd name="connsiteY12" fmla="*/ 503774 h 503774"/>
                <a:gd name="connsiteX13" fmla="*/ 104823 w 519288"/>
                <a:gd name="connsiteY13" fmla="*/ 503774 h 503774"/>
                <a:gd name="connsiteX14" fmla="*/ 92185 w 519288"/>
                <a:gd name="connsiteY14" fmla="*/ 503774 h 503774"/>
                <a:gd name="connsiteX15" fmla="*/ 79546 w 519288"/>
                <a:gd name="connsiteY15" fmla="*/ 484796 h 503774"/>
                <a:gd name="connsiteX16" fmla="*/ 79546 w 519288"/>
                <a:gd name="connsiteY16" fmla="*/ 276036 h 503774"/>
                <a:gd name="connsiteX17" fmla="*/ 259644 w 519288"/>
                <a:gd name="connsiteY17" fmla="*/ 0 h 503774"/>
                <a:gd name="connsiteX18" fmla="*/ 281809 w 519288"/>
                <a:gd name="connsiteY18" fmla="*/ 9516 h 503774"/>
                <a:gd name="connsiteX19" fmla="*/ 370468 w 519288"/>
                <a:gd name="connsiteY19" fmla="*/ 91992 h 503774"/>
                <a:gd name="connsiteX20" fmla="*/ 370468 w 519288"/>
                <a:gd name="connsiteY20" fmla="*/ 22205 h 503774"/>
                <a:gd name="connsiteX21" fmla="*/ 383134 w 519288"/>
                <a:gd name="connsiteY21" fmla="*/ 9516 h 503774"/>
                <a:gd name="connsiteX22" fmla="*/ 414798 w 519288"/>
                <a:gd name="connsiteY22" fmla="*/ 9516 h 503774"/>
                <a:gd name="connsiteX23" fmla="*/ 427463 w 519288"/>
                <a:gd name="connsiteY23" fmla="*/ 22205 h 503774"/>
                <a:gd name="connsiteX24" fmla="*/ 427463 w 519288"/>
                <a:gd name="connsiteY24" fmla="*/ 142746 h 503774"/>
                <a:gd name="connsiteX25" fmla="*/ 509789 w 519288"/>
                <a:gd name="connsiteY25" fmla="*/ 218877 h 503774"/>
                <a:gd name="connsiteX26" fmla="*/ 509789 w 519288"/>
                <a:gd name="connsiteY26" fmla="*/ 269631 h 503774"/>
                <a:gd name="connsiteX27" fmla="*/ 465460 w 519288"/>
                <a:gd name="connsiteY27" fmla="*/ 269631 h 503774"/>
                <a:gd name="connsiteX28" fmla="*/ 262810 w 519288"/>
                <a:gd name="connsiteY28" fmla="*/ 79303 h 503774"/>
                <a:gd name="connsiteX29" fmla="*/ 60161 w 519288"/>
                <a:gd name="connsiteY29" fmla="*/ 269631 h 503774"/>
                <a:gd name="connsiteX30" fmla="*/ 34830 w 519288"/>
                <a:gd name="connsiteY30" fmla="*/ 275975 h 503774"/>
                <a:gd name="connsiteX31" fmla="*/ 9499 w 519288"/>
                <a:gd name="connsiteY31" fmla="*/ 269631 h 503774"/>
                <a:gd name="connsiteX32" fmla="*/ 9499 w 519288"/>
                <a:gd name="connsiteY32" fmla="*/ 218877 h 503774"/>
                <a:gd name="connsiteX33" fmla="*/ 237479 w 519288"/>
                <a:gd name="connsiteY33" fmla="*/ 9516 h 503774"/>
                <a:gd name="connsiteX34" fmla="*/ 259644 w 519288"/>
                <a:gd name="connsiteY34" fmla="*/ 0 h 5037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</a:cxnLst>
              <a:rect l="l" t="t" r="r" b="b"/>
              <a:pathLst>
                <a:path w="519288" h="503774">
                  <a:moveTo>
                    <a:pt x="262805" y="111558"/>
                  </a:moveTo>
                  <a:cubicBezTo>
                    <a:pt x="262805" y="111558"/>
                    <a:pt x="262805" y="111558"/>
                    <a:pt x="439744" y="276036"/>
                  </a:cubicBezTo>
                  <a:cubicBezTo>
                    <a:pt x="439744" y="276036"/>
                    <a:pt x="439744" y="276036"/>
                    <a:pt x="439744" y="484796"/>
                  </a:cubicBezTo>
                  <a:cubicBezTo>
                    <a:pt x="439744" y="497448"/>
                    <a:pt x="433425" y="503774"/>
                    <a:pt x="433425" y="503774"/>
                  </a:cubicBezTo>
                  <a:cubicBezTo>
                    <a:pt x="427106" y="503774"/>
                    <a:pt x="420786" y="503774"/>
                    <a:pt x="414467" y="503774"/>
                  </a:cubicBezTo>
                  <a:cubicBezTo>
                    <a:pt x="414467" y="503774"/>
                    <a:pt x="414467" y="503774"/>
                    <a:pt x="319678" y="503774"/>
                  </a:cubicBezTo>
                  <a:cubicBezTo>
                    <a:pt x="319678" y="503774"/>
                    <a:pt x="313359" y="503774"/>
                    <a:pt x="313359" y="503774"/>
                  </a:cubicBezTo>
                  <a:cubicBezTo>
                    <a:pt x="313359" y="503774"/>
                    <a:pt x="307040" y="497448"/>
                    <a:pt x="307040" y="497448"/>
                  </a:cubicBezTo>
                  <a:cubicBezTo>
                    <a:pt x="307040" y="497448"/>
                    <a:pt x="307040" y="497448"/>
                    <a:pt x="307040" y="396231"/>
                  </a:cubicBezTo>
                  <a:cubicBezTo>
                    <a:pt x="307040" y="396231"/>
                    <a:pt x="307040" y="396231"/>
                    <a:pt x="212251" y="396231"/>
                  </a:cubicBezTo>
                  <a:cubicBezTo>
                    <a:pt x="212251" y="396231"/>
                    <a:pt x="212251" y="396231"/>
                    <a:pt x="212251" y="497448"/>
                  </a:cubicBezTo>
                  <a:cubicBezTo>
                    <a:pt x="212251" y="497448"/>
                    <a:pt x="212251" y="503774"/>
                    <a:pt x="212251" y="503774"/>
                  </a:cubicBezTo>
                  <a:cubicBezTo>
                    <a:pt x="205931" y="503774"/>
                    <a:pt x="205931" y="503774"/>
                    <a:pt x="199612" y="503774"/>
                  </a:cubicBezTo>
                  <a:cubicBezTo>
                    <a:pt x="199612" y="503774"/>
                    <a:pt x="199612" y="503774"/>
                    <a:pt x="104823" y="503774"/>
                  </a:cubicBezTo>
                  <a:cubicBezTo>
                    <a:pt x="98504" y="503774"/>
                    <a:pt x="98504" y="503774"/>
                    <a:pt x="92185" y="503774"/>
                  </a:cubicBezTo>
                  <a:cubicBezTo>
                    <a:pt x="85865" y="503774"/>
                    <a:pt x="79546" y="497448"/>
                    <a:pt x="79546" y="484796"/>
                  </a:cubicBezTo>
                  <a:cubicBezTo>
                    <a:pt x="79546" y="484796"/>
                    <a:pt x="79546" y="484796"/>
                    <a:pt x="79546" y="276036"/>
                  </a:cubicBezTo>
                  <a:close/>
                  <a:moveTo>
                    <a:pt x="259644" y="0"/>
                  </a:moveTo>
                  <a:cubicBezTo>
                    <a:pt x="267560" y="0"/>
                    <a:pt x="275476" y="3172"/>
                    <a:pt x="281809" y="9516"/>
                  </a:cubicBezTo>
                  <a:cubicBezTo>
                    <a:pt x="281809" y="9516"/>
                    <a:pt x="281809" y="9516"/>
                    <a:pt x="370468" y="91992"/>
                  </a:cubicBezTo>
                  <a:cubicBezTo>
                    <a:pt x="370468" y="91992"/>
                    <a:pt x="370468" y="91992"/>
                    <a:pt x="370468" y="22205"/>
                  </a:cubicBezTo>
                  <a:cubicBezTo>
                    <a:pt x="370468" y="15861"/>
                    <a:pt x="376801" y="9516"/>
                    <a:pt x="383134" y="9516"/>
                  </a:cubicBezTo>
                  <a:cubicBezTo>
                    <a:pt x="383134" y="9516"/>
                    <a:pt x="383134" y="9516"/>
                    <a:pt x="414798" y="9516"/>
                  </a:cubicBezTo>
                  <a:cubicBezTo>
                    <a:pt x="421130" y="9516"/>
                    <a:pt x="427463" y="15861"/>
                    <a:pt x="427463" y="22205"/>
                  </a:cubicBezTo>
                  <a:cubicBezTo>
                    <a:pt x="427463" y="22205"/>
                    <a:pt x="427463" y="22205"/>
                    <a:pt x="427463" y="142746"/>
                  </a:cubicBezTo>
                  <a:cubicBezTo>
                    <a:pt x="427463" y="142746"/>
                    <a:pt x="427463" y="142746"/>
                    <a:pt x="509789" y="218877"/>
                  </a:cubicBezTo>
                  <a:cubicBezTo>
                    <a:pt x="522455" y="231565"/>
                    <a:pt x="522455" y="250598"/>
                    <a:pt x="509789" y="269631"/>
                  </a:cubicBezTo>
                  <a:cubicBezTo>
                    <a:pt x="503457" y="282319"/>
                    <a:pt x="478126" y="282319"/>
                    <a:pt x="465460" y="269631"/>
                  </a:cubicBezTo>
                  <a:cubicBezTo>
                    <a:pt x="465460" y="269631"/>
                    <a:pt x="465460" y="269631"/>
                    <a:pt x="262810" y="79303"/>
                  </a:cubicBezTo>
                  <a:cubicBezTo>
                    <a:pt x="262810" y="79303"/>
                    <a:pt x="262810" y="79303"/>
                    <a:pt x="60161" y="269631"/>
                  </a:cubicBezTo>
                  <a:cubicBezTo>
                    <a:pt x="53828" y="275975"/>
                    <a:pt x="41163" y="275975"/>
                    <a:pt x="34830" y="275975"/>
                  </a:cubicBezTo>
                  <a:cubicBezTo>
                    <a:pt x="28497" y="275975"/>
                    <a:pt x="15831" y="275975"/>
                    <a:pt x="9499" y="269631"/>
                  </a:cubicBezTo>
                  <a:cubicBezTo>
                    <a:pt x="-3167" y="250598"/>
                    <a:pt x="-3167" y="231565"/>
                    <a:pt x="9499" y="218877"/>
                  </a:cubicBezTo>
                  <a:cubicBezTo>
                    <a:pt x="9499" y="218877"/>
                    <a:pt x="9499" y="218877"/>
                    <a:pt x="237479" y="9516"/>
                  </a:cubicBezTo>
                  <a:cubicBezTo>
                    <a:pt x="243812" y="3172"/>
                    <a:pt x="251728" y="0"/>
                    <a:pt x="259644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fontAlgn="auto"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/>
              </a:pPr>
              <a:endParaRPr lang="zh-CN" altLang="en-US" sz="1069"/>
            </a:p>
          </p:txBody>
        </p:sp>
        <p:sp>
          <p:nvSpPr>
            <p:cNvPr id="18442" name="文本框 37">
              <a:extLst>
                <a:ext uri="{FF2B5EF4-FFF2-40B4-BE49-F238E27FC236}">
                  <a16:creationId xmlns:a16="http://schemas.microsoft.com/office/drawing/2014/main" id="{A029C24D-CD04-4274-AD28-7DEAF9E123D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888288" y="4684713"/>
              <a:ext cx="3359150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单位：郑州澍青医学高等专科学校</a:t>
              </a:r>
            </a:p>
          </p:txBody>
        </p:sp>
      </p:grpSp>
      <p:sp>
        <p:nvSpPr>
          <p:cNvPr id="18437" name="文本框 107">
            <a:extLst>
              <a:ext uri="{FF2B5EF4-FFF2-40B4-BE49-F238E27FC236}">
                <a16:creationId xmlns:a16="http://schemas.microsoft.com/office/drawing/2014/main" id="{55CBDBBE-2294-47B0-87B9-2398A75B0B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36875" y="3643331"/>
            <a:ext cx="6464300" cy="83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742950" indent="-2857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11430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6002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2057400" indent="-22860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algn="ctr" eaLnBrk="1" hangingPunct="1">
              <a:lnSpc>
                <a:spcPct val="12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zh-CN" altLang="en-US" sz="4400" b="1" dirty="0">
                <a:solidFill>
                  <a:srgbClr val="2B2F3A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冷  热  疗  法 </a:t>
            </a:r>
            <a:endParaRPr lang="en-US" altLang="zh-CN" sz="4400" b="1" dirty="0">
              <a:solidFill>
                <a:srgbClr val="2B2F3A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8438" name="组合 1">
            <a:extLst>
              <a:ext uri="{FF2B5EF4-FFF2-40B4-BE49-F238E27FC236}">
                <a16:creationId xmlns:a16="http://schemas.microsoft.com/office/drawing/2014/main" id="{0FD57E9C-65A2-430E-B8A8-76400F76A1BD}"/>
              </a:ext>
            </a:extLst>
          </p:cNvPr>
          <p:cNvGrpSpPr>
            <a:grpSpLocks/>
          </p:cNvGrpSpPr>
          <p:nvPr/>
        </p:nvGrpSpPr>
        <p:grpSpPr bwMode="auto">
          <a:xfrm>
            <a:off x="1898650" y="5181600"/>
            <a:ext cx="2763838" cy="469900"/>
            <a:chOff x="1935163" y="4640263"/>
            <a:chExt cx="2763837" cy="469900"/>
          </a:xfrm>
        </p:grpSpPr>
        <p:sp>
          <p:nvSpPr>
            <p:cNvPr id="18439" name="文本框 39">
              <a:extLst>
                <a:ext uri="{FF2B5EF4-FFF2-40B4-BE49-F238E27FC236}">
                  <a16:creationId xmlns:a16="http://schemas.microsoft.com/office/drawing/2014/main" id="{CBAFB80E-2D96-4D05-9AB5-C9D3800A9E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86025" y="4735513"/>
              <a:ext cx="2212975" cy="3381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lnSpc>
                  <a:spcPct val="90000"/>
                </a:lnSpc>
                <a:spcBef>
                  <a:spcPts val="750"/>
                </a:spcBef>
                <a:buFont typeface="Arial" panose="020B0604020202020204" pitchFamily="34" charset="0"/>
                <a:buChar char="•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1pPr>
              <a:lvl2pPr marL="742950" indent="-28575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2pPr>
              <a:lvl3pPr marL="11430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3pPr>
              <a:lvl4pPr marL="16002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4pPr>
              <a:lvl5pPr marL="2057400" indent="-228600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375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黑体" panose="02010609060101010101" pitchFamily="49" charset="-122"/>
                  <a:cs typeface="等线" panose="02010600030101010101" pitchFamily="2" charset="-122"/>
                </a:defRPr>
              </a:lvl9pPr>
            </a:lstStyle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Font typeface="Arial" panose="020B0604020202020204" pitchFamily="34" charset="0"/>
                <a:buNone/>
              </a:pPr>
              <a:r>
                <a:rPr lang="zh-CN" altLang="en-US" sz="1600" b="1">
                  <a:solidFill>
                    <a:srgbClr val="3B3838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主讲人：陈亚静</a:t>
              </a:r>
            </a:p>
          </p:txBody>
        </p:sp>
        <p:pic>
          <p:nvPicPr>
            <p:cNvPr id="18440" name="图形 2" descr="女学生">
              <a:extLst>
                <a:ext uri="{FF2B5EF4-FFF2-40B4-BE49-F238E27FC236}">
                  <a16:creationId xmlns:a16="http://schemas.microsoft.com/office/drawing/2014/main" id="{2E624125-0B66-47C1-A4F3-9F83F3CA98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35163" y="4640263"/>
              <a:ext cx="469900" cy="469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99"/>
    </mc:Choice>
    <mc:Fallback xmlns="">
      <p:transition spd="slow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1.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控制炎症扩散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2FFC8A95-2E0E-4C0E-A84A-0AEE238D31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07368" y="2444729"/>
            <a:ext cx="7028190" cy="2160240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毛细血管收缩，血流量减少。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血流速度减慢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细菌的活力和细胞代谢率降低。</a:t>
            </a:r>
          </a:p>
        </p:txBody>
      </p:sp>
      <p:pic>
        <p:nvPicPr>
          <p:cNvPr id="13" name="图片 12" descr="placingpictureplaceholder">
            <a:extLst>
              <a:ext uri="{FF2B5EF4-FFF2-40B4-BE49-F238E27FC236}">
                <a16:creationId xmlns:a16="http://schemas.microsoft.com/office/drawing/2014/main" id="{A12B2356-395C-4970-84F9-A02366F7557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5"/>
          <a:srcRect/>
          <a:stretch>
            <a:fillRect/>
          </a:stretch>
        </p:blipFill>
        <p:spPr>
          <a:xfrm>
            <a:off x="8173405" y="2204864"/>
            <a:ext cx="3877983" cy="3225594"/>
          </a:xfrm>
          <a:prstGeom prst="rect">
            <a:avLst/>
          </a:prstGeom>
        </p:spPr>
      </p:pic>
      <p:sp>
        <p:nvSpPr>
          <p:cNvPr id="18" name="文本框 17">
            <a:extLst>
              <a:ext uri="{FF2B5EF4-FFF2-40B4-BE49-F238E27FC236}">
                <a16:creationId xmlns:a16="http://schemas.microsoft.com/office/drawing/2014/main" id="{4DD18826-BC9C-4CE3-AA69-7A44397F5F27}"/>
              </a:ext>
            </a:extLst>
          </p:cNvPr>
          <p:cNvSpPr txBox="1"/>
          <p:nvPr/>
        </p:nvSpPr>
        <p:spPr>
          <a:xfrm>
            <a:off x="1271464" y="5456936"/>
            <a:ext cx="648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炎症早期</a:t>
            </a:r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如鼻部软组织发炎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161063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2.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减轻局部充血或出血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2FFC8A95-2E0E-4C0E-A84A-0AEE238D31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842180" y="2758555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毛细血管收缩，出血减少。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毛细血管通透性降低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BC7B2D3-AA4F-4185-BF48-DDA372919362}"/>
              </a:ext>
            </a:extLst>
          </p:cNvPr>
          <p:cNvSpPr txBox="1"/>
          <p:nvPr/>
        </p:nvSpPr>
        <p:spPr>
          <a:xfrm>
            <a:off x="1127448" y="3940934"/>
            <a:ext cx="3947432" cy="119808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血液循环减慢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粘稠度增加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0D8C9DF-8772-4936-9C40-44ED85EFDE9D}"/>
              </a:ext>
            </a:extLst>
          </p:cNvPr>
          <p:cNvGrpSpPr/>
          <p:nvPr/>
        </p:nvGrpSpPr>
        <p:grpSpPr>
          <a:xfrm>
            <a:off x="7104112" y="2567525"/>
            <a:ext cx="4012595" cy="792088"/>
            <a:chOff x="7051956" y="2467079"/>
            <a:chExt cx="4012595" cy="792088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4B98956-BD2D-4FFA-BA11-2AD654328E15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BE1711C-140E-4DCE-8B4C-9A34A7D94966}"/>
                </a:ext>
              </a:extLst>
            </p:cNvPr>
            <p:cNvSpPr txBox="1"/>
            <p:nvPr/>
          </p:nvSpPr>
          <p:spPr>
            <a:xfrm>
              <a:off x="7248128" y="2584681"/>
              <a:ext cx="3462672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减轻组织充血和水肿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8EE50B1-D8F0-442C-82B6-103191A645DC}"/>
              </a:ext>
            </a:extLst>
          </p:cNvPr>
          <p:cNvGrpSpPr/>
          <p:nvPr/>
        </p:nvGrpSpPr>
        <p:grpSpPr>
          <a:xfrm>
            <a:off x="7032104" y="4199395"/>
            <a:ext cx="4595502" cy="792088"/>
            <a:chOff x="7051956" y="2467079"/>
            <a:chExt cx="4012595" cy="792088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B68DBE5E-A2DF-41D2-BBE6-CA03ECC76191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8EA8341-58B6-4574-AD19-3E03A05A8107}"/>
                </a:ext>
              </a:extLst>
            </p:cNvPr>
            <p:cNvSpPr txBox="1"/>
            <p:nvPr/>
          </p:nvSpPr>
          <p:spPr>
            <a:xfrm>
              <a:off x="7248128" y="2584681"/>
              <a:ext cx="3679250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促进血液凝固而控制出血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2" name="箭头: V 形 21">
            <a:extLst>
              <a:ext uri="{FF2B5EF4-FFF2-40B4-BE49-F238E27FC236}">
                <a16:creationId xmlns:a16="http://schemas.microsoft.com/office/drawing/2014/main" id="{93967C8E-023A-4DAC-B006-1F2F617BE872}"/>
              </a:ext>
            </a:extLst>
          </p:cNvPr>
          <p:cNvSpPr/>
          <p:nvPr/>
        </p:nvSpPr>
        <p:spPr>
          <a:xfrm>
            <a:off x="5951984" y="2685127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箭头: V 形 22">
            <a:extLst>
              <a:ext uri="{FF2B5EF4-FFF2-40B4-BE49-F238E27FC236}">
                <a16:creationId xmlns:a16="http://schemas.microsoft.com/office/drawing/2014/main" id="{412D67C4-7842-4194-8ED0-928759D3C995}"/>
              </a:ext>
            </a:extLst>
          </p:cNvPr>
          <p:cNvSpPr/>
          <p:nvPr/>
        </p:nvSpPr>
        <p:spPr>
          <a:xfrm>
            <a:off x="5951984" y="4440855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4863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2.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减轻局部充血或出血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E2CE73-98D7-49A6-B818-B6E708F0E76F}"/>
              </a:ext>
            </a:extLst>
          </p:cNvPr>
          <p:cNvSpPr txBox="1"/>
          <p:nvPr/>
        </p:nvSpPr>
        <p:spPr>
          <a:xfrm>
            <a:off x="983432" y="2636912"/>
            <a:ext cx="9649072" cy="18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软组织损伤早期及体表组织出血</a:t>
            </a:r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鼻出血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扁桃体摘除术后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1E9607CC-CFBA-4DB5-BE26-FF8B9EDF401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142" y="2014356"/>
            <a:ext cx="3314987" cy="3261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8455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3.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减轻疼痛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2FFC8A95-2E0E-4C0E-A84A-0AEE238D31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52" y="2741399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抑制组织细胞活力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减慢神经冲动的传导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BC7B2D3-AA4F-4185-BF48-DDA372919362}"/>
              </a:ext>
            </a:extLst>
          </p:cNvPr>
          <p:cNvSpPr txBox="1"/>
          <p:nvPr/>
        </p:nvSpPr>
        <p:spPr>
          <a:xfrm>
            <a:off x="1127448" y="3940756"/>
            <a:ext cx="5112568" cy="17366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血管收缩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毛细血管通透性降低，渗出减少，局部组织张力减轻。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0D8C9DF-8772-4936-9C40-44ED85EFDE9D}"/>
              </a:ext>
            </a:extLst>
          </p:cNvPr>
          <p:cNvGrpSpPr/>
          <p:nvPr/>
        </p:nvGrpSpPr>
        <p:grpSpPr>
          <a:xfrm>
            <a:off x="7104112" y="2567525"/>
            <a:ext cx="4012595" cy="792088"/>
            <a:chOff x="7051956" y="2467079"/>
            <a:chExt cx="4012595" cy="792088"/>
          </a:xfrm>
        </p:grpSpPr>
        <p:sp>
          <p:nvSpPr>
            <p:cNvPr id="8" name="矩形: 圆角 7">
              <a:extLst>
                <a:ext uri="{FF2B5EF4-FFF2-40B4-BE49-F238E27FC236}">
                  <a16:creationId xmlns:a16="http://schemas.microsoft.com/office/drawing/2014/main" id="{54B98956-BD2D-4FFA-BA11-2AD654328E15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BE1711C-140E-4DCE-8B4C-9A34A7D94966}"/>
                </a:ext>
              </a:extLst>
            </p:cNvPr>
            <p:cNvSpPr txBox="1"/>
            <p:nvPr/>
          </p:nvSpPr>
          <p:spPr>
            <a:xfrm>
              <a:off x="7248128" y="2584681"/>
              <a:ext cx="3462672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神经末梢敏感性降低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A8EE50B1-D8F0-442C-82B6-103191A645DC}"/>
              </a:ext>
            </a:extLst>
          </p:cNvPr>
          <p:cNvGrpSpPr/>
          <p:nvPr/>
        </p:nvGrpSpPr>
        <p:grpSpPr>
          <a:xfrm>
            <a:off x="7032104" y="4199394"/>
            <a:ext cx="4084603" cy="1317837"/>
            <a:chOff x="7051956" y="2467078"/>
            <a:chExt cx="4012595" cy="1317837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B68DBE5E-A2DF-41D2-BBE6-CA03ECC76191}"/>
                </a:ext>
              </a:extLst>
            </p:cNvPr>
            <p:cNvSpPr/>
            <p:nvPr/>
          </p:nvSpPr>
          <p:spPr>
            <a:xfrm>
              <a:off x="7051956" y="2467078"/>
              <a:ext cx="4012595" cy="1317837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8EA8341-58B6-4574-AD19-3E03A05A8107}"/>
                </a:ext>
              </a:extLst>
            </p:cNvPr>
            <p:cNvSpPr txBox="1"/>
            <p:nvPr/>
          </p:nvSpPr>
          <p:spPr>
            <a:xfrm>
              <a:off x="7248128" y="2584681"/>
              <a:ext cx="3679250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减轻组织肿胀压迫神经末梢而引起的疼痛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2" name="箭头: V 形 21">
            <a:extLst>
              <a:ext uri="{FF2B5EF4-FFF2-40B4-BE49-F238E27FC236}">
                <a16:creationId xmlns:a16="http://schemas.microsoft.com/office/drawing/2014/main" id="{93967C8E-023A-4DAC-B006-1F2F617BE872}"/>
              </a:ext>
            </a:extLst>
          </p:cNvPr>
          <p:cNvSpPr/>
          <p:nvPr/>
        </p:nvSpPr>
        <p:spPr>
          <a:xfrm>
            <a:off x="5951984" y="2685127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23" name="箭头: V 形 22">
            <a:extLst>
              <a:ext uri="{FF2B5EF4-FFF2-40B4-BE49-F238E27FC236}">
                <a16:creationId xmlns:a16="http://schemas.microsoft.com/office/drawing/2014/main" id="{412D67C4-7842-4194-8ED0-928759D3C995}"/>
              </a:ext>
            </a:extLst>
          </p:cNvPr>
          <p:cNvSpPr/>
          <p:nvPr/>
        </p:nvSpPr>
        <p:spPr>
          <a:xfrm>
            <a:off x="5951984" y="4440855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17252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3.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减轻疼痛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CCE2CE73-98D7-49A6-B818-B6E708F0E76F}"/>
              </a:ext>
            </a:extLst>
          </p:cNvPr>
          <p:cNvSpPr txBox="1"/>
          <p:nvPr/>
        </p:nvSpPr>
        <p:spPr>
          <a:xfrm>
            <a:off x="983432" y="2636912"/>
            <a:ext cx="6264696" cy="18392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适用于：牙痛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烫伤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    </a:t>
            </a: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急性损伤初期（</a:t>
            </a: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48</a:t>
            </a: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小时内）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F9A03F18-141E-48EF-8DD0-BAC4B253E9E7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2061430"/>
            <a:ext cx="4065974" cy="2818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1222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4.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降低体温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3" name="Title 6">
            <a:extLst>
              <a:ext uri="{FF2B5EF4-FFF2-40B4-BE49-F238E27FC236}">
                <a16:creationId xmlns:a16="http://schemas.microsoft.com/office/drawing/2014/main" id="{2FFC8A95-2E0E-4C0E-A84A-0AEE238D3171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551384" y="2060848"/>
            <a:ext cx="4291886" cy="696239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通过传导与蒸发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4DD18826-BC9C-4CE3-AA69-7A44397F5F27}"/>
              </a:ext>
            </a:extLst>
          </p:cNvPr>
          <p:cNvSpPr txBox="1"/>
          <p:nvPr/>
        </p:nvSpPr>
        <p:spPr>
          <a:xfrm>
            <a:off x="1127448" y="2791032"/>
            <a:ext cx="648072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高热或中暑病人降温</a:t>
            </a:r>
            <a:endParaRPr lang="zh-CN" altLang="en-US" sz="2800" dirty="0"/>
          </a:p>
        </p:txBody>
      </p:sp>
      <p:sp>
        <p:nvSpPr>
          <p:cNvPr id="4" name="Title 6">
            <a:extLst>
              <a:ext uri="{FF2B5EF4-FFF2-40B4-BE49-F238E27FC236}">
                <a16:creationId xmlns:a16="http://schemas.microsoft.com/office/drawing/2014/main" id="{B514EFC6-94C9-4FD2-92B3-7DBD9E4ECA5B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911424" y="3933056"/>
            <a:ext cx="10782953" cy="2088232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头部冷疗降低脑细胞的代谢，减少耗氧量，提高脑组织对缺氧的耐受性，减少脑细胞损害。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脑外伤、脑缺氧的病人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223AF1F-368B-4167-A7E8-21F6F31CACE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8169" y="1701364"/>
            <a:ext cx="3456384" cy="2532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0016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748359"/>
            <a:chOff x="1055440" y="260648"/>
            <a:chExt cx="7028190" cy="174835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170104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1.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慢性炎症或深部化脓病灶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10" name="Title 6">
            <a:extLst>
              <a:ext uri="{FF2B5EF4-FFF2-40B4-BE49-F238E27FC236}">
                <a16:creationId xmlns:a16="http://schemas.microsoft.com/office/drawing/2014/main" id="{CD714B76-BC1E-4B22-A1A2-DF26F5E9907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68202" y="2942384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局部血管收缩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血流量减少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67510870-2EE6-44EF-B7EA-C05707344CAE}"/>
              </a:ext>
            </a:extLst>
          </p:cNvPr>
          <p:cNvSpPr/>
          <p:nvPr/>
        </p:nvSpPr>
        <p:spPr>
          <a:xfrm>
            <a:off x="5421042" y="2978141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5A1E59-A161-4C0D-B962-800591BFE519}"/>
              </a:ext>
            </a:extLst>
          </p:cNvPr>
          <p:cNvGrpSpPr/>
          <p:nvPr/>
        </p:nvGrpSpPr>
        <p:grpSpPr>
          <a:xfrm>
            <a:off x="6920387" y="2733877"/>
            <a:ext cx="2992037" cy="792088"/>
            <a:chOff x="7051956" y="2467079"/>
            <a:chExt cx="4012595" cy="792088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FEA9FEB9-4581-4E8F-B887-B413E8CA405E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D23E8AF-C943-4EA7-B9B6-6613B7B8514E}"/>
                </a:ext>
              </a:extLst>
            </p:cNvPr>
            <p:cNvSpPr txBox="1"/>
            <p:nvPr/>
          </p:nvSpPr>
          <p:spPr>
            <a:xfrm>
              <a:off x="7248128" y="2584681"/>
              <a:ext cx="3462672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阻止炎症吸收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68199901-0604-430F-8735-8E2CDE9A82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66664" y="3931540"/>
            <a:ext cx="2845759" cy="2268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31345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2.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循环障碍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10" name="Title 6">
            <a:extLst>
              <a:ext uri="{FF2B5EF4-FFF2-40B4-BE49-F238E27FC236}">
                <a16:creationId xmlns:a16="http://schemas.microsoft.com/office/drawing/2014/main" id="{CD714B76-BC1E-4B22-A1A2-DF26F5E99079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52" y="3025353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局部血管收缩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血液循环障碍加重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</p:txBody>
      </p:sp>
      <p:sp>
        <p:nvSpPr>
          <p:cNvPr id="12" name="箭头: V 形 11">
            <a:extLst>
              <a:ext uri="{FF2B5EF4-FFF2-40B4-BE49-F238E27FC236}">
                <a16:creationId xmlns:a16="http://schemas.microsoft.com/office/drawing/2014/main" id="{67510870-2EE6-44EF-B7EA-C05707344CAE}"/>
              </a:ext>
            </a:extLst>
          </p:cNvPr>
          <p:cNvSpPr/>
          <p:nvPr/>
        </p:nvSpPr>
        <p:spPr>
          <a:xfrm>
            <a:off x="5421042" y="2978141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4B5A1E59-A161-4C0D-B962-800591BFE519}"/>
              </a:ext>
            </a:extLst>
          </p:cNvPr>
          <p:cNvGrpSpPr/>
          <p:nvPr/>
        </p:nvGrpSpPr>
        <p:grpSpPr>
          <a:xfrm>
            <a:off x="6672065" y="2813482"/>
            <a:ext cx="4176463" cy="792088"/>
            <a:chOff x="7051956" y="2467079"/>
            <a:chExt cx="4012595" cy="792088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FEA9FEB9-4581-4E8F-B887-B413E8CA405E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AD23E8AF-C943-4EA7-B9B6-6613B7B8514E}"/>
                </a:ext>
              </a:extLst>
            </p:cNvPr>
            <p:cNvSpPr txBox="1"/>
            <p:nvPr/>
          </p:nvSpPr>
          <p:spPr>
            <a:xfrm>
              <a:off x="7248128" y="2584681"/>
              <a:ext cx="3671577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局部缺血、缺氧、坏死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0367AA15-A0C0-44ED-9204-7378AFA9F035}"/>
              </a:ext>
            </a:extLst>
          </p:cNvPr>
          <p:cNvSpPr txBox="1"/>
          <p:nvPr/>
        </p:nvSpPr>
        <p:spPr>
          <a:xfrm>
            <a:off x="1055440" y="4611775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如：大面积组织受损、休克、周围血管病变、动脉硬化、水肿等</a:t>
            </a:r>
          </a:p>
        </p:txBody>
      </p:sp>
    </p:spTree>
    <p:extLst>
      <p:ext uri="{BB962C8B-B14F-4D97-AF65-F5344CB8AC3E}">
        <p14:creationId xmlns:p14="http://schemas.microsoft.com/office/powerpoint/2010/main" val="12035535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3.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对冷过敏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5617B63E-7CD3-4228-A94D-5DC9ED6C73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6"/>
          <a:srcRect r="58931"/>
          <a:stretch/>
        </p:blipFill>
        <p:spPr>
          <a:xfrm>
            <a:off x="1308268" y="2852936"/>
            <a:ext cx="2736304" cy="284144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216FAFF2-BDB4-43B0-88BE-E871AB37582F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"/>
          <a:srcRect l="40943" r="1651"/>
          <a:stretch/>
        </p:blipFill>
        <p:spPr>
          <a:xfrm>
            <a:off x="4906230" y="2856144"/>
            <a:ext cx="3824808" cy="2841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0036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4.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慎用冷疗法者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B234450-1911-46C9-8040-D3077110CCE1}"/>
              </a:ext>
            </a:extLst>
          </p:cNvPr>
          <p:cNvSpPr txBox="1"/>
          <p:nvPr/>
        </p:nvSpPr>
        <p:spPr>
          <a:xfrm>
            <a:off x="1079101" y="2636912"/>
            <a:ext cx="10225136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心脏病及体质虚弱者、昏迷或感觉异常者、关节疼痛、婴幼儿及哺乳期胀奶的产妇等。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B876B9EA-71D5-4A01-82AC-ADA46BADD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9976" y="3591019"/>
            <a:ext cx="4774792" cy="2535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155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Freeform: Shap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818888" cy="6858000"/>
          </a:xfrm>
          <a:custGeom>
            <a:avLst/>
            <a:gdLst>
              <a:gd name="connsiteX0" fmla="*/ 0 w 4818889"/>
              <a:gd name="connsiteY0" fmla="*/ 0 h 6858000"/>
              <a:gd name="connsiteX1" fmla="*/ 3605911 w 4818889"/>
              <a:gd name="connsiteY1" fmla="*/ 0 h 6858000"/>
              <a:gd name="connsiteX2" fmla="*/ 3668894 w 4818889"/>
              <a:gd name="connsiteY2" fmla="*/ 69271 h 6858000"/>
              <a:gd name="connsiteX3" fmla="*/ 4818889 w 4818889"/>
              <a:gd name="connsiteY3" fmla="*/ 3429000 h 6858000"/>
              <a:gd name="connsiteX4" fmla="*/ 3668894 w 4818889"/>
              <a:gd name="connsiteY4" fmla="*/ 6788730 h 6858000"/>
              <a:gd name="connsiteX5" fmla="*/ 3605911 w 4818889"/>
              <a:gd name="connsiteY5" fmla="*/ 6858000 h 6858000"/>
              <a:gd name="connsiteX6" fmla="*/ 0 w 481888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8889" h="6858000">
                <a:moveTo>
                  <a:pt x="0" y="0"/>
                </a:moveTo>
                <a:lnTo>
                  <a:pt x="3605911" y="0"/>
                </a:lnTo>
                <a:lnTo>
                  <a:pt x="3668894" y="69271"/>
                </a:lnTo>
                <a:cubicBezTo>
                  <a:pt x="4379420" y="929100"/>
                  <a:pt x="4818889" y="2116944"/>
                  <a:pt x="4818889" y="3429000"/>
                </a:cubicBezTo>
                <a:cubicBezTo>
                  <a:pt x="4818889" y="4741056"/>
                  <a:pt x="4379420" y="5928900"/>
                  <a:pt x="3668894" y="6788730"/>
                </a:cubicBezTo>
                <a:lnTo>
                  <a:pt x="360591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 useBgFill="1">
        <p:nvSpPr>
          <p:cNvPr id="15" name="Freeform: Shap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811477" cy="6858000"/>
          </a:xfrm>
          <a:custGeom>
            <a:avLst/>
            <a:gdLst>
              <a:gd name="connsiteX0" fmla="*/ 0 w 4811477"/>
              <a:gd name="connsiteY0" fmla="*/ 0 h 6858000"/>
              <a:gd name="connsiteX1" fmla="*/ 3598499 w 4811477"/>
              <a:gd name="connsiteY1" fmla="*/ 0 h 6858000"/>
              <a:gd name="connsiteX2" fmla="*/ 3661482 w 4811477"/>
              <a:gd name="connsiteY2" fmla="*/ 69271 h 6858000"/>
              <a:gd name="connsiteX3" fmla="*/ 4811477 w 4811477"/>
              <a:gd name="connsiteY3" fmla="*/ 3429000 h 6858000"/>
              <a:gd name="connsiteX4" fmla="*/ 3661482 w 4811477"/>
              <a:gd name="connsiteY4" fmla="*/ 6788730 h 6858000"/>
              <a:gd name="connsiteX5" fmla="*/ 3598499 w 4811477"/>
              <a:gd name="connsiteY5" fmla="*/ 6858000 h 6858000"/>
              <a:gd name="connsiteX6" fmla="*/ 0 w 481147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11477" h="6858000">
                <a:moveTo>
                  <a:pt x="0" y="0"/>
                </a:moveTo>
                <a:lnTo>
                  <a:pt x="3598499" y="0"/>
                </a:lnTo>
                <a:lnTo>
                  <a:pt x="3661482" y="69271"/>
                </a:lnTo>
                <a:cubicBezTo>
                  <a:pt x="4372008" y="929100"/>
                  <a:pt x="4811477" y="2116944"/>
                  <a:pt x="4811477" y="3429000"/>
                </a:cubicBezTo>
                <a:cubicBezTo>
                  <a:pt x="4811477" y="4741056"/>
                  <a:pt x="4372008" y="5928900"/>
                  <a:pt x="3661482" y="6788730"/>
                </a:cubicBezTo>
                <a:lnTo>
                  <a:pt x="359849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 defTabSz="1219170">
              <a:defRPr/>
            </a:pPr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28042" y="1161287"/>
            <a:ext cx="4355391" cy="4526280"/>
          </a:xfrm>
        </p:spPr>
        <p:txBody>
          <a:bodyPr vert="horz" wrap="square" lIns="121920" tIns="60960" rIns="121920" bIns="60960" numCol="1" rtlCol="0" anchor="ctr" anchorCtr="0" compatLnSpc="1">
            <a:prstTxWarp prst="textNoShape">
              <a:avLst/>
            </a:prstTxWarp>
            <a:normAutofit/>
          </a:bodyPr>
          <a:lstStyle/>
          <a:p>
            <a:pPr defTabSz="1219170"/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第十一章 </a:t>
            </a:r>
            <a:b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br>
              <a:rPr lang="en-US" altLang="zh-CN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</a:br>
            <a:r>
              <a:rPr lang="zh-CN" altLang="en-US" sz="4000" b="1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</a:rPr>
              <a:t>冷热疗法</a:t>
            </a:r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081528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>
              <a:solidFill>
                <a:prstClr val="white"/>
              </a:solidFill>
              <a:latin typeface="Calibri" panose="020F0502020204030204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1A6ED03B-94B5-4B40-841D-28514BB6589A}"/>
              </a:ext>
            </a:extLst>
          </p:cNvPr>
          <p:cNvGrpSpPr/>
          <p:nvPr/>
        </p:nvGrpSpPr>
        <p:grpSpPr>
          <a:xfrm>
            <a:off x="5297505" y="1316765"/>
            <a:ext cx="4424448" cy="864096"/>
            <a:chOff x="4532138" y="2977854"/>
            <a:chExt cx="1564211" cy="379451"/>
          </a:xfrm>
        </p:grpSpPr>
        <p:sp>
          <p:nvSpPr>
            <p:cNvPr id="12" name="MH_SubTitle_1">
              <a:extLst>
                <a:ext uri="{FF2B5EF4-FFF2-40B4-BE49-F238E27FC236}">
                  <a16:creationId xmlns:a16="http://schemas.microsoft.com/office/drawing/2014/main" id="{34C8F169-6EA1-432F-88F4-F51F48E94F10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4" name="MH_SubTitle_1">
              <a:extLst>
                <a:ext uri="{FF2B5EF4-FFF2-40B4-BE49-F238E27FC236}">
                  <a16:creationId xmlns:a16="http://schemas.microsoft.com/office/drawing/2014/main" id="{878696DB-A20E-4E55-ACBA-BF9356F781DD}"/>
                </a:ext>
              </a:extLst>
            </p:cNvPr>
            <p:cNvSpPr/>
            <p:nvPr>
              <p:custDataLst>
                <p:tags r:id="rId6"/>
              </p:custDataLst>
            </p:nvPr>
          </p:nvSpPr>
          <p:spPr>
            <a:xfrm>
              <a:off x="4564677" y="3023580"/>
              <a:ext cx="1483619" cy="288000"/>
            </a:xfrm>
            <a:prstGeom prst="roundRect">
              <a:avLst>
                <a:gd name="adj" fmla="val 2111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zh-CN" altLang="en-US" sz="32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第一节     概       述</a:t>
              </a: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47CC4C86-94B0-4430-9B90-52920D552676}"/>
              </a:ext>
            </a:extLst>
          </p:cNvPr>
          <p:cNvGrpSpPr/>
          <p:nvPr/>
        </p:nvGrpSpPr>
        <p:grpSpPr>
          <a:xfrm>
            <a:off x="5305253" y="3044957"/>
            <a:ext cx="4463155" cy="864096"/>
            <a:chOff x="4532138" y="2977854"/>
            <a:chExt cx="1564211" cy="379451"/>
          </a:xfrm>
        </p:grpSpPr>
        <p:sp>
          <p:nvSpPr>
            <p:cNvPr id="18" name="MH_SubTitle_1">
              <a:extLst>
                <a:ext uri="{FF2B5EF4-FFF2-40B4-BE49-F238E27FC236}">
                  <a16:creationId xmlns:a16="http://schemas.microsoft.com/office/drawing/2014/main" id="{9567650D-840B-423F-9477-FAE85601B60E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19" name="MH_SubTitle_1">
              <a:extLst>
                <a:ext uri="{FF2B5EF4-FFF2-40B4-BE49-F238E27FC236}">
                  <a16:creationId xmlns:a16="http://schemas.microsoft.com/office/drawing/2014/main" id="{99D67FFF-268F-48BC-AF06-C1327B027918}"/>
                </a:ext>
              </a:extLst>
            </p:cNvPr>
            <p:cNvSpPr/>
            <p:nvPr>
              <p:custDataLst>
                <p:tags r:id="rId4"/>
              </p:custDataLst>
            </p:nvPr>
          </p:nvSpPr>
          <p:spPr>
            <a:xfrm>
              <a:off x="4564676" y="3023580"/>
              <a:ext cx="1479799" cy="288000"/>
            </a:xfrm>
            <a:prstGeom prst="roundRect">
              <a:avLst>
                <a:gd name="adj" fmla="val 2111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zh-CN" altLang="en-US" sz="32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第二节   冷疗法的应用</a:t>
              </a:r>
              <a:r>
                <a:rPr lang="zh-CN" altLang="en-US" sz="36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  </a:t>
              </a: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8972EBD4-A6BC-4697-9CCC-CE5D5DF408C9}"/>
              </a:ext>
            </a:extLst>
          </p:cNvPr>
          <p:cNvGrpSpPr/>
          <p:nvPr/>
        </p:nvGrpSpPr>
        <p:grpSpPr>
          <a:xfrm>
            <a:off x="5294597" y="4773843"/>
            <a:ext cx="4545819" cy="913724"/>
            <a:chOff x="4532138" y="2977854"/>
            <a:chExt cx="1564211" cy="379451"/>
          </a:xfrm>
        </p:grpSpPr>
        <p:sp>
          <p:nvSpPr>
            <p:cNvPr id="21" name="MH_SubTitle_1">
              <a:extLst>
                <a:ext uri="{FF2B5EF4-FFF2-40B4-BE49-F238E27FC236}">
                  <a16:creationId xmlns:a16="http://schemas.microsoft.com/office/drawing/2014/main" id="{D094A227-F0BC-4BF4-A339-266752C179FD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4532138" y="2977854"/>
              <a:ext cx="1564211" cy="379451"/>
            </a:xfrm>
            <a:prstGeom prst="roundRect">
              <a:avLst>
                <a:gd name="adj" fmla="val 21110"/>
              </a:avLst>
            </a:prstGeom>
            <a:gradFill flip="none" rotWithShape="1">
              <a:gsLst>
                <a:gs pos="100000">
                  <a:schemeClr val="bg1"/>
                </a:gs>
                <a:gs pos="0">
                  <a:srgbClr val="E0E0E0"/>
                </a:gs>
              </a:gsLst>
              <a:lin ang="8100000" scaled="0"/>
              <a:tileRect/>
            </a:gradFill>
            <a:ln w="25400">
              <a:gradFill>
                <a:gsLst>
                  <a:gs pos="100000">
                    <a:schemeClr val="bg1">
                      <a:lumMod val="85000"/>
                    </a:schemeClr>
                  </a:gs>
                  <a:gs pos="0">
                    <a:schemeClr val="bg1"/>
                  </a:gs>
                </a:gsLst>
                <a:lin ang="8100000" scaled="0"/>
              </a:gradFill>
            </a:ln>
            <a:effectLst>
              <a:outerShdw blurRad="152400" dist="38100" dir="8100000" algn="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endParaRPr lang="en-US" sz="2400" b="1" dirty="0">
                <a:solidFill>
                  <a:schemeClr val="accent1"/>
                </a:solidFill>
              </a:endParaRPr>
            </a:p>
          </p:txBody>
        </p:sp>
        <p:sp>
          <p:nvSpPr>
            <p:cNvPr id="22" name="MH_SubTitle_1">
              <a:extLst>
                <a:ext uri="{FF2B5EF4-FFF2-40B4-BE49-F238E27FC236}">
                  <a16:creationId xmlns:a16="http://schemas.microsoft.com/office/drawing/2014/main" id="{BD1735DF-8F63-4566-A029-91DD0A0AA518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564676" y="3023580"/>
              <a:ext cx="1490910" cy="288000"/>
            </a:xfrm>
            <a:prstGeom prst="roundRect">
              <a:avLst>
                <a:gd name="adj" fmla="val 2111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  <a:effectLst>
              <a:innerShdw blurRad="63500" dist="50800" dir="18900000">
                <a:prstClr val="black">
                  <a:alpha val="3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r>
                <a:rPr lang="zh-CN" altLang="en-US" sz="3200" b="1" dirty="0">
                  <a:latin typeface="Impact" panose="020B0806030902050204" pitchFamily="34" charset="0"/>
                  <a:ea typeface="微软雅黑" panose="020B0503020204020204" pitchFamily="34" charset="-122"/>
                </a:rPr>
                <a:t> 第三节   热疗法的应用   </a:t>
              </a:r>
            </a:p>
          </p:txBody>
        </p:sp>
      </p:grpSp>
      <p:sp>
        <p:nvSpPr>
          <p:cNvPr id="23" name="文本框 22">
            <a:extLst>
              <a:ext uri="{FF2B5EF4-FFF2-40B4-BE49-F238E27FC236}">
                <a16:creationId xmlns:a16="http://schemas.microsoft.com/office/drawing/2014/main" id="{8FC16490-A270-4270-B1D2-F61FA037F3CA}"/>
              </a:ext>
            </a:extLst>
          </p:cNvPr>
          <p:cNvSpPr txBox="1"/>
          <p:nvPr/>
        </p:nvSpPr>
        <p:spPr>
          <a:xfrm>
            <a:off x="9016696" y="6429676"/>
            <a:ext cx="30475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b="1" dirty="0">
                <a:solidFill>
                  <a:schemeClr val="bg1">
                    <a:lumMod val="95000"/>
                  </a:schemeClr>
                </a:solidFill>
                <a:latin typeface="仿宋" panose="02010609060101010101" pitchFamily="49" charset="-122"/>
                <a:ea typeface="仿宋" panose="02010609060101010101" pitchFamily="49" charset="-122"/>
              </a:rPr>
              <a:t>郑州澍青医学高等专科学校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2978">
        <p15:prstTrans prst="prestige"/>
      </p:transition>
    </mc:Choice>
    <mc:Fallback xmlns="">
      <p:transition spd="slow" advTm="129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600" dirty="0">
                  <a:latin typeface="+mn-ea"/>
                  <a:ea typeface="+mn-ea"/>
                  <a:cs typeface="微软雅黑" panose="020B0503020204020204" pitchFamily="34" charset="-122"/>
                </a:rPr>
                <a:t>5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禁忌冷疗的部位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AB234450-1911-46C9-8040-D3077110CCE1}"/>
              </a:ext>
            </a:extLst>
          </p:cNvPr>
          <p:cNvSpPr txBox="1"/>
          <p:nvPr/>
        </p:nvSpPr>
        <p:spPr>
          <a:xfrm>
            <a:off x="551384" y="2346356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枕后、耳廓、阴囊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等禁忌用冷，以防冻伤。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8B90BCB-A292-4822-BAF5-751CC4809D6C}"/>
              </a:ext>
            </a:extLst>
          </p:cNvPr>
          <p:cNvSpPr txBox="1"/>
          <p:nvPr/>
        </p:nvSpPr>
        <p:spPr>
          <a:xfrm>
            <a:off x="558277" y="2951946"/>
            <a:ext cx="10225136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心前区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禁忌用冷，以防引起反射性心率减慢、心房纤颤及房室传导阻滞。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D4E0E358-CB89-401D-9AD6-E37F67EF4508}"/>
              </a:ext>
            </a:extLst>
          </p:cNvPr>
          <p:cNvSpPr txBox="1"/>
          <p:nvPr/>
        </p:nvSpPr>
        <p:spPr>
          <a:xfrm>
            <a:off x="551384" y="4030424"/>
            <a:ext cx="102251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腹部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禁忌用冷，以防腹痛、腹泻。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C991C298-383C-40F4-B4B0-4F82A5F9D390}"/>
              </a:ext>
            </a:extLst>
          </p:cNvPr>
          <p:cNvSpPr txBox="1"/>
          <p:nvPr/>
        </p:nvSpPr>
        <p:spPr>
          <a:xfrm>
            <a:off x="558277" y="4598475"/>
            <a:ext cx="10225136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足底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禁忌用冷，以防反射性末梢血管收缩影响散热，或引起一过性冠状动脉收缩。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7786C5CB-2C3E-4620-89F7-C282FF6888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3116" y="58737"/>
            <a:ext cx="2857500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154684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CA49CAD9-6BB5-4C8A-9C16-319AB2969E16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2802267865"/>
              </p:ext>
            </p:extLst>
          </p:nvPr>
        </p:nvGraphicFramePr>
        <p:xfrm>
          <a:off x="983432" y="476672"/>
          <a:ext cx="5450840" cy="5452618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260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162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/>
                        <a:t>生理效应</a:t>
                      </a:r>
                      <a:endParaRPr lang="zh-CN" altLang="en-US" sz="2400" b="0" spc="12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latin typeface="微软雅黑" panose="020B0503020204020204" pitchFamily="34" charset="-122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用冷</a:t>
                      </a: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血管扩张/收缩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收缩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solidFill>
                            <a:schemeClr val="tx1"/>
                          </a:solidFill>
                        </a:rPr>
                        <a:t>细胞代谢率</a:t>
                      </a:r>
                      <a:endParaRPr lang="zh-CN" altLang="en-US" sz="2400" b="0" spc="12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需氧量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solidFill>
                            <a:schemeClr val="tx1"/>
                          </a:solidFill>
                        </a:rPr>
                        <a:t>毛细血管通透性</a:t>
                      </a:r>
                      <a:endParaRPr lang="zh-CN" altLang="en-US" sz="2400" b="0" spc="12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血液粘滞度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rgbClr val="FF0000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血液流动速度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神经传导速度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体温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淋巴流动速动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结缔组织伸展性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solidFill>
                            <a:schemeClr val="tx1"/>
                          </a:solidFill>
                        </a:rPr>
                        <a:t>↓</a:t>
                      </a:r>
                      <a:endParaRPr lang="zh-CN" altLang="en-US" sz="2400" b="0" spc="12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10" name="矩形 9">
            <a:extLst>
              <a:ext uri="{FF2B5EF4-FFF2-40B4-BE49-F238E27FC236}">
                <a16:creationId xmlns:a16="http://schemas.microsoft.com/office/drawing/2014/main" id="{EEC741D9-659F-4901-B425-C4190438677E}"/>
              </a:ext>
            </a:extLst>
          </p:cNvPr>
          <p:cNvSpPr/>
          <p:nvPr/>
        </p:nvSpPr>
        <p:spPr>
          <a:xfrm>
            <a:off x="6744072" y="476672"/>
            <a:ext cx="24481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继发效应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048FEA-83BD-46CF-906A-324EDC9B09D6}"/>
              </a:ext>
            </a:extLst>
          </p:cNvPr>
          <p:cNvSpPr txBox="1"/>
          <p:nvPr/>
        </p:nvSpPr>
        <p:spPr>
          <a:xfrm>
            <a:off x="6672064" y="1214797"/>
            <a:ext cx="4676418" cy="486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+mn-ea"/>
                <a:ea typeface="+mn-ea"/>
              </a:rPr>
              <a:t>    在一定的治疗时间内机体的反应随时间的增加而增强，但持续用冷</a:t>
            </a:r>
            <a:r>
              <a:rPr lang="en-US" altLang="zh-CN" sz="2800" dirty="0">
                <a:latin typeface="+mn-ea"/>
                <a:ea typeface="+mn-ea"/>
              </a:rPr>
              <a:t>30-60min</a:t>
            </a:r>
            <a:r>
              <a:rPr lang="zh-CN" altLang="en-US" sz="2800" dirty="0">
                <a:latin typeface="+mn-ea"/>
                <a:ea typeface="+mn-ea"/>
              </a:rPr>
              <a:t>后，出现小动脉扩张，产生与生理效应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相反</a:t>
            </a:r>
            <a:r>
              <a:rPr lang="zh-CN" altLang="en-US" sz="2800" dirty="0">
                <a:latin typeface="+mn-ea"/>
                <a:ea typeface="+mn-ea"/>
              </a:rPr>
              <a:t>的作用。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+mn-ea"/>
                <a:ea typeface="+mn-ea"/>
              </a:rPr>
              <a:t>    </a:t>
            </a:r>
            <a:r>
              <a:rPr lang="zh-CN" altLang="en-US" sz="2800" dirty="0">
                <a:latin typeface="+mn-ea"/>
                <a:ea typeface="+mn-ea"/>
              </a:rPr>
              <a:t>是机体为了避免长时间用冷对组织造成损伤而产生的一种防御反应。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+mn-ea"/>
                <a:ea typeface="+mn-ea"/>
              </a:rPr>
              <a:t>    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最佳时长：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20~30min</a:t>
            </a:r>
          </a:p>
        </p:txBody>
      </p:sp>
    </p:spTree>
    <p:extLst>
      <p:ext uri="{BB962C8B-B14F-4D97-AF65-F5344CB8AC3E}">
        <p14:creationId xmlns:p14="http://schemas.microsoft.com/office/powerpoint/2010/main" val="1222936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3CD6A10-0DC4-47F2-9311-E1E1B1F41610}"/>
              </a:ext>
            </a:extLst>
          </p:cNvPr>
          <p:cNvGrpSpPr/>
          <p:nvPr/>
        </p:nvGrpSpPr>
        <p:grpSpPr>
          <a:xfrm>
            <a:off x="568472" y="1821197"/>
            <a:ext cx="9859589" cy="1095493"/>
            <a:chOff x="540701" y="1087300"/>
            <a:chExt cx="9877898" cy="1095493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4F420A8-39A5-44DB-9F48-6174C341A6CC}"/>
                </a:ext>
              </a:extLst>
            </p:cNvPr>
            <p:cNvSpPr/>
            <p:nvPr/>
          </p:nvSpPr>
          <p:spPr>
            <a:xfrm>
              <a:off x="540701" y="1152057"/>
              <a:ext cx="1995893" cy="57500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方法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5F6EB5B-EAAE-4C34-B075-6CAD1947758E}"/>
                </a:ext>
              </a:extLst>
            </p:cNvPr>
            <p:cNvSpPr txBox="1"/>
            <p:nvPr/>
          </p:nvSpPr>
          <p:spPr>
            <a:xfrm>
              <a:off x="2814506" y="1087300"/>
              <a:ext cx="7604093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+mn-ea"/>
                  <a:ea typeface="+mn-ea"/>
                </a:rPr>
                <a:t>干冷：通过空气或媒介物传导。</a:t>
              </a:r>
              <a:endParaRPr lang="en-US" altLang="zh-CN" sz="2800" dirty="0">
                <a:latin typeface="+mn-ea"/>
                <a:ea typeface="+mn-ea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+mn-ea"/>
                  <a:ea typeface="+mn-ea"/>
                </a:rPr>
                <a:t>湿冷：通过水传导。优于干冷。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8CA451D-C225-4E97-87EF-4B6EA2243E26}"/>
              </a:ext>
            </a:extLst>
          </p:cNvPr>
          <p:cNvGrpSpPr/>
          <p:nvPr/>
        </p:nvGrpSpPr>
        <p:grpSpPr>
          <a:xfrm>
            <a:off x="568472" y="3328667"/>
            <a:ext cx="10998217" cy="1095493"/>
            <a:chOff x="568472" y="2270206"/>
            <a:chExt cx="10998217" cy="109549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443792B-749F-4F51-92F2-152DEBED29C7}"/>
                </a:ext>
              </a:extLst>
            </p:cNvPr>
            <p:cNvSpPr/>
            <p:nvPr/>
          </p:nvSpPr>
          <p:spPr>
            <a:xfrm>
              <a:off x="568472" y="2295392"/>
              <a:ext cx="1940350" cy="5750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面积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5AF4E4C-96E0-49F6-B095-D7B2C0FFE68F}"/>
                </a:ext>
              </a:extLst>
            </p:cNvPr>
            <p:cNvSpPr txBox="1"/>
            <p:nvPr/>
          </p:nvSpPr>
          <p:spPr>
            <a:xfrm>
              <a:off x="2802903" y="2270206"/>
              <a:ext cx="8763786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面积越大，疗效越强；反之越弱。面积越大，耐受性会降低，大面积冷疗要密切观察病人局部及全身反应。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9BA33C6-7599-4B01-8044-FE362CD540EB}"/>
              </a:ext>
            </a:extLst>
          </p:cNvPr>
          <p:cNvGrpSpPr/>
          <p:nvPr/>
        </p:nvGrpSpPr>
        <p:grpSpPr>
          <a:xfrm>
            <a:off x="568472" y="4738507"/>
            <a:ext cx="11055056" cy="1095493"/>
            <a:chOff x="568472" y="3441417"/>
            <a:chExt cx="11055056" cy="109549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99ECA6D-B158-44B0-BDB5-6E2BE91659B7}"/>
                </a:ext>
              </a:extLst>
            </p:cNvPr>
            <p:cNvSpPr/>
            <p:nvPr/>
          </p:nvSpPr>
          <p:spPr>
            <a:xfrm>
              <a:off x="568472" y="3441417"/>
              <a:ext cx="1995893" cy="5750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时间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A356A97-F2D2-42E1-BC67-B349C4975158}"/>
                </a:ext>
              </a:extLst>
            </p:cNvPr>
            <p:cNvSpPr txBox="1"/>
            <p:nvPr/>
          </p:nvSpPr>
          <p:spPr>
            <a:xfrm>
              <a:off x="2859742" y="3441417"/>
              <a:ext cx="8763786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一定时间内，随时间延长而增强。但时间过长会产生继发效应，甚至引起不良反应，如冻伤、皮肤苍白。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04725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96582F5-3D12-42A1-B678-F5BC0710CDB3}"/>
              </a:ext>
            </a:extLst>
          </p:cNvPr>
          <p:cNvGrpSpPr/>
          <p:nvPr/>
        </p:nvGrpSpPr>
        <p:grpSpPr>
          <a:xfrm>
            <a:off x="610777" y="1988840"/>
            <a:ext cx="10970445" cy="969822"/>
            <a:chOff x="596244" y="4658221"/>
            <a:chExt cx="10970445" cy="969822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662608A2-C470-48D6-900D-AC1371FA737A}"/>
                </a:ext>
              </a:extLst>
            </p:cNvPr>
            <p:cNvSpPr/>
            <p:nvPr/>
          </p:nvSpPr>
          <p:spPr>
            <a:xfrm>
              <a:off x="596244" y="4658221"/>
              <a:ext cx="1940350" cy="57500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温度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A13F815-DBF7-4379-A7B4-D235FEA074DA}"/>
                </a:ext>
              </a:extLst>
            </p:cNvPr>
            <p:cNvSpPr txBox="1"/>
            <p:nvPr/>
          </p:nvSpPr>
          <p:spPr>
            <a:xfrm>
              <a:off x="2802903" y="4673936"/>
              <a:ext cx="876378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冷的温度与体表温度相差越大，机体对冷刺激反应越强；反之则越弱。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8A30B91-DBF1-4A98-BB3A-626D0C5EBB9B}"/>
              </a:ext>
            </a:extLst>
          </p:cNvPr>
          <p:cNvSpPr txBox="1"/>
          <p:nvPr/>
        </p:nvSpPr>
        <p:spPr>
          <a:xfrm>
            <a:off x="2817436" y="3501008"/>
            <a:ext cx="6094520" cy="165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外环境的温度也会影响疗效。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室温过低→冷疗效果增强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室温过高→冷疗效果降低</a:t>
            </a:r>
          </a:p>
        </p:txBody>
      </p:sp>
    </p:spTree>
    <p:extLst>
      <p:ext uri="{BB962C8B-B14F-4D97-AF65-F5344CB8AC3E}">
        <p14:creationId xmlns:p14="http://schemas.microsoft.com/office/powerpoint/2010/main" val="43624832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2C41DED-C809-4840-B516-4AFEEE0D65F4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8075" y="2751019"/>
            <a:ext cx="3744416" cy="3467382"/>
          </a:xfrm>
          <a:prstGeom prst="rect">
            <a:avLst/>
          </a:prstGeom>
        </p:spPr>
      </p:pic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B6E122A-A6B1-48E8-BD14-CC6B154E97C2}"/>
              </a:ext>
            </a:extLst>
          </p:cNvPr>
          <p:cNvGrpSpPr/>
          <p:nvPr/>
        </p:nvGrpSpPr>
        <p:grpSpPr>
          <a:xfrm>
            <a:off x="479376" y="1798286"/>
            <a:ext cx="10999510" cy="575005"/>
            <a:chOff x="596245" y="5669881"/>
            <a:chExt cx="10999510" cy="575005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C36A5E16-9E40-4465-B623-25E5E3C7DB55}"/>
                </a:ext>
              </a:extLst>
            </p:cNvPr>
            <p:cNvSpPr/>
            <p:nvPr/>
          </p:nvSpPr>
          <p:spPr>
            <a:xfrm>
              <a:off x="596245" y="5669881"/>
              <a:ext cx="1940349" cy="57500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部位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5CC3288-556A-4569-B1FF-21A90D756760}"/>
                </a:ext>
              </a:extLst>
            </p:cNvPr>
            <p:cNvSpPr txBox="1"/>
            <p:nvPr/>
          </p:nvSpPr>
          <p:spPr>
            <a:xfrm>
              <a:off x="2831969" y="5721666"/>
              <a:ext cx="87637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血管粗大、血流较丰富的体表部位，冷疗效果越好。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77A38D4-8426-4C8B-8FD4-B73ED158C3C7}"/>
              </a:ext>
            </a:extLst>
          </p:cNvPr>
          <p:cNvSpPr txBox="1"/>
          <p:nvPr/>
        </p:nvSpPr>
        <p:spPr>
          <a:xfrm>
            <a:off x="1235969" y="2876526"/>
            <a:ext cx="7956375" cy="21900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高热病人物理降温时，将冰袋、冰囊放置在颈部、腋下、腹股沟等体表大血管处。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皮肤较薄或不经常暴露的部位对冷刺激的反应更明显，效果更好。</a:t>
            </a:r>
            <a:endParaRPr lang="en-US" altLang="zh-CN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57949271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A83E8A2-61C5-4BFA-AAF5-C293A0DE1BD1}"/>
              </a:ext>
            </a:extLst>
          </p:cNvPr>
          <p:cNvGrpSpPr/>
          <p:nvPr/>
        </p:nvGrpSpPr>
        <p:grpSpPr>
          <a:xfrm>
            <a:off x="511917" y="1628800"/>
            <a:ext cx="10999510" cy="1005892"/>
            <a:chOff x="596245" y="5669881"/>
            <a:chExt cx="10999510" cy="1005892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42C24311-416E-4802-99B0-7B53CADF4FB1}"/>
                </a:ext>
              </a:extLst>
            </p:cNvPr>
            <p:cNvSpPr/>
            <p:nvPr/>
          </p:nvSpPr>
          <p:spPr>
            <a:xfrm>
              <a:off x="596245" y="5669881"/>
              <a:ext cx="1940349" cy="57500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个体差异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A3BC555-2458-4BA7-B33B-E056AB8D0513}"/>
                </a:ext>
              </a:extLst>
            </p:cNvPr>
            <p:cNvSpPr txBox="1"/>
            <p:nvPr/>
          </p:nvSpPr>
          <p:spPr>
            <a:xfrm>
              <a:off x="2831969" y="5721666"/>
              <a:ext cx="876378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不同年龄、性别、身体状况、居住习惯等个体对冷疗的反应不同。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66B31FC2-4DF0-419F-8C77-2496D64C72C6}"/>
              </a:ext>
            </a:extLst>
          </p:cNvPr>
          <p:cNvSpPr txBox="1"/>
          <p:nvPr/>
        </p:nvSpPr>
        <p:spPr>
          <a:xfrm>
            <a:off x="937552" y="3206932"/>
            <a:ext cx="10256721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老年人体温调节功能较差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婴幼儿体温调节中枢发育不完善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昏迷、瘫痪、血液循环不良、血管硬化、感觉迟钝等患者对冷刺激敏感性降低。</a:t>
            </a:r>
            <a:endParaRPr lang="en-US" altLang="zh-CN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9170104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占位符 65538">
            <a:extLst>
              <a:ext uri="{FF2B5EF4-FFF2-40B4-BE49-F238E27FC236}">
                <a16:creationId xmlns:a16="http://schemas.microsoft.com/office/drawing/2014/main" id="{FE211594-DF42-4CDA-A99A-91B09720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196752"/>
            <a:ext cx="109457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sz="3200" b="1" dirty="0"/>
              <a:t>        </a:t>
            </a:r>
            <a:r>
              <a:rPr lang="zh-CN" altLang="en-US" sz="3200" b="1" dirty="0"/>
              <a:t>用低于人体温度的物质，作用于机体的局部或全身，以达到止血、止痛、消炎和退热的治疗方法。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695325" y="188913"/>
            <a:ext cx="7543800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冷疗法</a:t>
            </a:r>
            <a:r>
              <a:rPr lang="zh-CN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（</a:t>
            </a:r>
            <a:r>
              <a:rPr lang="en-US" altLang="zh-CN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cryotherapy</a:t>
            </a:r>
            <a:r>
              <a:rPr lang="en-US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）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D4AE4F2-BDC8-4520-92BA-7BB017AD4A04}"/>
              </a:ext>
            </a:extLst>
          </p:cNvPr>
          <p:cNvSpPr/>
          <p:nvPr/>
        </p:nvSpPr>
        <p:spPr>
          <a:xfrm>
            <a:off x="911424" y="2924944"/>
            <a:ext cx="2088232" cy="266429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冷疗法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889E8C6D-D5CD-4E55-A06A-A205603912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456" y="3064455"/>
            <a:ext cx="1584176" cy="1427715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2570A723-9612-4674-A725-C7A9604FA238}"/>
              </a:ext>
            </a:extLst>
          </p:cNvPr>
          <p:cNvSpPr txBox="1"/>
          <p:nvPr/>
        </p:nvSpPr>
        <p:spPr>
          <a:xfrm>
            <a:off x="3287688" y="3064455"/>
            <a:ext cx="8137424" cy="11128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u="sng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局部冷疗法</a:t>
            </a:r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：冰袋、冰囊、冰帽、冰槽、冷湿敷、</a:t>
            </a:r>
            <a:endParaRPr lang="en-US" altLang="zh-CN" sz="2800" b="1" dirty="0">
              <a:solidFill>
                <a:srgbClr val="6633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        </a:t>
            </a:r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化学致冷袋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69B0E5-5428-4EBB-A66B-DCBBE914D146}"/>
              </a:ext>
            </a:extLst>
          </p:cNvPr>
          <p:cNvSpPr txBox="1"/>
          <p:nvPr/>
        </p:nvSpPr>
        <p:spPr>
          <a:xfrm>
            <a:off x="3287687" y="4501819"/>
            <a:ext cx="8137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u="sng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全身冷疗法</a:t>
            </a:r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：乙醇拭浴、温水拭浴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冰袋（冰囊）的使用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11424" y="1700808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6923" y="3005336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评估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1" y="1700808"/>
            <a:ext cx="424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降温、消炎、止血、镇痛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E0518E8-1750-488E-90BD-C32CA695116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318" y="359098"/>
            <a:ext cx="4023165" cy="2683420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7AC05572-FAD7-4702-A85D-5C0E55A2C6FA}"/>
              </a:ext>
            </a:extLst>
          </p:cNvPr>
          <p:cNvSpPr txBox="1"/>
          <p:nvPr/>
        </p:nvSpPr>
        <p:spPr>
          <a:xfrm>
            <a:off x="2855640" y="3005336"/>
            <a:ext cx="9145016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年龄、病情、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、治疗情况、意识状态。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局部皮肤情况、循环状况，对冷的耐受程度，有无感觉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障碍等。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心理状态、活动能力及配合程度。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冰袋（冰囊）的使用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83432" y="1725714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计划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C05572-FAD7-4702-A85D-5C0E55A2C6FA}"/>
              </a:ext>
            </a:extLst>
          </p:cNvPr>
          <p:cNvSpPr txBox="1"/>
          <p:nvPr/>
        </p:nvSpPr>
        <p:spPr>
          <a:xfrm>
            <a:off x="3143672" y="1713136"/>
            <a:ext cx="7704856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病人准备：了解操作目的、方法及注意事项。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护士准备：着装整洁，洗手，戴口罩。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环境准备：酌情关门窗，保护患者隐私。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用物准备：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9" name="AutoShape 10" descr="图片1">
            <a:extLst>
              <a:ext uri="{FF2B5EF4-FFF2-40B4-BE49-F238E27FC236}">
                <a16:creationId xmlns:a16="http://schemas.microsoft.com/office/drawing/2014/main" id="{5D795DFA-8D5F-4BA9-862B-AEA69E9E14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1504" y="4058269"/>
            <a:ext cx="3816424" cy="2173189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8575">
            <a:solidFill>
              <a:srgbClr val="FF99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AutoShape 9" descr="图片2">
            <a:extLst>
              <a:ext uri="{FF2B5EF4-FFF2-40B4-BE49-F238E27FC236}">
                <a16:creationId xmlns:a16="http://schemas.microsoft.com/office/drawing/2014/main" id="{F5C85C1B-FA26-46AC-B2CF-3BC3A4FB8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4074" y="3763453"/>
            <a:ext cx="3592694" cy="2449513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>
            <a:solidFill>
              <a:srgbClr val="FF9900"/>
            </a:solidFill>
            <a:rou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69742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5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9" grpId="1" animBg="1" autoUpdateAnimBg="0"/>
      <p:bldP spid="10" grpId="0" animBg="1" autoUpdateAnimBg="0"/>
      <p:bldP spid="10" grpId="1" animBg="1" autoUpdateAnimBg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冰袋（冰囊）的使用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21509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F417C12A-28F1-472C-9BD2-E6F75E697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61624429"/>
              </p:ext>
            </p:extLst>
          </p:nvPr>
        </p:nvGraphicFramePr>
        <p:xfrm>
          <a:off x="551384" y="1109106"/>
          <a:ext cx="11089232" cy="306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2" name="Picture 2" descr="9">
            <a:extLst>
              <a:ext uri="{FF2B5EF4-FFF2-40B4-BE49-F238E27FC236}">
                <a16:creationId xmlns:a16="http://schemas.microsoft.com/office/drawing/2014/main" id="{D9B39396-14AA-4FF7-8257-687C5D361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36" y="3622795"/>
            <a:ext cx="2056743" cy="1546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 descr="20">
            <a:extLst>
              <a:ext uri="{FF2B5EF4-FFF2-40B4-BE49-F238E27FC236}">
                <a16:creationId xmlns:a16="http://schemas.microsoft.com/office/drawing/2014/main" id="{8F3B57F1-6175-4D09-B322-54255AFFD1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0113" y="4687979"/>
            <a:ext cx="2146313" cy="16136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4" descr="19">
            <a:extLst>
              <a:ext uri="{FF2B5EF4-FFF2-40B4-BE49-F238E27FC236}">
                <a16:creationId xmlns:a16="http://schemas.microsoft.com/office/drawing/2014/main" id="{87F90120-EA00-4BA4-B61F-A069DC0EE1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4178" y="3517972"/>
            <a:ext cx="2037082" cy="15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5" descr="88">
            <a:extLst>
              <a:ext uri="{FF2B5EF4-FFF2-40B4-BE49-F238E27FC236}">
                <a16:creationId xmlns:a16="http://schemas.microsoft.com/office/drawing/2014/main" id="{A9595FF3-D28D-432B-88B7-9F7A463156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9012" y="4770101"/>
            <a:ext cx="2037082" cy="1531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 descr="16_2">
            <a:extLst>
              <a:ext uri="{FF2B5EF4-FFF2-40B4-BE49-F238E27FC236}">
                <a16:creationId xmlns:a16="http://schemas.microsoft.com/office/drawing/2014/main" id="{4FB0C88C-D313-4435-B530-C676C01607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217" y="3526118"/>
            <a:ext cx="1927445" cy="1449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7" descr="14">
            <a:extLst>
              <a:ext uri="{FF2B5EF4-FFF2-40B4-BE49-F238E27FC236}">
                <a16:creationId xmlns:a16="http://schemas.microsoft.com/office/drawing/2014/main" id="{65B63648-EF01-43D4-B5AF-A3EBFE1F8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7940" y="4882352"/>
            <a:ext cx="2011300" cy="151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71608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>
            <a:extLst>
              <a:ext uri="{FF2B5EF4-FFF2-40B4-BE49-F238E27FC236}">
                <a16:creationId xmlns:a16="http://schemas.microsoft.com/office/drawing/2014/main" id="{29651230-863B-438B-BE47-E398D3FF5496}"/>
              </a:ext>
            </a:extLst>
          </p:cNvPr>
          <p:cNvSpPr>
            <a:spLocks noGrp="1" noRot="1" noChangeArrowheads="1"/>
          </p:cNvSpPr>
          <p:nvPr>
            <p:ph type="body" idx="4294967295"/>
          </p:nvPr>
        </p:nvSpPr>
        <p:spPr>
          <a:xfrm>
            <a:off x="5015880" y="1052736"/>
            <a:ext cx="6552753" cy="4968527"/>
          </a:xfrm>
        </p:spPr>
        <p:txBody>
          <a:bodyPr/>
          <a:lstStyle/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1">
                    <a:lumMod val="50000"/>
                  </a:schemeClr>
                </a:solidFill>
              </a:rPr>
              <a:t>1.</a:t>
            </a:r>
            <a:r>
              <a:rPr lang="zh-CN" altLang="en-US" sz="2800" b="1" dirty="0">
                <a:solidFill>
                  <a:schemeClr val="accent1">
                    <a:lumMod val="50000"/>
                  </a:schemeClr>
                </a:solidFill>
              </a:rPr>
              <a:t>了解：影响冷、热疗法效果的因素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chemeClr val="hlink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2.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熟悉：</a:t>
            </a: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1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）冷、热疗法的目的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2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）冷、热疗法的效应</a:t>
            </a:r>
            <a:endParaRPr lang="en-US" altLang="zh-CN" sz="2800" b="1" dirty="0">
              <a:solidFill>
                <a:schemeClr val="accent6">
                  <a:lumMod val="50000"/>
                </a:schemeClr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chemeClr val="accent6">
                    <a:lumMod val="50000"/>
                  </a:schemeClr>
                </a:solidFill>
              </a:rPr>
              <a:t>              3</a:t>
            </a:r>
            <a:r>
              <a:rPr lang="zh-CN" altLang="en-US" sz="2800" b="1" dirty="0">
                <a:solidFill>
                  <a:schemeClr val="accent6">
                    <a:lumMod val="50000"/>
                  </a:schemeClr>
                </a:solidFill>
              </a:rPr>
              <a:t>）湿热疗法</a:t>
            </a:r>
          </a:p>
          <a:p>
            <a:pPr>
              <a:buFontTx/>
              <a:buNone/>
              <a:defRPr/>
            </a:pPr>
            <a:endParaRPr lang="zh-CN" altLang="en-US" sz="2800" b="1" dirty="0">
              <a:solidFill>
                <a:srgbClr val="CC66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C0000"/>
                </a:solidFill>
              </a:rPr>
              <a:t>3</a:t>
            </a:r>
            <a:r>
              <a:rPr lang="en-US" altLang="zh-CN" sz="2800" b="1" dirty="0">
                <a:solidFill>
                  <a:srgbClr val="C00000"/>
                </a:solidFill>
              </a:rPr>
              <a:t>.</a:t>
            </a:r>
            <a:r>
              <a:rPr lang="zh-CN" altLang="en-US" sz="2800" b="1" dirty="0">
                <a:solidFill>
                  <a:srgbClr val="C00000"/>
                </a:solidFill>
              </a:rPr>
              <a:t>掌握：</a:t>
            </a:r>
            <a:r>
              <a:rPr lang="en-US" altLang="zh-CN" sz="2800" b="1" dirty="0">
                <a:solidFill>
                  <a:srgbClr val="C00000"/>
                </a:solidFill>
              </a:rPr>
              <a:t>1</a:t>
            </a:r>
            <a:r>
              <a:rPr lang="zh-CN" altLang="en-US" sz="2800" b="1" dirty="0">
                <a:solidFill>
                  <a:srgbClr val="C00000"/>
                </a:solidFill>
              </a:rPr>
              <a:t>）冷、热疗法的禁忌</a:t>
            </a:r>
          </a:p>
          <a:p>
            <a:pPr>
              <a:buFontTx/>
              <a:buNone/>
              <a:defRPr/>
            </a:pPr>
            <a:r>
              <a:rPr lang="zh-CN" altLang="en-US" sz="2800" b="1" dirty="0">
                <a:solidFill>
                  <a:srgbClr val="C00000"/>
                </a:solidFill>
              </a:rPr>
              <a:t>              </a:t>
            </a:r>
            <a:r>
              <a:rPr lang="en-US" altLang="zh-CN" sz="2800" b="1" dirty="0">
                <a:solidFill>
                  <a:srgbClr val="C00000"/>
                </a:solidFill>
              </a:rPr>
              <a:t>2</a:t>
            </a:r>
            <a:r>
              <a:rPr lang="zh-CN" altLang="en-US" sz="2800" b="1" dirty="0">
                <a:solidFill>
                  <a:srgbClr val="C00000"/>
                </a:solidFill>
              </a:rPr>
              <a:t>）乙醇拭浴法</a:t>
            </a:r>
            <a:endParaRPr lang="en-US" altLang="zh-CN" sz="2800" b="1" dirty="0">
              <a:solidFill>
                <a:srgbClr val="C00000"/>
              </a:solidFill>
            </a:endParaRPr>
          </a:p>
          <a:p>
            <a:pPr>
              <a:buFontTx/>
              <a:buNone/>
              <a:defRPr/>
            </a:pPr>
            <a:r>
              <a:rPr lang="en-US" altLang="zh-CN" sz="2800" b="1" dirty="0">
                <a:solidFill>
                  <a:srgbClr val="C00000"/>
                </a:solidFill>
              </a:rPr>
              <a:t>              3</a:t>
            </a:r>
            <a:r>
              <a:rPr lang="zh-CN" altLang="en-US" sz="2800" b="1" dirty="0">
                <a:solidFill>
                  <a:srgbClr val="C00000"/>
                </a:solidFill>
              </a:rPr>
              <a:t>）热水袋、冰袋的使用方法</a:t>
            </a:r>
          </a:p>
          <a:p>
            <a:pPr>
              <a:buFontTx/>
              <a:buNone/>
              <a:defRPr/>
            </a:pPr>
            <a:endParaRPr lang="en-US" altLang="zh-CN" sz="3200" b="1" dirty="0">
              <a:solidFill>
                <a:srgbClr val="CC0000"/>
              </a:solidFill>
            </a:endParaRPr>
          </a:p>
        </p:txBody>
      </p:sp>
      <p:pic>
        <p:nvPicPr>
          <p:cNvPr id="22531" name="图片 2" descr="卡通人物&#10;&#10;描述已自动生成">
            <a:extLst>
              <a:ext uri="{FF2B5EF4-FFF2-40B4-BE49-F238E27FC236}">
                <a16:creationId xmlns:a16="http://schemas.microsoft.com/office/drawing/2014/main" id="{09D63C3D-597C-476A-AFE4-DCC4DF2FB7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8696" y="222250"/>
            <a:ext cx="5544616" cy="601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灯片编号占位符 3">
            <a:extLst>
              <a:ext uri="{FF2B5EF4-FFF2-40B4-BE49-F238E27FC236}">
                <a16:creationId xmlns:a16="http://schemas.microsoft.com/office/drawing/2014/main" id="{2ADB054B-649C-49C3-8E2F-B43BA0629B51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</p:spTree>
  </p:cSld>
  <p:clrMapOvr>
    <a:masterClrMapping/>
  </p:clrMapOvr>
  <p:transition spd="slow">
    <p:random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冰袋（冰囊）的使用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21509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sp>
        <p:nvSpPr>
          <p:cNvPr id="18" name="AutoShape 2" descr="图片3">
            <a:extLst>
              <a:ext uri="{FF2B5EF4-FFF2-40B4-BE49-F238E27FC236}">
                <a16:creationId xmlns:a16="http://schemas.microsoft.com/office/drawing/2014/main" id="{BE52C511-3059-445E-9992-E94F35CE16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7601" y="3328777"/>
            <a:ext cx="2277671" cy="1600389"/>
          </a:xfrm>
          <a:prstGeom prst="wedgeRoundRectCallout">
            <a:avLst>
              <a:gd name="adj1" fmla="val 48585"/>
              <a:gd name="adj2" fmla="val -24278"/>
              <a:gd name="adj3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00" cap="sq">
            <a:solidFill>
              <a:srgbClr val="FF9933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70000"/>
              <a:buFont typeface="Wingdings" panose="05000000000000000000" pitchFamily="2" charset="2"/>
              <a:buNone/>
            </a:pPr>
            <a:endParaRPr lang="zh-CN" altLang="en-US" sz="2400" b="1" i="1" dirty="0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9" name="AutoShape 15" descr="图片4">
            <a:extLst>
              <a:ext uri="{FF2B5EF4-FFF2-40B4-BE49-F238E27FC236}">
                <a16:creationId xmlns:a16="http://schemas.microsoft.com/office/drawing/2014/main" id="{4B0D1B2E-2B45-4C99-AFB2-DBCB64545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12910" y="3328777"/>
            <a:ext cx="2055098" cy="1540381"/>
          </a:xfrm>
          <a:prstGeom prst="wedgeRoundRectCallout">
            <a:avLst>
              <a:gd name="adj1" fmla="val -19315"/>
              <a:gd name="adj2" fmla="val -46640"/>
              <a:gd name="adj3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38100" cap="sq">
            <a:solidFill>
              <a:srgbClr val="FF9933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70000"/>
              <a:buFont typeface="Wingdings" panose="05000000000000000000" pitchFamily="2" charset="2"/>
              <a:buNone/>
            </a:pPr>
            <a:endParaRPr lang="zh-CN" altLang="en-US" sz="2400" b="1" i="1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F70B507F-FB6F-47B3-8A87-36055DA3E99C}"/>
              </a:ext>
            </a:extLst>
          </p:cNvPr>
          <p:cNvSpPr txBox="1"/>
          <p:nvPr/>
        </p:nvSpPr>
        <p:spPr>
          <a:xfrm>
            <a:off x="335360" y="4968170"/>
            <a:ext cx="27363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高热病人降温：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/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前额或头顶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203D6F37-2A28-45B2-AC6E-9DF02515F635}"/>
              </a:ext>
            </a:extLst>
          </p:cNvPr>
          <p:cNvSpPr txBox="1"/>
          <p:nvPr/>
        </p:nvSpPr>
        <p:spPr>
          <a:xfrm>
            <a:off x="4007768" y="4968170"/>
            <a:ext cx="3147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扁桃体摘除术后：颈前下颌</a:t>
            </a:r>
          </a:p>
        </p:txBody>
      </p:sp>
      <p:sp>
        <p:nvSpPr>
          <p:cNvPr id="21" name="AutoShape 16" descr="鼻部冷敷">
            <a:extLst>
              <a:ext uri="{FF2B5EF4-FFF2-40B4-BE49-F238E27FC236}">
                <a16:creationId xmlns:a16="http://schemas.microsoft.com/office/drawing/2014/main" id="{2A037441-F783-40B4-B3A2-6AAAAC14CA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446069" y="3312944"/>
            <a:ext cx="1485206" cy="1540381"/>
          </a:xfrm>
          <a:prstGeom prst="wedgeRoundRectCallout">
            <a:avLst>
              <a:gd name="adj1" fmla="val -37854"/>
              <a:gd name="adj2" fmla="val -21707"/>
              <a:gd name="adj3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38100" cap="sq">
            <a:solidFill>
              <a:srgbClr val="FF9933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70000"/>
              <a:buFont typeface="Wingdings" panose="05000000000000000000" pitchFamily="2" charset="2"/>
              <a:buNone/>
            </a:pPr>
            <a:endParaRPr lang="zh-CN" altLang="en-US" sz="2400" b="1" i="1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2" name="Text Box 11">
            <a:extLst>
              <a:ext uri="{FF2B5EF4-FFF2-40B4-BE49-F238E27FC236}">
                <a16:creationId xmlns:a16="http://schemas.microsoft.com/office/drawing/2014/main" id="{EBC50391-4109-4F3F-ACCB-D83AB936F9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06870" y="4929166"/>
            <a:ext cx="4245714" cy="1123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zh-CN"/>
            </a:defPPr>
            <a:lvl1pPr marL="342900" indent="-342900" algn="ctr" latinLnBrk="1">
              <a:spcBef>
                <a:spcPct val="20000"/>
              </a:spcBef>
              <a:defRPr sz="2800" b="1">
                <a:solidFill>
                  <a:srgbClr val="00968D"/>
                </a:solidFill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  <a:lvl2pPr marL="742950" indent="-28575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/>
            <a:r>
              <a:rPr lang="zh-CN" altLang="en-US" b="0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鼻部冰敷：将冰囊吊在支架上，底部接触鼻根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E6D286D8-4A3E-4A9B-8E88-40EAD5B01E7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2395233"/>
              </p:ext>
            </p:extLst>
          </p:nvPr>
        </p:nvGraphicFramePr>
        <p:xfrm>
          <a:off x="551384" y="1030325"/>
          <a:ext cx="11089232" cy="306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76481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1" grpId="0" bldLvl="0" animBg="1"/>
      <p:bldP spid="2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冰袋（冰囊）的使用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21509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sp>
        <p:nvSpPr>
          <p:cNvPr id="12" name="AutoShape 17">
            <a:extLst>
              <a:ext uri="{FF2B5EF4-FFF2-40B4-BE49-F238E27FC236}">
                <a16:creationId xmlns:a16="http://schemas.microsoft.com/office/drawing/2014/main" id="{4DC280DC-7D6F-4FF9-84F7-3610B51086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7922" y="3916738"/>
            <a:ext cx="5184576" cy="2004823"/>
          </a:xfrm>
          <a:prstGeom prst="wedgeRoundRectCallout">
            <a:avLst>
              <a:gd name="adj1" fmla="val 63875"/>
              <a:gd name="adj2" fmla="val -75119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询问主诉，注意观察局部血液循环状况，如</a:t>
            </a:r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皮肤苍白、青紫或麻木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，立即停止。</a:t>
            </a:r>
          </a:p>
          <a:p>
            <a:pPr marL="457200" indent="-457200"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观察冰融化情况</a:t>
            </a:r>
          </a:p>
        </p:txBody>
      </p:sp>
      <p:graphicFrame>
        <p:nvGraphicFramePr>
          <p:cNvPr id="6" name="图示 5">
            <a:extLst>
              <a:ext uri="{FF2B5EF4-FFF2-40B4-BE49-F238E27FC236}">
                <a16:creationId xmlns:a16="http://schemas.microsoft.com/office/drawing/2014/main" id="{7A7801D5-4EBD-4672-A439-2D8190D97E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809289"/>
              </p:ext>
            </p:extLst>
          </p:nvPr>
        </p:nvGraphicFramePr>
        <p:xfrm>
          <a:off x="551384" y="1215095"/>
          <a:ext cx="11089232" cy="306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5" name="AutoShape 18">
            <a:extLst>
              <a:ext uri="{FF2B5EF4-FFF2-40B4-BE49-F238E27FC236}">
                <a16:creationId xmlns:a16="http://schemas.microsoft.com/office/drawing/2014/main" id="{14371594-CEDF-4866-97EE-A732CE3B0B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52775" y="4005064"/>
            <a:ext cx="5027933" cy="1728192"/>
          </a:xfrm>
          <a:prstGeom prst="wedgeRoundRectCallout">
            <a:avLst>
              <a:gd name="adj1" fmla="val -5240"/>
              <a:gd name="adj2" fmla="val -84978"/>
              <a:gd name="adj3" fmla="val 16667"/>
            </a:avLst>
          </a:prstGeom>
          <a:noFill/>
          <a:ln w="9525">
            <a:solidFill>
              <a:schemeClr val="tx1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457200" indent="-457200"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用冷</a:t>
            </a:r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30min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后，撤去冰袋；</a:t>
            </a:r>
          </a:p>
          <a:p>
            <a:pPr marL="457200" indent="-457200" eaLnBrk="1" hangingPunct="1">
              <a:buClr>
                <a:srgbClr val="FF0000"/>
              </a:buClr>
              <a:buSzPct val="90000"/>
              <a:buFont typeface="Wingdings" panose="05000000000000000000" pitchFamily="2" charset="2"/>
              <a:buChar char="u"/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如为降温，体温降至</a:t>
            </a:r>
            <a:r>
              <a:rPr lang="en-US" altLang="zh-CN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39℃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以下时，可撤去冰袋。</a:t>
            </a:r>
          </a:p>
        </p:txBody>
      </p:sp>
    </p:spTree>
    <p:extLst>
      <p:ext uri="{BB962C8B-B14F-4D97-AF65-F5344CB8AC3E}">
        <p14:creationId xmlns:p14="http://schemas.microsoft.com/office/powerpoint/2010/main" val="2803277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 animBg="1" autoUpdateAnimBg="0"/>
      <p:bldP spid="15" grpId="0" uiExpand="1" build="p" animBg="1" autoUpdateAnimBg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26BC4E-BB19-41F0-BAC8-F4C100D6EC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39416" y="1772816"/>
            <a:ext cx="10729912" cy="40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．每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10min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观察局部皮肤颜色，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如出现苍白、青紫、麻木等情况，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应立即停止冷疗。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．高热病人降温，用冷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30min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后应复测体温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并记录，当体温降至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39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℃以下可停止用冷。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．用冷时间最长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不超过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30min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若需长时间用冷，可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休息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1H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后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再重复使用。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  随时观察冰袋是否夹紧，无漏水发生。</a:t>
            </a:r>
          </a:p>
        </p:txBody>
      </p:sp>
    </p:spTree>
    <p:extLst>
      <p:ext uri="{BB962C8B-B14F-4D97-AF65-F5344CB8AC3E}">
        <p14:creationId xmlns:p14="http://schemas.microsoft.com/office/powerpoint/2010/main" val="28943244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冰帽（冰槽）的使用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11424" y="1700808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6923" y="3005336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评估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0" y="1700808"/>
            <a:ext cx="7056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头部降温，预防脑水肿，减轻脑细胞损害。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C05572-FAD7-4702-A85D-5C0E55A2C6FA}"/>
              </a:ext>
            </a:extLst>
          </p:cNvPr>
          <p:cNvSpPr txBox="1"/>
          <p:nvPr/>
        </p:nvSpPr>
        <p:spPr>
          <a:xfrm>
            <a:off x="2855640" y="3005336"/>
            <a:ext cx="7704856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年龄、病情、治疗情况、意识状态。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头部状况。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心理状态、活动能力及配合程度。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2285306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冰帽（冰槽）的使用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83432" y="1725714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计划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7AC05572-FAD7-4702-A85D-5C0E55A2C6FA}"/>
              </a:ext>
            </a:extLst>
          </p:cNvPr>
          <p:cNvSpPr txBox="1"/>
          <p:nvPr/>
        </p:nvSpPr>
        <p:spPr>
          <a:xfrm>
            <a:off x="3143672" y="1713136"/>
            <a:ext cx="7704856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病人准备：了解操作目的、方法及注意事项。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护士准备：着装整洁，洗手，戴口罩。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环境准备：酌情关门窗，保护患者隐私。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用物准备：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1" name="AutoShape 11" descr="无标题">
            <a:extLst>
              <a:ext uri="{FF2B5EF4-FFF2-40B4-BE49-F238E27FC236}">
                <a16:creationId xmlns:a16="http://schemas.microsoft.com/office/drawing/2014/main" id="{A828E9AC-ADEA-4280-9970-D55C27CCA4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5950" y="3981459"/>
            <a:ext cx="3456384" cy="2232248"/>
          </a:xfrm>
          <a:prstGeom prst="wedgeRoundRectCallout">
            <a:avLst>
              <a:gd name="adj1" fmla="val -49948"/>
              <a:gd name="adj2" fmla="val -12673"/>
              <a:gd name="adj3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38100" cap="sq">
            <a:solidFill>
              <a:srgbClr val="FF9933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buSzPct val="70000"/>
              <a:buFont typeface="Wingdings" panose="05000000000000000000" pitchFamily="2" charset="2"/>
              <a:buNone/>
            </a:pPr>
            <a:endParaRPr lang="zh-CN" altLang="en-US" sz="2400" b="1" i="1"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00EC5EE-247E-4B5F-82DA-431D12FDC0DD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8"/>
              </a:clrFrom>
              <a:clrTo>
                <a:srgbClr val="FFFF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048" y="3631330"/>
            <a:ext cx="2677990" cy="267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809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 autoUpdateAnimBg="0"/>
      <p:bldP spid="11" grpId="1" animBg="1" autoUpdateAnimBg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冰帽（冰槽）的使用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21509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F417C12A-28F1-472C-9BD2-E6F75E697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83135736"/>
              </p:ext>
            </p:extLst>
          </p:nvPr>
        </p:nvGraphicFramePr>
        <p:xfrm>
          <a:off x="551384" y="1109106"/>
          <a:ext cx="11089232" cy="306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6" descr="DSC00549">
            <a:extLst>
              <a:ext uri="{FF2B5EF4-FFF2-40B4-BE49-F238E27FC236}">
                <a16:creationId xmlns:a16="http://schemas.microsoft.com/office/drawing/2014/main" id="{87886504-FAE8-4063-A305-06A3EA336A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7568" y="3439117"/>
            <a:ext cx="2609678" cy="208823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AutoShape 12" descr="图片9">
            <a:extLst>
              <a:ext uri="{FF2B5EF4-FFF2-40B4-BE49-F238E27FC236}">
                <a16:creationId xmlns:a16="http://schemas.microsoft.com/office/drawing/2014/main" id="{318EBE3A-2168-4C1C-98EF-3D466D625B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89071" y="3429000"/>
            <a:ext cx="2063113" cy="2098349"/>
          </a:xfrm>
          <a:prstGeom prst="wedgeRoundRectCallout">
            <a:avLst>
              <a:gd name="adj1" fmla="val -50007"/>
              <a:gd name="adj2" fmla="val -30896"/>
              <a:gd name="adj3" fmla="val 16667"/>
            </a:avLst>
          </a:prstGeom>
          <a:blipFill dpi="0" rotWithShape="1">
            <a:blip r:embed="rId8"/>
            <a:srcRect/>
            <a:stretch>
              <a:fillRect/>
            </a:stretch>
          </a:blipFill>
          <a:ln w="38100" cap="sq">
            <a:solidFill>
              <a:srgbClr val="FF9933"/>
            </a:solidFill>
            <a:miter lim="800000"/>
            <a:headEnd type="none" w="sm" len="sm"/>
            <a:tailEnd type="none" w="sm" len="sm"/>
          </a:ln>
        </p:spPr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70000"/>
              <a:buFont typeface="Wingdings" panose="05000000000000000000" pitchFamily="2" charset="2"/>
              <a:buNone/>
              <a:defRPr/>
            </a:pPr>
            <a:endParaRPr kumimoji="0" lang="zh-CN" altLang="zh-CN" sz="2400" b="1" i="1" u="none" strike="noStrike" kern="1200" cap="none" spc="0" normalizeH="0" baseline="0" noProof="0">
              <a:ln>
                <a:noFill/>
              </a:ln>
              <a:solidFill>
                <a:srgbClr val="663300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幼圆" pitchFamily="49" charset="-122"/>
              <a:ea typeface="幼圆" pitchFamily="49" charset="-122"/>
              <a:cs typeface="+mn-cs"/>
            </a:endParaRP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EF39DCC7-B2A3-43CB-838F-FE1E705B0614}"/>
              </a:ext>
            </a:extLst>
          </p:cNvPr>
          <p:cNvSpPr txBox="1"/>
          <p:nvPr/>
        </p:nvSpPr>
        <p:spPr>
          <a:xfrm>
            <a:off x="1487488" y="5642905"/>
            <a:ext cx="374441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后颈、双耳外侧垫海绵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350A948B-643B-4F59-8C78-E33007E66E63}"/>
              </a:ext>
            </a:extLst>
          </p:cNvPr>
          <p:cNvSpPr txBox="1"/>
          <p:nvPr/>
        </p:nvSpPr>
        <p:spPr>
          <a:xfrm>
            <a:off x="5447928" y="5642905"/>
            <a:ext cx="37661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altLang="en-US" sz="2400" dirty="0">
                <a:solidFill>
                  <a:schemeClr val="accent1">
                    <a:lumMod val="5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冰帽的引水管置水桶中。</a:t>
            </a:r>
          </a:p>
        </p:txBody>
      </p:sp>
    </p:spTree>
    <p:extLst>
      <p:ext uri="{BB962C8B-B14F-4D97-AF65-F5344CB8AC3E}">
        <p14:creationId xmlns:p14="http://schemas.microsoft.com/office/powerpoint/2010/main" val="3104200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ldLvl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26BC4E-BB19-41F0-BAC8-F4C100D6EC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39416" y="1700808"/>
            <a:ext cx="10729912" cy="4032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1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．密切观察病人病情、体温及心率变化，防止发生心房纤维性颤动、心室纤维性颤动或房室传导阻滞等。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．每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30min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测量生命体征一次，肛温不能低于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30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℃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．每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10min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查看一次局部皮肤颜色，尤其时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耳廓部位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有无发紫、麻木及冻伤发生。</a:t>
            </a:r>
            <a:endParaRPr lang="en-US" altLang="zh-CN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4.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用冷时间最长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不超过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30min</a:t>
            </a: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,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若需长时间用冷，可休息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1H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后再重复使用。</a:t>
            </a:r>
          </a:p>
          <a:p>
            <a:pPr>
              <a:lnSpc>
                <a:spcPct val="125000"/>
              </a:lnSpc>
              <a:buFontTx/>
              <a:buNone/>
            </a:pPr>
            <a:endParaRPr lang="zh-CN" altLang="en-US" sz="2800" b="1" dirty="0">
              <a:solidFill>
                <a:schemeClr val="tx2"/>
              </a:solidFill>
              <a:cs typeface="等线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8610120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局部冷疗法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冷湿敷法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11424" y="1700808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6923" y="3005336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0" y="1700808"/>
            <a:ext cx="70567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降温，早期扭伤、挫伤的消肿、止痛。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08944A24-696D-4B65-9FFA-A4713CE76E5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3506478"/>
              </p:ext>
            </p:extLst>
          </p:nvPr>
        </p:nvGraphicFramePr>
        <p:xfrm>
          <a:off x="2855640" y="2285583"/>
          <a:ext cx="8940838" cy="22058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图片 5" descr="图9-5 拧敷布法.jpg">
            <a:extLst>
              <a:ext uri="{FF2B5EF4-FFF2-40B4-BE49-F238E27FC236}">
                <a16:creationId xmlns:a16="http://schemas.microsoft.com/office/drawing/2014/main" id="{5B676D6D-A7D2-4ACA-9AED-9CB1FD5229D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7448" y="4633973"/>
            <a:ext cx="5072380" cy="157861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1131985E-513C-4E43-85B6-E77B391C3D04}"/>
              </a:ext>
            </a:extLst>
          </p:cNvPr>
          <p:cNvSpPr txBox="1"/>
          <p:nvPr/>
        </p:nvSpPr>
        <p:spPr>
          <a:xfrm>
            <a:off x="6951265" y="4633973"/>
            <a:ext cx="3456385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敷布拧至不滴水；</a:t>
            </a:r>
            <a:endParaRPr lang="en-US" altLang="zh-CN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  <a:p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每3～5min更换一次，持续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20 min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891785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0D26BC4E-BB19-41F0-BAC8-F4C100D6ECB2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839416" y="1916832"/>
            <a:ext cx="10729912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171450" indent="-171450" algn="l" rtl="0" eaLnBrk="0" fontAlgn="base" hangingPunct="0">
              <a:lnSpc>
                <a:spcPct val="90000"/>
              </a:lnSpc>
              <a:spcBef>
                <a:spcPts val="75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1pPr>
            <a:lvl2pPr marL="5143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等线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1.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观察：局部皮肤及患者反应，每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10min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查看一次皮肤颜色。 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2.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敷布湿度得当，开放性伤口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按无菌技术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操作处理伤口。</a:t>
            </a:r>
          </a:p>
          <a:p>
            <a:pPr>
              <a:lnSpc>
                <a:spcPct val="125000"/>
              </a:lnSpc>
              <a:buFontTx/>
              <a:buNone/>
            </a:pPr>
            <a:r>
              <a:rPr lang="en-US" altLang="zh-CN" sz="2800" b="1" dirty="0">
                <a:solidFill>
                  <a:schemeClr val="tx2"/>
                </a:solidFill>
                <a:cs typeface="等线" panose="02010600030101010101" pitchFamily="2" charset="-122"/>
              </a:rPr>
              <a:t>3.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若为降温，则使用冷湿敷</a:t>
            </a:r>
            <a:r>
              <a:rPr lang="en-US" altLang="zh-CN" sz="2800" b="1" dirty="0">
                <a:solidFill>
                  <a:srgbClr val="C00000"/>
                </a:solidFill>
                <a:cs typeface="等线" panose="02010600030101010101" pitchFamily="2" charset="-122"/>
              </a:rPr>
              <a:t>30min</a:t>
            </a:r>
            <a:r>
              <a:rPr lang="zh-CN" altLang="en-US" sz="2800" b="1" dirty="0">
                <a:solidFill>
                  <a:srgbClr val="C00000"/>
                </a:solidFill>
                <a:cs typeface="等线" panose="02010600030101010101" pitchFamily="2" charset="-122"/>
              </a:rPr>
              <a:t>后</a:t>
            </a:r>
            <a:r>
              <a:rPr lang="zh-CN" altLang="en-US" sz="2800" b="1" dirty="0">
                <a:solidFill>
                  <a:schemeClr val="tx2"/>
                </a:solidFill>
                <a:cs typeface="等线" panose="02010600030101010101" pitchFamily="2" charset="-122"/>
              </a:rPr>
              <a:t>应测量体温，并记录 </a:t>
            </a:r>
          </a:p>
        </p:txBody>
      </p:sp>
    </p:spTree>
    <p:extLst>
      <p:ext uri="{BB962C8B-B14F-4D97-AF65-F5344CB8AC3E}">
        <p14:creationId xmlns:p14="http://schemas.microsoft.com/office/powerpoint/2010/main" val="4099563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548680"/>
            <a:ext cx="10945216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全身冷疗法：</a:t>
            </a:r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ea"/>
              <a:ea typeface="+mn-ea"/>
            </a:endParaRPr>
          </a:p>
          <a:p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    </a:t>
            </a:r>
            <a:r>
              <a:rPr lang="zh-CN" altLang="en-US" sz="3200" b="1" dirty="0">
                <a:solidFill>
                  <a:srgbClr val="663300"/>
                </a:solidFill>
                <a:latin typeface="+mn-ea"/>
                <a:ea typeface="+mn-ea"/>
              </a:rPr>
              <a:t>利用乙醇或温水接触身体皮肤，通过乙醇或温水的蒸发和传导作用来增加机体的散热，达到降温目的。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623392" y="279138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1131985E-513C-4E43-85B6-E77B391C3D04}"/>
              </a:ext>
            </a:extLst>
          </p:cNvPr>
          <p:cNvSpPr txBox="1"/>
          <p:nvPr/>
        </p:nvSpPr>
        <p:spPr>
          <a:xfrm>
            <a:off x="2855640" y="2822158"/>
            <a:ext cx="352839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微软雅黑" panose="020B0503020204020204" pitchFamily="34" charset="-122"/>
              </a:rPr>
              <a:t>为高热病人降温。</a:t>
            </a:r>
            <a:endParaRPr lang="en-US" altLang="zh-CN" sz="2800" dirty="0"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微软雅黑" panose="020B0503020204020204" pitchFamily="34" charset="-122"/>
            </a:endParaRPr>
          </a:p>
        </p:txBody>
      </p:sp>
      <p:sp>
        <p:nvSpPr>
          <p:cNvPr id="2" name="流程图: 终止 1">
            <a:extLst>
              <a:ext uri="{FF2B5EF4-FFF2-40B4-BE49-F238E27FC236}">
                <a16:creationId xmlns:a16="http://schemas.microsoft.com/office/drawing/2014/main" id="{308053B3-6ED2-4159-8B3F-0C6F5D25B5C8}"/>
              </a:ext>
            </a:extLst>
          </p:cNvPr>
          <p:cNvSpPr/>
          <p:nvPr/>
        </p:nvSpPr>
        <p:spPr>
          <a:xfrm>
            <a:off x="626338" y="3861048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评估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31FECD49-B187-4609-A41B-DA6A6E6796AE}"/>
              </a:ext>
            </a:extLst>
          </p:cNvPr>
          <p:cNvSpPr txBox="1"/>
          <p:nvPr/>
        </p:nvSpPr>
        <p:spPr>
          <a:xfrm>
            <a:off x="2855640" y="3789040"/>
            <a:ext cx="7704856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年龄、病情、治疗情况、意识状态。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体温及皮肤状况，循环状况，对冷的耐受度。</a:t>
            </a:r>
            <a:endParaRPr lang="en-US" altLang="zh-CN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心理状态、活动能力及配合程度。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898654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33C82B-AA64-46E5-B626-A83D3C5D7241}"/>
              </a:ext>
            </a:extLst>
          </p:cNvPr>
          <p:cNvSpPr txBox="1"/>
          <p:nvPr/>
        </p:nvSpPr>
        <p:spPr>
          <a:xfrm>
            <a:off x="6277436" y="3627450"/>
            <a:ext cx="58583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利用</a:t>
            </a:r>
            <a:r>
              <a:rPr lang="zh-CN" altLang="en-US" sz="2800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低于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人体温度的物质作用于人体表面，经神经传导引起皮肤和内脏器官收缩，改变机体的体循环和代谢，达到治疗目的。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6DF2183-DE1F-44A6-94DF-382AF178A4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80" y="310849"/>
            <a:ext cx="6132990" cy="510555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AACDF4C-FD7A-4154-95E5-E28AE524A3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7"/>
          <a:stretch/>
        </p:blipFill>
        <p:spPr>
          <a:xfrm>
            <a:off x="6525001" y="310849"/>
            <a:ext cx="5363182" cy="33155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767408" y="836712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计划</a:t>
            </a: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E5BE6C07-65A1-4300-89D6-6EB728B0A601}"/>
              </a:ext>
            </a:extLst>
          </p:cNvPr>
          <p:cNvGrpSpPr/>
          <p:nvPr/>
        </p:nvGrpSpPr>
        <p:grpSpPr>
          <a:xfrm>
            <a:off x="1646300" y="3059189"/>
            <a:ext cx="5279261" cy="3023172"/>
            <a:chOff x="1845" y="1090"/>
            <a:chExt cx="10433" cy="7370"/>
          </a:xfrm>
        </p:grpSpPr>
        <p:sp>
          <p:nvSpPr>
            <p:cNvPr id="11" name="AutoShape 2" descr="58">
              <a:extLst>
                <a:ext uri="{FF2B5EF4-FFF2-40B4-BE49-F238E27FC236}">
                  <a16:creationId xmlns:a16="http://schemas.microsoft.com/office/drawing/2014/main" id="{C4253BF3-0BCA-46F9-A6BC-152F5FB04B46}"/>
                </a:ext>
              </a:extLst>
            </p:cNvPr>
            <p:cNvSpPr/>
            <p:nvPr/>
          </p:nvSpPr>
          <p:spPr>
            <a:xfrm>
              <a:off x="1845" y="1090"/>
              <a:ext cx="10433" cy="7370"/>
            </a:xfrm>
            <a:prstGeom prst="roundRect">
              <a:avLst>
                <a:gd name="adj" fmla="val 16667"/>
              </a:avLst>
            </a:prstGeom>
            <a:blipFill rotWithShape="1">
              <a:blip r:embed="rId2"/>
              <a:stretch>
                <a:fillRect/>
              </a:stretch>
            </a:blipFill>
            <a:ln w="28575" cap="flat" cmpd="sng">
              <a:solidFill>
                <a:srgbClr val="FF9900"/>
              </a:solidFill>
              <a:prstDash val="solid"/>
              <a:miter/>
              <a:headEnd type="none" w="med" len="med"/>
              <a:tailEnd type="none" w="med" len="med"/>
            </a:ln>
          </p:spPr>
          <p:txBody>
            <a:bodyPr wrap="none" anchor="ctr"/>
            <a:lstStyle/>
            <a:p>
              <a:endParaRPr lang="zh-CN" altLang="en-US" sz="1800" dirty="0">
                <a:latin typeface="Arial" panose="020B060402020202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12" name="Oval 4">
              <a:extLst>
                <a:ext uri="{FF2B5EF4-FFF2-40B4-BE49-F238E27FC236}">
                  <a16:creationId xmlns:a16="http://schemas.microsoft.com/office/drawing/2014/main" id="{71BA8B4F-8A14-4781-AE58-2D56B9C7BBD0}"/>
                </a:ext>
              </a:extLst>
            </p:cNvPr>
            <p:cNvSpPr/>
            <p:nvPr/>
          </p:nvSpPr>
          <p:spPr>
            <a:xfrm rot="-5400000">
              <a:off x="3033" y="5680"/>
              <a:ext cx="907" cy="2155"/>
            </a:xfrm>
            <a:prstGeom prst="ellipse">
              <a:avLst/>
            </a:prstGeom>
            <a:noFill/>
            <a:ln w="28575" cap="sq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幼圆" pitchFamily="49" charset="-122"/>
                </a:rPr>
                <a:t>冰袋</a:t>
              </a:r>
            </a:p>
          </p:txBody>
        </p:sp>
        <p:sp>
          <p:nvSpPr>
            <p:cNvPr id="14" name="Oval 5">
              <a:extLst>
                <a:ext uri="{FF2B5EF4-FFF2-40B4-BE49-F238E27FC236}">
                  <a16:creationId xmlns:a16="http://schemas.microsoft.com/office/drawing/2014/main" id="{89B11FC3-D768-46E0-A47E-D9E47ECFFA4C}"/>
                </a:ext>
              </a:extLst>
            </p:cNvPr>
            <p:cNvSpPr/>
            <p:nvPr/>
          </p:nvSpPr>
          <p:spPr>
            <a:xfrm rot="-5400000">
              <a:off x="3943" y="3188"/>
              <a:ext cx="905" cy="2155"/>
            </a:xfrm>
            <a:prstGeom prst="ellipse">
              <a:avLst/>
            </a:prstGeom>
            <a:noFill/>
            <a:ln w="28575" cap="sq" cmpd="sng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vert="eaVert" wrap="none" anchor="ctr"/>
            <a:lstStyle/>
            <a:p>
              <a:pPr algn="ctr"/>
              <a:r>
                <a:rPr lang="zh-CN" altLang="en-US" b="1" dirty="0">
                  <a:solidFill>
                    <a:srgbClr val="FFFFFF"/>
                  </a:solidFill>
                  <a:latin typeface="Arial" panose="020B0604020202020204" pitchFamily="34" charset="0"/>
                  <a:ea typeface="幼圆" pitchFamily="49" charset="-122"/>
                </a:rPr>
                <a:t>热水袋</a:t>
              </a:r>
            </a:p>
          </p:txBody>
        </p:sp>
      </p:grpSp>
      <p:sp>
        <p:nvSpPr>
          <p:cNvPr id="15" name="AutoShape 3">
            <a:extLst>
              <a:ext uri="{FF2B5EF4-FFF2-40B4-BE49-F238E27FC236}">
                <a16:creationId xmlns:a16="http://schemas.microsoft.com/office/drawing/2014/main" id="{F945C266-FF30-481B-88A5-19EB8AB508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20136" y="4682186"/>
            <a:ext cx="4067175" cy="1614624"/>
          </a:xfrm>
          <a:prstGeom prst="wedgeRoundRectCallout">
            <a:avLst>
              <a:gd name="adj1" fmla="val -18785"/>
              <a:gd name="adj2" fmla="val -49851"/>
              <a:gd name="adj3" fmla="val 16667"/>
            </a:avLst>
          </a:prstGeom>
          <a:noFill/>
          <a:ln w="9525">
            <a:solidFill>
              <a:srgbClr val="FF99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擦拭液：乙醇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浓度：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25%-35%</a:t>
            </a:r>
          </a:p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量：200-300ml</a:t>
            </a:r>
          </a:p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温度：30°C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C0AE2A53-D439-477A-B343-64C1A6AA8F74}"/>
              </a:ext>
            </a:extLst>
          </p:cNvPr>
          <p:cNvSpPr txBox="1"/>
          <p:nvPr/>
        </p:nvSpPr>
        <p:spPr>
          <a:xfrm>
            <a:off x="2913280" y="561190"/>
            <a:ext cx="7704856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病人准备：了解操作目的、方法及注意事项。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2.</a:t>
            </a:r>
            <a:r>
              <a:rPr lang="zh-CN" altLang="en-US" sz="2800" dirty="0">
                <a:solidFill>
                  <a:schemeClr val="bg2">
                    <a:lumMod val="10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护士准备：着装整洁，洗手，戴口罩。</a:t>
            </a:r>
            <a:endParaRPr lang="en-US" altLang="zh-CN" sz="2800" dirty="0">
              <a:solidFill>
                <a:schemeClr val="bg2">
                  <a:lumMod val="10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环境准备：酌情关门窗，保护患者隐私。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</a:rPr>
              <a:t>4.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用物准备： 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AutoShape 3">
            <a:extLst>
              <a:ext uri="{FF2B5EF4-FFF2-40B4-BE49-F238E27FC236}">
                <a16:creationId xmlns:a16="http://schemas.microsoft.com/office/drawing/2014/main" id="{CC404898-8435-428B-8877-FCC94F6FCB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5214" y="3135240"/>
            <a:ext cx="4067175" cy="1381825"/>
          </a:xfrm>
          <a:prstGeom prst="wedgeRoundRectCallout">
            <a:avLst>
              <a:gd name="adj1" fmla="val -18785"/>
              <a:gd name="adj2" fmla="val -49851"/>
              <a:gd name="adj3" fmla="val 16667"/>
            </a:avLst>
          </a:prstGeom>
          <a:noFill/>
          <a:ln w="9525">
            <a:solidFill>
              <a:srgbClr val="FF9900"/>
            </a:solidFill>
            <a:miter lim="800000"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擦拭液：温水</a:t>
            </a:r>
          </a:p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温度：3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2~34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°C</a:t>
            </a:r>
            <a:endParaRPr lang="en-US" altLang="zh-CN" sz="2400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eaLnBrk="1" hangingPunct="1"/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量：脸盆</a:t>
            </a:r>
            <a:r>
              <a:rPr lang="en-US" altLang="zh-CN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2/3</a:t>
            </a:r>
            <a:r>
              <a:rPr lang="zh-CN" alt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满</a:t>
            </a:r>
          </a:p>
        </p:txBody>
      </p:sp>
    </p:spTree>
    <p:extLst>
      <p:ext uri="{BB962C8B-B14F-4D97-AF65-F5344CB8AC3E}">
        <p14:creationId xmlns:p14="http://schemas.microsoft.com/office/powerpoint/2010/main" val="35862679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 autoUpdateAnimBg="0"/>
      <p:bldP spid="17" grpId="0" bldLvl="0" animBg="1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全身冷疗法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乙醇或温水拭浴法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15688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F417C12A-28F1-472C-9BD2-E6F75E69701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601242"/>
              </p:ext>
            </p:extLst>
          </p:nvPr>
        </p:nvGraphicFramePr>
        <p:xfrm>
          <a:off x="572188" y="1449269"/>
          <a:ext cx="11089232" cy="306864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5" name="图示 4">
            <a:extLst>
              <a:ext uri="{FF2B5EF4-FFF2-40B4-BE49-F238E27FC236}">
                <a16:creationId xmlns:a16="http://schemas.microsoft.com/office/drawing/2014/main" id="{51202A1F-45C9-4E41-BFFF-D21E35D8DEE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4989593"/>
              </p:ext>
            </p:extLst>
          </p:nvPr>
        </p:nvGraphicFramePr>
        <p:xfrm>
          <a:off x="1264601" y="3429000"/>
          <a:ext cx="9662798" cy="2983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18736972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2487BB4-0B05-4204-9B49-A351ED095868}"/>
              </a:ext>
            </a:extLst>
          </p:cNvPr>
          <p:cNvGrpSpPr/>
          <p:nvPr/>
        </p:nvGrpSpPr>
        <p:grpSpPr>
          <a:xfrm>
            <a:off x="839416" y="1412776"/>
            <a:ext cx="1386153" cy="1299519"/>
            <a:chOff x="1940615" y="884561"/>
            <a:chExt cx="1386153" cy="1299519"/>
          </a:xfrm>
        </p:grpSpPr>
        <p:sp>
          <p:nvSpPr>
            <p:cNvPr id="9" name="矩形: 圆角 8">
              <a:extLst>
                <a:ext uri="{FF2B5EF4-FFF2-40B4-BE49-F238E27FC236}">
                  <a16:creationId xmlns:a16="http://schemas.microsoft.com/office/drawing/2014/main" id="{8FE9D728-4B8A-4A87-9502-AC0C9D1255A1}"/>
                </a:ext>
              </a:extLst>
            </p:cNvPr>
            <p:cNvSpPr/>
            <p:nvPr/>
          </p:nvSpPr>
          <p:spPr>
            <a:xfrm>
              <a:off x="1940615" y="884561"/>
              <a:ext cx="1386153" cy="1299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3">
                <a:hueOff val="0"/>
                <a:satOff val="0"/>
                <a:lumOff val="0"/>
                <a:alphaOff val="0"/>
              </a:schemeClr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0" name="矩形: 圆角 4">
              <a:extLst>
                <a:ext uri="{FF2B5EF4-FFF2-40B4-BE49-F238E27FC236}">
                  <a16:creationId xmlns:a16="http://schemas.microsoft.com/office/drawing/2014/main" id="{431A46D8-7825-4E73-BF1D-13B00AD5553F}"/>
                </a:ext>
              </a:extLst>
            </p:cNvPr>
            <p:cNvSpPr txBox="1"/>
            <p:nvPr/>
          </p:nvSpPr>
          <p:spPr>
            <a:xfrm>
              <a:off x="1978677" y="922623"/>
              <a:ext cx="1310029" cy="12233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安置冰袋</a:t>
              </a:r>
            </a:p>
          </p:txBody>
        </p:sp>
      </p:grpSp>
      <p:pic>
        <p:nvPicPr>
          <p:cNvPr id="11" name="Picture 2">
            <a:extLst>
              <a:ext uri="{FF2B5EF4-FFF2-40B4-BE49-F238E27FC236}">
                <a16:creationId xmlns:a16="http://schemas.microsoft.com/office/drawing/2014/main" id="{1F2CC43D-33C2-47B8-897F-8F7F8A6A07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00" y="1462920"/>
            <a:ext cx="2969695" cy="2232154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CEFF5A43-5004-4E40-9A5D-CBE89A6DD557}"/>
              </a:ext>
            </a:extLst>
          </p:cNvPr>
          <p:cNvGrpSpPr/>
          <p:nvPr/>
        </p:nvGrpSpPr>
        <p:grpSpPr>
          <a:xfrm>
            <a:off x="6600056" y="1460948"/>
            <a:ext cx="1386153" cy="1299519"/>
            <a:chOff x="3881231" y="884561"/>
            <a:chExt cx="1386153" cy="1299519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AB76860-BCB9-4154-B750-E751D60E6496}"/>
                </a:ext>
              </a:extLst>
            </p:cNvPr>
            <p:cNvSpPr/>
            <p:nvPr/>
          </p:nvSpPr>
          <p:spPr>
            <a:xfrm>
              <a:off x="3881231" y="884561"/>
              <a:ext cx="1386153" cy="1299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4" name="矩形: 圆角 4">
              <a:extLst>
                <a:ext uri="{FF2B5EF4-FFF2-40B4-BE49-F238E27FC236}">
                  <a16:creationId xmlns:a16="http://schemas.microsoft.com/office/drawing/2014/main" id="{B50C1B4A-12D6-462B-98BE-EA63C57AC49E}"/>
                </a:ext>
              </a:extLst>
            </p:cNvPr>
            <p:cNvSpPr txBox="1"/>
            <p:nvPr/>
          </p:nvSpPr>
          <p:spPr>
            <a:xfrm>
              <a:off x="3919293" y="922623"/>
              <a:ext cx="1310029" cy="12233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>
                  <a:solidFill>
                    <a:schemeClr val="tx1">
                      <a:lumMod val="95000"/>
                      <a:lumOff val="5000"/>
                    </a:schemeClr>
                  </a:solidFill>
                </a:rPr>
                <a:t>置热水袋</a:t>
              </a:r>
            </a:p>
          </p:txBody>
        </p:sp>
      </p:grpSp>
      <p:pic>
        <p:nvPicPr>
          <p:cNvPr id="15" name="Picture 3">
            <a:extLst>
              <a:ext uri="{FF2B5EF4-FFF2-40B4-BE49-F238E27FC236}">
                <a16:creationId xmlns:a16="http://schemas.microsoft.com/office/drawing/2014/main" id="{2A6FB380-5CC4-4C9A-ACE8-EE0080918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4231" y="1499010"/>
            <a:ext cx="2969057" cy="2232154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Rectangle 4">
            <a:extLst>
              <a:ext uri="{FF2B5EF4-FFF2-40B4-BE49-F238E27FC236}">
                <a16:creationId xmlns:a16="http://schemas.microsoft.com/office/drawing/2014/main" id="{DD73CACF-80DD-4197-A9B8-6B7E0FC27A9B}"/>
              </a:ext>
            </a:extLst>
          </p:cNvPr>
          <p:cNvSpPr/>
          <p:nvPr/>
        </p:nvSpPr>
        <p:spPr>
          <a:xfrm>
            <a:off x="893295" y="4250172"/>
            <a:ext cx="4572000" cy="1409617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990000"/>
                </a:solidFill>
                <a:latin typeface="+mn-ea"/>
                <a:ea typeface="+mn-ea"/>
              </a:rPr>
              <a:t>置冰袋于头部</a:t>
            </a:r>
            <a:r>
              <a:rPr lang="zh-CN" altLang="en-US" sz="2800" dirty="0">
                <a:solidFill>
                  <a:srgbClr val="003399"/>
                </a:solidFill>
                <a:latin typeface="+mn-ea"/>
                <a:ea typeface="+mn-ea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</a:pPr>
            <a:r>
              <a:rPr lang="zh-CN" altLang="en-US" sz="2400" dirty="0">
                <a:solidFill>
                  <a:srgbClr val="003399"/>
                </a:solidFill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zh-CN" altLang="en-US" sz="2400" b="1" dirty="0">
                <a:latin typeface="+mn-ea"/>
                <a:ea typeface="+mn-ea"/>
                <a:cs typeface="微软雅黑" panose="020B0503020204020204" pitchFamily="34" charset="-122"/>
              </a:rPr>
              <a:t>有助于降温</a:t>
            </a:r>
            <a:endParaRPr lang="en-US" altLang="zh-CN" sz="2400" b="1" dirty="0">
              <a:latin typeface="+mn-ea"/>
              <a:ea typeface="+mn-ea"/>
              <a:cs typeface="微软雅黑" panose="020B0503020204020204" pitchFamily="34" charset="-122"/>
            </a:endParaRP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</a:pPr>
            <a:r>
              <a:rPr lang="zh-CN" altLang="en-US" sz="2400" b="1" dirty="0">
                <a:latin typeface="+mn-ea"/>
                <a:ea typeface="+mn-ea"/>
                <a:cs typeface="微软雅黑" panose="020B0503020204020204" pitchFamily="34" charset="-122"/>
              </a:rPr>
              <a:t> 防止表皮血管收缩、头部充血</a:t>
            </a:r>
          </a:p>
        </p:txBody>
      </p:sp>
      <p:sp>
        <p:nvSpPr>
          <p:cNvPr id="17" name="Rectangle 5">
            <a:extLst>
              <a:ext uri="{FF2B5EF4-FFF2-40B4-BE49-F238E27FC236}">
                <a16:creationId xmlns:a16="http://schemas.microsoft.com/office/drawing/2014/main" id="{09E958F6-74A2-4D96-86D7-077BB412F3FA}"/>
              </a:ext>
            </a:extLst>
          </p:cNvPr>
          <p:cNvSpPr/>
          <p:nvPr/>
        </p:nvSpPr>
        <p:spPr>
          <a:xfrm>
            <a:off x="6638118" y="4221088"/>
            <a:ext cx="4572000" cy="1409617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  <a:buChar char="n"/>
            </a:pPr>
            <a:r>
              <a:rPr lang="zh-CN" altLang="en-US" sz="2800" b="1" dirty="0">
                <a:solidFill>
                  <a:srgbClr val="99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热水袋放足底部</a:t>
            </a:r>
            <a:r>
              <a:rPr lang="zh-CN" altLang="en-US" dirty="0">
                <a:solidFill>
                  <a:srgbClr val="003399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 促进足底血管扩张</a:t>
            </a:r>
          </a:p>
          <a:p>
            <a:pPr marL="342900" indent="-342900">
              <a:spcBef>
                <a:spcPct val="20000"/>
              </a:spcBef>
              <a:buClr>
                <a:schemeClr val="folHlink"/>
              </a:buClr>
              <a:buSzPct val="75000"/>
              <a:buFont typeface="Wingdings" panose="05000000000000000000" pitchFamily="2" charset="2"/>
            </a:pPr>
            <a:r>
              <a:rPr lang="zh-CN" altLang="en-US" sz="2400" b="1" dirty="0"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</a:rPr>
              <a:t> 减轻头部充血，促进病人舒适</a:t>
            </a:r>
            <a:r>
              <a:rPr lang="zh-CN" altLang="en-US" b="1" dirty="0">
                <a:latin typeface="黑体" panose="02010609060101010101" pitchFamily="49" charset="-122"/>
                <a:ea typeface="黑体" panose="02010609060101010101" pitchFamily="49" charset="-122"/>
              </a:rPr>
              <a:t> 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1613E9-E52F-4BF4-A243-D9988288DEE0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全身冷疗法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乙醇或温水拭浴法</a:t>
            </a:r>
            <a:endParaRPr lang="zh-CN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4141288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81533730">
            <a:extLst>
              <a:ext uri="{FF2B5EF4-FFF2-40B4-BE49-F238E27FC236}">
                <a16:creationId xmlns:a16="http://schemas.microsoft.com/office/drawing/2014/main" id="{3E774789-9085-4B9B-A4F2-46472C5810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7186" y="3082268"/>
            <a:ext cx="3153390" cy="1900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1613E9-E52F-4BF4-A243-D9988288DEE0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全身冷疗法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乙醇或温水拭浴法</a:t>
            </a:r>
            <a:endParaRPr lang="zh-CN" altLang="en-US" sz="3200" dirty="0">
              <a:latin typeface="+mn-ea"/>
              <a:ea typeface="+mn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0957AF-0317-455A-869E-4FAE94A9FC17}"/>
              </a:ext>
            </a:extLst>
          </p:cNvPr>
          <p:cNvGrpSpPr/>
          <p:nvPr/>
        </p:nvGrpSpPr>
        <p:grpSpPr>
          <a:xfrm>
            <a:off x="767408" y="1484784"/>
            <a:ext cx="1386153" cy="1299519"/>
            <a:chOff x="5821846" y="884561"/>
            <a:chExt cx="1386153" cy="12995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ED9F8FE-BF2D-4579-B11A-60B63EB17E86}"/>
                </a:ext>
              </a:extLst>
            </p:cNvPr>
            <p:cNvSpPr/>
            <p:nvPr/>
          </p:nvSpPr>
          <p:spPr>
            <a:xfrm>
              <a:off x="5821846" y="884561"/>
              <a:ext cx="1386153" cy="1299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: 圆角 4">
              <a:extLst>
                <a:ext uri="{FF2B5EF4-FFF2-40B4-BE49-F238E27FC236}">
                  <a16:creationId xmlns:a16="http://schemas.microsoft.com/office/drawing/2014/main" id="{84148575-35FF-43EE-8FEA-1F210FD569C1}"/>
                </a:ext>
              </a:extLst>
            </p:cNvPr>
            <p:cNvSpPr txBox="1"/>
            <p:nvPr/>
          </p:nvSpPr>
          <p:spPr>
            <a:xfrm>
              <a:off x="5859908" y="922623"/>
              <a:ext cx="1310029" cy="12233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>
                  <a:solidFill>
                    <a:schemeClr val="bg2">
                      <a:lumMod val="10000"/>
                    </a:schemeClr>
                  </a:solidFill>
                </a:rPr>
                <a:t>拍拭上肢</a:t>
              </a: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8A2A4888-3194-4BF5-879A-C7549642A4F3}"/>
              </a:ext>
            </a:extLst>
          </p:cNvPr>
          <p:cNvSpPr txBox="1"/>
          <p:nvPr/>
        </p:nvSpPr>
        <p:spPr>
          <a:xfrm>
            <a:off x="2351584" y="1484784"/>
            <a:ext cx="8928992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968D"/>
              </a:buClr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将浸湿的小毛巾拧至半干（不滴水）呈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手套式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缠在手上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4BBC814-FD88-4D5A-8BC0-B04486716A46}"/>
              </a:ext>
            </a:extLst>
          </p:cNvPr>
          <p:cNvSpPr txBox="1"/>
          <p:nvPr/>
        </p:nvSpPr>
        <p:spPr>
          <a:xfrm>
            <a:off x="2351584" y="2211045"/>
            <a:ext cx="9034946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968D"/>
              </a:buClr>
            </a:pP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以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离心方向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拍拭</a:t>
            </a:r>
            <a:r>
              <a:rPr lang="zh-CN" alt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，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不用摩擦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方式，摩擦易生热。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9D467BB-15BE-4D1B-A426-3C5319380723}"/>
              </a:ext>
            </a:extLst>
          </p:cNvPr>
          <p:cNvSpPr txBox="1"/>
          <p:nvPr/>
        </p:nvSpPr>
        <p:spPr>
          <a:xfrm>
            <a:off x="743560" y="4410130"/>
            <a:ext cx="9433048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颈外侧→肩→上臂外侧→前臂外侧→手背；</a:t>
            </a: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侧胸→腋窝→上臂内侧→肘窝→前臂内侧→手心</a:t>
            </a: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A64699E6-B58C-4D70-BFB0-C377A03080A2}"/>
              </a:ext>
            </a:extLst>
          </p:cNvPr>
          <p:cNvGrpSpPr/>
          <p:nvPr/>
        </p:nvGrpSpPr>
        <p:grpSpPr>
          <a:xfrm>
            <a:off x="743560" y="3594238"/>
            <a:ext cx="4776376" cy="662554"/>
            <a:chOff x="5821846" y="884561"/>
            <a:chExt cx="1386153" cy="1299519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E36B874C-E516-4521-B65A-FDD41B3CD614}"/>
                </a:ext>
              </a:extLst>
            </p:cNvPr>
            <p:cNvSpPr/>
            <p:nvPr/>
          </p:nvSpPr>
          <p:spPr>
            <a:xfrm>
              <a:off x="5821846" y="884561"/>
              <a:ext cx="1386153" cy="1299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7" name="矩形: 圆角 4">
              <a:extLst>
                <a:ext uri="{FF2B5EF4-FFF2-40B4-BE49-F238E27FC236}">
                  <a16:creationId xmlns:a16="http://schemas.microsoft.com/office/drawing/2014/main" id="{D81C0684-B61A-4FCD-8ADF-F34E96BF119D}"/>
                </a:ext>
              </a:extLst>
            </p:cNvPr>
            <p:cNvSpPr txBox="1"/>
            <p:nvPr/>
          </p:nvSpPr>
          <p:spPr>
            <a:xfrm>
              <a:off x="5822474" y="955284"/>
              <a:ext cx="1385525" cy="122339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dirty="0">
                  <a:solidFill>
                    <a:schemeClr val="bg2">
                      <a:lumMod val="10000"/>
                    </a:schemeClr>
                  </a:solidFill>
                </a:rPr>
                <a:t>双</a:t>
              </a:r>
              <a:r>
                <a:rPr lang="zh-CN" altLang="en-US" sz="3200" kern="1200" dirty="0">
                  <a:solidFill>
                    <a:schemeClr val="bg2">
                      <a:lumMod val="10000"/>
                    </a:schemeClr>
                  </a:solidFill>
                </a:rPr>
                <a:t>上肢（先近侧后对侧）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710887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51613E9-E52F-4BF4-A243-D9988288DEE0}"/>
              </a:ext>
            </a:extLst>
          </p:cNvPr>
          <p:cNvSpPr txBox="1"/>
          <p:nvPr/>
        </p:nvSpPr>
        <p:spPr>
          <a:xfrm>
            <a:off x="572188" y="310337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全身冷疗法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乙醇或温水拭浴法</a:t>
            </a:r>
            <a:endParaRPr lang="zh-CN" altLang="en-US" sz="3200" dirty="0">
              <a:latin typeface="+mn-ea"/>
              <a:ea typeface="+mn-ea"/>
            </a:endParaRP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2B0957AF-0317-455A-869E-4FAE94A9FC17}"/>
              </a:ext>
            </a:extLst>
          </p:cNvPr>
          <p:cNvGrpSpPr/>
          <p:nvPr/>
        </p:nvGrpSpPr>
        <p:grpSpPr>
          <a:xfrm>
            <a:off x="767408" y="1484784"/>
            <a:ext cx="1386153" cy="1299519"/>
            <a:chOff x="5821846" y="884561"/>
            <a:chExt cx="1386153" cy="1299519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0ED9F8FE-BF2D-4579-B11A-60B63EB17E86}"/>
                </a:ext>
              </a:extLst>
            </p:cNvPr>
            <p:cNvSpPr/>
            <p:nvPr/>
          </p:nvSpPr>
          <p:spPr>
            <a:xfrm>
              <a:off x="5821846" y="884561"/>
              <a:ext cx="1386153" cy="1299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5">
                <a:hueOff val="0"/>
                <a:satOff val="0"/>
                <a:lumOff val="0"/>
                <a:alphaOff val="0"/>
              </a:schemeClr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0" name="矩形: 圆角 4">
              <a:extLst>
                <a:ext uri="{FF2B5EF4-FFF2-40B4-BE49-F238E27FC236}">
                  <a16:creationId xmlns:a16="http://schemas.microsoft.com/office/drawing/2014/main" id="{84148575-35FF-43EE-8FEA-1F210FD569C1}"/>
                </a:ext>
              </a:extLst>
            </p:cNvPr>
            <p:cNvSpPr txBox="1"/>
            <p:nvPr/>
          </p:nvSpPr>
          <p:spPr>
            <a:xfrm>
              <a:off x="5859908" y="922623"/>
              <a:ext cx="1310029" cy="12233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>
                  <a:solidFill>
                    <a:schemeClr val="bg2">
                      <a:lumMod val="10000"/>
                    </a:schemeClr>
                  </a:solidFill>
                </a:rPr>
                <a:t>拍拭</a:t>
              </a:r>
              <a:r>
                <a:rPr lang="zh-CN" altLang="en-US" sz="3200" dirty="0">
                  <a:solidFill>
                    <a:schemeClr val="bg2">
                      <a:lumMod val="10000"/>
                    </a:schemeClr>
                  </a:solidFill>
                </a:rPr>
                <a:t>腰背</a:t>
              </a:r>
              <a:endParaRPr lang="zh-CN" altLang="en-US" sz="3200" kern="1200" dirty="0">
                <a:solidFill>
                  <a:schemeClr val="bg2">
                    <a:lumMod val="10000"/>
                  </a:schemeClr>
                </a:solidFill>
              </a:endParaRPr>
            </a:p>
          </p:txBody>
        </p:sp>
      </p:grpSp>
      <p:sp>
        <p:nvSpPr>
          <p:cNvPr id="21" name="文本框 20">
            <a:extLst>
              <a:ext uri="{FF2B5EF4-FFF2-40B4-BE49-F238E27FC236}">
                <a16:creationId xmlns:a16="http://schemas.microsoft.com/office/drawing/2014/main" id="{8A2A4888-3194-4BF5-879A-C7549642A4F3}"/>
              </a:ext>
            </a:extLst>
          </p:cNvPr>
          <p:cNvSpPr txBox="1"/>
          <p:nvPr/>
        </p:nvSpPr>
        <p:spPr>
          <a:xfrm>
            <a:off x="2351584" y="1484784"/>
            <a:ext cx="8928992" cy="662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968D"/>
              </a:buClr>
            </a:pP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协助病人侧卧，分上、中、下纵向拍拭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54BBC814-FD88-4D5A-8BC0-B04486716A46}"/>
              </a:ext>
            </a:extLst>
          </p:cNvPr>
          <p:cNvSpPr txBox="1"/>
          <p:nvPr/>
        </p:nvSpPr>
        <p:spPr>
          <a:xfrm>
            <a:off x="2351584" y="2211045"/>
            <a:ext cx="3168352" cy="6376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Clr>
                <a:srgbClr val="00968D"/>
              </a:buClr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颈下肩部→臀部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 </a:t>
            </a:r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09D467BB-15BE-4D1B-A426-3C5319380723}"/>
              </a:ext>
            </a:extLst>
          </p:cNvPr>
          <p:cNvSpPr txBox="1"/>
          <p:nvPr/>
        </p:nvSpPr>
        <p:spPr>
          <a:xfrm>
            <a:off x="2450977" y="3739114"/>
            <a:ext cx="5229199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髂骨→下肢外侧→足背；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腹股沟→下肢内侧→内踝</a:t>
            </a: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臀下→大腿后侧→腘窝→足跟</a:t>
            </a: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9583CF33-F264-4707-8677-2EEF5ED4EB4A}"/>
              </a:ext>
            </a:extLst>
          </p:cNvPr>
          <p:cNvGrpSpPr/>
          <p:nvPr/>
        </p:nvGrpSpPr>
        <p:grpSpPr>
          <a:xfrm>
            <a:off x="805470" y="3892235"/>
            <a:ext cx="1386153" cy="1299519"/>
            <a:chOff x="9703078" y="884561"/>
            <a:chExt cx="1386153" cy="1299519"/>
          </a:xfrm>
        </p:grpSpPr>
        <p:sp>
          <p:nvSpPr>
            <p:cNvPr id="15" name="矩形: 圆角 14">
              <a:extLst>
                <a:ext uri="{FF2B5EF4-FFF2-40B4-BE49-F238E27FC236}">
                  <a16:creationId xmlns:a16="http://schemas.microsoft.com/office/drawing/2014/main" id="{7FA6A50E-52FB-4D38-A5FF-E9536B17D7BD}"/>
                </a:ext>
              </a:extLst>
            </p:cNvPr>
            <p:cNvSpPr/>
            <p:nvPr/>
          </p:nvSpPr>
          <p:spPr>
            <a:xfrm>
              <a:off x="9703078" y="884561"/>
              <a:ext cx="1386153" cy="1299519"/>
            </a:xfrm>
            <a:prstGeom prst="roundRect">
              <a:avLst>
                <a:gd name="adj" fmla="val 10000"/>
              </a:avLst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6" name="矩形: 圆角 4">
              <a:extLst>
                <a:ext uri="{FF2B5EF4-FFF2-40B4-BE49-F238E27FC236}">
                  <a16:creationId xmlns:a16="http://schemas.microsoft.com/office/drawing/2014/main" id="{1BAADD69-B7C9-4A91-B621-7297B9C8874D}"/>
                </a:ext>
              </a:extLst>
            </p:cNvPr>
            <p:cNvSpPr txBox="1"/>
            <p:nvPr/>
          </p:nvSpPr>
          <p:spPr>
            <a:xfrm>
              <a:off x="9741140" y="922623"/>
              <a:ext cx="1310029" cy="122339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1920" tIns="121920" rIns="121920" bIns="121920" numCol="1" spcCol="1270" anchor="ctr" anchorCtr="0">
              <a:noAutofit/>
            </a:bodyPr>
            <a:lstStyle/>
            <a:p>
              <a:pPr marL="0" lvl="0" indent="0" algn="ctr" defTabSz="14224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zh-CN" altLang="en-US" sz="3200" kern="1200" dirty="0">
                  <a:solidFill>
                    <a:schemeClr val="bg2">
                      <a:lumMod val="10000"/>
                    </a:schemeClr>
                  </a:solidFill>
                </a:rPr>
                <a:t>拍拭下肢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328054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5">
            <a:extLst>
              <a:ext uri="{FF2B5EF4-FFF2-40B4-BE49-F238E27FC236}">
                <a16:creationId xmlns:a16="http://schemas.microsoft.com/office/drawing/2014/main" id="{FC8F3DF0-8555-4EE2-B723-A73F2EFF03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5400" y="1865975"/>
            <a:ext cx="10801200" cy="3126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随时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观察病人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情况，如出现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寒战、面色苍白、脉搏及呼吸异常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时，应立即停止擦浴，并及时与医生取得联系，给予及时处理。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2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.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腋窝、腹股沟、腘窝等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血管丰富处，应适当延长时间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，以利于增加散热。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3</a:t>
            </a: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.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禁忌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拍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拭后颈、胸前区、腹部和足心等处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，以免引起不良反应。</a:t>
            </a:r>
          </a:p>
          <a:p>
            <a:pPr>
              <a:lnSpc>
                <a:spcPct val="120000"/>
              </a:lnSpc>
            </a:pP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+mn-ea"/>
              </a:rPr>
              <a:t>4.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新生儿及血液病高热病人禁用乙醇擦浴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</p:spTree>
    <p:extLst>
      <p:ext uri="{BB962C8B-B14F-4D97-AF65-F5344CB8AC3E}">
        <p14:creationId xmlns:p14="http://schemas.microsoft.com/office/powerpoint/2010/main" val="16650361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灯片编号占位符 3">
            <a:extLst>
              <a:ext uri="{FF2B5EF4-FFF2-40B4-BE49-F238E27FC236}">
                <a16:creationId xmlns:a16="http://schemas.microsoft.com/office/drawing/2014/main" id="{2989FE55-0392-46DF-8576-42464AC323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1E85F5C-2CBD-4957-84B1-ECE1920F05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9428" y="1960745"/>
            <a:ext cx="3186357" cy="396388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7E0395-4E1F-4B88-AFE4-63CD7CF4A0A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6102" r="7427" b="5810"/>
          <a:stretch/>
        </p:blipFill>
        <p:spPr>
          <a:xfrm>
            <a:off x="3262606" y="211915"/>
            <a:ext cx="1251448" cy="1296144"/>
          </a:xfrm>
          <a:prstGeom prst="rect">
            <a:avLst/>
          </a:prstGeom>
        </p:spPr>
      </p:pic>
      <p:grpSp>
        <p:nvGrpSpPr>
          <p:cNvPr id="12" name="组合 11">
            <a:extLst>
              <a:ext uri="{FF2B5EF4-FFF2-40B4-BE49-F238E27FC236}">
                <a16:creationId xmlns:a16="http://schemas.microsoft.com/office/drawing/2014/main" id="{507EAD48-80A8-4F98-95DC-F4806878C8BC}"/>
              </a:ext>
            </a:extLst>
          </p:cNvPr>
          <p:cNvGrpSpPr/>
          <p:nvPr/>
        </p:nvGrpSpPr>
        <p:grpSpPr>
          <a:xfrm>
            <a:off x="5777037" y="1628800"/>
            <a:ext cx="5902075" cy="3738634"/>
            <a:chOff x="409949" y="334963"/>
            <a:chExt cx="6241676" cy="3738634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907D05B-F8FA-4F03-AA68-AF3A9C58B72F}"/>
                </a:ext>
              </a:extLst>
            </p:cNvPr>
            <p:cNvSpPr/>
            <p:nvPr/>
          </p:nvSpPr>
          <p:spPr>
            <a:xfrm>
              <a:off x="458788" y="334963"/>
              <a:ext cx="6192837" cy="5857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热疗法的</a:t>
              </a:r>
              <a:r>
                <a:rPr lang="zh-CN" altLang="en-US" sz="3200" b="1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目的</a:t>
              </a:r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DD78B12D-77D4-4433-980A-CE660D5F3C4A}"/>
                </a:ext>
              </a:extLst>
            </p:cNvPr>
            <p:cNvSpPr/>
            <p:nvPr/>
          </p:nvSpPr>
          <p:spPr>
            <a:xfrm>
              <a:off x="409949" y="1143257"/>
              <a:ext cx="5688012" cy="5842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应用热疗法的</a:t>
              </a:r>
              <a:r>
                <a:rPr lang="zh-CN" altLang="en-US" sz="3200" b="1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禁忌</a:t>
              </a:r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AE84F9F5-5244-4C65-B746-2929E2CE3021}"/>
                </a:ext>
              </a:extLst>
            </p:cNvPr>
            <p:cNvSpPr/>
            <p:nvPr/>
          </p:nvSpPr>
          <p:spPr>
            <a:xfrm>
              <a:off x="453843" y="1949964"/>
              <a:ext cx="4943475" cy="5842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热疗法的</a:t>
              </a:r>
              <a:r>
                <a:rPr lang="zh-CN" altLang="en-US" sz="3200" b="1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效应</a:t>
              </a:r>
            </a:p>
          </p:txBody>
        </p:sp>
        <p:sp>
          <p:nvSpPr>
            <p:cNvPr id="18" name="矩形 17">
              <a:extLst>
                <a:ext uri="{FF2B5EF4-FFF2-40B4-BE49-F238E27FC236}">
                  <a16:creationId xmlns:a16="http://schemas.microsoft.com/office/drawing/2014/main" id="{DC2595F8-82A0-4D1B-B810-DAFF5AF41C9C}"/>
                </a:ext>
              </a:extLst>
            </p:cNvPr>
            <p:cNvSpPr/>
            <p:nvPr/>
          </p:nvSpPr>
          <p:spPr>
            <a:xfrm>
              <a:off x="458788" y="2756671"/>
              <a:ext cx="52050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热疗法效果的</a:t>
              </a:r>
              <a:r>
                <a:rPr lang="zh-CN" altLang="en-US" sz="3200" b="1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影响因素</a:t>
              </a:r>
            </a:p>
          </p:txBody>
        </p: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D1A84FAA-8E8B-4366-B058-A307D14D99DD}"/>
                </a:ext>
              </a:extLst>
            </p:cNvPr>
            <p:cNvSpPr/>
            <p:nvPr/>
          </p:nvSpPr>
          <p:spPr>
            <a:xfrm>
              <a:off x="524759" y="3488822"/>
              <a:ext cx="52050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热疗法的</a:t>
              </a:r>
              <a:r>
                <a:rPr lang="zh-CN" altLang="en-US" sz="3200" b="1" u="sng" dirty="0">
                  <a:solidFill>
                    <a:srgbClr val="C00000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</a:t>
              </a:r>
            </a:p>
          </p:txBody>
        </p:sp>
      </p:grpSp>
      <p:pic>
        <p:nvPicPr>
          <p:cNvPr id="6" name="图片 5">
            <a:extLst>
              <a:ext uri="{FF2B5EF4-FFF2-40B4-BE49-F238E27FC236}">
                <a16:creationId xmlns:a16="http://schemas.microsoft.com/office/drawing/2014/main" id="{2CDB9CF5-E062-4B0C-AE23-506F3F39F70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AE9E9"/>
              </a:clrFrom>
              <a:clrTo>
                <a:srgbClr val="EA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3467" r="6796" b="3467"/>
          <a:stretch/>
        </p:blipFill>
        <p:spPr>
          <a:xfrm>
            <a:off x="1343472" y="235190"/>
            <a:ext cx="1145357" cy="12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37641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39F740BB-B7E1-45D1-865D-3F4101CDDD5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34" y="603874"/>
            <a:ext cx="1660134" cy="8628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7B8B43-5603-49D5-9A04-27DA0DB0220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6102" r="7427" b="5810"/>
          <a:stretch/>
        </p:blipFill>
        <p:spPr>
          <a:xfrm>
            <a:off x="1775520" y="126599"/>
            <a:ext cx="1251448" cy="1296144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696B06FF-B9E5-4234-8A26-2543F471F0E5}"/>
              </a:ext>
            </a:extLst>
          </p:cNvPr>
          <p:cNvSpPr/>
          <p:nvPr/>
        </p:nvSpPr>
        <p:spPr>
          <a:xfrm>
            <a:off x="2581904" y="5073410"/>
            <a:ext cx="7030088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4.  保暖</a:t>
            </a:r>
            <a:r>
              <a:rPr lang="zh-CN" altLang="en-US" sz="2800" dirty="0">
                <a:latin typeface="+mn-ea"/>
                <a:ea typeface="+mn-ea"/>
              </a:rPr>
              <a:t>   </a:t>
            </a:r>
            <a:endParaRPr lang="ko-KR" altLang="en-US" sz="2800" dirty="0">
              <a:latin typeface="+mn-ea"/>
              <a:ea typeface="+mn-ea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FC0CD3F8-1C31-4FEA-8027-8F44D04F8D02}"/>
              </a:ext>
            </a:extLst>
          </p:cNvPr>
          <p:cNvSpPr/>
          <p:nvPr/>
        </p:nvSpPr>
        <p:spPr>
          <a:xfrm>
            <a:off x="2581904" y="1916832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en-US" altLang="zh-CN" sz="3600" dirty="0">
                <a:latin typeface="+mn-ea"/>
                <a:ea typeface="+mn-ea"/>
                <a:cs typeface="微软雅黑" panose="020B0503020204020204" pitchFamily="34" charset="-122"/>
              </a:rPr>
              <a:t>1.  </a:t>
            </a:r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促进炎症消散或局限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68C71F6E-FF67-4721-9C4F-594CA1226C29}"/>
              </a:ext>
            </a:extLst>
          </p:cNvPr>
          <p:cNvSpPr/>
          <p:nvPr/>
        </p:nvSpPr>
        <p:spPr>
          <a:xfrm>
            <a:off x="2580007" y="3968854"/>
            <a:ext cx="703072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en-US" altLang="zh-CN" sz="3600" dirty="0">
                <a:latin typeface="+mn-ea"/>
                <a:ea typeface="+mn-ea"/>
                <a:cs typeface="微软雅黑" panose="020B0503020204020204" pitchFamily="34" charset="-122"/>
              </a:rPr>
              <a:t>3.  </a:t>
            </a:r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减轻疼痛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4FE67B21-A6B9-4B35-A798-DB3B0301E28A}"/>
              </a:ext>
            </a:extLst>
          </p:cNvPr>
          <p:cNvSpPr/>
          <p:nvPr/>
        </p:nvSpPr>
        <p:spPr>
          <a:xfrm>
            <a:off x="2580007" y="2943254"/>
            <a:ext cx="703072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altLang="zh-CN" sz="3600" dirty="0">
                <a:latin typeface="+mn-ea"/>
                <a:ea typeface="+mn-ea"/>
                <a:cs typeface="微软雅黑" panose="020B0503020204020204" pitchFamily="34" charset="-122"/>
              </a:rPr>
              <a:t> 2.  </a:t>
            </a:r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减轻深部组织充血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FEDED828-8972-40A6-8131-5D1AC680AF7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AE9E9"/>
              </a:clrFrom>
              <a:clrTo>
                <a:srgbClr val="EAE9E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1" t="3467" r="6796" b="3467"/>
          <a:stretch/>
        </p:blipFill>
        <p:spPr>
          <a:xfrm>
            <a:off x="468597" y="173149"/>
            <a:ext cx="1145357" cy="1249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5514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1.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促进炎症消散或局限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Title 6">
            <a:extLst>
              <a:ext uri="{FF2B5EF4-FFF2-40B4-BE49-F238E27FC236}">
                <a16:creationId xmlns:a16="http://schemas.microsoft.com/office/drawing/2014/main" id="{A0B3C4FC-57CF-4892-BD1B-3D92B20E59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52" y="2741399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扩张局部血管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血液循环速度加快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095D1D76-81D3-4223-8EFE-68A5B7278058}"/>
              </a:ext>
            </a:extLst>
          </p:cNvPr>
          <p:cNvSpPr/>
          <p:nvPr/>
        </p:nvSpPr>
        <p:spPr>
          <a:xfrm>
            <a:off x="5663952" y="2599455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E2A46A52-2E60-48ED-BB6A-E2FCEA4D811E}"/>
              </a:ext>
            </a:extLst>
          </p:cNvPr>
          <p:cNvGrpSpPr/>
          <p:nvPr/>
        </p:nvGrpSpPr>
        <p:grpSpPr>
          <a:xfrm>
            <a:off x="7032104" y="2529514"/>
            <a:ext cx="4248472" cy="792088"/>
            <a:chOff x="7051956" y="2467079"/>
            <a:chExt cx="4012595" cy="792088"/>
          </a:xfrm>
        </p:grpSpPr>
        <p:sp>
          <p:nvSpPr>
            <p:cNvPr id="16" name="矩形: 圆角 15">
              <a:extLst>
                <a:ext uri="{FF2B5EF4-FFF2-40B4-BE49-F238E27FC236}">
                  <a16:creationId xmlns:a16="http://schemas.microsoft.com/office/drawing/2014/main" id="{C7485228-D60F-4DD2-ADE8-D69449F5F712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文本框 16">
              <a:extLst>
                <a:ext uri="{FF2B5EF4-FFF2-40B4-BE49-F238E27FC236}">
                  <a16:creationId xmlns:a16="http://schemas.microsoft.com/office/drawing/2014/main" id="{CA7BC425-C078-4220-9FB0-889917F28077}"/>
                </a:ext>
              </a:extLst>
            </p:cNvPr>
            <p:cNvSpPr txBox="1"/>
            <p:nvPr/>
          </p:nvSpPr>
          <p:spPr>
            <a:xfrm>
              <a:off x="7248128" y="2584681"/>
              <a:ext cx="3666600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促进毒素、废物的排出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209746A9-729A-492D-ADE5-DD95FAF52910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551384" y="4144521"/>
            <a:ext cx="3414813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血流增多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箭头: V 形 6">
            <a:extLst>
              <a:ext uri="{FF2B5EF4-FFF2-40B4-BE49-F238E27FC236}">
                <a16:creationId xmlns:a16="http://schemas.microsoft.com/office/drawing/2014/main" id="{B620E2DE-194E-46D4-86DA-3C2837DF08D2}"/>
              </a:ext>
            </a:extLst>
          </p:cNvPr>
          <p:cNvSpPr/>
          <p:nvPr/>
        </p:nvSpPr>
        <p:spPr>
          <a:xfrm>
            <a:off x="3688849" y="4414398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CB1E7FE-D37E-4D6A-8284-8C4A7C08F46C}"/>
              </a:ext>
            </a:extLst>
          </p:cNvPr>
          <p:cNvGrpSpPr/>
          <p:nvPr/>
        </p:nvGrpSpPr>
        <p:grpSpPr>
          <a:xfrm>
            <a:off x="4691392" y="4307989"/>
            <a:ext cx="3096344" cy="727926"/>
            <a:chOff x="7051956" y="2467079"/>
            <a:chExt cx="4012595" cy="792088"/>
          </a:xfrm>
          <a:solidFill>
            <a:schemeClr val="accent1">
              <a:lumMod val="75000"/>
            </a:schemeClr>
          </a:solidFill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4347C63F-EB2D-46F7-A40F-4D72C4E094D9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grp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B0D8FF8-3159-4171-B725-29F226C25FC7}"/>
                </a:ext>
              </a:extLst>
            </p:cNvPr>
            <p:cNvSpPr txBox="1"/>
            <p:nvPr/>
          </p:nvSpPr>
          <p:spPr>
            <a:xfrm>
              <a:off x="7248128" y="2584681"/>
              <a:ext cx="3666600" cy="556884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白细胞数量增多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8" name="箭头: V 形 7">
            <a:extLst>
              <a:ext uri="{FF2B5EF4-FFF2-40B4-BE49-F238E27FC236}">
                <a16:creationId xmlns:a16="http://schemas.microsoft.com/office/drawing/2014/main" id="{48639CC4-300F-486D-A531-A4632AA425DE}"/>
              </a:ext>
            </a:extLst>
          </p:cNvPr>
          <p:cNvSpPr/>
          <p:nvPr/>
        </p:nvSpPr>
        <p:spPr>
          <a:xfrm>
            <a:off x="8152463" y="4408027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68428C0-4C24-4295-A9E7-64FFD7D4A501}"/>
              </a:ext>
            </a:extLst>
          </p:cNvPr>
          <p:cNvGrpSpPr/>
          <p:nvPr/>
        </p:nvGrpSpPr>
        <p:grpSpPr>
          <a:xfrm>
            <a:off x="8911865" y="4281170"/>
            <a:ext cx="3096344" cy="727926"/>
            <a:chOff x="7051956" y="2467079"/>
            <a:chExt cx="4012595" cy="79208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581AC4C7-890F-410B-B24A-050F933EB901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ACFE2F3-57D4-4107-BCCE-23E9F435BD55}"/>
                </a:ext>
              </a:extLst>
            </p:cNvPr>
            <p:cNvSpPr txBox="1"/>
            <p:nvPr/>
          </p:nvSpPr>
          <p:spPr>
            <a:xfrm>
              <a:off x="7248128" y="2584681"/>
              <a:ext cx="3666600" cy="60597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增强吞噬功能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216475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1.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促进炎症消散或局限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18" name="文本框 17">
            <a:extLst>
              <a:ext uri="{FF2B5EF4-FFF2-40B4-BE49-F238E27FC236}">
                <a16:creationId xmlns:a16="http://schemas.microsoft.com/office/drawing/2014/main" id="{4DD18826-BC9C-4CE3-AA69-7A44397F5F27}"/>
              </a:ext>
            </a:extLst>
          </p:cNvPr>
          <p:cNvSpPr txBox="1"/>
          <p:nvPr/>
        </p:nvSpPr>
        <p:spPr>
          <a:xfrm>
            <a:off x="1061200" y="2636912"/>
            <a:ext cx="100033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炎症早期</a:t>
            </a:r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促进炎性渗出物的吸收与消散</a:t>
            </a:r>
            <a:endParaRPr lang="zh-CN" altLang="en-US" sz="2800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1B87FF1-1052-48FD-8184-37E26F46AA66}"/>
              </a:ext>
            </a:extLst>
          </p:cNvPr>
          <p:cNvSpPr txBox="1"/>
          <p:nvPr/>
        </p:nvSpPr>
        <p:spPr>
          <a:xfrm>
            <a:off x="1048560" y="3429000"/>
            <a:ext cx="1000335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炎症后期</a:t>
            </a:r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促使白细胞释放蛋白溶解酶，溶解坏死组织，促</a:t>
            </a:r>
            <a:endParaRPr lang="en-US" altLang="zh-CN" sz="2800" b="1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      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进炎症局限。</a:t>
            </a:r>
            <a:endParaRPr lang="zh-CN" altLang="en-US" sz="2800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16020698-9669-420F-B194-6C8556FFA86A}"/>
              </a:ext>
            </a:extLst>
          </p:cNvPr>
          <p:cNvSpPr txBox="1"/>
          <p:nvPr/>
        </p:nvSpPr>
        <p:spPr>
          <a:xfrm>
            <a:off x="1094324" y="5013176"/>
            <a:ext cx="10920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如踝关节扭伤</a:t>
            </a:r>
            <a:r>
              <a:rPr lang="en-US" altLang="zh-CN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48h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后，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热敷促进软组织淤血的吸收和消散。</a:t>
            </a:r>
            <a:endParaRPr lang="zh-CN" altLang="en-US" sz="2800" dirty="0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DEF14A6E-6DFA-48FD-B813-752FD3D30A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2015" y="392048"/>
            <a:ext cx="3712845" cy="2650490"/>
          </a:xfrm>
          <a:prstGeom prst="rect">
            <a:avLst/>
          </a:prstGeom>
        </p:spPr>
      </p:pic>
      <p:pic>
        <p:nvPicPr>
          <p:cNvPr id="31" name="图片 30">
            <a:extLst>
              <a:ext uri="{FF2B5EF4-FFF2-40B4-BE49-F238E27FC236}">
                <a16:creationId xmlns:a16="http://schemas.microsoft.com/office/drawing/2014/main" id="{8BF0E701-8C15-463E-8F02-1AC31DEAF4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2015" y="316938"/>
            <a:ext cx="3712845" cy="291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734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3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0F33C82B-AA64-46E5-B626-A83D3C5D7241}"/>
              </a:ext>
            </a:extLst>
          </p:cNvPr>
          <p:cNvSpPr txBox="1"/>
          <p:nvPr/>
        </p:nvSpPr>
        <p:spPr>
          <a:xfrm>
            <a:off x="392011" y="620688"/>
            <a:ext cx="5858312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利用</a:t>
            </a:r>
            <a:r>
              <a:rPr lang="zh-CN" altLang="en-US" sz="2800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高于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人体温度的物质作用于人体表面，经神经传导引起皮肤和内脏器官扩张，改变机体的体循环和代谢，达到治疗目的。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37F08B7-DFAF-40F6-BA30-4E4E6E1F17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7" r="15664"/>
          <a:stretch/>
        </p:blipFill>
        <p:spPr>
          <a:xfrm>
            <a:off x="6429641" y="836712"/>
            <a:ext cx="5370348" cy="501181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722B2C2-4EFF-4544-BD46-4E535F44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8" t="18768" r="-3468" b="1538"/>
          <a:stretch/>
        </p:blipFill>
        <p:spPr>
          <a:xfrm>
            <a:off x="695400" y="2807575"/>
            <a:ext cx="5688516" cy="3108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15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2.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减轻深部组织充血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Title 6">
            <a:extLst>
              <a:ext uri="{FF2B5EF4-FFF2-40B4-BE49-F238E27FC236}">
                <a16:creationId xmlns:a16="http://schemas.microsoft.com/office/drawing/2014/main" id="{A0B3C4FC-57CF-4892-BD1B-3D92B20E59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63352" y="2741399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扩张局部血管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血流量增加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en-US" altLang="zh-CN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</a:t>
            </a: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095D1D76-81D3-4223-8EFE-68A5B7278058}"/>
              </a:ext>
            </a:extLst>
          </p:cNvPr>
          <p:cNvSpPr/>
          <p:nvPr/>
        </p:nvSpPr>
        <p:spPr>
          <a:xfrm>
            <a:off x="5663952" y="2599455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1" name="组合 20">
            <a:extLst>
              <a:ext uri="{FF2B5EF4-FFF2-40B4-BE49-F238E27FC236}">
                <a16:creationId xmlns:a16="http://schemas.microsoft.com/office/drawing/2014/main" id="{5CB1E7FE-D37E-4D6A-8284-8C4A7C08F46C}"/>
              </a:ext>
            </a:extLst>
          </p:cNvPr>
          <p:cNvGrpSpPr/>
          <p:nvPr/>
        </p:nvGrpSpPr>
        <p:grpSpPr>
          <a:xfrm>
            <a:off x="6892097" y="2437362"/>
            <a:ext cx="4261099" cy="789429"/>
            <a:chOff x="7051956" y="2467079"/>
            <a:chExt cx="4012595" cy="792088"/>
          </a:xfrm>
          <a:solidFill>
            <a:schemeClr val="accent1">
              <a:lumMod val="75000"/>
            </a:schemeClr>
          </a:solidFill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4347C63F-EB2D-46F7-A40F-4D72C4E094D9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grp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2B0D8FF8-3159-4171-B725-29F226C25FC7}"/>
                </a:ext>
              </a:extLst>
            </p:cNvPr>
            <p:cNvSpPr txBox="1"/>
            <p:nvPr/>
          </p:nvSpPr>
          <p:spPr>
            <a:xfrm>
              <a:off x="7248128" y="2584682"/>
              <a:ext cx="3695097" cy="574663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全身循环血量重新分布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8" name="箭头: V 形 7">
            <a:extLst>
              <a:ext uri="{FF2B5EF4-FFF2-40B4-BE49-F238E27FC236}">
                <a16:creationId xmlns:a16="http://schemas.microsoft.com/office/drawing/2014/main" id="{48639CC4-300F-486D-A531-A4632AA425DE}"/>
              </a:ext>
            </a:extLst>
          </p:cNvPr>
          <p:cNvSpPr/>
          <p:nvPr/>
        </p:nvSpPr>
        <p:spPr>
          <a:xfrm>
            <a:off x="2704524" y="4139839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68428C0-4C24-4295-A9E7-64FFD7D4A501}"/>
              </a:ext>
            </a:extLst>
          </p:cNvPr>
          <p:cNvGrpSpPr/>
          <p:nvPr/>
        </p:nvGrpSpPr>
        <p:grpSpPr>
          <a:xfrm>
            <a:off x="4403586" y="4027462"/>
            <a:ext cx="6516950" cy="804495"/>
            <a:chOff x="7051956" y="2467079"/>
            <a:chExt cx="4012595" cy="79208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581AC4C7-890F-410B-B24A-050F933EB901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ACFE2F3-57D4-4107-BCCE-23E9F435BD55}"/>
                </a:ext>
              </a:extLst>
            </p:cNvPr>
            <p:cNvSpPr txBox="1"/>
            <p:nvPr/>
          </p:nvSpPr>
          <p:spPr>
            <a:xfrm>
              <a:off x="7304311" y="2584681"/>
              <a:ext cx="3610417" cy="548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深部组织血流量减少，减轻充血。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4541738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 dirty="0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3.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减轻疼痛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Title 6">
            <a:extLst>
              <a:ext uri="{FF2B5EF4-FFF2-40B4-BE49-F238E27FC236}">
                <a16:creationId xmlns:a16="http://schemas.microsoft.com/office/drawing/2014/main" id="{A0B3C4FC-57CF-4892-BD1B-3D92B20E59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460533" y="2278416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降低痛觉神经兴奋性</a:t>
            </a: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095D1D76-81D3-4223-8EFE-68A5B7278058}"/>
              </a:ext>
            </a:extLst>
          </p:cNvPr>
          <p:cNvSpPr/>
          <p:nvPr/>
        </p:nvSpPr>
        <p:spPr>
          <a:xfrm>
            <a:off x="5663952" y="2599455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8" name="箭头: V 形 7">
            <a:extLst>
              <a:ext uri="{FF2B5EF4-FFF2-40B4-BE49-F238E27FC236}">
                <a16:creationId xmlns:a16="http://schemas.microsoft.com/office/drawing/2014/main" id="{48639CC4-300F-486D-A531-A4632AA425DE}"/>
              </a:ext>
            </a:extLst>
          </p:cNvPr>
          <p:cNvSpPr/>
          <p:nvPr/>
        </p:nvSpPr>
        <p:spPr>
          <a:xfrm>
            <a:off x="4526029" y="4034909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868428C0-4C24-4295-A9E7-64FFD7D4A501}"/>
              </a:ext>
            </a:extLst>
          </p:cNvPr>
          <p:cNvGrpSpPr/>
          <p:nvPr/>
        </p:nvGrpSpPr>
        <p:grpSpPr>
          <a:xfrm>
            <a:off x="5350517" y="3559460"/>
            <a:ext cx="3427002" cy="787961"/>
            <a:chOff x="7051956" y="2467079"/>
            <a:chExt cx="4012595" cy="792088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581AC4C7-890F-410B-B24A-050F933EB901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75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9ACFE2F3-57D4-4107-BCCE-23E9F435BD55}"/>
                </a:ext>
              </a:extLst>
            </p:cNvPr>
            <p:cNvSpPr txBox="1"/>
            <p:nvPr/>
          </p:nvSpPr>
          <p:spPr>
            <a:xfrm>
              <a:off x="7162936" y="2584681"/>
              <a:ext cx="3751792" cy="548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加速致痛物质排出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16" name="组合 15">
            <a:extLst>
              <a:ext uri="{FF2B5EF4-FFF2-40B4-BE49-F238E27FC236}">
                <a16:creationId xmlns:a16="http://schemas.microsoft.com/office/drawing/2014/main" id="{0D7E936D-9D46-4659-92E6-49A0C61A40B8}"/>
              </a:ext>
            </a:extLst>
          </p:cNvPr>
          <p:cNvGrpSpPr/>
          <p:nvPr/>
        </p:nvGrpSpPr>
        <p:grpSpPr>
          <a:xfrm>
            <a:off x="6528047" y="2418591"/>
            <a:ext cx="2664297" cy="804495"/>
            <a:chOff x="7051956" y="2467079"/>
            <a:chExt cx="4012595" cy="792088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C871867B-0F43-4416-9C9B-10CA88E6C751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B891C5F-522A-40E2-8D46-3547529DBEAB}"/>
                </a:ext>
              </a:extLst>
            </p:cNvPr>
            <p:cNvSpPr txBox="1"/>
            <p:nvPr/>
          </p:nvSpPr>
          <p:spPr>
            <a:xfrm>
              <a:off x="7304311" y="2584681"/>
              <a:ext cx="3610417" cy="54829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提高疼痛阈值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07B054DD-DD4D-471C-BFA9-90C567EE35BF}"/>
              </a:ext>
            </a:extLst>
          </p:cNvPr>
          <p:cNvGrpSpPr/>
          <p:nvPr/>
        </p:nvGrpSpPr>
        <p:grpSpPr>
          <a:xfrm>
            <a:off x="5358114" y="4447812"/>
            <a:ext cx="3380819" cy="804495"/>
            <a:chOff x="7051956" y="2467079"/>
            <a:chExt cx="4012595" cy="792088"/>
          </a:xfrm>
          <a:solidFill>
            <a:schemeClr val="accent1">
              <a:lumMod val="75000"/>
            </a:schemeClr>
          </a:solidFill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058EAFA7-7505-40CF-AD25-94113E14A088}"/>
                </a:ext>
              </a:extLst>
            </p:cNvPr>
            <p:cNvSpPr/>
            <p:nvPr/>
          </p:nvSpPr>
          <p:spPr>
            <a:xfrm>
              <a:off x="7051956" y="2467079"/>
              <a:ext cx="4012595" cy="792088"/>
            </a:xfrm>
            <a:prstGeom prst="roundRect">
              <a:avLst/>
            </a:prstGeom>
            <a:grpFill/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E2EA9619-B8DE-4B0F-A0EF-BC796E5E7FC0}"/>
                </a:ext>
              </a:extLst>
            </p:cNvPr>
            <p:cNvSpPr txBox="1"/>
            <p:nvPr/>
          </p:nvSpPr>
          <p:spPr>
            <a:xfrm>
              <a:off x="7162936" y="2584681"/>
              <a:ext cx="3751792" cy="548296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炎性渗出物的吸收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6" name="Title 6">
            <a:extLst>
              <a:ext uri="{FF2B5EF4-FFF2-40B4-BE49-F238E27FC236}">
                <a16:creationId xmlns:a16="http://schemas.microsoft.com/office/drawing/2014/main" id="{443E169D-B81A-45EB-B4DA-FABBE12C52EC}"/>
              </a:ext>
            </a:extLst>
          </p:cNvPr>
          <p:cNvSpPr txBox="1"/>
          <p:nvPr>
            <p:custDataLst>
              <p:tags r:id="rId2"/>
            </p:custDataLst>
          </p:nvPr>
        </p:nvSpPr>
        <p:spPr>
          <a:xfrm>
            <a:off x="812177" y="3736828"/>
            <a:ext cx="3730579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改善血液循环</a:t>
            </a:r>
          </a:p>
        </p:txBody>
      </p:sp>
      <p:sp>
        <p:nvSpPr>
          <p:cNvPr id="7" name="箭头: V 形 6">
            <a:extLst>
              <a:ext uri="{FF2B5EF4-FFF2-40B4-BE49-F238E27FC236}">
                <a16:creationId xmlns:a16="http://schemas.microsoft.com/office/drawing/2014/main" id="{C7089178-BD60-441B-A851-211B7797746D}"/>
              </a:ext>
            </a:extLst>
          </p:cNvPr>
          <p:cNvSpPr/>
          <p:nvPr/>
        </p:nvSpPr>
        <p:spPr>
          <a:xfrm>
            <a:off x="8935980" y="4151932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66C4C0-5FD6-41DB-9FEE-C59530FF6143}"/>
              </a:ext>
            </a:extLst>
          </p:cNvPr>
          <p:cNvSpPr/>
          <p:nvPr/>
        </p:nvSpPr>
        <p:spPr>
          <a:xfrm>
            <a:off x="9596496" y="3525403"/>
            <a:ext cx="2476168" cy="175885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248E3E-EF86-438B-817D-B4D8759711D4}"/>
              </a:ext>
            </a:extLst>
          </p:cNvPr>
          <p:cNvSpPr txBox="1"/>
          <p:nvPr/>
        </p:nvSpPr>
        <p:spPr>
          <a:xfrm>
            <a:off x="9611472" y="3587780"/>
            <a:ext cx="2461192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解除对神经末梢的刺激和压迫，减轻疼痛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52841582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3.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减轻疼痛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Title 6">
            <a:extLst>
              <a:ext uri="{FF2B5EF4-FFF2-40B4-BE49-F238E27FC236}">
                <a16:creationId xmlns:a16="http://schemas.microsoft.com/office/drawing/2014/main" id="{A0B3C4FC-57CF-4892-BD1B-3D92B20E59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256548" y="3260550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松弛肌肉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增强结缔组织伸展性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增加关节活动范围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095D1D76-81D3-4223-8EFE-68A5B7278058}"/>
              </a:ext>
            </a:extLst>
          </p:cNvPr>
          <p:cNvSpPr/>
          <p:nvPr/>
        </p:nvSpPr>
        <p:spPr>
          <a:xfrm>
            <a:off x="5055223" y="3479102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66C4C0-5FD6-41DB-9FEE-C59530FF6143}"/>
              </a:ext>
            </a:extLst>
          </p:cNvPr>
          <p:cNvSpPr/>
          <p:nvPr/>
        </p:nvSpPr>
        <p:spPr>
          <a:xfrm>
            <a:off x="5946108" y="2924944"/>
            <a:ext cx="3463924" cy="1758857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248E3E-EF86-438B-817D-B4D8759711D4}"/>
              </a:ext>
            </a:extLst>
          </p:cNvPr>
          <p:cNvSpPr txBox="1"/>
          <p:nvPr/>
        </p:nvSpPr>
        <p:spPr>
          <a:xfrm>
            <a:off x="6234972" y="2987321"/>
            <a:ext cx="2886196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减轻肌肉痉挛、僵硬与关节强直引起的疼痛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7946926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xfrm>
            <a:off x="8728075" y="6309320"/>
            <a:ext cx="3463925" cy="4175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2" name="组合 1">
            <a:extLst>
              <a:ext uri="{FF2B5EF4-FFF2-40B4-BE49-F238E27FC236}">
                <a16:creationId xmlns:a16="http://schemas.microsoft.com/office/drawing/2014/main" id="{1377940C-A7FF-4878-AB71-D77D9BCDA46E}"/>
              </a:ext>
            </a:extLst>
          </p:cNvPr>
          <p:cNvGrpSpPr/>
          <p:nvPr/>
        </p:nvGrpSpPr>
        <p:grpSpPr>
          <a:xfrm>
            <a:off x="983432" y="188640"/>
            <a:ext cx="7073420" cy="1789717"/>
            <a:chOff x="3503712" y="42119"/>
            <a:chExt cx="7073420" cy="1789717"/>
          </a:xfrm>
        </p:grpSpPr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39F740BB-B7E1-45D1-865D-3F4101CDDD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duotone>
                <a:schemeClr val="accent4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03712" y="42119"/>
              <a:ext cx="1804150" cy="937750"/>
            </a:xfrm>
            <a:prstGeom prst="rect">
              <a:avLst/>
            </a:prstGeom>
          </p:spPr>
        </p:pic>
        <p:sp>
          <p:nvSpPr>
            <p:cNvPr id="15" name="AutoShape 32">
              <a:extLst>
                <a:ext uri="{FF2B5EF4-FFF2-40B4-BE49-F238E27FC236}">
                  <a16:creationId xmlns:a16="http://schemas.microsoft.com/office/drawing/2014/main" id="{FC0CD3F8-1C31-4FEA-8027-8F44D04F8D02}"/>
                </a:ext>
              </a:extLst>
            </p:cNvPr>
            <p:cNvSpPr/>
            <p:nvPr/>
          </p:nvSpPr>
          <p:spPr>
            <a:xfrm>
              <a:off x="3548942" y="992933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4.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保暖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Title 6">
            <a:extLst>
              <a:ext uri="{FF2B5EF4-FFF2-40B4-BE49-F238E27FC236}">
                <a16:creationId xmlns:a16="http://schemas.microsoft.com/office/drawing/2014/main" id="{A0B3C4FC-57CF-4892-BD1B-3D92B20E598C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369612" y="2720772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局部血管扩张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促进血液循环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095D1D76-81D3-4223-8EFE-68A5B7278058}"/>
              </a:ext>
            </a:extLst>
          </p:cNvPr>
          <p:cNvSpPr/>
          <p:nvPr/>
        </p:nvSpPr>
        <p:spPr>
          <a:xfrm>
            <a:off x="4254951" y="3005612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E766C4C0-5FD6-41DB-9FEE-C59530FF6143}"/>
              </a:ext>
            </a:extLst>
          </p:cNvPr>
          <p:cNvSpPr/>
          <p:nvPr/>
        </p:nvSpPr>
        <p:spPr>
          <a:xfrm>
            <a:off x="5119632" y="2899808"/>
            <a:ext cx="2977352" cy="720080"/>
          </a:xfrm>
          <a:prstGeom prst="roundRect">
            <a:avLst/>
          </a:prstGeom>
          <a:solidFill>
            <a:schemeClr val="accent1">
              <a:lumMod val="50000"/>
            </a:schemeClr>
          </a:solidFill>
          <a:ln w="28575"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DA248E3E-EF86-438B-817D-B4D8759711D4}"/>
              </a:ext>
            </a:extLst>
          </p:cNvPr>
          <p:cNvSpPr txBox="1"/>
          <p:nvPr/>
        </p:nvSpPr>
        <p:spPr>
          <a:xfrm>
            <a:off x="5210788" y="2942942"/>
            <a:ext cx="2886196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感到温暖、舒适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bg1">
                  <a:lumMod val="8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FA9866C6-A30D-42B2-B8BB-99086A7EA550}"/>
              </a:ext>
            </a:extLst>
          </p:cNvPr>
          <p:cNvSpPr txBox="1"/>
          <p:nvPr/>
        </p:nvSpPr>
        <p:spPr>
          <a:xfrm>
            <a:off x="1094324" y="5013176"/>
            <a:ext cx="1092053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适用于：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年老体弱、危重、末梢循环不良的病人及早产儿</a:t>
            </a:r>
            <a:r>
              <a:rPr lang="zh-CN" altLang="en-US" sz="2800" b="1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800" dirty="0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D038F6-0A95-4B8B-97F8-271B1427F46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"/>
          <a:srcRect/>
          <a:stretch>
            <a:fillRect/>
          </a:stretch>
        </p:blipFill>
        <p:spPr>
          <a:xfrm>
            <a:off x="8198015" y="1935849"/>
            <a:ext cx="3866852" cy="269086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000" h="3840">
                <a:moveTo>
                  <a:pt x="0" y="0"/>
                </a:moveTo>
                <a:lnTo>
                  <a:pt x="6000" y="0"/>
                </a:lnTo>
                <a:lnTo>
                  <a:pt x="6000" y="3840"/>
                </a:lnTo>
                <a:lnTo>
                  <a:pt x="0" y="3840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288801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748359"/>
            <a:chOff x="1055440" y="260648"/>
            <a:chExt cx="7028190" cy="1748359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170104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1.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急腹症未诊断明确前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08D8F9D-081B-4F69-AD15-98B23E9C3E30}"/>
              </a:ext>
            </a:extLst>
          </p:cNvPr>
          <p:cNvSpPr txBox="1"/>
          <p:nvPr/>
        </p:nvSpPr>
        <p:spPr>
          <a:xfrm>
            <a:off x="1073194" y="2792175"/>
            <a:ext cx="7249147" cy="1634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原因不明的急性腹痛病人使用热疗，可因疼痛被缓解而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掩盖病情真相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，贻误疾病的诊断和治疗，还可能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引起腹膜炎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126EABE-2A73-4F5C-A099-C093775EF876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692571" y="2492896"/>
            <a:ext cx="2747010" cy="2232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498728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2.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面部危险三角区感染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C29E143A-6B50-4578-A347-744423EBCCAF}"/>
              </a:ext>
            </a:extLst>
          </p:cNvPr>
          <p:cNvSpPr txBox="1"/>
          <p:nvPr/>
        </p:nvSpPr>
        <p:spPr>
          <a:xfrm>
            <a:off x="951211" y="2780928"/>
            <a:ext cx="7776864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spc="200" dirty="0">
                <a:ln w="3175">
                  <a:noFill/>
                  <a:prstDash val="dash"/>
                </a:ln>
                <a:solidFill>
                  <a:srgbClr val="002060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因该处血管丰富，无静脉瓣，且与颅内海绵窦相通，热疗可使血管扩张，血流增多，导致细菌和毒素易扩散至颅内，造成</a:t>
            </a:r>
            <a:r>
              <a:rPr lang="zh-CN" altLang="en-US" sz="2800" spc="200" dirty="0">
                <a:ln w="3175">
                  <a:noFill/>
                  <a:prstDash val="dash"/>
                </a:ln>
                <a:solidFill>
                  <a:srgbClr val="C00000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颅内感染和败血症</a:t>
            </a:r>
            <a:r>
              <a:rPr lang="zh-CN" altLang="en-US" sz="2800" spc="200" dirty="0">
                <a:ln w="3175">
                  <a:noFill/>
                  <a:prstDash val="dash"/>
                </a:ln>
                <a:solidFill>
                  <a:srgbClr val="002060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28CA2586-728B-4234-87A8-1B487D5B35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057"/>
          <a:stretch/>
        </p:blipFill>
        <p:spPr>
          <a:xfrm>
            <a:off x="9032559" y="2161032"/>
            <a:ext cx="2608057" cy="2945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0164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3.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各种脏器出血、出血性疾病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Title 6">
            <a:extLst>
              <a:ext uri="{FF2B5EF4-FFF2-40B4-BE49-F238E27FC236}">
                <a16:creationId xmlns:a16="http://schemas.microsoft.com/office/drawing/2014/main" id="{21F564E9-8102-4595-A91E-C6ABD295FF68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68202" y="3258123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局部血管扩张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增加脏器血流量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增加血管通透性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7" name="箭头: V 形 6">
            <a:extLst>
              <a:ext uri="{FF2B5EF4-FFF2-40B4-BE49-F238E27FC236}">
                <a16:creationId xmlns:a16="http://schemas.microsoft.com/office/drawing/2014/main" id="{55B036D4-31AE-4DCF-A331-B2CA30FFD7E0}"/>
              </a:ext>
            </a:extLst>
          </p:cNvPr>
          <p:cNvSpPr/>
          <p:nvPr/>
        </p:nvSpPr>
        <p:spPr>
          <a:xfrm>
            <a:off x="5311917" y="3444659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798DF574-CC6F-48AD-96F7-DAC45D72398C}"/>
              </a:ext>
            </a:extLst>
          </p:cNvPr>
          <p:cNvGrpSpPr/>
          <p:nvPr/>
        </p:nvGrpSpPr>
        <p:grpSpPr>
          <a:xfrm>
            <a:off x="6770960" y="3309518"/>
            <a:ext cx="2880320" cy="720080"/>
            <a:chOff x="5015880" y="2898083"/>
            <a:chExt cx="3081104" cy="72008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8D9287E-16C0-4FCF-A3C0-12E8FAF85605}"/>
                </a:ext>
              </a:extLst>
            </p:cNvPr>
            <p:cNvSpPr/>
            <p:nvPr/>
          </p:nvSpPr>
          <p:spPr>
            <a:xfrm>
              <a:off x="5015880" y="2898083"/>
              <a:ext cx="2977352" cy="72008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3D7DA66D-97CE-425C-96DE-11F0E4C561C0}"/>
                </a:ext>
              </a:extLst>
            </p:cNvPr>
            <p:cNvSpPr txBox="1"/>
            <p:nvPr/>
          </p:nvSpPr>
          <p:spPr>
            <a:xfrm>
              <a:off x="5210788" y="2942942"/>
              <a:ext cx="2886196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加重脏器出血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A326F700-B646-4ED2-8DA3-2E850AFA3CFA}"/>
              </a:ext>
            </a:extLst>
          </p:cNvPr>
          <p:cNvSpPr txBox="1"/>
          <p:nvPr/>
        </p:nvSpPr>
        <p:spPr>
          <a:xfrm>
            <a:off x="119336" y="5160572"/>
            <a:ext cx="11569931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spc="200" dirty="0">
                <a:ln w="3175">
                  <a:noFill/>
                  <a:prstDash val="dash"/>
                </a:ln>
                <a:solidFill>
                  <a:srgbClr val="002060"/>
                </a:solidFill>
                <a:uLnTx/>
                <a:uFillTx/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    血液凝固障碍病人，用热后局部血管扩张，会增加出血倾向。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586227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4.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软组织损伤或扭伤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48h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内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4" name="Title 6">
            <a:extLst>
              <a:ext uri="{FF2B5EF4-FFF2-40B4-BE49-F238E27FC236}">
                <a16:creationId xmlns:a16="http://schemas.microsoft.com/office/drawing/2014/main" id="{D38AEB8A-523F-4E39-9D87-9815B5D02912}"/>
              </a:ext>
            </a:extLst>
          </p:cNvPr>
          <p:cNvSpPr txBox="1"/>
          <p:nvPr>
            <p:custDataLst>
              <p:tags r:id="rId1"/>
            </p:custDataLst>
          </p:nvPr>
        </p:nvSpPr>
        <p:spPr>
          <a:xfrm>
            <a:off x="-68202" y="3258123"/>
            <a:ext cx="5489244" cy="1001224"/>
          </a:xfrm>
          <a:prstGeom prst="rect">
            <a:avLst/>
          </a:prstGeom>
          <a:noFill/>
          <a:ln w="3175">
            <a:noFill/>
            <a:prstDash val="dash"/>
          </a:ln>
        </p:spPr>
        <p:txBody>
          <a:bodyPr wrap="square" lIns="108000" tIns="36000" rIns="108000" bIns="36000" anchor="ctr" anchorCtr="1">
            <a:noAutofit/>
          </a:bodyPr>
          <a:lstStyle>
            <a:lvl1pPr algn="l" defTabSz="913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745" b="0" kern="1200" cap="none" spc="-49" baseline="0" dirty="0" smtClean="0">
                <a:ln w="3175">
                  <a:noFill/>
                </a:ln>
                <a:solidFill>
                  <a:schemeClr val="tx1"/>
                </a:solidFill>
                <a:effectLst/>
                <a:latin typeface="+mj-lt"/>
                <a:ea typeface="+mn-ea"/>
                <a:cs typeface="Segoe UI" panose="020B0502040204020203" pitchFamily="34" charset="0"/>
              </a:defRPr>
            </a:lvl1pPr>
          </a:lstStyle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局部血管扩张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pPr marL="457200" lvl="0" indent="-457200" algn="l">
              <a:lnSpc>
                <a:spcPct val="125000"/>
              </a:lnSpc>
              <a:spcBef>
                <a:spcPts val="0"/>
              </a:spcBef>
              <a:spcAft>
                <a:spcPts val="800"/>
              </a:spcAft>
              <a:buSzPct val="100000"/>
              <a:buFont typeface="Wingdings" panose="05000000000000000000" pitchFamily="2" charset="2"/>
              <a:buChar char="u"/>
            </a:pPr>
            <a:r>
              <a:rPr lang="zh-CN" altLang="en-US" sz="2800" spc="50" dirty="0">
                <a:ln w="3175">
                  <a:noFill/>
                  <a:prstDash val="dash"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通透性增加</a:t>
            </a:r>
            <a:endParaRPr lang="en-US" altLang="zh-CN" sz="2800" spc="50" dirty="0">
              <a:ln w="3175">
                <a:noFill/>
                <a:prstDash val="dash"/>
              </a:ln>
              <a:solidFill>
                <a:schemeClr val="tx1">
                  <a:lumMod val="95000"/>
                  <a:lumOff val="5000"/>
                </a:schemeClr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5" name="箭头: V 形 4">
            <a:extLst>
              <a:ext uri="{FF2B5EF4-FFF2-40B4-BE49-F238E27FC236}">
                <a16:creationId xmlns:a16="http://schemas.microsoft.com/office/drawing/2014/main" id="{F79D8D3A-62C8-4753-A275-D88208A90078}"/>
              </a:ext>
            </a:extLst>
          </p:cNvPr>
          <p:cNvSpPr/>
          <p:nvPr/>
        </p:nvSpPr>
        <p:spPr>
          <a:xfrm>
            <a:off x="4893745" y="3540774"/>
            <a:ext cx="575612" cy="527849"/>
          </a:xfrm>
          <a:prstGeom prst="chevron">
            <a:avLst>
              <a:gd name="adj" fmla="val 66818"/>
            </a:avLst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92BB4ED8-1820-4AE6-8294-509EEBF166CD}"/>
              </a:ext>
            </a:extLst>
          </p:cNvPr>
          <p:cNvGrpSpPr/>
          <p:nvPr/>
        </p:nvGrpSpPr>
        <p:grpSpPr>
          <a:xfrm>
            <a:off x="6257243" y="3449406"/>
            <a:ext cx="4941664" cy="720080"/>
            <a:chOff x="5015880" y="2898083"/>
            <a:chExt cx="3081104" cy="720080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581FED8D-A01D-4ECA-96A4-62202B28904E}"/>
                </a:ext>
              </a:extLst>
            </p:cNvPr>
            <p:cNvSpPr/>
            <p:nvPr/>
          </p:nvSpPr>
          <p:spPr>
            <a:xfrm>
              <a:off x="5015880" y="2898083"/>
              <a:ext cx="2977352" cy="720080"/>
            </a:xfrm>
            <a:prstGeom prst="roundRect">
              <a:avLst/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accent1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17736901-6768-44C6-8A92-D305BEDB3D03}"/>
                </a:ext>
              </a:extLst>
            </p:cNvPr>
            <p:cNvSpPr txBox="1"/>
            <p:nvPr/>
          </p:nvSpPr>
          <p:spPr>
            <a:xfrm>
              <a:off x="5088909" y="2942942"/>
              <a:ext cx="3008075" cy="55688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l">
                <a:lnSpc>
                  <a:spcPct val="125000"/>
                </a:lnSpc>
                <a:spcBef>
                  <a:spcPts val="0"/>
                </a:spcBef>
                <a:spcAft>
                  <a:spcPts val="800"/>
                </a:spcAft>
                <a:buSzPct val="100000"/>
              </a:pPr>
              <a:r>
                <a:rPr lang="zh-CN" altLang="en-US" sz="2800" spc="50" dirty="0">
                  <a:ln w="3175">
                    <a:noFill/>
                    <a:prstDash val="dash"/>
                  </a:ln>
                  <a:solidFill>
                    <a:schemeClr val="bg1">
                      <a:lumMod val="85000"/>
                    </a:schemeClr>
                  </a:solidFill>
                  <a:latin typeface="黑体" panose="02010609060101010101" pitchFamily="49" charset="-122"/>
                  <a:ea typeface="黑体" panose="02010609060101010101" pitchFamily="49" charset="-122"/>
                  <a:cs typeface="微软雅黑" panose="020B0503020204020204" pitchFamily="34" charset="-122"/>
                  <a:sym typeface="+mn-ea"/>
                </a:rPr>
                <a:t>加重皮下出血、肿胀及疼痛</a:t>
              </a:r>
              <a:endParaRPr lang="en-US" altLang="zh-CN" sz="2800" spc="50" dirty="0">
                <a:ln w="3175">
                  <a:noFill/>
                  <a:prstDash val="dash"/>
                </a:ln>
                <a:solidFill>
                  <a:schemeClr val="bg1">
                    <a:lumMod val="8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11" name="图片 10">
            <a:extLst>
              <a:ext uri="{FF2B5EF4-FFF2-40B4-BE49-F238E27FC236}">
                <a16:creationId xmlns:a16="http://schemas.microsoft.com/office/drawing/2014/main" id="{AD2538AD-49B1-479A-9BE1-B91E157779B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4485"/>
          <a:stretch/>
        </p:blipFill>
        <p:spPr>
          <a:xfrm>
            <a:off x="8256240" y="462243"/>
            <a:ext cx="3384376" cy="243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166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6EE260-E265-473E-ADBB-4F7CCE54F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02" y="31668"/>
            <a:ext cx="2276872" cy="2276872"/>
          </a:xfrm>
          <a:prstGeom prst="rect">
            <a:avLst/>
          </a:prstGeom>
        </p:spPr>
      </p:pic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5.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其他情况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1AA1B64-1F4D-4680-B578-91105D9F3EF1}"/>
              </a:ext>
            </a:extLst>
          </p:cNvPr>
          <p:cNvSpPr txBox="1"/>
          <p:nvPr/>
        </p:nvSpPr>
        <p:spPr>
          <a:xfrm>
            <a:off x="631030" y="2636912"/>
            <a:ext cx="10793561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心、肝、肾功能不全的病人：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大面积热疗导致皮肤血管扩张，内脏器官血液供应减少，加重病情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FF32AD-522B-4A5C-851A-F110CD1AC947}"/>
              </a:ext>
            </a:extLst>
          </p:cNvPr>
          <p:cNvSpPr txBox="1"/>
          <p:nvPr/>
        </p:nvSpPr>
        <p:spPr>
          <a:xfrm>
            <a:off x="631030" y="3961584"/>
            <a:ext cx="10793561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2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感觉功能异常、意识不清、老年人、婴幼儿慎用热疗：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谨防烫伤，严密观察。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0A42CB-D9C4-4CB0-9253-6296C7B3BF0C}"/>
              </a:ext>
            </a:extLst>
          </p:cNvPr>
          <p:cNvSpPr txBox="1"/>
          <p:nvPr/>
        </p:nvSpPr>
        <p:spPr>
          <a:xfrm>
            <a:off x="699219" y="5162529"/>
            <a:ext cx="10793561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孕妇：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影响胎儿生长发育。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2028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6EE260-E265-473E-ADBB-4F7CCE54F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02" y="31668"/>
            <a:ext cx="2276872" cy="2276872"/>
          </a:xfrm>
          <a:prstGeom prst="rect">
            <a:avLst/>
          </a:prstGeom>
        </p:spPr>
      </p:pic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5.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其他情况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1AA1B64-1F4D-4680-B578-91105D9F3EF1}"/>
              </a:ext>
            </a:extLst>
          </p:cNvPr>
          <p:cNvSpPr txBox="1"/>
          <p:nvPr/>
        </p:nvSpPr>
        <p:spPr>
          <a:xfrm>
            <a:off x="631030" y="2636912"/>
            <a:ext cx="10793561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4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急性炎症：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局部温度升高，循环血量增加，使细菌生长、繁殖而致病情加重。如：牙龈炎、中耳炎、结膜炎等。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FF32AD-522B-4A5C-851A-F110CD1AC947}"/>
              </a:ext>
            </a:extLst>
          </p:cNvPr>
          <p:cNvSpPr txBox="1"/>
          <p:nvPr/>
        </p:nvSpPr>
        <p:spPr>
          <a:xfrm>
            <a:off x="631030" y="3961584"/>
            <a:ext cx="11153602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恶性肿瘤部位：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加速肿瘤细胞的生长、转移和扩散，加重病情。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50A42CB-D9C4-4CB0-9253-6296C7B3BF0C}"/>
              </a:ext>
            </a:extLst>
          </p:cNvPr>
          <p:cNvSpPr txBox="1"/>
          <p:nvPr/>
        </p:nvSpPr>
        <p:spPr>
          <a:xfrm>
            <a:off x="655678" y="4815412"/>
            <a:ext cx="10793561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皮肤湿疹处：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受损加重，痒感加重。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29513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F4B778B-3C97-45CF-BDBE-4E1B4CCE51AD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EEEEE"/>
              </a:clrFrom>
              <a:clrTo>
                <a:srgbClr val="EEEEE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904" y="980728"/>
            <a:ext cx="5765785" cy="4248472"/>
          </a:xfrm>
          <a:prstGeom prst="rect">
            <a:avLst/>
          </a:prstGeom>
        </p:spPr>
      </p:pic>
      <p:sp>
        <p:nvSpPr>
          <p:cNvPr id="10" name="文本框 9">
            <a:extLst>
              <a:ext uri="{FF2B5EF4-FFF2-40B4-BE49-F238E27FC236}">
                <a16:creationId xmlns:a16="http://schemas.microsoft.com/office/drawing/2014/main" id="{E120CFC4-8D26-4403-A058-F09EC07308C8}"/>
              </a:ext>
            </a:extLst>
          </p:cNvPr>
          <p:cNvSpPr txBox="1"/>
          <p:nvPr/>
        </p:nvSpPr>
        <p:spPr>
          <a:xfrm>
            <a:off x="623392" y="980728"/>
            <a:ext cx="3903789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人类的皮肤内分布着许多感受器，能产生很多种感觉。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r>
              <a:rPr lang="en-US" altLang="zh-CN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一般认为主要有四种：</a:t>
            </a:r>
            <a:r>
              <a:rPr lang="zh-CN" altLang="en-US" sz="2800" spc="3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触觉、冷觉、温觉、痛觉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endParaRPr lang="en-US" altLang="zh-CN" sz="2800" spc="3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defRPr/>
            </a:pPr>
            <a:r>
              <a:rPr lang="en-US" altLang="zh-CN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    </a:t>
            </a:r>
            <a:r>
              <a:rPr lang="zh-CN" altLang="en-US" sz="2800" spc="3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冷觉和温觉合称为温度觉。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28608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96EE260-E265-473E-ADBB-4F7CCE54F1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8702" y="31668"/>
            <a:ext cx="2276872" cy="2276872"/>
          </a:xfrm>
          <a:prstGeom prst="rect">
            <a:avLst/>
          </a:prstGeom>
        </p:spPr>
      </p:pic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590F2966-0B1A-4A69-A72B-4183E77C843A}"/>
              </a:ext>
            </a:extLst>
          </p:cNvPr>
          <p:cNvGrpSpPr/>
          <p:nvPr/>
        </p:nvGrpSpPr>
        <p:grpSpPr>
          <a:xfrm>
            <a:off x="1055440" y="260648"/>
            <a:ext cx="7028190" cy="1917897"/>
            <a:chOff x="1055440" y="260648"/>
            <a:chExt cx="7028190" cy="191789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AD72A6C-A5A4-4BDE-896D-64428C846C7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4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253"/>
            <a:stretch/>
          </p:blipFill>
          <p:spPr>
            <a:xfrm>
              <a:off x="1055440" y="260648"/>
              <a:ext cx="1620980" cy="909456"/>
            </a:xfrm>
            <a:prstGeom prst="rect">
              <a:avLst/>
            </a:prstGeom>
          </p:spPr>
        </p:pic>
        <p:sp>
          <p:nvSpPr>
            <p:cNvPr id="6" name="AutoShape 32">
              <a:extLst>
                <a:ext uri="{FF2B5EF4-FFF2-40B4-BE49-F238E27FC236}">
                  <a16:creationId xmlns:a16="http://schemas.microsoft.com/office/drawing/2014/main" id="{073DA753-E078-49B4-8A99-24DF1E4BEE44}"/>
                </a:ext>
              </a:extLst>
            </p:cNvPr>
            <p:cNvSpPr/>
            <p:nvPr/>
          </p:nvSpPr>
          <p:spPr>
            <a:xfrm>
              <a:off x="1055440" y="1339642"/>
              <a:ext cx="7028190" cy="838903"/>
            </a:xfrm>
            <a:prstGeom prst="roundRect">
              <a:avLst>
                <a:gd name="adj" fmla="val 16667"/>
              </a:avLst>
            </a:prstGeom>
            <a:gradFill rotWithShape="1">
              <a:gsLst>
                <a:gs pos="0">
                  <a:srgbClr val="FFFFFF"/>
                </a:gs>
                <a:gs pos="100000">
                  <a:srgbClr val="EAEAEA"/>
                </a:gs>
              </a:gsLst>
              <a:lin ang="5400000" scaled="1"/>
              <a:tileRect/>
            </a:gradFill>
            <a:ln w="9525" cap="flat" cmpd="sng">
              <a:solidFill>
                <a:schemeClr val="accent1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dist="35921" dir="2699999" algn="ctr" rotWithShape="0">
                <a:srgbClr val="000000">
                  <a:alpha val="50000"/>
                </a:srgbClr>
              </a:outerShdw>
            </a:effectLst>
          </p:spPr>
          <p:txBody>
            <a:bodyPr wrap="none" anchor="ctr"/>
            <a:lstStyle/>
            <a:p>
              <a:r>
                <a:rPr lang="zh-CN" altLang="en-US" sz="3600" dirty="0">
                  <a:latin typeface="+mn-ea"/>
                  <a:ea typeface="+mn-ea"/>
                  <a:cs typeface="微软雅黑" panose="020B0503020204020204" pitchFamily="34" charset="-122"/>
                </a:rPr>
                <a:t> </a:t>
              </a:r>
              <a:r>
                <a:rPr lang="en-US" altLang="zh-CN" sz="3200" dirty="0">
                  <a:latin typeface="+mn-ea"/>
                  <a:ea typeface="+mn-ea"/>
                  <a:cs typeface="微软雅黑" panose="020B0503020204020204" pitchFamily="34" charset="-122"/>
                </a:rPr>
                <a:t>5.  </a:t>
              </a:r>
              <a:r>
                <a:rPr lang="zh-CN" altLang="en-US" sz="3200" dirty="0">
                  <a:latin typeface="+mn-ea"/>
                  <a:ea typeface="+mn-ea"/>
                  <a:cs typeface="微软雅黑" panose="020B0503020204020204" pitchFamily="34" charset="-122"/>
                </a:rPr>
                <a:t>其他情况</a:t>
              </a:r>
              <a:endParaRPr lang="ko-KR" altLang="en-US" sz="3600" dirty="0">
                <a:latin typeface="+mn-ea"/>
                <a:ea typeface="+mn-ea"/>
                <a:cs typeface="微软雅黑" panose="020B0503020204020204" pitchFamily="34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21AA1B64-1F4D-4680-B578-91105D9F3EF1}"/>
              </a:ext>
            </a:extLst>
          </p:cNvPr>
          <p:cNvSpPr txBox="1"/>
          <p:nvPr/>
        </p:nvSpPr>
        <p:spPr>
          <a:xfrm>
            <a:off x="631030" y="2636912"/>
            <a:ext cx="10793561" cy="1095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7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金属移植物部位、人工关节处：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金属热的良导体，容易造成病人烫伤。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B0FF32AD-522B-4A5C-851A-F110CD1AC947}"/>
              </a:ext>
            </a:extLst>
          </p:cNvPr>
          <p:cNvSpPr txBox="1"/>
          <p:nvPr/>
        </p:nvSpPr>
        <p:spPr>
          <a:xfrm>
            <a:off x="631030" y="3961584"/>
            <a:ext cx="11153602" cy="556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（</a:t>
            </a:r>
            <a:r>
              <a:rPr lang="en-US" altLang="zh-CN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8</a:t>
            </a:r>
            <a:r>
              <a:rPr lang="zh-CN" altLang="en-US" sz="28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）</a:t>
            </a:r>
            <a:r>
              <a:rPr lang="zh-CN" altLang="en-US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睾丸：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抑制精子发育及破坏精子。</a:t>
            </a:r>
            <a:endParaRPr lang="zh-CN" altLang="en-US" sz="2800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59751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EC741D9-659F-4901-B425-C4190438677E}"/>
              </a:ext>
            </a:extLst>
          </p:cNvPr>
          <p:cNvSpPr/>
          <p:nvPr/>
        </p:nvSpPr>
        <p:spPr>
          <a:xfrm>
            <a:off x="6614854" y="294757"/>
            <a:ext cx="2448106" cy="76944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zh-CN" altLang="en-US" sz="4400" b="1" cap="none" spc="0" dirty="0">
                <a:ln w="12700">
                  <a:solidFill>
                    <a:schemeClr val="tx2">
                      <a:lumMod val="75000"/>
                    </a:schemeClr>
                  </a:solidFill>
                  <a:prstDash val="solid"/>
                </a:ln>
                <a:solidFill>
                  <a:srgbClr val="FF7C80"/>
                </a:solidFill>
                <a:effectLst>
                  <a:outerShdw dist="38100" dir="2640000" algn="bl" rotWithShape="0">
                    <a:schemeClr val="tx2">
                      <a:lumMod val="75000"/>
                    </a:schemeClr>
                  </a:outerShdw>
                </a:effectLst>
              </a:rPr>
              <a:t>继发效应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8D048FEA-83BD-46CF-906A-324EDC9B09D6}"/>
              </a:ext>
            </a:extLst>
          </p:cNvPr>
          <p:cNvSpPr txBox="1"/>
          <p:nvPr/>
        </p:nvSpPr>
        <p:spPr>
          <a:xfrm>
            <a:off x="6672064" y="1214797"/>
            <a:ext cx="4676418" cy="4865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+mn-ea"/>
                <a:ea typeface="+mn-ea"/>
              </a:rPr>
              <a:t>    在一定的治疗时间内机体的反应随时间的增加而增强，但持续用热</a:t>
            </a:r>
            <a:r>
              <a:rPr lang="en-US" altLang="zh-CN" sz="2800" dirty="0">
                <a:latin typeface="+mn-ea"/>
                <a:ea typeface="+mn-ea"/>
              </a:rPr>
              <a:t>30-45min</a:t>
            </a:r>
            <a:r>
              <a:rPr lang="zh-CN" altLang="en-US" sz="2800" dirty="0">
                <a:latin typeface="+mn-ea"/>
                <a:ea typeface="+mn-ea"/>
              </a:rPr>
              <a:t>后，出现小动脉收缩，产生与生理效应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相反</a:t>
            </a:r>
            <a:r>
              <a:rPr lang="zh-CN" altLang="en-US" sz="2800" dirty="0">
                <a:latin typeface="+mn-ea"/>
                <a:ea typeface="+mn-ea"/>
              </a:rPr>
              <a:t>的作用。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+mn-ea"/>
                <a:ea typeface="+mn-ea"/>
              </a:rPr>
              <a:t>    </a:t>
            </a:r>
            <a:r>
              <a:rPr lang="zh-CN" altLang="en-US" sz="2800" dirty="0">
                <a:latin typeface="+mn-ea"/>
                <a:ea typeface="+mn-ea"/>
              </a:rPr>
              <a:t>是机体为了避免长时间用热对组织造成损伤而产生的一种防御反应。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r>
              <a:rPr lang="en-US" altLang="zh-CN" sz="2800" dirty="0">
                <a:latin typeface="+mn-ea"/>
                <a:ea typeface="+mn-ea"/>
              </a:rPr>
              <a:t>    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最佳时长：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20~30min</a:t>
            </a:r>
          </a:p>
        </p:txBody>
      </p:sp>
      <p:graphicFrame>
        <p:nvGraphicFramePr>
          <p:cNvPr id="2" name="表格 1">
            <a:extLst>
              <a:ext uri="{FF2B5EF4-FFF2-40B4-BE49-F238E27FC236}">
                <a16:creationId xmlns:a16="http://schemas.microsoft.com/office/drawing/2014/main" id="{1AB23507-2AC9-46AF-A19D-D2E3C77DFCF4}"/>
              </a:ext>
            </a:extLst>
          </p:cNvPr>
          <p:cNvGraphicFramePr/>
          <p:nvPr>
            <p:custDataLst>
              <p:tags r:id="rId1"/>
            </p:custDataLst>
            <p:extLst>
              <p:ext uri="{D42A27DB-BD31-4B8C-83A1-F6EECF244321}">
                <p14:modId xmlns:p14="http://schemas.microsoft.com/office/powerpoint/2010/main" val="1132290692"/>
              </p:ext>
            </p:extLst>
          </p:nvPr>
        </p:nvGraphicFramePr>
        <p:xfrm>
          <a:off x="767408" y="615130"/>
          <a:ext cx="5449570" cy="54486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0921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403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/>
                        <a:t>生理效应</a:t>
                      </a:r>
                      <a:endParaRPr lang="zh-CN" altLang="en-US" sz="2400" b="0" spc="120" dirty="0"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/>
                        <a:t>热疗生理效应</a:t>
                      </a:r>
                      <a:endParaRPr lang="zh-CN" altLang="en-US" sz="2400" b="0" spc="120" dirty="0"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血管扩张/收缩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  <a:cs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扩张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solidFill>
                            <a:schemeClr val="tx1"/>
                          </a:solidFill>
                        </a:rPr>
                        <a:t>细胞代谢率</a:t>
                      </a:r>
                      <a:endParaRPr lang="zh-CN" altLang="en-US" sz="2400" b="0" spc="12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需氧量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毛细血管通透性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血液粘滞度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rgbClr val="FF0000"/>
                          </a:solidFill>
                        </a:rPr>
                        <a:t>↓</a:t>
                      </a:r>
                      <a:endParaRPr lang="zh-CN" altLang="en-US" sz="2400" b="0" spc="120">
                        <a:solidFill>
                          <a:srgbClr val="FF0000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血液流动速度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530225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神经传导速度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体温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淋巴流动速动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7680"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>
                          <a:solidFill>
                            <a:schemeClr val="tx1"/>
                          </a:solidFill>
                        </a:rPr>
                        <a:t>结缔组织伸展性</a:t>
                      </a:r>
                      <a:endParaRPr lang="zh-CN" altLang="en-US" sz="2400" b="0" spc="12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tc>
                  <a:txBody>
                    <a:bodyPr/>
                    <a:lstStyle/>
                    <a:p>
                      <a:pPr marR="0" lvl="0" indent="0" algn="ctr" defTabSz="914400" rtl="0" eaLnBrk="0" fontAlgn="base" latinLnBrk="1" hangingPunct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zh-CN" altLang="en-US" sz="2400" b="0" spc="120" dirty="0">
                          <a:solidFill>
                            <a:schemeClr val="tx1"/>
                          </a:solidFill>
                        </a:rPr>
                        <a:t>↑</a:t>
                      </a:r>
                      <a:endParaRPr lang="zh-CN" altLang="en-US" sz="2400" b="0" spc="120" dirty="0">
                        <a:solidFill>
                          <a:schemeClr val="tx1"/>
                        </a:solidFill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anchor="ctr" horzOverflow="overflow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7033742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13" name="组合 12">
            <a:extLst>
              <a:ext uri="{FF2B5EF4-FFF2-40B4-BE49-F238E27FC236}">
                <a16:creationId xmlns:a16="http://schemas.microsoft.com/office/drawing/2014/main" id="{B3CD6A10-0DC4-47F2-9311-E1E1B1F41610}"/>
              </a:ext>
            </a:extLst>
          </p:cNvPr>
          <p:cNvGrpSpPr/>
          <p:nvPr/>
        </p:nvGrpSpPr>
        <p:grpSpPr>
          <a:xfrm>
            <a:off x="568472" y="1885954"/>
            <a:ext cx="9848008" cy="1121384"/>
            <a:chOff x="540701" y="1152057"/>
            <a:chExt cx="9866295" cy="1121384"/>
          </a:xfrm>
        </p:grpSpPr>
        <p:sp>
          <p:nvSpPr>
            <p:cNvPr id="26" name="矩形: 圆角 25">
              <a:extLst>
                <a:ext uri="{FF2B5EF4-FFF2-40B4-BE49-F238E27FC236}">
                  <a16:creationId xmlns:a16="http://schemas.microsoft.com/office/drawing/2014/main" id="{04F420A8-39A5-44DB-9F48-6174C341A6CC}"/>
                </a:ext>
              </a:extLst>
            </p:cNvPr>
            <p:cNvSpPr/>
            <p:nvPr/>
          </p:nvSpPr>
          <p:spPr>
            <a:xfrm>
              <a:off x="540701" y="1152057"/>
              <a:ext cx="1995893" cy="575003"/>
            </a:xfrm>
            <a:prstGeom prst="roundRect">
              <a:avLst/>
            </a:prstGeom>
            <a:solidFill>
              <a:schemeClr val="accent3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>
                <a:lnSpc>
                  <a:spcPct val="125000"/>
                </a:lnSpc>
              </a:pPr>
              <a:r>
                <a:rPr lang="zh-CN" altLang="en-US" sz="2800" dirty="0"/>
                <a:t>方法</a:t>
              </a:r>
            </a:p>
          </p:txBody>
        </p:sp>
        <p:sp>
          <p:nvSpPr>
            <p:cNvPr id="27" name="文本框 26">
              <a:extLst>
                <a:ext uri="{FF2B5EF4-FFF2-40B4-BE49-F238E27FC236}">
                  <a16:creationId xmlns:a16="http://schemas.microsoft.com/office/drawing/2014/main" id="{D5F6EB5B-EAAE-4C34-B075-6CAD1947758E}"/>
                </a:ext>
              </a:extLst>
            </p:cNvPr>
            <p:cNvSpPr txBox="1"/>
            <p:nvPr/>
          </p:nvSpPr>
          <p:spPr>
            <a:xfrm>
              <a:off x="2802903" y="1177948"/>
              <a:ext cx="7604093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+mn-ea"/>
                  <a:ea typeface="+mn-ea"/>
                </a:rPr>
                <a:t>干热：通过空气或媒介物传导。</a:t>
              </a:r>
              <a:endParaRPr lang="en-US" altLang="zh-CN" sz="2800" dirty="0">
                <a:latin typeface="+mn-ea"/>
                <a:ea typeface="+mn-ea"/>
              </a:endParaRPr>
            </a:p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+mn-ea"/>
                  <a:ea typeface="+mn-ea"/>
                </a:rPr>
                <a:t>湿热：通过水传导。优于干热。</a:t>
              </a:r>
            </a:p>
          </p:txBody>
        </p:sp>
      </p:grp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18CA451D-C225-4E97-87EF-4B6EA2243E26}"/>
              </a:ext>
            </a:extLst>
          </p:cNvPr>
          <p:cNvGrpSpPr/>
          <p:nvPr/>
        </p:nvGrpSpPr>
        <p:grpSpPr>
          <a:xfrm>
            <a:off x="625311" y="3350362"/>
            <a:ext cx="10987204" cy="1095493"/>
            <a:chOff x="568472" y="2295392"/>
            <a:chExt cx="10987204" cy="1095493"/>
          </a:xfrm>
        </p:grpSpPr>
        <p:sp>
          <p:nvSpPr>
            <p:cNvPr id="24" name="矩形: 圆角 23">
              <a:extLst>
                <a:ext uri="{FF2B5EF4-FFF2-40B4-BE49-F238E27FC236}">
                  <a16:creationId xmlns:a16="http://schemas.microsoft.com/office/drawing/2014/main" id="{F443792B-749F-4F51-92F2-152DEBED29C7}"/>
                </a:ext>
              </a:extLst>
            </p:cNvPr>
            <p:cNvSpPr/>
            <p:nvPr/>
          </p:nvSpPr>
          <p:spPr>
            <a:xfrm>
              <a:off x="568472" y="2295392"/>
              <a:ext cx="1940350" cy="575005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面积</a:t>
              </a:r>
            </a:p>
          </p:txBody>
        </p: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D5AF4E4C-96E0-49F6-B095-D7B2C0FFE68F}"/>
                </a:ext>
              </a:extLst>
            </p:cNvPr>
            <p:cNvSpPr txBox="1"/>
            <p:nvPr/>
          </p:nvSpPr>
          <p:spPr>
            <a:xfrm>
              <a:off x="2791890" y="2295392"/>
              <a:ext cx="8763786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面积越大，疗效越强；反之越弱。面积越大，耐受性会降低，大面积热疗要密切观察病人局部及全身反应。</a:t>
              </a:r>
            </a:p>
          </p:txBody>
        </p: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19BA33C6-7599-4B01-8044-FE362CD540EB}"/>
              </a:ext>
            </a:extLst>
          </p:cNvPr>
          <p:cNvGrpSpPr/>
          <p:nvPr/>
        </p:nvGrpSpPr>
        <p:grpSpPr>
          <a:xfrm>
            <a:off x="568472" y="4738507"/>
            <a:ext cx="11055056" cy="1095493"/>
            <a:chOff x="568472" y="3441417"/>
            <a:chExt cx="11055056" cy="1095493"/>
          </a:xfrm>
        </p:grpSpPr>
        <p:sp>
          <p:nvSpPr>
            <p:cNvPr id="22" name="矩形: 圆角 21">
              <a:extLst>
                <a:ext uri="{FF2B5EF4-FFF2-40B4-BE49-F238E27FC236}">
                  <a16:creationId xmlns:a16="http://schemas.microsoft.com/office/drawing/2014/main" id="{B99ECA6D-B158-44B0-BDB5-6E2BE91659B7}"/>
                </a:ext>
              </a:extLst>
            </p:cNvPr>
            <p:cNvSpPr/>
            <p:nvPr/>
          </p:nvSpPr>
          <p:spPr>
            <a:xfrm>
              <a:off x="568472" y="3441417"/>
              <a:ext cx="1995893" cy="575005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时间</a:t>
              </a:r>
            </a:p>
          </p:txBody>
        </p:sp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4A356A97-F2D2-42E1-BC67-B349C4975158}"/>
                </a:ext>
              </a:extLst>
            </p:cNvPr>
            <p:cNvSpPr txBox="1"/>
            <p:nvPr/>
          </p:nvSpPr>
          <p:spPr>
            <a:xfrm>
              <a:off x="2859742" y="3441417"/>
              <a:ext cx="8763786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一定时间内，随时间延长而增强。但时间过长已扩张的小动脉收缩，会产生继发效应。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2734220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16" name="组合 15">
            <a:extLst>
              <a:ext uri="{FF2B5EF4-FFF2-40B4-BE49-F238E27FC236}">
                <a16:creationId xmlns:a16="http://schemas.microsoft.com/office/drawing/2014/main" id="{296582F5-3D12-42A1-B678-F5BC0710CDB3}"/>
              </a:ext>
            </a:extLst>
          </p:cNvPr>
          <p:cNvGrpSpPr/>
          <p:nvPr/>
        </p:nvGrpSpPr>
        <p:grpSpPr>
          <a:xfrm>
            <a:off x="610777" y="1988840"/>
            <a:ext cx="10970445" cy="1111208"/>
            <a:chOff x="596244" y="4658221"/>
            <a:chExt cx="10970445" cy="1111208"/>
          </a:xfrm>
        </p:grpSpPr>
        <p:sp>
          <p:nvSpPr>
            <p:cNvPr id="20" name="矩形: 圆角 19">
              <a:extLst>
                <a:ext uri="{FF2B5EF4-FFF2-40B4-BE49-F238E27FC236}">
                  <a16:creationId xmlns:a16="http://schemas.microsoft.com/office/drawing/2014/main" id="{662608A2-C470-48D6-900D-AC1371FA737A}"/>
                </a:ext>
              </a:extLst>
            </p:cNvPr>
            <p:cNvSpPr/>
            <p:nvPr/>
          </p:nvSpPr>
          <p:spPr>
            <a:xfrm>
              <a:off x="596244" y="4658221"/>
              <a:ext cx="1940350" cy="575005"/>
            </a:xfrm>
            <a:prstGeom prst="roundRect">
              <a:avLst/>
            </a:prstGeom>
            <a:solidFill>
              <a:schemeClr val="tx2">
                <a:lumMod val="40000"/>
                <a:lumOff val="6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温度</a:t>
              </a:r>
            </a:p>
          </p:txBody>
        </p: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EA13F815-DBF7-4379-A7B4-D235FEA074DA}"/>
                </a:ext>
              </a:extLst>
            </p:cNvPr>
            <p:cNvSpPr txBox="1"/>
            <p:nvPr/>
          </p:nvSpPr>
          <p:spPr>
            <a:xfrm>
              <a:off x="2802903" y="4673936"/>
              <a:ext cx="8763786" cy="109549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125000"/>
                </a:lnSpc>
              </a:pPr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热的温度与体表温度相差越大，机体对热刺激反应越强；反之则越弱。</a:t>
              </a:r>
            </a:p>
          </p:txBody>
        </p:sp>
      </p:grpSp>
      <p:sp>
        <p:nvSpPr>
          <p:cNvPr id="31" name="文本框 30">
            <a:extLst>
              <a:ext uri="{FF2B5EF4-FFF2-40B4-BE49-F238E27FC236}">
                <a16:creationId xmlns:a16="http://schemas.microsoft.com/office/drawing/2014/main" id="{18A30B91-DBF1-4A98-BB3A-626D0C5EBB9B}"/>
              </a:ext>
            </a:extLst>
          </p:cNvPr>
          <p:cNvSpPr txBox="1"/>
          <p:nvPr/>
        </p:nvSpPr>
        <p:spPr>
          <a:xfrm>
            <a:off x="2817436" y="3501008"/>
            <a:ext cx="7311012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外环境的温度也会影响疗效。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环境温度≥身体温度时，热疗效果增强。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3392825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17" name="组合 16">
            <a:extLst>
              <a:ext uri="{FF2B5EF4-FFF2-40B4-BE49-F238E27FC236}">
                <a16:creationId xmlns:a16="http://schemas.microsoft.com/office/drawing/2014/main" id="{DB6E122A-A6B1-48E8-BD14-CC6B154E97C2}"/>
              </a:ext>
            </a:extLst>
          </p:cNvPr>
          <p:cNvGrpSpPr/>
          <p:nvPr/>
        </p:nvGrpSpPr>
        <p:grpSpPr>
          <a:xfrm>
            <a:off x="479376" y="1798286"/>
            <a:ext cx="10999510" cy="575005"/>
            <a:chOff x="596245" y="5669881"/>
            <a:chExt cx="10999510" cy="575005"/>
          </a:xfrm>
        </p:grpSpPr>
        <p:sp>
          <p:nvSpPr>
            <p:cNvPr id="18" name="矩形: 圆角 17">
              <a:extLst>
                <a:ext uri="{FF2B5EF4-FFF2-40B4-BE49-F238E27FC236}">
                  <a16:creationId xmlns:a16="http://schemas.microsoft.com/office/drawing/2014/main" id="{C36A5E16-9E40-4465-B623-25E5E3C7DB55}"/>
                </a:ext>
              </a:extLst>
            </p:cNvPr>
            <p:cNvSpPr/>
            <p:nvPr/>
          </p:nvSpPr>
          <p:spPr>
            <a:xfrm>
              <a:off x="596245" y="5669881"/>
              <a:ext cx="1940349" cy="575005"/>
            </a:xfrm>
            <a:prstGeom prst="roundRect">
              <a:avLst/>
            </a:prstGeom>
            <a:solidFill>
              <a:schemeClr val="bg2">
                <a:lumMod val="9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部位</a:t>
              </a: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A5CC3288-556A-4569-B1FF-21A90D756760}"/>
                </a:ext>
              </a:extLst>
            </p:cNvPr>
            <p:cNvSpPr txBox="1"/>
            <p:nvPr/>
          </p:nvSpPr>
          <p:spPr>
            <a:xfrm>
              <a:off x="2831969" y="5721666"/>
              <a:ext cx="8763786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血管粗大、血流较丰富的体表部位，热疗效果越好。</a:t>
              </a: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F77A38D4-8426-4C8B-8FD4-B73ED158C3C7}"/>
              </a:ext>
            </a:extLst>
          </p:cNvPr>
          <p:cNvSpPr txBox="1"/>
          <p:nvPr/>
        </p:nvSpPr>
        <p:spPr>
          <a:xfrm>
            <a:off x="623392" y="2763115"/>
            <a:ext cx="10548663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+mn-ea"/>
                <a:ea typeface="+mn-ea"/>
              </a:rPr>
              <a:t>皮肤较薄或不经常暴露的部位对热刺激的反应更明显，效果更好。</a:t>
            </a:r>
            <a:endParaRPr lang="en-US" altLang="zh-CN" sz="2800" dirty="0">
              <a:latin typeface="+mn-ea"/>
              <a:ea typeface="+mn-ea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FC8E33-D6A1-4B38-A9D9-7809FF5B2A0D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4072" y="3319999"/>
            <a:ext cx="4245535" cy="287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44159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DB3C8063-EF71-40D8-9581-146BD342192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619"/>
          <a:stretch/>
        </p:blipFill>
        <p:spPr>
          <a:xfrm>
            <a:off x="479376" y="188640"/>
            <a:ext cx="792088" cy="94114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0B99EF8D-2333-44CD-B61B-E8788316755A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F6F6"/>
              </a:clrFrom>
              <a:clrTo>
                <a:srgbClr val="F9F6F6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592" y="28051"/>
            <a:ext cx="2520280" cy="126231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EB4CC61-50FB-46BF-8EF2-99F32B304F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81"/>
          <a:stretch/>
        </p:blipFill>
        <p:spPr>
          <a:xfrm>
            <a:off x="1415480" y="188880"/>
            <a:ext cx="720080" cy="941140"/>
          </a:xfrm>
          <a:prstGeom prst="rect">
            <a:avLst/>
          </a:prstGeom>
        </p:spPr>
      </p:pic>
      <p:grpSp>
        <p:nvGrpSpPr>
          <p:cNvPr id="28" name="组合 27">
            <a:extLst>
              <a:ext uri="{FF2B5EF4-FFF2-40B4-BE49-F238E27FC236}">
                <a16:creationId xmlns:a16="http://schemas.microsoft.com/office/drawing/2014/main" id="{CA83E8A2-61C5-4BFA-AAF5-C293A0DE1BD1}"/>
              </a:ext>
            </a:extLst>
          </p:cNvPr>
          <p:cNvGrpSpPr/>
          <p:nvPr/>
        </p:nvGrpSpPr>
        <p:grpSpPr>
          <a:xfrm>
            <a:off x="511917" y="1628800"/>
            <a:ext cx="10999510" cy="1005892"/>
            <a:chOff x="596245" y="5669881"/>
            <a:chExt cx="10999510" cy="1005892"/>
          </a:xfrm>
        </p:grpSpPr>
        <p:sp>
          <p:nvSpPr>
            <p:cNvPr id="29" name="矩形: 圆角 28">
              <a:extLst>
                <a:ext uri="{FF2B5EF4-FFF2-40B4-BE49-F238E27FC236}">
                  <a16:creationId xmlns:a16="http://schemas.microsoft.com/office/drawing/2014/main" id="{42C24311-416E-4802-99B0-7B53CADF4FB1}"/>
                </a:ext>
              </a:extLst>
            </p:cNvPr>
            <p:cNvSpPr/>
            <p:nvPr/>
          </p:nvSpPr>
          <p:spPr>
            <a:xfrm>
              <a:off x="596245" y="5669881"/>
              <a:ext cx="1940349" cy="575005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38100"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zh-CN" altLang="en-US" sz="2800" dirty="0"/>
                <a:t>个体差异</a:t>
              </a:r>
            </a:p>
          </p:txBody>
        </p: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CA3BC555-2458-4BA7-B33B-E056AB8D0513}"/>
                </a:ext>
              </a:extLst>
            </p:cNvPr>
            <p:cNvSpPr txBox="1"/>
            <p:nvPr/>
          </p:nvSpPr>
          <p:spPr>
            <a:xfrm>
              <a:off x="2831969" y="5721666"/>
              <a:ext cx="8763786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800" dirty="0">
                  <a:latin typeface="黑体" panose="02010609060101010101" pitchFamily="49" charset="-122"/>
                  <a:ea typeface="黑体" panose="02010609060101010101" pitchFamily="49" charset="-122"/>
                </a:rPr>
                <a:t>不同年龄、性别、身体状况、居住习惯等个体对热疗的反应不同。</a:t>
              </a: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66B31FC2-4DF0-419F-8C77-2496D64C72C6}"/>
              </a:ext>
            </a:extLst>
          </p:cNvPr>
          <p:cNvSpPr txBox="1"/>
          <p:nvPr/>
        </p:nvSpPr>
        <p:spPr>
          <a:xfrm>
            <a:off x="937552" y="3206932"/>
            <a:ext cx="10256721" cy="16514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老年人体温调节功能较差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婴幼儿体温调节中枢发育不完善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昏迷、瘫痪、血液循环不良、血管硬化、感觉迟钝等患者</a:t>
            </a:r>
            <a:endParaRPr lang="en-US" altLang="zh-CN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73874645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灯片编号占位符 3">
            <a:extLst>
              <a:ext uri="{FF2B5EF4-FFF2-40B4-BE49-F238E27FC236}">
                <a16:creationId xmlns:a16="http://schemas.microsoft.com/office/drawing/2014/main" id="{04F13FA5-825D-4E6F-925A-B3CCF65EA79C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4" name="文本占位符 65538">
            <a:extLst>
              <a:ext uri="{FF2B5EF4-FFF2-40B4-BE49-F238E27FC236}">
                <a16:creationId xmlns:a16="http://schemas.microsoft.com/office/drawing/2014/main" id="{FE211594-DF42-4CDA-A99A-91B097205C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9376" y="1196752"/>
            <a:ext cx="10945737" cy="144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171450" indent="-1714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buFont typeface="Wingdings" panose="05000000000000000000" pitchFamily="2" charset="2"/>
              <a:buNone/>
            </a:pPr>
            <a:r>
              <a:rPr lang="en-US" altLang="zh-CN" sz="3200" b="1" dirty="0"/>
              <a:t>        </a:t>
            </a:r>
            <a:r>
              <a:rPr lang="zh-CN" altLang="en-US" sz="3200" b="1" dirty="0"/>
              <a:t>用高于人体温度的物质，作用于机体的局部或全身，以达到促进血液循环、消炎、解痉和缓解疲劳的治疗方法。</a:t>
            </a:r>
          </a:p>
        </p:txBody>
      </p:sp>
      <p:sp>
        <p:nvSpPr>
          <p:cNvPr id="6" name="标题 65537">
            <a:extLst>
              <a:ext uri="{FF2B5EF4-FFF2-40B4-BE49-F238E27FC236}">
                <a16:creationId xmlns:a16="http://schemas.microsoft.com/office/drawing/2014/main" id="{F913CC89-BDB3-4F8B-86BA-610D0C1787A2}"/>
              </a:ext>
            </a:extLst>
          </p:cNvPr>
          <p:cNvSpPr txBox="1">
            <a:spLocks/>
          </p:cNvSpPr>
          <p:nvPr/>
        </p:nvSpPr>
        <p:spPr>
          <a:xfrm>
            <a:off x="695325" y="188913"/>
            <a:ext cx="7543800" cy="1343025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 eaLnBrk="1" hangingPunct="1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zh-CN" altLang="en-US" sz="4300" b="1" noProof="1"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热疗法</a:t>
            </a:r>
            <a:r>
              <a:rPr lang="zh-CN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（</a:t>
            </a:r>
            <a:r>
              <a:rPr lang="en-US" altLang="zh-CN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thermotherapy</a:t>
            </a:r>
            <a:r>
              <a:rPr lang="en-US" altLang="en-US" sz="2600" b="1" noProof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+mn-ea"/>
                <a:ea typeface="+mn-ea"/>
              </a:rPr>
              <a:t>）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D4AE4F2-BDC8-4520-92BA-7BB017AD4A04}"/>
              </a:ext>
            </a:extLst>
          </p:cNvPr>
          <p:cNvSpPr/>
          <p:nvPr/>
        </p:nvSpPr>
        <p:spPr>
          <a:xfrm>
            <a:off x="911424" y="2924944"/>
            <a:ext cx="2088232" cy="2664296"/>
          </a:xfrm>
          <a:prstGeom prst="rect">
            <a:avLst/>
          </a:prstGeom>
          <a:noFill/>
          <a:ln w="28575">
            <a:solidFill>
              <a:schemeClr val="bg2">
                <a:lumMod val="25000"/>
              </a:schemeClr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endParaRPr lang="en-US" altLang="zh-CN" sz="3200" b="1" dirty="0">
              <a:solidFill>
                <a:srgbClr val="6633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热疗法</a:t>
            </a:r>
            <a:r>
              <a:rPr lang="en-US" altLang="zh-CN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zh-CN" altLang="en-US" sz="3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2570A723-9612-4674-A725-C7A9604FA238}"/>
              </a:ext>
            </a:extLst>
          </p:cNvPr>
          <p:cNvSpPr txBox="1"/>
          <p:nvPr/>
        </p:nvSpPr>
        <p:spPr>
          <a:xfrm>
            <a:off x="3287688" y="3064455"/>
            <a:ext cx="489654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b="1" u="sng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干热疗法</a:t>
            </a:r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：热水袋、烤灯等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F69B0E5-5428-4EBB-A66B-DCBBE914D146}"/>
              </a:ext>
            </a:extLst>
          </p:cNvPr>
          <p:cNvSpPr txBox="1"/>
          <p:nvPr/>
        </p:nvSpPr>
        <p:spPr>
          <a:xfrm>
            <a:off x="3287687" y="4501819"/>
            <a:ext cx="813742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u="sng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湿热疗法</a:t>
            </a:r>
            <a:r>
              <a:rPr lang="zh-CN" altLang="en-US" sz="2800" b="1" dirty="0">
                <a:solidFill>
                  <a:srgbClr val="6633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：热湿敷、热水坐浴、局部温水浸泡等</a:t>
            </a:r>
            <a:endParaRPr lang="zh-CN" altLang="en-US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2FB2007-07D7-4382-834B-F2ADC349E0D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1827" y="2641377"/>
            <a:ext cx="2448272" cy="170956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61ACA44E-783C-4F65-8F7C-DDDAEB9B8CB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216" y="3496159"/>
            <a:ext cx="1184647" cy="880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83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7" dur="1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4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to="" calcmode="lin" valueType="num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dvAuto="0"/>
      <p:bldP spid="6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干热疗法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热水袋的使用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0142" y="114784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9859" y="2393683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操作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0" y="1178618"/>
            <a:ext cx="424847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保暖、解痉、镇痛</a:t>
            </a:r>
          </a:p>
        </p:txBody>
      </p:sp>
      <p:sp>
        <p:nvSpPr>
          <p:cNvPr id="9" name="AutoShape 4" descr="图片10">
            <a:extLst>
              <a:ext uri="{FF2B5EF4-FFF2-40B4-BE49-F238E27FC236}">
                <a16:creationId xmlns:a16="http://schemas.microsoft.com/office/drawing/2014/main" id="{B35198D3-CB01-4A2D-BE61-525947FA3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344" y="3170651"/>
            <a:ext cx="2772248" cy="2098457"/>
          </a:xfrm>
          <a:prstGeom prst="roundRect">
            <a:avLst>
              <a:gd name="adj" fmla="val 16667"/>
            </a:avLst>
          </a:prstGeom>
          <a:blipFill dpi="0" rotWithShape="1">
            <a:blip r:embed="rId2"/>
            <a:srcRect/>
            <a:stretch>
              <a:fillRect/>
            </a:stretch>
          </a:blipFill>
          <a:ln w="28575" cmpd="sng">
            <a:solidFill>
              <a:schemeClr val="accent2">
                <a:lumMod val="50000"/>
              </a:schemeClr>
            </a:solidFill>
            <a:round/>
          </a:ln>
          <a:effectLst>
            <a:outerShdw dist="89803" dir="2700000" algn="ctr" rotWithShape="0">
              <a:srgbClr val="FFFF99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0" name="AutoShape 5" descr="1004">
            <a:extLst>
              <a:ext uri="{FF2B5EF4-FFF2-40B4-BE49-F238E27FC236}">
                <a16:creationId xmlns:a16="http://schemas.microsoft.com/office/drawing/2014/main" id="{A0153DDB-D488-4FF3-A5D0-3C02377D0F5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67932" y="3165185"/>
            <a:ext cx="2941873" cy="2070634"/>
          </a:xfrm>
          <a:prstGeom prst="roundRect">
            <a:avLst>
              <a:gd name="adj" fmla="val 16667"/>
            </a:avLst>
          </a:prstGeom>
          <a:blipFill dpi="0" rotWithShape="1">
            <a:blip r:embed="rId3"/>
            <a:srcRect/>
            <a:stretch>
              <a:fillRect/>
            </a:stretch>
          </a:blipFill>
          <a:ln w="28575" cmpd="sng">
            <a:solidFill>
              <a:schemeClr val="accent1">
                <a:lumMod val="50000"/>
              </a:schemeClr>
            </a:solidFill>
            <a:round/>
          </a:ln>
          <a:effectLst>
            <a:outerShdw dist="89803" dir="2700000" algn="ctr" rotWithShape="0">
              <a:srgbClr val="FFFF99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1" name="AutoShape 6" descr="121">
            <a:extLst>
              <a:ext uri="{FF2B5EF4-FFF2-40B4-BE49-F238E27FC236}">
                <a16:creationId xmlns:a16="http://schemas.microsoft.com/office/drawing/2014/main" id="{2D83BDC3-31F7-4A53-82FF-98EFE73111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13679" y="3134687"/>
            <a:ext cx="2862499" cy="2070634"/>
          </a:xfrm>
          <a:prstGeom prst="roundRect">
            <a:avLst>
              <a:gd name="adj" fmla="val 16667"/>
            </a:avLst>
          </a:prstGeom>
          <a:blipFill dpi="0" rotWithShape="1">
            <a:blip r:embed="rId4"/>
            <a:srcRect/>
            <a:stretch>
              <a:fillRect/>
            </a:stretch>
          </a:blipFill>
          <a:ln w="28575" cmpd="sng">
            <a:solidFill>
              <a:schemeClr val="accent1">
                <a:lumMod val="50000"/>
              </a:schemeClr>
            </a:solidFill>
            <a:round/>
          </a:ln>
          <a:effectLst>
            <a:outerShdw dist="89803" dir="2700000" algn="ctr" rotWithShape="0">
              <a:srgbClr val="FFFF99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12" name="AutoShape 7" descr="124">
            <a:extLst>
              <a:ext uri="{FF2B5EF4-FFF2-40B4-BE49-F238E27FC236}">
                <a16:creationId xmlns:a16="http://schemas.microsoft.com/office/drawing/2014/main" id="{391D511B-58A6-484D-A412-ACD4BBA8BC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81047" y="3134687"/>
            <a:ext cx="2619610" cy="2040610"/>
          </a:xfrm>
          <a:prstGeom prst="roundRect">
            <a:avLst>
              <a:gd name="adj" fmla="val 16667"/>
            </a:avLst>
          </a:prstGeom>
          <a:blipFill dpi="0" rotWithShape="1">
            <a:blip r:embed="rId5"/>
            <a:srcRect/>
            <a:stretch>
              <a:fillRect/>
            </a:stretch>
          </a:blipFill>
          <a:ln w="28575" cmpd="sng">
            <a:solidFill>
              <a:schemeClr val="accent1">
                <a:lumMod val="50000"/>
              </a:schemeClr>
            </a:solidFill>
            <a:round/>
          </a:ln>
          <a:effectLst>
            <a:outerShdw dist="89803" dir="2700000" algn="ctr" rotWithShape="0">
              <a:srgbClr val="FFFF99">
                <a:alpha val="50000"/>
              </a:srgbClr>
            </a:outerShdw>
          </a:effec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AF0EAD0-5E86-4722-9943-DA03B43791BF}"/>
              </a:ext>
            </a:extLst>
          </p:cNvPr>
          <p:cNvSpPr txBox="1"/>
          <p:nvPr/>
        </p:nvSpPr>
        <p:spPr>
          <a:xfrm>
            <a:off x="3167932" y="5282778"/>
            <a:ext cx="3312368" cy="10954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一般病人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60-70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  <a:endParaRPr lang="en-US" altLang="zh-CN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特殊病人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50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℃</a:t>
            </a:r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75FB34FE-801A-43A4-A4B0-2C68AC73F1AD}"/>
              </a:ext>
            </a:extLst>
          </p:cNvPr>
          <p:cNvSpPr txBox="1"/>
          <p:nvPr/>
        </p:nvSpPr>
        <p:spPr>
          <a:xfrm>
            <a:off x="6480300" y="5291910"/>
            <a:ext cx="273630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盛水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1/2-2/3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满</a:t>
            </a:r>
            <a:endParaRPr lang="en-US" altLang="zh-CN" sz="2800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9" name="图片 18">
            <a:extLst>
              <a:ext uri="{FF2B5EF4-FFF2-40B4-BE49-F238E27FC236}">
                <a16:creationId xmlns:a16="http://schemas.microsoft.com/office/drawing/2014/main" id="{018F7A55-C6A7-4011-AEB0-D58C8F1066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94140" y="0"/>
            <a:ext cx="1089885" cy="138491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80DB2DF-0FFD-4CBF-9D5C-5642291F1A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84432" y="-3608"/>
            <a:ext cx="1085182" cy="1383912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A11D1D82-FAB2-4A30-807B-26587A138C17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EFFFF"/>
              </a:clrFrom>
              <a:clrTo>
                <a:srgbClr val="FE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5384" y="4519"/>
            <a:ext cx="1089885" cy="13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19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utoUpdateAnimBg="0"/>
      <p:bldP spid="10" grpId="0" animBg="1" autoUpdateAnimBg="0"/>
      <p:bldP spid="11" grpId="0" animBg="1" autoUpdateAnimBg="0"/>
      <p:bldP spid="12" grpId="0" animBg="1" autoUpdateAnimBg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9F1D4D-8230-4F8B-8DF2-2D27B764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64062"/>
            <a:ext cx="2831976" cy="2831976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F05617-5D07-4115-881B-970CC7ECDA6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C5A978-6118-48CF-B975-CEDAB709F4DA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干热疗法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热水袋的使用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F11199-05C1-4523-AFC5-BA5449505EBB}"/>
              </a:ext>
            </a:extLst>
          </p:cNvPr>
          <p:cNvSpPr txBox="1"/>
          <p:nvPr/>
        </p:nvSpPr>
        <p:spPr>
          <a:xfrm>
            <a:off x="2711625" y="1622051"/>
            <a:ext cx="9073008" cy="432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忌用冰袋代替热水袋使用，以免漏水烫伤。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婴幼儿、老年人、昏迷、肢体麻痹的病人使用热水袋时，温度应在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50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℃</a:t>
            </a:r>
            <a:r>
              <a:rPr lang="zh-CN" altLang="en-US" sz="2800" dirty="0">
                <a:latin typeface="+mn-ea"/>
                <a:ea typeface="+mn-ea"/>
              </a:rPr>
              <a:t>以内。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经常观察病人皮肤颜色，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如发现潮红、疼痛，</a:t>
            </a:r>
            <a:r>
              <a:rPr lang="zh-CN" altLang="en-US" sz="2800" dirty="0">
                <a:latin typeface="+mn-ea"/>
                <a:ea typeface="+mn-ea"/>
              </a:rPr>
              <a:t>立即停止，并局部涂抹凡士林。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持续使用热水袋，应</a:t>
            </a:r>
            <a:r>
              <a:rPr lang="en-US" altLang="zh-CN" sz="2800" dirty="0">
                <a:latin typeface="+mn-ea"/>
                <a:ea typeface="+mn-ea"/>
              </a:rPr>
              <a:t>30min</a:t>
            </a:r>
            <a:r>
              <a:rPr lang="zh-CN" altLang="en-US" sz="2800" dirty="0">
                <a:latin typeface="+mn-ea"/>
                <a:ea typeface="+mn-ea"/>
              </a:rPr>
              <a:t>检查一次水温，及时更换。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严格交班：做好床头交班，认真检查局部皮肤。</a:t>
            </a:r>
            <a:endParaRPr lang="en-US" altLang="zh-CN" sz="2800" dirty="0">
              <a:latin typeface="+mn-ea"/>
              <a:ea typeface="+mn-ea"/>
            </a:endParaRPr>
          </a:p>
          <a:p>
            <a:pPr>
              <a:lnSpc>
                <a:spcPct val="125000"/>
              </a:lnSpc>
            </a:pPr>
            <a:endParaRPr lang="en-US" altLang="zh-CN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3034211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干热疗法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烤灯的使用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0142" y="114784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9859" y="2393683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用物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0" y="1178663"/>
            <a:ext cx="82089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消炎、消肿、解痉、镇痛，促使创面干燥、结痂，保护肉芽组织生长，促进伤口愈合。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E4AC8C02-D0EA-4A52-929A-6858822B33EE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59696" y="2393683"/>
            <a:ext cx="3109595" cy="365887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901BD6CB-9818-421D-8A40-91B5EC965CE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9EFF0">
                  <a:alpha val="100000"/>
                </a:srgbClr>
              </a:clrFrom>
              <a:clrTo>
                <a:srgbClr val="F9EFF0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960096" y="2204863"/>
            <a:ext cx="3888300" cy="388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94410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AB4746B7-BA8E-4CB6-9F4D-10DEF94C4BD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88" y="620688"/>
            <a:ext cx="9127926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779450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干热疗法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烤灯的使用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0142" y="114784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A6BF8BCF-9116-436C-8E15-40EF3FF8852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893770"/>
              </p:ext>
            </p:extLst>
          </p:nvPr>
        </p:nvGraphicFramePr>
        <p:xfrm>
          <a:off x="506761" y="1844825"/>
          <a:ext cx="113772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0" name="文本框 9">
            <a:extLst>
              <a:ext uri="{FF2B5EF4-FFF2-40B4-BE49-F238E27FC236}">
                <a16:creationId xmlns:a16="http://schemas.microsoft.com/office/drawing/2014/main" id="{548642C2-9EC7-4D34-933C-BEED4659126E}"/>
              </a:ext>
            </a:extLst>
          </p:cNvPr>
          <p:cNvSpPr txBox="1"/>
          <p:nvPr/>
        </p:nvSpPr>
        <p:spPr>
          <a:xfrm>
            <a:off x="4511824" y="3219856"/>
            <a:ext cx="3312368" cy="21727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治疗部位上方或侧方；有保护罩的可垂直照射，距离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30-50cm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。</a:t>
            </a:r>
            <a:endParaRPr lang="en-US" altLang="zh-CN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0856F30E-20F0-40E2-8010-33F0F66031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408" y="3274767"/>
            <a:ext cx="3744416" cy="2086349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6C1AC675-9CF8-4C07-8E04-86F201104FEC}"/>
              </a:ext>
            </a:extLst>
          </p:cNvPr>
          <p:cNvSpPr txBox="1"/>
          <p:nvPr/>
        </p:nvSpPr>
        <p:spPr>
          <a:xfrm>
            <a:off x="623392" y="5583565"/>
            <a:ext cx="72454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面部、颈部、前胸照射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：应戴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有色眼镜</a:t>
            </a:r>
            <a:r>
              <a:rPr lang="zh-CN" altLang="en-US" sz="2400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或用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纱布遮盖</a:t>
            </a:r>
            <a:endParaRPr lang="zh-CN" altLang="en-US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3D5290DB-1476-43C7-8C88-6FA06894E6C3}"/>
              </a:ext>
            </a:extLst>
          </p:cNvPr>
          <p:cNvSpPr txBox="1"/>
          <p:nvPr/>
        </p:nvSpPr>
        <p:spPr>
          <a:xfrm>
            <a:off x="7884600" y="3290527"/>
            <a:ext cx="353999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每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5min</a:t>
            </a:r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观察一次，</a:t>
            </a:r>
            <a:endParaRPr lang="en-US" altLang="zh-CN" sz="2800" b="1" dirty="0">
              <a:solidFill>
                <a:srgbClr val="00206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800" b="1" dirty="0">
                <a:solidFill>
                  <a:srgbClr val="00206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照射时长</a:t>
            </a:r>
            <a:r>
              <a:rPr lang="en-US" altLang="zh-CN" sz="28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20-30min.</a:t>
            </a:r>
            <a:endParaRPr lang="zh-CN" altLang="en-US" sz="28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23386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9F1D4D-8230-4F8B-8DF2-2D27B764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64062"/>
            <a:ext cx="2831976" cy="2831976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F05617-5D07-4115-881B-970CC7ECDA6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2C5A978-6118-48CF-B975-CEDAB709F4DA}"/>
              </a:ext>
            </a:extLst>
          </p:cNvPr>
          <p:cNvSpPr txBox="1"/>
          <p:nvPr/>
        </p:nvSpPr>
        <p:spPr>
          <a:xfrm>
            <a:off x="623392" y="548680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干热疗法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烤灯的使用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F11199-05C1-4523-AFC5-BA5449505EBB}"/>
              </a:ext>
            </a:extLst>
          </p:cNvPr>
          <p:cNvSpPr txBox="1"/>
          <p:nvPr/>
        </p:nvSpPr>
        <p:spPr>
          <a:xfrm>
            <a:off x="2711625" y="1622051"/>
            <a:ext cx="9073008" cy="432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病人出现发热、心悸、头晕等不适或局部皮肤紫红，立即停止照射，发红处涂凡士林。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多次红外线照射，皮肤可现网状红斑、色素沉着。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烤灯距离治疗部位</a:t>
            </a:r>
            <a:r>
              <a:rPr lang="en-US" altLang="zh-CN" sz="2800" b="1" dirty="0">
                <a:solidFill>
                  <a:srgbClr val="C00000"/>
                </a:solidFill>
                <a:latin typeface="+mn-ea"/>
                <a:ea typeface="+mn-ea"/>
              </a:rPr>
              <a:t>30-50cm</a:t>
            </a:r>
            <a:r>
              <a:rPr lang="zh-CN" altLang="en-US" sz="2800" dirty="0">
                <a:latin typeface="+mn-ea"/>
                <a:ea typeface="+mn-ea"/>
              </a:rPr>
              <a:t>，每次照射</a:t>
            </a:r>
            <a:r>
              <a:rPr lang="en-US" altLang="zh-CN" sz="2800" b="1" dirty="0">
                <a:solidFill>
                  <a:srgbClr val="C00000"/>
                </a:solidFill>
                <a:latin typeface="+mn-ea"/>
                <a:ea typeface="+mn-ea"/>
              </a:rPr>
              <a:t>20-30min</a:t>
            </a:r>
            <a:r>
              <a:rPr lang="zh-CN" altLang="en-US" sz="2800" dirty="0">
                <a:latin typeface="+mn-ea"/>
                <a:ea typeface="+mn-ea"/>
              </a:rPr>
              <a:t>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治疗完毕，病人室内休息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15min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后再</a:t>
            </a:r>
            <a:r>
              <a:rPr lang="zh-CN" altLang="en-US" sz="2800" dirty="0">
                <a:latin typeface="+mn-ea"/>
                <a:ea typeface="+mn-ea"/>
              </a:rPr>
              <a:t>外出，防止感冒。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使用过程中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避免触摸灯泡</a:t>
            </a:r>
            <a:r>
              <a:rPr lang="zh-CN" altLang="en-US" sz="2800" dirty="0">
                <a:latin typeface="+mn-ea"/>
                <a:ea typeface="+mn-ea"/>
              </a:rPr>
              <a:t>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意识不清、局部感觉障碍等病人使用时，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加大灯距，</a:t>
            </a:r>
            <a:r>
              <a:rPr lang="zh-CN" altLang="en-US" sz="2800" dirty="0">
                <a:latin typeface="+mn-ea"/>
                <a:ea typeface="+mn-ea"/>
              </a:rPr>
              <a:t>防止烫伤。</a:t>
            </a:r>
            <a:endParaRPr lang="en-US" altLang="zh-CN" sz="28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126872045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湿热敷法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0142" y="114784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9859" y="2393683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用物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0" y="1178663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消炎、消肿、解痉、镇痛。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FF2481D-CDC5-4C3E-97F7-B7BC42AA8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472" y="3429000"/>
            <a:ext cx="3240087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93DABFF-B5B9-46B5-AC6C-2DA06BC17A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6142" y="3427834"/>
            <a:ext cx="3512534" cy="2452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08668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湿热敷法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0142" y="1147841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49859" y="2393683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855640" y="1178663"/>
            <a:ext cx="820891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消炎、消肿、解痉、镇痛。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4F87BA8F-4291-4E6E-8B1B-8D6C44CAB6A9}"/>
              </a:ext>
            </a:extLst>
          </p:cNvPr>
          <p:cNvGraphicFramePr/>
          <p:nvPr/>
        </p:nvGraphicFramePr>
        <p:xfrm>
          <a:off x="407368" y="3429000"/>
          <a:ext cx="113772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3">
            <a:extLst>
              <a:ext uri="{FF2B5EF4-FFF2-40B4-BE49-F238E27FC236}">
                <a16:creationId xmlns:a16="http://schemas.microsoft.com/office/drawing/2014/main" id="{9AAE23B6-35E7-464E-870B-E915B5723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276" y="4514914"/>
            <a:ext cx="2083548" cy="185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FBCF7BD-C0AE-4918-9B71-8A27B52EB8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1864" y="4475115"/>
            <a:ext cx="2283940" cy="1852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>
            <a:extLst>
              <a:ext uri="{FF2B5EF4-FFF2-40B4-BE49-F238E27FC236}">
                <a16:creationId xmlns:a16="http://schemas.microsoft.com/office/drawing/2014/main" id="{DEEE8DB4-4842-408A-B555-25AEC228F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6078" y="4475115"/>
            <a:ext cx="3168352" cy="190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52797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9F1D4D-8230-4F8B-8DF2-2D27B764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64062"/>
            <a:ext cx="2831976" cy="2831976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F05617-5D07-4115-881B-970CC7ECDA6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F11199-05C1-4523-AFC5-BA5449505EBB}"/>
              </a:ext>
            </a:extLst>
          </p:cNvPr>
          <p:cNvSpPr txBox="1"/>
          <p:nvPr/>
        </p:nvSpPr>
        <p:spPr>
          <a:xfrm>
            <a:off x="2711625" y="1622051"/>
            <a:ext cx="9073008" cy="43271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对伤口部位湿热敷应执行无菌操作，治疗后按外科换药法处理伤口。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治疗过程中注意敷布的温度及病人皮肤颜色，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3-5min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更换一次敷布</a:t>
            </a:r>
            <a:r>
              <a:rPr lang="zh-CN" altLang="en-US" sz="2800" dirty="0">
                <a:latin typeface="+mn-ea"/>
                <a:ea typeface="+mn-ea"/>
              </a:rPr>
              <a:t>，维持适当温度。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如果病人湿热敷的部位对压力无禁忌，可在敷布之上先放置热水袋，再盖上大毛巾，保持温度。</a:t>
            </a:r>
            <a:endParaRPr lang="en-US" altLang="zh-CN" sz="2800" dirty="0">
              <a:latin typeface="+mn-ea"/>
              <a:ea typeface="+mn-ea"/>
            </a:endParaRP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进行面部湿热敷，病人室内休息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30min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后再</a:t>
            </a:r>
            <a:r>
              <a:rPr lang="zh-CN" altLang="en-US" sz="2800" dirty="0">
                <a:latin typeface="+mn-ea"/>
                <a:ea typeface="+mn-ea"/>
              </a:rPr>
              <a:t>外出，防止感冒。</a:t>
            </a:r>
            <a:endParaRPr lang="en-US" altLang="zh-CN" sz="2800" dirty="0">
              <a:latin typeface="+mn-ea"/>
              <a:ea typeface="+mn-ea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8DCBC3FA-3582-4150-881A-830942E6F464}"/>
              </a:ext>
            </a:extLst>
          </p:cNvPr>
          <p:cNvSpPr txBox="1"/>
          <p:nvPr/>
        </p:nvSpPr>
        <p:spPr>
          <a:xfrm>
            <a:off x="623392" y="590436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湿热敷法</a:t>
            </a:r>
            <a:endParaRPr lang="zh-CN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5165859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热水坐浴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8021" y="1074868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38021" y="295002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用物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797461" y="936653"/>
            <a:ext cx="8496944" cy="1634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①减轻局部疼痛、水肿、炎症，使病人清洁、舒适。②用于会阴、肛门、外生殖器疾患及盆腔充血、水肿、炎症、疼痛。</a:t>
            </a:r>
          </a:p>
        </p:txBody>
      </p:sp>
      <p:pic>
        <p:nvPicPr>
          <p:cNvPr id="9" name="Picture 10" descr="坐浴椅B">
            <a:extLst>
              <a:ext uri="{FF2B5EF4-FFF2-40B4-BE49-F238E27FC236}">
                <a16:creationId xmlns:a16="http://schemas.microsoft.com/office/drawing/2014/main" id="{08A4DC7C-DB3B-4B2E-9C8D-831D39F96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1643" y="2564895"/>
            <a:ext cx="3138247" cy="366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49B04CC8-9180-427B-8A29-43AE3A167E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76" y="4545701"/>
            <a:ext cx="3042086" cy="1680958"/>
          </a:xfrm>
          <a:prstGeom prst="rect">
            <a:avLst/>
          </a:prstGeom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FACCC661-2338-4063-974C-2D8D9758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882" y="2718490"/>
            <a:ext cx="9196118" cy="1634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25000"/>
              </a:lnSpc>
              <a:buClr>
                <a:srgbClr val="00968D"/>
              </a:buClr>
            </a:pP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1.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坐浴椅      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25000"/>
              </a:lnSpc>
              <a:buClr>
                <a:srgbClr val="00968D"/>
              </a:buClr>
            </a:pP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2.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坐浴液（常用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1:5000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高锰酸钾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）</a:t>
            </a:r>
            <a:endParaRPr lang="en-US" altLang="zh-CN" sz="2800" dirty="0">
              <a:solidFill>
                <a:srgbClr val="00968D"/>
              </a:solidFill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25000"/>
              </a:lnSpc>
              <a:buClr>
                <a:srgbClr val="00968D"/>
              </a:buClr>
            </a:pP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3.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热水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40</a:t>
            </a:r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－</a:t>
            </a:r>
            <a:r>
              <a:rPr lang="en-US" altLang="zh-CN" sz="2800" dirty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45℃ </a:t>
            </a:r>
          </a:p>
        </p:txBody>
      </p:sp>
    </p:spTree>
    <p:extLst>
      <p:ext uri="{BB962C8B-B14F-4D97-AF65-F5344CB8AC3E}">
        <p14:creationId xmlns:p14="http://schemas.microsoft.com/office/powerpoint/2010/main" val="117883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热水坐浴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17768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4F87BA8F-4291-4E6E-8B1B-8D6C44CAB6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61798719"/>
              </p:ext>
            </p:extLst>
          </p:nvPr>
        </p:nvGraphicFramePr>
        <p:xfrm>
          <a:off x="506761" y="2133076"/>
          <a:ext cx="113772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EA4107E0-E3F0-45DE-97D3-0980018B45D8}"/>
              </a:ext>
            </a:extLst>
          </p:cNvPr>
          <p:cNvSpPr txBox="1"/>
          <p:nvPr/>
        </p:nvSpPr>
        <p:spPr>
          <a:xfrm>
            <a:off x="2783632" y="5030121"/>
            <a:ext cx="2702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浴盆内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1/2</a:t>
            </a: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满</a:t>
            </a:r>
            <a:endParaRPr lang="en-US" altLang="zh-CN" sz="2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调节水温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40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45℃ </a:t>
            </a:r>
            <a:endParaRPr lang="zh-CN" altLang="en-US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A7C12A1-C806-4CEC-B600-C6823CA76AC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735" b="54694"/>
          <a:stretch/>
        </p:blipFill>
        <p:spPr>
          <a:xfrm>
            <a:off x="2898221" y="3276838"/>
            <a:ext cx="1639299" cy="157913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B20B664-C1D1-4EA5-ABA1-BD03C1A81A1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024" t="57846" r="2221" b="2901"/>
          <a:stretch/>
        </p:blipFill>
        <p:spPr>
          <a:xfrm>
            <a:off x="7896200" y="3296336"/>
            <a:ext cx="1512168" cy="1512167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F60E9616-40DC-42B0-9ECC-5E812D3C0FF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76" t="24791" r="35186" b="19495"/>
          <a:stretch/>
        </p:blipFill>
        <p:spPr>
          <a:xfrm>
            <a:off x="5485680" y="3296337"/>
            <a:ext cx="1419425" cy="1472275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5E50D0A2-F5B6-43D7-8D9B-4C9C61F503A5}"/>
              </a:ext>
            </a:extLst>
          </p:cNvPr>
          <p:cNvSpPr txBox="1"/>
          <p:nvPr/>
        </p:nvSpPr>
        <p:spPr>
          <a:xfrm>
            <a:off x="7877465" y="4832431"/>
            <a:ext cx="2702048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rgbClr val="00968D"/>
              </a:buClr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时间 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15</a:t>
            </a:r>
            <a:r>
              <a:rPr lang="zh-CN" altLang="en-US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20 min</a:t>
            </a:r>
            <a:endParaRPr lang="en-US" altLang="zh-CN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5043950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9F1D4D-8230-4F8B-8DF2-2D27B764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64062"/>
            <a:ext cx="2831976" cy="2831976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F05617-5D07-4115-881B-970CC7ECDA6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F11199-05C1-4523-AFC5-BA5449505EBB}"/>
              </a:ext>
            </a:extLst>
          </p:cNvPr>
          <p:cNvSpPr txBox="1"/>
          <p:nvPr/>
        </p:nvSpPr>
        <p:spPr>
          <a:xfrm>
            <a:off x="2711625" y="1622051"/>
            <a:ext cx="9073008" cy="32499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坐浴前先排尿、排便。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坐浴部位有伤口，应备无菌浴盆及药液；坐浴后按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无菌技术</a:t>
            </a:r>
            <a:r>
              <a:rPr lang="zh-CN" altLang="en-US" sz="2800" dirty="0">
                <a:latin typeface="+mn-ea"/>
                <a:ea typeface="+mn-ea"/>
              </a:rPr>
              <a:t>处理伤口。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女性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经期、妊娠后期、产后</a:t>
            </a:r>
            <a:r>
              <a:rPr lang="en-US" altLang="zh-CN" sz="2800" dirty="0">
                <a:solidFill>
                  <a:srgbClr val="C00000"/>
                </a:solidFill>
                <a:latin typeface="+mn-ea"/>
                <a:ea typeface="+mn-ea"/>
              </a:rPr>
              <a:t>2</a:t>
            </a:r>
            <a:r>
              <a:rPr lang="zh-CN" altLang="en-US" sz="2800" dirty="0">
                <a:solidFill>
                  <a:srgbClr val="C00000"/>
                </a:solidFill>
                <a:latin typeface="+mn-ea"/>
                <a:ea typeface="+mn-ea"/>
              </a:rPr>
              <a:t>周内、阴道出血、盆腔急性炎症</a:t>
            </a:r>
            <a:r>
              <a:rPr lang="zh-CN" altLang="en-US" sz="2800" dirty="0">
                <a:latin typeface="+mn-ea"/>
                <a:ea typeface="+mn-ea"/>
              </a:rPr>
              <a:t>不宜坐浴，以免感染。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加强监测、倾听主诉。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D8E515-F3BF-4AEC-8D87-974D6DDC6FE7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热水坐浴</a:t>
            </a:r>
            <a:endParaRPr lang="zh-CN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954033727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温水浸泡法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3" name="流程图: 终止 2">
            <a:extLst>
              <a:ext uri="{FF2B5EF4-FFF2-40B4-BE49-F238E27FC236}">
                <a16:creationId xmlns:a16="http://schemas.microsoft.com/office/drawing/2014/main" id="{8AC19978-C24A-4167-99CB-7A20269B656D}"/>
              </a:ext>
            </a:extLst>
          </p:cNvPr>
          <p:cNvSpPr/>
          <p:nvPr/>
        </p:nvSpPr>
        <p:spPr>
          <a:xfrm>
            <a:off x="938021" y="1074868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目的</a:t>
            </a: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938021" y="2718490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用物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41B28CBB-0484-4AE5-AB4D-9108F1DC8F89}"/>
              </a:ext>
            </a:extLst>
          </p:cNvPr>
          <p:cNvSpPr txBox="1"/>
          <p:nvPr/>
        </p:nvSpPr>
        <p:spPr>
          <a:xfrm>
            <a:off x="2927648" y="1087217"/>
            <a:ext cx="8496944" cy="556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</a:pP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</a:rPr>
              <a:t>消炎、镇痛，清洁、伤口消毒。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FACCC661-2338-4063-974C-2D8D975847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5882" y="2718490"/>
            <a:ext cx="9196118" cy="10954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2857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indent="0">
              <a:lnSpc>
                <a:spcPct val="125000"/>
              </a:lnSpc>
              <a:buClr>
                <a:srgbClr val="00968D"/>
              </a:buClr>
            </a:pP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1.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浸泡盆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      </a:t>
            </a:r>
            <a:endParaRPr lang="en-US" altLang="zh-CN" sz="2800" dirty="0">
              <a:solidFill>
                <a:schemeClr val="tx1"/>
              </a:solidFill>
              <a:latin typeface="黑体" panose="02010609060101010101" pitchFamily="49" charset="-122"/>
              <a:ea typeface="黑体" panose="02010609060101010101" pitchFamily="49" charset="-122"/>
              <a:sym typeface="微软雅黑" panose="020B0503020204020204" pitchFamily="34" charset="-122"/>
            </a:endParaRPr>
          </a:p>
          <a:p>
            <a:pPr marL="0" indent="0">
              <a:lnSpc>
                <a:spcPct val="125000"/>
              </a:lnSpc>
              <a:buClr>
                <a:srgbClr val="00968D"/>
              </a:buClr>
            </a:pPr>
            <a:r>
              <a:rPr lang="en-US" altLang="zh-CN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2.</a:t>
            </a:r>
            <a:r>
              <a:rPr lang="zh-CN" altLang="en-US" sz="2800" dirty="0"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热水</a:t>
            </a:r>
            <a:r>
              <a:rPr lang="zh-CN" altLang="en-US" sz="2800" dirty="0">
                <a:solidFill>
                  <a:schemeClr val="tx1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：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43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－</a:t>
            </a:r>
            <a:r>
              <a:rPr lang="en-US" altLang="zh-CN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sym typeface="微软雅黑" panose="020B0503020204020204" pitchFamily="34" charset="-122"/>
              </a:rPr>
              <a:t>46℃ </a:t>
            </a:r>
          </a:p>
        </p:txBody>
      </p:sp>
      <p:pic>
        <p:nvPicPr>
          <p:cNvPr id="2" name="Picture 3" descr="126">
            <a:extLst>
              <a:ext uri="{FF2B5EF4-FFF2-40B4-BE49-F238E27FC236}">
                <a16:creationId xmlns:a16="http://schemas.microsoft.com/office/drawing/2014/main" id="{0032EAB3-8AE6-4D89-8F57-CE1020CC0F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8088" y="2399737"/>
            <a:ext cx="3851275" cy="3652838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3697115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灯片编号占位符 3">
            <a:extLst>
              <a:ext uri="{FF2B5EF4-FFF2-40B4-BE49-F238E27FC236}">
                <a16:creationId xmlns:a16="http://schemas.microsoft.com/office/drawing/2014/main" id="{B267464F-8889-4EEB-BB06-8A920C1D7292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0BD60713-1145-4E9D-9298-DEADE1C3A22D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温水浸泡法</a:t>
            </a:r>
            <a:endParaRPr lang="zh-CN" altLang="en-US" sz="3200" dirty="0">
              <a:latin typeface="+mn-ea"/>
              <a:ea typeface="+mn-ea"/>
            </a:endParaRPr>
          </a:p>
        </p:txBody>
      </p:sp>
      <p:sp>
        <p:nvSpPr>
          <p:cNvPr id="4" name="流程图: 终止 3">
            <a:extLst>
              <a:ext uri="{FF2B5EF4-FFF2-40B4-BE49-F238E27FC236}">
                <a16:creationId xmlns:a16="http://schemas.microsoft.com/office/drawing/2014/main" id="{E5CF180B-C94E-4476-A08A-404BB548FAE8}"/>
              </a:ext>
            </a:extLst>
          </p:cNvPr>
          <p:cNvSpPr/>
          <p:nvPr/>
        </p:nvSpPr>
        <p:spPr>
          <a:xfrm>
            <a:off x="839416" y="1177685"/>
            <a:ext cx="1728192" cy="584775"/>
          </a:xfrm>
          <a:prstGeom prst="flowChartTerminator">
            <a:avLst/>
          </a:prstGeom>
          <a:solidFill>
            <a:schemeClr val="bg2">
              <a:lumMod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/>
              <a:t>实施</a:t>
            </a:r>
          </a:p>
        </p:txBody>
      </p:sp>
      <p:graphicFrame>
        <p:nvGraphicFramePr>
          <p:cNvPr id="2" name="图示 1">
            <a:extLst>
              <a:ext uri="{FF2B5EF4-FFF2-40B4-BE49-F238E27FC236}">
                <a16:creationId xmlns:a16="http://schemas.microsoft.com/office/drawing/2014/main" id="{4F87BA8F-4291-4E6E-8B1B-8D6C44CAB6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23119839"/>
              </p:ext>
            </p:extLst>
          </p:nvPr>
        </p:nvGraphicFramePr>
        <p:xfrm>
          <a:off x="506761" y="2133076"/>
          <a:ext cx="11377264" cy="100811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文本框 8">
            <a:extLst>
              <a:ext uri="{FF2B5EF4-FFF2-40B4-BE49-F238E27FC236}">
                <a16:creationId xmlns:a16="http://schemas.microsoft.com/office/drawing/2014/main" id="{EA4107E0-E3F0-45DE-97D3-0980018B45D8}"/>
              </a:ext>
            </a:extLst>
          </p:cNvPr>
          <p:cNvSpPr txBox="1"/>
          <p:nvPr/>
        </p:nvSpPr>
        <p:spPr>
          <a:xfrm>
            <a:off x="2783632" y="3301315"/>
            <a:ext cx="27020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浴盆内</a:t>
            </a:r>
            <a:r>
              <a:rPr lang="en-US" altLang="zh-CN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1/2</a:t>
            </a:r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满</a:t>
            </a:r>
            <a:endParaRPr lang="en-US" altLang="zh-CN" sz="2400" dirty="0">
              <a:solidFill>
                <a:srgbClr val="0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  <a:sym typeface="+mn-ea"/>
            </a:endParaRPr>
          </a:p>
          <a:p>
            <a:r>
              <a:rPr lang="zh-CN" altLang="en-US" sz="2400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调节水温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43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～</a:t>
            </a:r>
            <a:r>
              <a:rPr lang="en-US" altLang="zh-CN" sz="24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46℃ </a:t>
            </a:r>
            <a:endParaRPr lang="zh-CN" altLang="en-US" sz="2400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17" name="文本框 16">
            <a:extLst>
              <a:ext uri="{FF2B5EF4-FFF2-40B4-BE49-F238E27FC236}">
                <a16:creationId xmlns:a16="http://schemas.microsoft.com/office/drawing/2014/main" id="{5E50D0A2-F5B6-43D7-8D9B-4C9C61F503A5}"/>
              </a:ext>
            </a:extLst>
          </p:cNvPr>
          <p:cNvSpPr txBox="1"/>
          <p:nvPr/>
        </p:nvSpPr>
        <p:spPr>
          <a:xfrm>
            <a:off x="7824192" y="3178917"/>
            <a:ext cx="2702048" cy="5810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>
              <a:lnSpc>
                <a:spcPct val="150000"/>
              </a:lnSpc>
              <a:buClr>
                <a:srgbClr val="00968D"/>
              </a:buClr>
            </a:pPr>
            <a:r>
              <a:rPr lang="zh-CN" altLang="en-US" sz="2400" b="1" dirty="0">
                <a:solidFill>
                  <a:srgbClr val="0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时间 </a:t>
            </a:r>
            <a:r>
              <a:rPr lang="en-US" altLang="zh-CN" sz="2400" b="1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微软雅黑" panose="020B0503020204020204" pitchFamily="34" charset="-122"/>
                <a:sym typeface="+mn-ea"/>
              </a:rPr>
              <a:t>30 min</a:t>
            </a:r>
            <a:endParaRPr lang="en-US" altLang="zh-CN" sz="2400" b="1" dirty="0">
              <a:solidFill>
                <a:srgbClr val="C00000"/>
              </a:solidFill>
              <a:latin typeface="黑体" panose="02010609060101010101" pitchFamily="49" charset="-122"/>
              <a:ea typeface="黑体" panose="02010609060101010101" pitchFamily="49" charset="-122"/>
              <a:cs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557384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灯片编号占位符 3">
            <a:extLst>
              <a:ext uri="{FF2B5EF4-FFF2-40B4-BE49-F238E27FC236}">
                <a16:creationId xmlns:a16="http://schemas.microsoft.com/office/drawing/2014/main" id="{2989FE55-0392-46DF-8576-42464AC323DA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A1E85F5C-2CBD-4957-84B1-ECE1920F0513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1754" y="1813875"/>
            <a:ext cx="3186357" cy="3963889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EF85781F-2061-43B0-ADFC-735370CE8058}"/>
              </a:ext>
            </a:extLst>
          </p:cNvPr>
          <p:cNvGrpSpPr/>
          <p:nvPr/>
        </p:nvGrpSpPr>
        <p:grpSpPr>
          <a:xfrm>
            <a:off x="5951984" y="1805466"/>
            <a:ext cx="5758059" cy="3816036"/>
            <a:chOff x="409949" y="334963"/>
            <a:chExt cx="6241676" cy="3816036"/>
          </a:xfrm>
        </p:grpSpPr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B04912F5-5D1C-4C9C-BA8C-7C8AAE13B164}"/>
                </a:ext>
              </a:extLst>
            </p:cNvPr>
            <p:cNvSpPr/>
            <p:nvPr/>
          </p:nvSpPr>
          <p:spPr>
            <a:xfrm>
              <a:off x="458788" y="334963"/>
              <a:ext cx="6192837" cy="585787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冷疗法的</a:t>
              </a:r>
              <a:r>
                <a:rPr lang="zh-CN" altLang="en-US" sz="3200" b="1" u="sng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目的</a:t>
              </a:r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E9397287-A639-4C47-8D5D-D77157B724BE}"/>
                </a:ext>
              </a:extLst>
            </p:cNvPr>
            <p:cNvSpPr/>
            <p:nvPr/>
          </p:nvSpPr>
          <p:spPr>
            <a:xfrm>
              <a:off x="409949" y="1143257"/>
              <a:ext cx="5688012" cy="5842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应用冷疗法的</a:t>
              </a:r>
              <a:r>
                <a:rPr lang="zh-CN" altLang="en-US" sz="3200" b="1" u="sng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禁忌</a:t>
              </a:r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6F4A8A6A-4F33-4A68-826C-28B8548A7730}"/>
                </a:ext>
              </a:extLst>
            </p:cNvPr>
            <p:cNvSpPr/>
            <p:nvPr/>
          </p:nvSpPr>
          <p:spPr>
            <a:xfrm>
              <a:off x="453843" y="1949964"/>
              <a:ext cx="4943475" cy="58420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冷疗法的</a:t>
              </a:r>
              <a:r>
                <a:rPr lang="zh-CN" altLang="en-US" sz="3200" b="1" u="sng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效应</a:t>
              </a:r>
            </a:p>
          </p:txBody>
        </p:sp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266D08E-0F55-4BDD-856D-12D0C96AD880}"/>
                </a:ext>
              </a:extLst>
            </p:cNvPr>
            <p:cNvSpPr/>
            <p:nvPr/>
          </p:nvSpPr>
          <p:spPr>
            <a:xfrm>
              <a:off x="458788" y="2756671"/>
              <a:ext cx="52050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冷疗法效果的</a:t>
              </a:r>
              <a:r>
                <a:rPr lang="zh-CN" altLang="en-US" sz="3200" b="1" u="sng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影响因素</a:t>
              </a:r>
            </a:p>
          </p:txBody>
        </p:sp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3F358588-0D3F-4933-BA4B-B23F8270E7D2}"/>
                </a:ext>
              </a:extLst>
            </p:cNvPr>
            <p:cNvSpPr/>
            <p:nvPr/>
          </p:nvSpPr>
          <p:spPr>
            <a:xfrm>
              <a:off x="458788" y="3566224"/>
              <a:ext cx="52050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457200" indent="-457200" eaLnBrk="1" hangingPunct="1">
                <a:buFont typeface="Wingdings" panose="05000000000000000000" pitchFamily="2" charset="2"/>
                <a:buChar char="u"/>
                <a:defRPr/>
              </a:pPr>
              <a:r>
                <a:rPr lang="zh-CN" altLang="en-US" sz="3200" b="1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冷疗法的</a:t>
              </a:r>
              <a:r>
                <a:rPr lang="zh-CN" altLang="en-US" sz="3200" b="1" u="sng" dirty="0">
                  <a:solidFill>
                    <a:schemeClr val="accent6">
                      <a:lumMod val="50000"/>
                    </a:schemeClr>
                  </a:solidFill>
                  <a:latin typeface="微软雅黑" panose="020B0503020204020204" pitchFamily="34" charset="-122"/>
                  <a:ea typeface="微软雅黑" panose="020B0503020204020204" pitchFamily="34" charset="-122"/>
                </a:rPr>
                <a:t>应用</a:t>
              </a:r>
            </a:p>
          </p:txBody>
        </p:sp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37EA23D0-2BDA-4143-A117-41BC1C78455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521" r="3388" b="6150"/>
          <a:stretch/>
        </p:blipFill>
        <p:spPr>
          <a:xfrm>
            <a:off x="1321754" y="188640"/>
            <a:ext cx="1272669" cy="12341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897E0395-4E1F-4B88-AFE4-63CD7CF4A0A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6102" r="7427" b="5810"/>
          <a:stretch/>
        </p:blipFill>
        <p:spPr>
          <a:xfrm>
            <a:off x="3143672" y="188640"/>
            <a:ext cx="1251448" cy="1296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457011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9F1D4D-8230-4F8B-8DF2-2D27B764E815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28" y="3564062"/>
            <a:ext cx="2831976" cy="2831976"/>
          </a:xfrm>
          <a:prstGeom prst="rect">
            <a:avLst/>
          </a:prstGeom>
        </p:spPr>
      </p:pic>
      <p:sp>
        <p:nvSpPr>
          <p:cNvPr id="5" name="灯片编号占位符 3">
            <a:extLst>
              <a:ext uri="{FF2B5EF4-FFF2-40B4-BE49-F238E27FC236}">
                <a16:creationId xmlns:a16="http://schemas.microsoft.com/office/drawing/2014/main" id="{35F05617-5D07-4115-881B-970CC7ECDA69}"/>
              </a:ext>
            </a:extLst>
          </p:cNvPr>
          <p:cNvSpPr txBox="1">
            <a:spLocks/>
          </p:cNvSpPr>
          <p:nvPr/>
        </p:nvSpPr>
        <p:spPr bwMode="auto">
          <a:xfrm>
            <a:off x="8931275" y="6396038"/>
            <a:ext cx="29527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1pPr>
            <a:lvl2pPr marL="5143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2pPr>
            <a:lvl3pPr marL="8572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3pPr>
            <a:lvl4pPr marL="12001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4pPr>
            <a:lvl5pPr marL="1543050" indent="-171450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5pPr>
            <a:lvl6pPr marL="20002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6pPr>
            <a:lvl7pPr marL="24574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7pPr>
            <a:lvl8pPr marL="29146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8pPr>
            <a:lvl9pPr marL="3371850" indent="-17145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Arial" panose="020B0604020202020204" pitchFamily="34" charset="0"/>
                <a:ea typeface="黑体" panose="02010609060101010101" pitchFamily="49" charset="-122"/>
                <a:cs typeface="等线" panose="02010600030101010101" pitchFamily="2" charset="-122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1800" dirty="0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2F11199-05C1-4523-AFC5-BA5449505EBB}"/>
              </a:ext>
            </a:extLst>
          </p:cNvPr>
          <p:cNvSpPr txBox="1"/>
          <p:nvPr/>
        </p:nvSpPr>
        <p:spPr>
          <a:xfrm>
            <a:off x="2711625" y="1622051"/>
            <a:ext cx="9073008" cy="2711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浸泡部位若有伤口，浸泡盆、药液及用物必须无菌；浸泡后应按无菌技术处理伤口。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浸泡过程中随时观察局部皮肤情况，若局部出现发红、疼痛等应立即停止浸泡并立即处理。</a:t>
            </a:r>
          </a:p>
          <a:p>
            <a:pPr marL="457200" indent="-457200">
              <a:lnSpc>
                <a:spcPct val="125000"/>
              </a:lnSpc>
              <a:buFont typeface="Wingdings" panose="05000000000000000000" pitchFamily="2" charset="2"/>
              <a:buChar char="u"/>
            </a:pPr>
            <a:r>
              <a:rPr lang="zh-CN" altLang="en-US" sz="2800" dirty="0">
                <a:latin typeface="+mn-ea"/>
                <a:ea typeface="+mn-ea"/>
              </a:rPr>
              <a:t>加强监测、倾听主诉。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13D8E515-F3BF-4AEC-8D87-974D6DDC6FE7}"/>
              </a:ext>
            </a:extLst>
          </p:cNvPr>
          <p:cNvSpPr txBox="1"/>
          <p:nvPr/>
        </p:nvSpPr>
        <p:spPr>
          <a:xfrm>
            <a:off x="623392" y="222294"/>
            <a:ext cx="77768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湿热疗法</a:t>
            </a:r>
            <a:r>
              <a:rPr lang="en-US" altLang="zh-CN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——</a:t>
            </a:r>
            <a:r>
              <a:rPr lang="zh-CN" altLang="en-US" sz="3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ea"/>
                <a:ea typeface="+mn-ea"/>
              </a:rPr>
              <a:t>温水浸泡法</a:t>
            </a:r>
            <a:endParaRPr lang="zh-CN" altLang="en-US" sz="3200" dirty="0"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90047803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灯片编号占位符 3">
            <a:extLst>
              <a:ext uri="{FF2B5EF4-FFF2-40B4-BE49-F238E27FC236}">
                <a16:creationId xmlns:a16="http://schemas.microsoft.com/office/drawing/2014/main" id="{BE822FBE-1694-4E3C-AB88-B9427028CF1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r>
              <a:rPr lang="zh-CN" altLang="en-US">
                <a:solidFill>
                  <a:schemeClr val="bg1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郑州澍青医学高等专科学校</a:t>
            </a:r>
            <a:endParaRPr lang="zh-CN" altLang="en-US">
              <a:solidFill>
                <a:schemeClr val="bg1"/>
              </a:solidFill>
              <a:latin typeface="等线" panose="02010600030101010101" pitchFamily="2" charset="-122"/>
              <a:ea typeface="华文行楷" panose="02010800040101010101" pitchFamily="2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8F9967C-90D2-49BC-872D-0C1E50EB8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21" t="5521" r="3388" b="6150"/>
          <a:stretch/>
        </p:blipFill>
        <p:spPr>
          <a:xfrm>
            <a:off x="335360" y="188640"/>
            <a:ext cx="1272669" cy="1234103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9F740BB-B7E1-45D1-865D-3F4101CDDD5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8534" y="603874"/>
            <a:ext cx="1660134" cy="86289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37B8B43-5603-49D5-9A04-27DA0DB0220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23" t="6102" r="7427" b="5810"/>
          <a:stretch/>
        </p:blipFill>
        <p:spPr>
          <a:xfrm>
            <a:off x="1775520" y="126599"/>
            <a:ext cx="1251448" cy="1296144"/>
          </a:xfrm>
          <a:prstGeom prst="rect">
            <a:avLst/>
          </a:prstGeom>
        </p:spPr>
      </p:pic>
      <p:sp>
        <p:nvSpPr>
          <p:cNvPr id="14" name="AutoShape 30">
            <a:extLst>
              <a:ext uri="{FF2B5EF4-FFF2-40B4-BE49-F238E27FC236}">
                <a16:creationId xmlns:a16="http://schemas.microsoft.com/office/drawing/2014/main" id="{696B06FF-B9E5-4234-8A26-2543F471F0E5}"/>
              </a:ext>
            </a:extLst>
          </p:cNvPr>
          <p:cNvSpPr/>
          <p:nvPr/>
        </p:nvSpPr>
        <p:spPr>
          <a:xfrm>
            <a:off x="2581904" y="5073410"/>
            <a:ext cx="7030088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4.  降低体温</a:t>
            </a:r>
            <a:r>
              <a:rPr lang="zh-CN" altLang="en-US" sz="2800" dirty="0">
                <a:latin typeface="+mn-ea"/>
                <a:ea typeface="+mn-ea"/>
              </a:rPr>
              <a:t>   </a:t>
            </a:r>
            <a:endParaRPr lang="ko-KR" altLang="en-US" sz="2800" dirty="0">
              <a:latin typeface="+mn-ea"/>
              <a:ea typeface="+mn-ea"/>
            </a:endParaRPr>
          </a:p>
        </p:txBody>
      </p:sp>
      <p:sp>
        <p:nvSpPr>
          <p:cNvPr id="15" name="AutoShape 32">
            <a:extLst>
              <a:ext uri="{FF2B5EF4-FFF2-40B4-BE49-F238E27FC236}">
                <a16:creationId xmlns:a16="http://schemas.microsoft.com/office/drawing/2014/main" id="{FC0CD3F8-1C31-4FEA-8027-8F44D04F8D02}"/>
              </a:ext>
            </a:extLst>
          </p:cNvPr>
          <p:cNvSpPr/>
          <p:nvPr/>
        </p:nvSpPr>
        <p:spPr>
          <a:xfrm>
            <a:off x="2581904" y="1916832"/>
            <a:ext cx="702819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en-US" altLang="zh-CN" sz="3600" dirty="0">
                <a:latin typeface="+mn-ea"/>
                <a:ea typeface="+mn-ea"/>
                <a:cs typeface="微软雅黑" panose="020B0503020204020204" pitchFamily="34" charset="-122"/>
              </a:rPr>
              <a:t>1.  </a:t>
            </a:r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控制炎症扩散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6" name="AutoShape 13">
            <a:extLst>
              <a:ext uri="{FF2B5EF4-FFF2-40B4-BE49-F238E27FC236}">
                <a16:creationId xmlns:a16="http://schemas.microsoft.com/office/drawing/2014/main" id="{68C71F6E-FF67-4721-9C4F-594CA1226C29}"/>
              </a:ext>
            </a:extLst>
          </p:cNvPr>
          <p:cNvSpPr/>
          <p:nvPr/>
        </p:nvSpPr>
        <p:spPr>
          <a:xfrm>
            <a:off x="2580007" y="3968854"/>
            <a:ext cx="703072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 </a:t>
            </a:r>
            <a:r>
              <a:rPr lang="en-US" altLang="zh-CN" sz="3600" dirty="0">
                <a:latin typeface="+mn-ea"/>
                <a:ea typeface="+mn-ea"/>
                <a:cs typeface="微软雅黑" panose="020B0503020204020204" pitchFamily="34" charset="-122"/>
              </a:rPr>
              <a:t>3.  </a:t>
            </a:r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减轻疼痛</a:t>
            </a:r>
            <a:endParaRPr lang="ko-KR" altLang="en-US" sz="3600" dirty="0">
              <a:latin typeface="+mn-ea"/>
              <a:ea typeface="+mn-ea"/>
              <a:cs typeface="微软雅黑" panose="020B0503020204020204" pitchFamily="34" charset="-122"/>
            </a:endParaRP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4FE67B21-A6B9-4B35-A798-DB3B0301E28A}"/>
              </a:ext>
            </a:extLst>
          </p:cNvPr>
          <p:cNvSpPr/>
          <p:nvPr/>
        </p:nvSpPr>
        <p:spPr>
          <a:xfrm>
            <a:off x="2580007" y="2943254"/>
            <a:ext cx="7030720" cy="838903"/>
          </a:xfrm>
          <a:prstGeom prst="roundRect">
            <a:avLst>
              <a:gd name="adj" fmla="val 16667"/>
            </a:avLst>
          </a:prstGeom>
          <a:gradFill rotWithShape="1">
            <a:gsLst>
              <a:gs pos="0">
                <a:srgbClr val="FFFFFF"/>
              </a:gs>
              <a:gs pos="100000">
                <a:srgbClr val="EAEAEA"/>
              </a:gs>
            </a:gsLst>
            <a:lin ang="5400000" scaled="1"/>
            <a:tileRect/>
          </a:gradFill>
          <a:ln w="9525" cap="flat" cmpd="sng">
            <a:solidFill>
              <a:srgbClr val="DDDDDD"/>
            </a:solidFill>
            <a:prstDash val="solid"/>
            <a:round/>
            <a:headEnd type="none" w="med" len="med"/>
            <a:tailEnd type="none" w="med" len="med"/>
          </a:ln>
          <a:effectLst>
            <a:outerShdw dist="35921" dir="2699999" algn="ctr" rotWithShape="0">
              <a:srgbClr val="000000">
                <a:alpha val="50000"/>
              </a:srgbClr>
            </a:outerShdw>
          </a:effectLst>
        </p:spPr>
        <p:txBody>
          <a:bodyPr wrap="none" anchor="ctr"/>
          <a:lstStyle/>
          <a:p>
            <a:r>
              <a:rPr lang="en-US" altLang="zh-CN" sz="3600" dirty="0">
                <a:latin typeface="+mn-ea"/>
                <a:ea typeface="+mn-ea"/>
                <a:cs typeface="微软雅黑" panose="020B0503020204020204" pitchFamily="34" charset="-122"/>
              </a:rPr>
              <a:t> 2.  </a:t>
            </a:r>
            <a:r>
              <a:rPr lang="zh-CN" altLang="en-US" sz="3600" dirty="0">
                <a:latin typeface="+mn-ea"/>
                <a:ea typeface="+mn-ea"/>
                <a:cs typeface="微软雅黑" panose="020B0503020204020204" pitchFamily="34" charset="-122"/>
              </a:rPr>
              <a:t>减轻局部充血或出血</a:t>
            </a:r>
          </a:p>
        </p:txBody>
      </p:sp>
    </p:spTree>
    <p:extLst>
      <p:ext uri="{BB962C8B-B14F-4D97-AF65-F5344CB8AC3E}">
        <p14:creationId xmlns:p14="http://schemas.microsoft.com/office/powerpoint/2010/main" val="67329123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776,&quot;width&quot;:11981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LACING_PICTURE_USER_VIEWPORT" val="{&quot;height&quot;:6776,&quot;width&quot;:11981}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10fc3f-fc6b-4b6e-8126-52a210eecb79}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677*1058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2"/>
  <p:tag name="KSO_WM_UNIT_ID" val="diagram20208739_1*d*2"/>
  <p:tag name="KSO_WM_TEMPLATE_CATEGORY" val="diagram"/>
  <p:tag name="KSO_WM_TEMPLATE_INDEX" val="20208739"/>
  <p:tag name="KSO_WM_UNIT_LAYERLEVEL" val="1"/>
  <p:tag name="KSO_WM_TAG_VERSION" val="1.0"/>
  <p:tag name="KSO_WM_BEAUTIFY_FLAG" val="#wm#"/>
  <p:tag name="KSO_WM_CHIP_GROUPID" val="5e7310da9a230a26b9e88a19"/>
  <p:tag name="KSO_WM_CHIP_XID" val="5e7310da9a230a26b9e88a1a"/>
  <p:tag name="KSO_WM_UNIT_DEC_AREA_ID" val="fd71aa7a79304b4882eb57d51d042664"/>
  <p:tag name="KSO_WM_ASSEMBLE_CHIP_INDEX" val="99865e6e37b44f7ca374d51b843cc519"/>
  <p:tag name="KSO_WM_UNIT_PLACING_PICTURE" val="99865e6e37b44f7ca374d51b843cc519"/>
  <p:tag name="KSO_WM_TEMPLATE_ASSEMBLE_XID" val="5ef555fbea5a3ac527a18a76"/>
  <p:tag name="KSO_WM_TEMPLATE_ASSEMBLE_GROUPID" val="5ef555fbea5a3ac527a18a76"/>
  <p:tag name="KSO_WM_UNIT_PICTURE_CLIP_FLAG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f610fc3f-fc6b-4b6e-8126-52a210eecb79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219112043"/>
  <p:tag name="MH_LIBRARY" val="GRAPHIC"/>
  <p:tag name="MH_TYPE" val="SubTitle"/>
  <p:tag name="MH_ORDER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VALUE" val="1030*3047"/>
  <p:tag name="KSO_WM_UNIT_HIGHLIGHT" val="0"/>
  <p:tag name="KSO_WM_UNIT_COMPATIBLE" val="0"/>
  <p:tag name="KSO_WM_UNIT_DIAGRAM_ISNUMVISUAL" val="0"/>
  <p:tag name="KSO_WM_UNIT_DIAGRAM_ISREFERUNIT" val="0"/>
  <p:tag name="KSO_WM_UNIT_TYPE" val="d"/>
  <p:tag name="KSO_WM_UNIT_INDEX" val="1"/>
  <p:tag name="KSO_WM_UNIT_ID" val="diagram20200317_1*d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PLACING_PICTURE_INFO" val="{&quot;code&quot;:&quot;a&quot;,&quot;full_picture&quot;:true,&quot;last_crop_picture&quot;:&quot;1-1&quot;,&quot;last_full_picture&quot;:&quot;a&quot;,&quot;margin&quot;:{&quot;left&quot;:42.364454682139822,&quot;right&quot;:44.262627972389154},&quot;scheme&quot;:&quot;2-1&quot;,&quot;spacing&quot;:5}"/>
  <p:tag name="KSO_WM_UNIT_BLOCK" val="0"/>
  <p:tag name="KSO_WM_UNIT_PLACING_PICTURE" val="43710.7111956018"/>
  <p:tag name="KSO_WM_UNIT_SUPPORT_UNIT_TYPE" val="[&quot;all&quot;]"/>
  <p:tag name="KSO_WM_UNIT_PLACING_PICTURE_USER_VIEWPORT" val="{&quot;height&quot;:6329.2095947265625,&quot;width&quot;:8362.1750119548014}"/>
  <p:tag name="KSO_WM_UNIT_PLACING_PICTURE_COLLAGE_VIEWPORT" val="{&quot;height&quot;:6308.3097521150294,&quot;width&quot;:8256.8851621967551}"/>
  <p:tag name="KSO_WM_UNIT_PLACING_PICTURE_USER_RELATIVERECTANGLE" val="{&quot;bottom&quot;:0,&quot;left&quot;:0,&quot;right&quot;:0,&quot;top&quot;:0}"/>
  <p:tag name="KSO_WM_UNIT_PLACING_PICTURE_COLLAGE_RELATIVERECTANGLE" val="{&quot;bottom&quot;:0,&quot;left&quot;:0,&quot;right&quot;:0,&quot;top&quot;:0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PRESET_TEXT" val="点击输入正文"/>
  <p:tag name="KSO_WM_UNIT_NOCLEAR" val="0"/>
  <p:tag name="KSO_WM_UNIT_VALUE" val="106"/>
  <p:tag name="KSO_WM_UNIT_HIGHLIGHT" val="0"/>
  <p:tag name="KSO_WM_UNIT_COMPATIBLE" val="0"/>
  <p:tag name="KSO_WM_UNIT_DIAGRAM_ISNUMVISUAL" val="0"/>
  <p:tag name="KSO_WM_UNIT_DIAGRAM_ISREFERUNIT" val="0"/>
  <p:tag name="KSO_WM_UNIT_TYPE" val="f"/>
  <p:tag name="KSO_WM_UNIT_INDEX" val="1"/>
  <p:tag name="KSO_WM_UNIT_ID" val="diagram20200317_1*f*1"/>
  <p:tag name="KSO_WM_TEMPLATE_CATEGORY" val="diagram"/>
  <p:tag name="KSO_WM_TEMPLATE_INDEX" val="20200317"/>
  <p:tag name="KSO_WM_UNIT_LAYERLEVEL" val="1"/>
  <p:tag name="KSO_WM_TAG_VERSION" val="1.0"/>
  <p:tag name="KSO_WM_BEAUTIFY_FLAG" val="#wm#"/>
  <p:tag name="KSO_WM_UNIT_SHOW_EDIT_AREA_INDICATION" val="1"/>
  <p:tag name="KSO_WM_UNIT_DEFAULT_FONT" val="14;18;2"/>
  <p:tag name="KSO_WM_UNIT_BLOCK" val="0"/>
  <p:tag name="KSO_WM_UNIT_SMARTLAYOUT_COMPRESS_INFO" val="{&#10;    &quot;id&quot;: &quot;2020-08-06T18:45:01&quot;,&#10;    &quot;max&quot;: 1.6820712289700168e-06,&#10;    &quot;parentMax&quot;: {&#10;        &quot;max&quot;: 1.0451951683224685&#10;    },&#10;    &quot;topChanged&quot;: 1.6820712289700168e-06&#10;}&#10;"/>
  <p:tag name="KSO_WM_UNIT_TEXT_FILL_FORE_SCHEMECOLOR_INDEX_BRIGHTNESS" val="0.35"/>
  <p:tag name="KSO_WM_UNIT_TEXT_FILL_FORE_SCHEMECOLOR_INDEX" val="13"/>
  <p:tag name="KSO_WM_UNIT_TEXT_FILL_TYPE" val="1"/>
</p:tagLst>
</file>

<file path=ppt/theme/theme1.xml><?xml version="1.0" encoding="utf-8"?>
<a:theme xmlns:a="http://schemas.openxmlformats.org/drawingml/2006/main" name="Office 主题​​">
  <a:themeElements>
    <a:clrScheme name="绿色">
      <a:dk1>
        <a:sysClr val="windowText" lastClr="000000"/>
      </a:dk1>
      <a:lt1>
        <a:sysClr val="window" lastClr="FFFFFF"/>
      </a:lt1>
      <a:dk2>
        <a:srgbClr val="455F51"/>
      </a:dk2>
      <a:lt2>
        <a:srgbClr val="E3DED1"/>
      </a:lt2>
      <a:accent1>
        <a:srgbClr val="549E39"/>
      </a:accent1>
      <a:accent2>
        <a:srgbClr val="8AB833"/>
      </a:accent2>
      <a:accent3>
        <a:srgbClr val="C0CF3A"/>
      </a:accent3>
      <a:accent4>
        <a:srgbClr val="029676"/>
      </a:accent4>
      <a:accent5>
        <a:srgbClr val="4AB5C4"/>
      </a:accent5>
      <a:accent6>
        <a:srgbClr val="0989B1"/>
      </a:accent6>
      <a:hlink>
        <a:srgbClr val="6B9F25"/>
      </a:hlink>
      <a:folHlink>
        <a:srgbClr val="BA6906"/>
      </a:folHlink>
    </a:clrScheme>
    <a:fontScheme name="Arial Black-Arial">
      <a:majorFont>
        <a:latin typeface="Arial Black" panose="020B0A04020102020204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27FB8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12302</TotalTime>
  <Pages>0</Pages>
  <Words>4327</Words>
  <Characters>0</Characters>
  <Application>Microsoft Office PowerPoint</Application>
  <DocSecurity>0</DocSecurity>
  <PresentationFormat>宽屏</PresentationFormat>
  <Lines>0</Lines>
  <Paragraphs>594</Paragraphs>
  <Slides>81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81</vt:i4>
      </vt:variant>
    </vt:vector>
  </HeadingPairs>
  <TitlesOfParts>
    <vt:vector size="95" baseType="lpstr">
      <vt:lpstr>굴림</vt:lpstr>
      <vt:lpstr>等线</vt:lpstr>
      <vt:lpstr>等线 Light</vt:lpstr>
      <vt:lpstr>仿宋</vt:lpstr>
      <vt:lpstr>黑体</vt:lpstr>
      <vt:lpstr>华文行楷</vt:lpstr>
      <vt:lpstr>微软雅黑</vt:lpstr>
      <vt:lpstr>幼圆</vt:lpstr>
      <vt:lpstr>Arial</vt:lpstr>
      <vt:lpstr>Arial Black</vt:lpstr>
      <vt:lpstr>Calibri</vt:lpstr>
      <vt:lpstr>Impact</vt:lpstr>
      <vt:lpstr>Wingdings</vt:lpstr>
      <vt:lpstr>Office 主题​​</vt:lpstr>
      <vt:lpstr>PowerPoint 演示文稿</vt:lpstr>
      <vt:lpstr>第十一章   冷热疗法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Manager/>
  <Company/>
  <LinksUpToDate>false</LinksUpToDate>
  <CharactersWithSpaces>0</CharactersWithSpaces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第十二章   病人的清洁卫生</dc:title>
  <dc:subject/>
  <dc:creator>aa</dc:creator>
  <cp:keywords/>
  <dc:description/>
  <cp:lastModifiedBy>C YJ</cp:lastModifiedBy>
  <cp:revision>884</cp:revision>
  <dcterms:created xsi:type="dcterms:W3CDTF">2004-08-22T02:09:39Z</dcterms:created>
  <dcterms:modified xsi:type="dcterms:W3CDTF">2022-08-22T14:01:35Z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r8>1</vt:r8>
  </property>
  <property fmtid="{D5CDD505-2E9C-101B-9397-08002B2CF9AE}" pid="3" name="KSOProductBuildVer">
    <vt:lpwstr>2052-9.1.0.5218</vt:lpwstr>
  </property>
</Properties>
</file>